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64" r:id="rId8"/>
    <p:sldId id="265" r:id="rId9"/>
    <p:sldId id="266" r:id="rId10"/>
    <p:sldId id="267" r:id="rId11"/>
    <p:sldId id="268" r:id="rId12"/>
    <p:sldId id="270" r:id="rId13"/>
    <p:sldId id="269" r:id="rId14"/>
    <p:sldId id="271" r:id="rId15"/>
    <p:sldId id="272" r:id="rId16"/>
    <p:sldId id="273" r:id="rId17"/>
    <p:sldId id="274" r:id="rId18"/>
    <p:sldId id="258"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FFDC47"/>
    <a:srgbClr val="FF8001"/>
    <a:srgbClr val="FFABC9"/>
    <a:srgbClr val="FF9900"/>
    <a:srgbClr val="FFFF21"/>
    <a:srgbClr val="9900CC"/>
    <a:srgbClr val="D99B01"/>
    <a:srgbClr val="FF66CC"/>
    <a:srgbClr val="FF6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p:cViewPr varScale="1">
        <p:scale>
          <a:sx n="108" d="100"/>
          <a:sy n="108" d="100"/>
        </p:scale>
        <p:origin x="739" y="8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4"/>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4251505"/>
            <a:ext cx="8246070" cy="610820"/>
          </a:xfrm>
          <a:noFill/>
        </p:spPr>
        <p:txBody>
          <a:bodyPr>
            <a:normAutofit/>
          </a:bodyPr>
          <a:lstStyle>
            <a:lvl1pPr marL="0" indent="0" algn="r">
              <a:buNone/>
              <a:defRPr sz="2800" b="0" i="0">
                <a:solidFill>
                  <a:srgbClr val="5EEC3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6/16/2023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655770" y="3946095"/>
            <a:ext cx="1294032" cy="46585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739290"/>
            <a:ext cx="8246070" cy="73929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20680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29" y="433880"/>
            <a:ext cx="6260905" cy="572644"/>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29" y="1198559"/>
            <a:ext cx="626090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739290"/>
            <a:ext cx="8246071"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8704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8704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6/16/2023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3487980"/>
            <a:ext cx="10078530" cy="1374344"/>
          </a:xfrm>
        </p:spPr>
        <p:txBody>
          <a:bodyPr/>
          <a:lstStyle/>
          <a:p>
            <a:pPr algn="l"/>
            <a:r>
              <a:rPr lang="en-US" dirty="0"/>
              <a:t>Statistical approach for dealing with inbound transportation problem </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Methodology</a:t>
            </a:r>
          </a:p>
        </p:txBody>
      </p:sp>
      <p:sp>
        <p:nvSpPr>
          <p:cNvPr id="3" name="Content Placeholder 2"/>
          <p:cNvSpPr>
            <a:spLocks noGrp="1"/>
          </p:cNvSpPr>
          <p:nvPr>
            <p:ph idx="1"/>
          </p:nvPr>
        </p:nvSpPr>
        <p:spPr>
          <a:xfrm>
            <a:off x="2586835" y="1197405"/>
            <a:ext cx="6260905" cy="3511061"/>
          </a:xfrm>
        </p:spPr>
        <p:txBody>
          <a:bodyPr>
            <a:normAutofit fontScale="70000" lnSpcReduction="20000"/>
          </a:bodyPr>
          <a:lstStyle/>
          <a:p>
            <a:pPr marL="0" indent="0">
              <a:buNone/>
            </a:pPr>
            <a:r>
              <a:rPr lang="en-US" sz="2100" dirty="0" smtClean="0">
                <a:latin typeface="Times New Roman" panose="02020603050405020304" pitchFamily="18" charset="0"/>
                <a:cs typeface="Times New Roman" panose="02020603050405020304" pitchFamily="18" charset="0"/>
              </a:rPr>
              <a:t>1</a:t>
            </a:r>
            <a:r>
              <a:rPr lang="en-US" sz="2100" b="1" dirty="0" smtClean="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Data Collection: </a:t>
            </a:r>
          </a:p>
          <a:p>
            <a:pPr marL="0" indent="0">
              <a:lnSpc>
                <a:spcPct val="107000"/>
              </a:lnSpc>
              <a:spcAft>
                <a:spcPts val="800"/>
              </a:spcAft>
              <a:buNone/>
            </a:pPr>
            <a:r>
              <a:rPr lang="en-IN" sz="2100" kern="100" dirty="0">
                <a:latin typeface="Times New Roman" panose="02020603050405020304" pitchFamily="18" charset="0"/>
                <a:ea typeface="Calibri" panose="020F0502020204030204" pitchFamily="34" charset="0"/>
                <a:cs typeface="Times New Roman" panose="02020603050405020304" pitchFamily="18" charset="0"/>
              </a:rPr>
              <a:t>For our project we will be using an existing dataset in GitHub that consists of shipments of last 18 months consolidating a total of 269 records</a:t>
            </a:r>
            <a:r>
              <a:rPr lang="en-IN" sz="2100" kern="1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sz="21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100" kern="100" dirty="0">
                <a:latin typeface="Times New Roman" panose="02020603050405020304" pitchFamily="18" charset="0"/>
                <a:ea typeface="Calibri" panose="020F0502020204030204" pitchFamily="34" charset="0"/>
                <a:cs typeface="Times New Roman" panose="02020603050405020304" pitchFamily="18" charset="0"/>
              </a:rPr>
              <a:t>2</a:t>
            </a:r>
            <a:r>
              <a:rPr lang="en-IN" sz="2100"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2100" b="1" kern="100" dirty="0">
                <a:effectLst/>
                <a:latin typeface="Times New Roman" panose="02020603050405020304" pitchFamily="18" charset="0"/>
                <a:ea typeface="Calibri" panose="020F0502020204030204" pitchFamily="34" charset="0"/>
                <a:cs typeface="Times New Roman" panose="02020603050405020304" pitchFamily="18" charset="0"/>
              </a:rPr>
              <a:t>Formulate the Hypotheses:</a:t>
            </a:r>
          </a:p>
          <a:p>
            <a:pPr marL="0" indent="0">
              <a:lnSpc>
                <a:spcPct val="107000"/>
              </a:lnSpc>
              <a:spcAft>
                <a:spcPts val="800"/>
              </a:spcAft>
              <a:buNone/>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Start by formulating the null and alternative hypotheses. In this case, the null hypothesis (H0) </a:t>
            </a:r>
            <a:r>
              <a:rPr lang="en-IN" sz="2100" kern="100" dirty="0" smtClean="0">
                <a:latin typeface="Times New Roman" panose="02020603050405020304" pitchFamily="18" charset="0"/>
                <a:ea typeface="Calibri" panose="020F0502020204030204" pitchFamily="34" charset="0"/>
                <a:cs typeface="Times New Roman" panose="02020603050405020304" pitchFamily="18" charset="0"/>
              </a:rPr>
              <a:t>is the drivers are not avoiding to opt for northern hub</a:t>
            </a:r>
            <a:r>
              <a:rPr lang="en-IN" sz="2100"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The alternative hypothesis (Ha) </a:t>
            </a:r>
            <a:r>
              <a:rPr lang="en-IN" sz="2100" kern="100" dirty="0" smtClean="0">
                <a:latin typeface="Times New Roman" panose="02020603050405020304" pitchFamily="18" charset="0"/>
                <a:ea typeface="Calibri" panose="020F0502020204030204" pitchFamily="34" charset="0"/>
                <a:cs typeface="Times New Roman" panose="02020603050405020304" pitchFamily="18" charset="0"/>
              </a:rPr>
              <a:t>is the drivers are avoiding to opt for northern hub</a:t>
            </a:r>
            <a:r>
              <a:rPr lang="en-IN" sz="2100" kern="1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100" dirty="0" smtClean="0">
                <a:latin typeface="Times New Roman" panose="02020603050405020304" pitchFamily="18" charset="0"/>
                <a:cs typeface="Times New Roman" panose="02020603050405020304" pitchFamily="18" charset="0"/>
              </a:rPr>
              <a:t>3</a:t>
            </a:r>
            <a:r>
              <a:rPr lang="en-US" sz="2100" dirty="0" smtClean="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Calculate Expected Frequencies: </a:t>
            </a:r>
          </a:p>
          <a:p>
            <a:pPr marL="0" indent="0">
              <a:buNone/>
            </a:pPr>
            <a:r>
              <a:rPr lang="en-US" sz="2100" dirty="0">
                <a:latin typeface="Times New Roman" panose="02020603050405020304" pitchFamily="18" charset="0"/>
                <a:cs typeface="Times New Roman" panose="02020603050405020304" pitchFamily="18" charset="0"/>
              </a:rPr>
              <a:t>Calculate the expected frequencies for each cell in the contingency table. This can be done using statistical software or by manual calculations. The expected frequencies represent the values that would be expected if there were no relationship between the shortage of drivers and the variables being examined.</a:t>
            </a:r>
          </a:p>
          <a:p>
            <a:pPr marL="0" indent="0">
              <a:lnSpc>
                <a:spcPct val="107000"/>
              </a:lnSpc>
              <a:spcAft>
                <a:spcPts val="800"/>
              </a:spcAft>
              <a:buNone/>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299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Methodology</a:t>
            </a:r>
          </a:p>
        </p:txBody>
      </p:sp>
      <p:sp>
        <p:nvSpPr>
          <p:cNvPr id="3" name="Content Placeholder 2"/>
          <p:cNvSpPr>
            <a:spLocks noGrp="1"/>
          </p:cNvSpPr>
          <p:nvPr>
            <p:ph idx="1"/>
          </p:nvPr>
        </p:nvSpPr>
        <p:spPr>
          <a:xfrm>
            <a:off x="2586835" y="1041436"/>
            <a:ext cx="6260905" cy="3511061"/>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4</a:t>
            </a:r>
            <a:r>
              <a:rPr lang="en-US" sz="1800" b="1"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Perform the Chi-Squared Test:</a:t>
            </a:r>
          </a:p>
          <a:p>
            <a:pPr marL="0" indent="0">
              <a:buNone/>
            </a:pPr>
            <a:r>
              <a:rPr lang="en-US" sz="1600" dirty="0">
                <a:latin typeface="Times New Roman" panose="02020603050405020304" pitchFamily="18" charset="0"/>
                <a:cs typeface="Times New Roman" panose="02020603050405020304" pitchFamily="18" charset="0"/>
              </a:rPr>
              <a:t>Calculate the chi-squared statistic by comparing the observed frequencies in the contingency table with the expected frequencies. This can be done using statistical software or by manual calculations. The chi-squared statistic measures the deviation between the observed and expected frequencies, indicating whether there is a significant association between the shortage of drivers and the variables under investigation.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760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96260" y="2113635"/>
            <a:ext cx="8246070" cy="3206802"/>
          </a:xfrm>
        </p:spPr>
        <p:txBody>
          <a:bodyPr/>
          <a:lstStyle/>
          <a:p>
            <a:pPr marL="0" indent="0" algn="ctr">
              <a:buNone/>
            </a:pPr>
            <a:r>
              <a:rPr lang="en-US" sz="4400" dirty="0" smtClean="0">
                <a:solidFill>
                  <a:schemeClr val="bg1"/>
                </a:solidFill>
              </a:rPr>
              <a:t>PROJECT TIMELINE</a:t>
            </a:r>
            <a:endParaRPr lang="en-US" sz="4400" dirty="0">
              <a:solidFill>
                <a:schemeClr val="bg1"/>
              </a:solidFill>
            </a:endParaRPr>
          </a:p>
          <a:p>
            <a:pPr marL="0" indent="0">
              <a:buNone/>
            </a:pPr>
            <a:endParaRPr lang="en-IN" dirty="0"/>
          </a:p>
        </p:txBody>
      </p:sp>
    </p:spTree>
    <p:extLst>
      <p:ext uri="{BB962C8B-B14F-4D97-AF65-F5344CB8AC3E}">
        <p14:creationId xmlns:p14="http://schemas.microsoft.com/office/powerpoint/2010/main" val="114393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A8466D-EC06-7B58-D21E-C243060761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3092" y="1198563"/>
            <a:ext cx="5262191" cy="3511550"/>
          </a:xfrm>
        </p:spPr>
      </p:pic>
      <p:sp>
        <p:nvSpPr>
          <p:cNvPr id="3" name="Title 1"/>
          <p:cNvSpPr>
            <a:spLocks noGrp="1"/>
          </p:cNvSpPr>
          <p:nvPr>
            <p:ph type="title"/>
          </p:nvPr>
        </p:nvSpPr>
        <p:spPr>
          <a:xfrm>
            <a:off x="2739540" y="281175"/>
            <a:ext cx="6260905" cy="572644"/>
          </a:xfrm>
        </p:spPr>
        <p:txBody>
          <a:bodyPr>
            <a:normAutofit fontScale="90000"/>
          </a:bodyPr>
          <a:lstStyle/>
          <a:p>
            <a:r>
              <a:rPr lang="en-IN" dirty="0" smtClean="0"/>
              <a:t>Project Timeline</a:t>
            </a:r>
            <a:endParaRPr lang="en-IN" dirty="0"/>
          </a:p>
        </p:txBody>
      </p:sp>
    </p:spTree>
    <p:extLst>
      <p:ext uri="{BB962C8B-B14F-4D97-AF65-F5344CB8AC3E}">
        <p14:creationId xmlns:p14="http://schemas.microsoft.com/office/powerpoint/2010/main" val="3530800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96260" y="2113635"/>
            <a:ext cx="8246070" cy="3206802"/>
          </a:xfrm>
        </p:spPr>
        <p:txBody>
          <a:bodyPr/>
          <a:lstStyle/>
          <a:p>
            <a:pPr marL="0" indent="0" algn="ctr">
              <a:buNone/>
            </a:pPr>
            <a:r>
              <a:rPr lang="en-US" sz="4400" dirty="0" smtClean="0">
                <a:solidFill>
                  <a:schemeClr val="bg1"/>
                </a:solidFill>
              </a:rPr>
              <a:t>PROBLEM DEFINITION</a:t>
            </a:r>
            <a:endParaRPr lang="en-US" sz="4400" dirty="0">
              <a:solidFill>
                <a:schemeClr val="bg1"/>
              </a:solidFill>
            </a:endParaRPr>
          </a:p>
          <a:p>
            <a:pPr marL="0" indent="0">
              <a:buNone/>
            </a:pPr>
            <a:endParaRPr lang="en-IN" dirty="0"/>
          </a:p>
        </p:txBody>
      </p:sp>
    </p:spTree>
    <p:extLst>
      <p:ext uri="{BB962C8B-B14F-4D97-AF65-F5344CB8AC3E}">
        <p14:creationId xmlns:p14="http://schemas.microsoft.com/office/powerpoint/2010/main" val="2064500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Problem Definition</a:t>
            </a:r>
            <a:endParaRPr lang="en-IN" dirty="0"/>
          </a:p>
        </p:txBody>
      </p:sp>
      <p:sp>
        <p:nvSpPr>
          <p:cNvPr id="3" name="Content Placeholder 2"/>
          <p:cNvSpPr>
            <a:spLocks noGrp="1"/>
          </p:cNvSpPr>
          <p:nvPr>
            <p:ph idx="1"/>
          </p:nvPr>
        </p:nvSpPr>
        <p:spPr/>
        <p:txBody>
          <a:bodyPr>
            <a:normAutofit lnSpcReduction="10000"/>
          </a:bodyPr>
          <a:lstStyle/>
          <a:p>
            <a:r>
              <a:rPr lang="en-US" sz="1600" dirty="0" smtClean="0">
                <a:latin typeface="Ttimes new roman"/>
              </a:rPr>
              <a:t>A small </a:t>
            </a:r>
            <a:r>
              <a:rPr lang="en-US" sz="1600" dirty="0">
                <a:latin typeface="Ttimes new roman"/>
              </a:rPr>
              <a:t>factory </a:t>
            </a:r>
            <a:r>
              <a:rPr lang="en-US" sz="1600" dirty="0" smtClean="0">
                <a:latin typeface="Ttimes new roman"/>
              </a:rPr>
              <a:t>has </a:t>
            </a:r>
            <a:r>
              <a:rPr lang="en-US" sz="1600" dirty="0">
                <a:latin typeface="Ttimes new roman"/>
              </a:rPr>
              <a:t>two transportation </a:t>
            </a:r>
            <a:r>
              <a:rPr lang="en-US" sz="1600" dirty="0" smtClean="0">
                <a:latin typeface="Ttimes new roman"/>
              </a:rPr>
              <a:t>routes: </a:t>
            </a:r>
          </a:p>
          <a:p>
            <a:pPr marL="0" indent="0">
              <a:buNone/>
            </a:pPr>
            <a:r>
              <a:rPr lang="en-US" sz="1600" dirty="0" smtClean="0">
                <a:latin typeface="Ttimes new roman"/>
              </a:rPr>
              <a:t>       Route-1: Coming from northern regional hub.</a:t>
            </a:r>
          </a:p>
          <a:p>
            <a:pPr marL="0" indent="0">
              <a:buNone/>
            </a:pPr>
            <a:r>
              <a:rPr lang="en-US" sz="1600" dirty="0">
                <a:latin typeface="Ttimes new roman"/>
              </a:rPr>
              <a:t> </a:t>
            </a:r>
            <a:r>
              <a:rPr lang="en-US" sz="1600" dirty="0" smtClean="0">
                <a:latin typeface="Ttimes new roman"/>
              </a:rPr>
              <a:t>      Route-2: Coming from southern regional hub.</a:t>
            </a:r>
          </a:p>
          <a:p>
            <a:pPr marL="0" indent="0">
              <a:buNone/>
            </a:pPr>
            <a:endParaRPr lang="en-US" sz="1600" dirty="0" smtClean="0">
              <a:latin typeface="Ttimes new roman"/>
            </a:endParaRPr>
          </a:p>
          <a:p>
            <a:r>
              <a:rPr lang="en-US" sz="1600" dirty="0" smtClean="0">
                <a:latin typeface="Ttimes new roman"/>
              </a:rPr>
              <a:t>When ever an inventory is full in southern regional hub it is transferred to northern regional hub. </a:t>
            </a:r>
          </a:p>
          <a:p>
            <a:pPr marL="0" indent="0">
              <a:buNone/>
            </a:pPr>
            <a:r>
              <a:rPr lang="en-US" sz="1600" dirty="0" smtClean="0">
                <a:latin typeface="Ttimes new roman"/>
              </a:rPr>
              <a:t>  </a:t>
            </a:r>
          </a:p>
          <a:p>
            <a:r>
              <a:rPr lang="en-US" sz="1600" dirty="0" smtClean="0">
                <a:latin typeface="Ttimes new roman"/>
              </a:rPr>
              <a:t>When an order is allocated to northern regional hub, the lead time to get the request accepted in northern region hub is higher than southern region hub. </a:t>
            </a:r>
          </a:p>
          <a:p>
            <a:pPr marL="0" indent="0">
              <a:buNone/>
            </a:pPr>
            <a:endParaRPr lang="en-US" sz="1600" dirty="0" smtClean="0">
              <a:latin typeface="Ttimes new roman"/>
            </a:endParaRPr>
          </a:p>
          <a:p>
            <a:r>
              <a:rPr lang="en-US" sz="1600" dirty="0" smtClean="0">
                <a:latin typeface="Ttimes new roman"/>
              </a:rPr>
              <a:t>Are these drivers avoiding as much as possible to the north route ?        </a:t>
            </a:r>
            <a:endParaRPr lang="en-IN" sz="1600" dirty="0">
              <a:latin typeface="Ttimes new roman"/>
            </a:endParaRPr>
          </a:p>
        </p:txBody>
      </p:sp>
    </p:spTree>
    <p:extLst>
      <p:ext uri="{BB962C8B-B14F-4D97-AF65-F5344CB8AC3E}">
        <p14:creationId xmlns:p14="http://schemas.microsoft.com/office/powerpoint/2010/main" val="2592735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96260" y="2113635"/>
            <a:ext cx="8246070" cy="3206802"/>
          </a:xfrm>
        </p:spPr>
        <p:txBody>
          <a:bodyPr/>
          <a:lstStyle/>
          <a:p>
            <a:pPr marL="0" indent="0" algn="ctr">
              <a:buNone/>
            </a:pPr>
            <a:r>
              <a:rPr lang="en-US" sz="4400" dirty="0" smtClean="0">
                <a:solidFill>
                  <a:schemeClr val="bg1"/>
                </a:solidFill>
              </a:rPr>
              <a:t>RESULT AND ANALYSIS</a:t>
            </a:r>
            <a:endParaRPr lang="en-US" sz="4400" dirty="0">
              <a:solidFill>
                <a:schemeClr val="bg1"/>
              </a:solidFill>
            </a:endParaRPr>
          </a:p>
          <a:p>
            <a:pPr marL="0" indent="0">
              <a:buNone/>
            </a:pPr>
            <a:endParaRPr lang="en-IN" dirty="0"/>
          </a:p>
        </p:txBody>
      </p:sp>
    </p:spTree>
    <p:extLst>
      <p:ext uri="{BB962C8B-B14F-4D97-AF65-F5344CB8AC3E}">
        <p14:creationId xmlns:p14="http://schemas.microsoft.com/office/powerpoint/2010/main" val="1071196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Result and Analysis</a:t>
            </a:r>
            <a:endParaRPr lang="en-IN" dirty="0"/>
          </a:p>
        </p:txBody>
      </p:sp>
      <p:sp>
        <p:nvSpPr>
          <p:cNvPr id="3" name="Content Placeholder 2"/>
          <p:cNvSpPr>
            <a:spLocks noGrp="1"/>
          </p:cNvSpPr>
          <p:nvPr>
            <p:ph idx="1"/>
          </p:nvPr>
        </p:nvSpPr>
        <p:spPr/>
        <p:txBody>
          <a:bodyPr>
            <a:normAutofit/>
          </a:bodyPr>
          <a:lstStyle/>
          <a:p>
            <a:r>
              <a:rPr lang="en-IN" sz="1600" dirty="0" smtClean="0">
                <a:latin typeface="Times New Roman" panose="02020603050405020304" pitchFamily="18" charset="0"/>
                <a:cs typeface="Times New Roman" panose="02020603050405020304" pitchFamily="18" charset="0"/>
              </a:rPr>
              <a:t>The P-value obtained after performing chi-square test is 0.41</a:t>
            </a:r>
          </a:p>
          <a:p>
            <a:pPr marL="0" indent="0">
              <a:buNone/>
            </a:pPr>
            <a:endParaRPr lang="en-IN" sz="1600" dirty="0" smtClean="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Since the P-value is greater than 0.05 there is no significant proof that driver’s allocation is linked to the hub.</a:t>
            </a:r>
          </a:p>
          <a:p>
            <a:pPr marL="0" indent="0">
              <a:buNone/>
            </a:pPr>
            <a:endParaRPr lang="en-IN" sz="1600" dirty="0" smtClean="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Therefore we need to find out other factors that are contributing to lead time.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6311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739540" y="1502815"/>
            <a:ext cx="4572000" cy="1200329"/>
          </a:xfrm>
          <a:prstGeom prst="rect">
            <a:avLst/>
          </a:prstGeom>
        </p:spPr>
        <p:txBody>
          <a:bodyPr>
            <a:spAutoFit/>
          </a:bodyPr>
          <a:lstStyle/>
          <a:p>
            <a:r>
              <a:rPr lang="en-IN" sz="7200" dirty="0">
                <a:solidFill>
                  <a:schemeClr val="bg1"/>
                </a:solidFill>
              </a:rPr>
              <a:t>Thank You </a:t>
            </a:r>
          </a:p>
        </p:txBody>
      </p:sp>
      <p:sp>
        <p:nvSpPr>
          <p:cNvPr id="13" name="TextBox 12"/>
          <p:cNvSpPr txBox="1"/>
          <p:nvPr/>
        </p:nvSpPr>
        <p:spPr>
          <a:xfrm>
            <a:off x="754375" y="3182570"/>
            <a:ext cx="3119187" cy="1477328"/>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Shashank </a:t>
            </a:r>
            <a:r>
              <a:rPr lang="en-IN" dirty="0" err="1">
                <a:solidFill>
                  <a:schemeClr val="bg1"/>
                </a:solidFill>
                <a:latin typeface="Times New Roman" panose="02020603050405020304" pitchFamily="18" charset="0"/>
                <a:cs typeface="Times New Roman" panose="02020603050405020304" pitchFamily="18" charset="0"/>
              </a:rPr>
              <a:t>Ravoor</a:t>
            </a:r>
            <a:r>
              <a:rPr lang="en-IN" dirty="0">
                <a:solidFill>
                  <a:schemeClr val="bg1"/>
                </a:solidFill>
                <a:latin typeface="Times New Roman" panose="02020603050405020304" pitchFamily="18" charset="0"/>
                <a:cs typeface="Times New Roman" panose="02020603050405020304" pitchFamily="18" charset="0"/>
              </a:rPr>
              <a:t>: 19MIA1105</a:t>
            </a:r>
          </a:p>
          <a:p>
            <a:r>
              <a:rPr lang="en-IN" dirty="0">
                <a:solidFill>
                  <a:schemeClr val="bg1"/>
                </a:solidFill>
                <a:latin typeface="Times New Roman" panose="02020603050405020304" pitchFamily="18" charset="0"/>
                <a:cs typeface="Times New Roman" panose="02020603050405020304" pitchFamily="18" charset="0"/>
              </a:rPr>
              <a:t>Amulya: 19MIA1054</a:t>
            </a:r>
          </a:p>
          <a:p>
            <a:r>
              <a:rPr lang="en-IN" dirty="0">
                <a:solidFill>
                  <a:schemeClr val="bg1"/>
                </a:solidFill>
                <a:latin typeface="Times New Roman" panose="02020603050405020304" pitchFamily="18" charset="0"/>
                <a:cs typeface="Times New Roman" panose="02020603050405020304" pitchFamily="18" charset="0"/>
              </a:rPr>
              <a:t>Rajesh: 19MIA1102</a:t>
            </a:r>
          </a:p>
          <a:p>
            <a:r>
              <a:rPr lang="en-IN" dirty="0">
                <a:solidFill>
                  <a:schemeClr val="bg1"/>
                </a:solidFill>
                <a:latin typeface="Times New Roman" panose="02020603050405020304" pitchFamily="18" charset="0"/>
                <a:cs typeface="Times New Roman" panose="02020603050405020304" pitchFamily="18" charset="0"/>
              </a:rPr>
              <a:t>Akshitha: 19MIA1096</a:t>
            </a: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78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65" y="1502815"/>
            <a:ext cx="8246070" cy="3206802"/>
          </a:xfrm>
        </p:spPr>
        <p:txBody>
          <a:bodyPr/>
          <a:lstStyle/>
          <a:p>
            <a:pPr marL="0" indent="0" algn="ctr">
              <a:buNone/>
            </a:pPr>
            <a:endParaRPr lang="en-US" sz="3600" dirty="0">
              <a:solidFill>
                <a:schemeClr val="bg1"/>
              </a:solidFill>
            </a:endParaRPr>
          </a:p>
          <a:p>
            <a:pPr marL="0" indent="0" algn="ctr">
              <a:buNone/>
            </a:pPr>
            <a:r>
              <a:rPr lang="en-US" sz="4400" dirty="0">
                <a:solidFill>
                  <a:schemeClr val="bg1"/>
                </a:solidFill>
              </a:rPr>
              <a:t>INTRODUCTION</a:t>
            </a:r>
          </a:p>
          <a:p>
            <a:pPr marL="0" indent="0" algn="ctr">
              <a:buNone/>
            </a:pPr>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0" y="281175"/>
            <a:ext cx="6260905" cy="572644"/>
          </a:xfrm>
        </p:spPr>
        <p:txBody>
          <a:bodyPr>
            <a:noAutofit/>
          </a:bodyPr>
          <a:lstStyle/>
          <a:p>
            <a:r>
              <a:rPr lang="en-US" sz="3200" dirty="0"/>
              <a:t>Introduction</a:t>
            </a:r>
          </a:p>
        </p:txBody>
      </p:sp>
      <p:sp>
        <p:nvSpPr>
          <p:cNvPr id="5" name="Content Placeholder 4"/>
          <p:cNvSpPr>
            <a:spLocks noGrp="1"/>
          </p:cNvSpPr>
          <p:nvPr>
            <p:ph idx="1"/>
          </p:nvPr>
        </p:nvSpPr>
        <p:spPr>
          <a:xfrm>
            <a:off x="2434130" y="1044700"/>
            <a:ext cx="6439335" cy="3511061"/>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Efficient inbound transportation is a critical component of supply chain management, as it directly impacts the timely and cost-effective delivery of raw materials and components to manufacturing facilities. </a:t>
            </a:r>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recent years, the integration of statistical methods with lean and Six Sigma principles has emerged as a powerful approach for optimizing inbound transportation </a:t>
            </a:r>
            <a:r>
              <a:rPr lang="en-US" sz="1800" dirty="0" smtClean="0">
                <a:latin typeface="Times New Roman" panose="02020603050405020304" pitchFamily="18" charset="0"/>
                <a:cs typeface="Times New Roman" panose="02020603050405020304" pitchFamily="18" charset="0"/>
              </a:rPr>
              <a:t>systems.</a:t>
            </a: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This </a:t>
            </a:r>
            <a:r>
              <a:rPr lang="en-US" sz="1800" dirty="0">
                <a:latin typeface="Times New Roman" panose="02020603050405020304" pitchFamily="18" charset="0"/>
                <a:cs typeface="Times New Roman" panose="02020603050405020304" pitchFamily="18" charset="0"/>
              </a:rPr>
              <a:t>project aims to explore the application of statistical techniques in conjunction with lean and Six Sigma methodologies to enhance the efficiency, reliability, and cost-effectiveness of inbound transportation operations.</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96260" y="2113635"/>
            <a:ext cx="8246070" cy="3206802"/>
          </a:xfrm>
        </p:spPr>
        <p:txBody>
          <a:bodyPr/>
          <a:lstStyle/>
          <a:p>
            <a:pPr marL="0" indent="0" algn="ctr">
              <a:buNone/>
            </a:pPr>
            <a:r>
              <a:rPr lang="en-US" sz="4400" dirty="0">
                <a:solidFill>
                  <a:schemeClr val="bg1"/>
                </a:solidFill>
              </a:rPr>
              <a:t>LITERATURE SURVEY</a:t>
            </a:r>
          </a:p>
          <a:p>
            <a:pPr marL="0" indent="0">
              <a:buNone/>
            </a:pPr>
            <a:endParaRPr lang="en-IN" dirty="0"/>
          </a:p>
        </p:txBody>
      </p:sp>
    </p:spTree>
    <p:extLst>
      <p:ext uri="{BB962C8B-B14F-4D97-AF65-F5344CB8AC3E}">
        <p14:creationId xmlns:p14="http://schemas.microsoft.com/office/powerpoint/2010/main" val="1832242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39540" y="433880"/>
            <a:ext cx="5191970" cy="4428963"/>
          </a:xfrm>
          <a:prstGeom prst="rect">
            <a:avLst/>
          </a:prstGeom>
        </p:spPr>
      </p:pic>
    </p:spTree>
    <p:extLst>
      <p:ext uri="{BB962C8B-B14F-4D97-AF65-F5344CB8AC3E}">
        <p14:creationId xmlns:p14="http://schemas.microsoft.com/office/powerpoint/2010/main" val="3795305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39539" y="433880"/>
            <a:ext cx="5497381" cy="4404499"/>
          </a:xfrm>
          <a:prstGeom prst="rect">
            <a:avLst/>
          </a:prstGeom>
        </p:spPr>
      </p:pic>
    </p:spTree>
    <p:extLst>
      <p:ext uri="{BB962C8B-B14F-4D97-AF65-F5344CB8AC3E}">
        <p14:creationId xmlns:p14="http://schemas.microsoft.com/office/powerpoint/2010/main" val="2786049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35353" y="739290"/>
            <a:ext cx="6682740" cy="1527051"/>
          </a:xfrm>
          <a:prstGeom prst="rect">
            <a:avLst/>
          </a:prstGeom>
        </p:spPr>
      </p:pic>
      <p:pic>
        <p:nvPicPr>
          <p:cNvPr id="3" name="Picture 2"/>
          <p:cNvPicPr>
            <a:picLocks noChangeAspect="1"/>
          </p:cNvPicPr>
          <p:nvPr/>
        </p:nvPicPr>
        <p:blipFill>
          <a:blip r:embed="rId3"/>
          <a:stretch>
            <a:fillRect/>
          </a:stretch>
        </p:blipFill>
        <p:spPr>
          <a:xfrm>
            <a:off x="2335353" y="2266341"/>
            <a:ext cx="6682740" cy="1374345"/>
          </a:xfrm>
          <a:prstGeom prst="rect">
            <a:avLst/>
          </a:prstGeom>
        </p:spPr>
      </p:pic>
    </p:spTree>
    <p:extLst>
      <p:ext uri="{BB962C8B-B14F-4D97-AF65-F5344CB8AC3E}">
        <p14:creationId xmlns:p14="http://schemas.microsoft.com/office/powerpoint/2010/main" val="3411197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1425" y="739290"/>
            <a:ext cx="6719021" cy="2325234"/>
          </a:xfrm>
          <a:prstGeom prst="rect">
            <a:avLst/>
          </a:prstGeom>
        </p:spPr>
      </p:pic>
    </p:spTree>
    <p:extLst>
      <p:ext uri="{BB962C8B-B14F-4D97-AF65-F5344CB8AC3E}">
        <p14:creationId xmlns:p14="http://schemas.microsoft.com/office/powerpoint/2010/main" val="88539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96260" y="2113635"/>
            <a:ext cx="8246070" cy="3206802"/>
          </a:xfrm>
        </p:spPr>
        <p:txBody>
          <a:bodyPr/>
          <a:lstStyle/>
          <a:p>
            <a:pPr marL="0" indent="0" algn="ctr">
              <a:buNone/>
            </a:pPr>
            <a:r>
              <a:rPr lang="en-US" sz="4400" dirty="0">
                <a:solidFill>
                  <a:schemeClr val="bg1"/>
                </a:solidFill>
              </a:rPr>
              <a:t>METHODOLOGY</a:t>
            </a:r>
          </a:p>
          <a:p>
            <a:pPr marL="0" indent="0">
              <a:buNone/>
            </a:pPr>
            <a:endParaRPr lang="en-IN" dirty="0"/>
          </a:p>
        </p:txBody>
      </p:sp>
    </p:spTree>
    <p:extLst>
      <p:ext uri="{BB962C8B-B14F-4D97-AF65-F5344CB8AC3E}">
        <p14:creationId xmlns:p14="http://schemas.microsoft.com/office/powerpoint/2010/main" val="3365757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1406</TotalTime>
  <Words>475</Words>
  <Application>Microsoft Office PowerPoint</Application>
  <PresentationFormat>On-screen Show (16:9)</PresentationFormat>
  <Paragraphs>46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Ttimes new roman</vt:lpstr>
      <vt:lpstr>Office Theme</vt:lpstr>
      <vt:lpstr>Statistical approach for dealing with inbound transportation problem </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Methodology</vt:lpstr>
      <vt:lpstr>Methodology</vt:lpstr>
      <vt:lpstr>PowerPoint Presentation</vt:lpstr>
      <vt:lpstr>Project Timeline</vt:lpstr>
      <vt:lpstr>PowerPoint Presentation</vt:lpstr>
      <vt:lpstr>Problem Definition</vt:lpstr>
      <vt:lpstr>PowerPoint Presentation</vt:lpstr>
      <vt:lpstr>Result and Analysis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USER</cp:lastModifiedBy>
  <cp:revision>198</cp:revision>
  <dcterms:created xsi:type="dcterms:W3CDTF">2013-08-21T19:17:07Z</dcterms:created>
  <dcterms:modified xsi:type="dcterms:W3CDTF">2023-06-16T06:22:16Z</dcterms:modified>
</cp:coreProperties>
</file>