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05908" y="4058588"/>
            <a:ext cx="7980183" cy="1938992"/>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endParaRPr lang="en-US" sz="2000" b="1">
              <a:solidFill>
                <a:schemeClr val="accent1">
                  <a:lumMod val="75000"/>
                </a:schemeClr>
              </a:solidFill>
              <a:latin typeface="Arial" pitchFamily="34" charset="0"/>
              <a:cs typeface="Arial" pitchFamily="34" charset="0"/>
            </a:endParaRPr>
          </a:p>
          <a:p>
            <a:r>
              <a:rPr lang="en-US" sz="2000" b="1">
                <a:solidFill>
                  <a:schemeClr val="accent1">
                    <a:lumMod val="75000"/>
                  </a:schemeClr>
                </a:solidFill>
                <a:latin typeface="Arial"/>
                <a:cs typeface="Arial"/>
              </a:rPr>
              <a:t>GOKULRAJ S – College of Engineering Guindy (CEG)</a:t>
            </a:r>
          </a:p>
          <a:p>
            <a:r>
              <a:rPr lang="en-US" sz="2000" b="1">
                <a:solidFill>
                  <a:schemeClr val="accent1">
                    <a:lumMod val="75000"/>
                  </a:schemeClr>
                </a:solidFill>
                <a:latin typeface="Arial"/>
                <a:cs typeface="Arial"/>
              </a:rPr>
              <a:t>                            Anna University</a:t>
            </a:r>
          </a:p>
          <a:p>
            <a:endParaRPr lang="en-US" sz="2000" b="1">
              <a:solidFill>
                <a:schemeClr val="accent1">
                  <a:lumMod val="75000"/>
                </a:schemeClr>
              </a:solidFill>
              <a:latin typeface="Arial"/>
              <a:cs typeface="Arial"/>
            </a:endParaRPr>
          </a:p>
          <a:p>
            <a:r>
              <a:rPr lang="en-US" sz="2000" b="1">
                <a:solidFill>
                  <a:schemeClr val="accent1">
                    <a:lumMod val="75000"/>
                  </a:schemeClr>
                </a:solidFill>
                <a:latin typeface="Arial"/>
                <a:cs typeface="Arial"/>
              </a:rPr>
              <a:t>Rollno :  2021115038</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a:latin typeface="Arial" panose="020B0604020202020204" pitchFamily="34" charset="0"/>
                <a:cs typeface="Arial" panose="020B0604020202020204" pitchFamily="34" charset="0"/>
              </a:rPr>
              <a:t>Johnson, N. F., &amp; Jajodia, S. (1998). Steganography: Seeing the Unseen. IEEE Computer Society Press.</a:t>
            </a:r>
          </a:p>
          <a:p>
            <a:pPr marL="305435" indent="-305435"/>
            <a:r>
              <a:rPr lang="en-IN" sz="2400">
                <a:latin typeface="Arial" panose="020B0604020202020204" pitchFamily="34" charset="0"/>
                <a:cs typeface="Arial" panose="020B0604020202020204" pitchFamily="34" charset="0"/>
              </a:rPr>
              <a:t>Katzenbeisser, S., &amp; Petitcolas, F. A. P. (Eds.). (2000). Information Hiding Techniques for Steganography and Digital Watermarking. Artech House.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a:solidFill>
                  <a:srgbClr val="131619"/>
                </a:solidFill>
                <a:effectLst/>
                <a:latin typeface="Arial" panose="020B0604020202020204" pitchFamily="34" charset="0"/>
                <a:cs typeface="Arial" panose="020B0604020202020204" pitchFamily="34" charset="0"/>
              </a:rPr>
              <a:t>Steganography is the practice of concealing secret information within a digital medium, such as an image, audio file, or video, in such a way that the existence of the hidden information is not readily apparent. With the increasing use of digital communication channels, there is a growing need for secure and covert methods of transmitting sensitive information. The challenge is to develop an efficient and robust steganography system capable of concealing data within digital images while maintaining imperceptibility and resistance to detection.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a:latin typeface="Arial" panose="020B0604020202020204" pitchFamily="34" charset="0"/>
                <a:cs typeface="Arial" panose="020B0604020202020204" pitchFamily="34" charset="0"/>
              </a:rPr>
              <a:t>Data Embedding Techniques: </a:t>
            </a:r>
            <a:r>
              <a:rPr lang="en-US" sz="2000">
                <a:latin typeface="Arial" panose="020B0604020202020204" pitchFamily="34" charset="0"/>
                <a:cs typeface="Arial" panose="020B0604020202020204" pitchFamily="34" charset="0"/>
              </a:rPr>
              <a:t>Implement advanced steganographic algorithms and techniques, such as LSB (Least Significant Bit) substitution, pixel intensity modification, and frequency domain embedding, to embed secret data within digital images seamlessly. These techniques will be designed to minimize visual distortion and maximize data hiding capacity.</a:t>
            </a:r>
          </a:p>
          <a:p>
            <a:pPr marL="457200" indent="-457200">
              <a:buFont typeface="+mj-lt"/>
              <a:buAutoNum type="arabicPeriod"/>
            </a:pPr>
            <a:r>
              <a:rPr lang="en-US" sz="2000" b="1">
                <a:latin typeface="Arial" panose="020B0604020202020204" pitchFamily="34" charset="0"/>
                <a:cs typeface="Arial" panose="020B0604020202020204" pitchFamily="34" charset="0"/>
              </a:rPr>
              <a:t>Encryption Mechanisms: </a:t>
            </a:r>
            <a:r>
              <a:rPr lang="en-US" sz="2000">
                <a:latin typeface="Arial" panose="020B0604020202020204" pitchFamily="34" charset="0"/>
                <a:cs typeface="Arial" panose="020B0604020202020204" pitchFamily="34" charset="0"/>
              </a:rPr>
              <a:t>Integrate encryption algorithms, such as AES (Advanced Encryption Standard) or RSA (Rivest–Shamir–Adleman), to encrypt the secret data before embedding it into the image. This enhances data confidentiality and ensures that even if the hidden data is discovered, it remains secure and inaccessible without the decryption key.</a:t>
            </a:r>
          </a:p>
          <a:p>
            <a:pPr marL="457200" indent="-457200">
              <a:buFont typeface="+mj-lt"/>
              <a:buAutoNum type="arabicPeriod"/>
            </a:pPr>
            <a:r>
              <a:rPr lang="en-US" sz="2000" b="1">
                <a:latin typeface="Arial" panose="020B0604020202020204" pitchFamily="34" charset="0"/>
                <a:cs typeface="Arial" panose="020B0604020202020204" pitchFamily="34" charset="0"/>
              </a:rPr>
              <a:t>User-Friendly Interfaces: </a:t>
            </a:r>
            <a:r>
              <a:rPr lang="en-US" sz="2000">
                <a:latin typeface="Arial" panose="020B0604020202020204" pitchFamily="34" charset="0"/>
                <a:cs typeface="Arial" panose="020B0604020202020204" pitchFamily="34" charset="0"/>
              </a:rPr>
              <a:t>Develop intuitive and user-friendly interfaces for both data embedding and extraction processes. These interfaces will allow users to easily select digital images for embedding, specify encryption parameters, and extract hidden data from steganographically modified images without requiring advanced technical knowledge.</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8" name="TextBox 7">
            <a:extLst>
              <a:ext uri="{FF2B5EF4-FFF2-40B4-BE49-F238E27FC236}">
                <a16:creationId xmlns:a16="http://schemas.microsoft.com/office/drawing/2014/main" id="{3A191FF0-4F7E-DA3B-AFDE-450E30E7FC93}"/>
              </a:ext>
            </a:extLst>
          </p:cNvPr>
          <p:cNvSpPr txBox="1"/>
          <p:nvPr/>
        </p:nvSpPr>
        <p:spPr>
          <a:xfrm>
            <a:off x="747251" y="1096235"/>
            <a:ext cx="8986684" cy="5355312"/>
          </a:xfrm>
          <a:prstGeom prst="rect">
            <a:avLst/>
          </a:prstGeom>
          <a:noFill/>
        </p:spPr>
        <p:txBody>
          <a:bodyPr wrap="square">
            <a:spAutoFit/>
          </a:bodyPr>
          <a:lstStyle/>
          <a:p>
            <a:pPr marL="285750" indent="-285750">
              <a:buFont typeface="Arial" panose="020B0604020202020204" pitchFamily="34" charset="0"/>
              <a:buChar char="•"/>
            </a:pPr>
            <a:r>
              <a:rPr lang="en-US" b="1"/>
              <a:t>Analysis:</a:t>
            </a:r>
          </a:p>
          <a:p>
            <a:r>
              <a:rPr lang="en-US"/>
              <a:t>Understand requirements and review existing code.</a:t>
            </a:r>
          </a:p>
          <a:p>
            <a:r>
              <a:rPr lang="en-US"/>
              <a:t>Identify potential vulnerabilities and areas for improvement.</a:t>
            </a:r>
          </a:p>
          <a:p>
            <a:endParaRPr lang="en-US"/>
          </a:p>
          <a:p>
            <a:pPr marL="285750" indent="-285750">
              <a:buFont typeface="Arial" panose="020B0604020202020204" pitchFamily="34" charset="0"/>
              <a:buChar char="•"/>
            </a:pPr>
            <a:r>
              <a:rPr lang="en-US" b="1"/>
              <a:t>Design:</a:t>
            </a:r>
          </a:p>
          <a:p>
            <a:r>
              <a:rPr lang="en-US"/>
              <a:t>Define clear objectives for enhancing security and usability.</a:t>
            </a:r>
          </a:p>
          <a:p>
            <a:r>
              <a:rPr lang="en-US"/>
              <a:t>Plan architectural changes to mitigate vulnerabilities.</a:t>
            </a:r>
          </a:p>
          <a:p>
            <a:endParaRPr lang="en-US"/>
          </a:p>
          <a:p>
            <a:pPr marL="285750" indent="-285750">
              <a:buFont typeface="Arial" panose="020B0604020202020204" pitchFamily="34" charset="0"/>
              <a:buChar char="•"/>
            </a:pPr>
            <a:r>
              <a:rPr lang="en-US" b="1"/>
              <a:t>Implementation:</a:t>
            </a:r>
          </a:p>
          <a:p>
            <a:r>
              <a:rPr lang="en-US"/>
              <a:t>Refactor code and optimize file operations.</a:t>
            </a:r>
          </a:p>
          <a:p>
            <a:endParaRPr lang="en-US"/>
          </a:p>
          <a:p>
            <a:pPr marL="285750" indent="-285750">
              <a:buFont typeface="Arial" panose="020B0604020202020204" pitchFamily="34" charset="0"/>
              <a:buChar char="•"/>
            </a:pPr>
            <a:r>
              <a:rPr lang="en-US" b="1"/>
              <a:t>Testing:</a:t>
            </a:r>
          </a:p>
          <a:p>
            <a:r>
              <a:rPr lang="en-US"/>
              <a:t>Perform compatibility and functionality testing.</a:t>
            </a:r>
          </a:p>
          <a:p>
            <a:endParaRPr lang="en-US"/>
          </a:p>
          <a:p>
            <a:pPr marL="285750" indent="-285750">
              <a:buFont typeface="Arial" panose="020B0604020202020204" pitchFamily="34" charset="0"/>
              <a:buChar char="•"/>
            </a:pPr>
            <a:r>
              <a:rPr lang="en-US" b="1"/>
              <a:t>Deployment:</a:t>
            </a:r>
          </a:p>
          <a:p>
            <a:r>
              <a:rPr lang="en-US"/>
              <a:t>Package code and provide clear instructions.</a:t>
            </a:r>
          </a:p>
          <a:p>
            <a:endParaRPr lang="en-US"/>
          </a:p>
          <a:p>
            <a:pPr marL="285750" indent="-285750">
              <a:buFont typeface="Arial" panose="020B0604020202020204" pitchFamily="34" charset="0"/>
              <a:buChar char="•"/>
            </a:pPr>
            <a:r>
              <a:rPr lang="en-US" b="1"/>
              <a:t>Maintenance:</a:t>
            </a:r>
          </a:p>
          <a:p>
            <a:r>
              <a:rPr lang="en-US"/>
              <a:t>Monitor feedback, address issues, and update code as needed.</a:t>
            </a:r>
            <a:endParaRPr lang="en-IN"/>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7" name="TextBox 6">
            <a:extLst>
              <a:ext uri="{FF2B5EF4-FFF2-40B4-BE49-F238E27FC236}">
                <a16:creationId xmlns:a16="http://schemas.microsoft.com/office/drawing/2014/main" id="{0DD19F3A-BBBC-04E1-775D-E5F3988F641D}"/>
              </a:ext>
            </a:extLst>
          </p:cNvPr>
          <p:cNvSpPr txBox="1"/>
          <p:nvPr/>
        </p:nvSpPr>
        <p:spPr>
          <a:xfrm>
            <a:off x="412955" y="1187356"/>
            <a:ext cx="5181600" cy="5355312"/>
          </a:xfrm>
          <a:prstGeom prst="rect">
            <a:avLst/>
          </a:prstGeom>
          <a:noFill/>
        </p:spPr>
        <p:txBody>
          <a:bodyPr wrap="square">
            <a:spAutoFit/>
          </a:bodyPr>
          <a:lstStyle/>
          <a:p>
            <a:r>
              <a:rPr lang="en-IN" b="1"/>
              <a:t>Algorithm:</a:t>
            </a:r>
          </a:p>
          <a:p>
            <a:endParaRPr lang="en-IN"/>
          </a:p>
          <a:p>
            <a:r>
              <a:rPr lang="en-IN" b="1"/>
              <a:t>Initialization:</a:t>
            </a:r>
            <a:endParaRPr lang="en-IN"/>
          </a:p>
          <a:p>
            <a:r>
              <a:rPr lang="en-IN"/>
              <a:t>Initialize variables to store secret data, cover image, encryption key, and stego image.</a:t>
            </a:r>
          </a:p>
          <a:p>
            <a:r>
              <a:rPr lang="en-IN"/>
              <a:t>Embedding Secret Data:</a:t>
            </a:r>
          </a:p>
          <a:p>
            <a:endParaRPr lang="en-IN"/>
          </a:p>
          <a:p>
            <a:r>
              <a:rPr lang="en-IN"/>
              <a:t>Encrypt secret data using a secure encryption algorithm with the encryption key.</a:t>
            </a:r>
          </a:p>
          <a:p>
            <a:r>
              <a:rPr lang="en-IN"/>
              <a:t>Convert cover image and encrypted secret data to binary format.</a:t>
            </a:r>
          </a:p>
          <a:p>
            <a:r>
              <a:rPr lang="en-IN"/>
              <a:t>Embed encrypted secret data within LSBs (Least Significant Bits) of cover image pixels.</a:t>
            </a:r>
          </a:p>
          <a:p>
            <a:r>
              <a:rPr lang="en-IN"/>
              <a:t>Extraction of Secret Data:</a:t>
            </a:r>
          </a:p>
          <a:p>
            <a:endParaRPr lang="en-IN"/>
          </a:p>
          <a:p>
            <a:r>
              <a:rPr lang="en-IN"/>
              <a:t>Extract LSBs from stego image to retrieve encrypted secret data.</a:t>
            </a:r>
          </a:p>
          <a:p>
            <a:r>
              <a:rPr lang="en-IN"/>
              <a:t>Decrypt encrypted secret data using the encryption key.</a:t>
            </a:r>
          </a:p>
        </p:txBody>
      </p:sp>
      <p:sp>
        <p:nvSpPr>
          <p:cNvPr id="9" name="TextBox 8">
            <a:extLst>
              <a:ext uri="{FF2B5EF4-FFF2-40B4-BE49-F238E27FC236}">
                <a16:creationId xmlns:a16="http://schemas.microsoft.com/office/drawing/2014/main" id="{E791DFC9-56E8-4820-5F70-BB3FD7416461}"/>
              </a:ext>
            </a:extLst>
          </p:cNvPr>
          <p:cNvSpPr txBox="1"/>
          <p:nvPr/>
        </p:nvSpPr>
        <p:spPr>
          <a:xfrm>
            <a:off x="6096000" y="1464354"/>
            <a:ext cx="5447071" cy="5078313"/>
          </a:xfrm>
          <a:prstGeom prst="rect">
            <a:avLst/>
          </a:prstGeom>
          <a:noFill/>
        </p:spPr>
        <p:txBody>
          <a:bodyPr wrap="square">
            <a:spAutoFit/>
          </a:bodyPr>
          <a:lstStyle/>
          <a:p>
            <a:r>
              <a:rPr lang="en-IN" b="1"/>
              <a:t>Deployment:</a:t>
            </a:r>
          </a:p>
          <a:p>
            <a:endParaRPr lang="en-IN"/>
          </a:p>
          <a:p>
            <a:r>
              <a:rPr lang="en-IN"/>
              <a:t>Bundle steganography application and necessary libraries.</a:t>
            </a:r>
          </a:p>
          <a:p>
            <a:r>
              <a:rPr lang="en-IN"/>
              <a:t>Include configuration files and user documentation.</a:t>
            </a:r>
          </a:p>
          <a:p>
            <a:endParaRPr lang="en-IN"/>
          </a:p>
          <a:p>
            <a:r>
              <a:rPr lang="en-IN"/>
              <a:t>Distribute via secure website, version control repositories, or physical media.</a:t>
            </a:r>
          </a:p>
          <a:p>
            <a:endParaRPr lang="en-IN"/>
          </a:p>
          <a:p>
            <a:r>
              <a:rPr lang="en-IN"/>
              <a:t>Provide clear installation instructions for various operating systems.</a:t>
            </a:r>
          </a:p>
          <a:p>
            <a:r>
              <a:rPr lang="en-IN"/>
              <a:t>Ensure compatibility across different platforms and environments.</a:t>
            </a:r>
          </a:p>
          <a:p>
            <a:endParaRPr lang="en-IN"/>
          </a:p>
          <a:p>
            <a:r>
              <a:rPr lang="en-IN"/>
              <a:t>Allow users to customize encryption algorithms, encryption keys, and other settings.</a:t>
            </a:r>
          </a:p>
          <a:p>
            <a:r>
              <a:rPr lang="en-IN"/>
              <a:t>Provide options for adjusting embedding strength and steganalysis resistance.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F661C653-BFD6-64AC-C555-AE1B5EB14D1E}"/>
              </a:ext>
            </a:extLst>
          </p:cNvPr>
          <p:cNvPicPr>
            <a:picLocks noChangeAspect="1"/>
          </p:cNvPicPr>
          <p:nvPr/>
        </p:nvPicPr>
        <p:blipFill>
          <a:blip r:embed="rId2"/>
          <a:stretch>
            <a:fillRect/>
          </a:stretch>
        </p:blipFill>
        <p:spPr>
          <a:xfrm>
            <a:off x="668594" y="1649360"/>
            <a:ext cx="7570256" cy="4053349"/>
          </a:xfrm>
          <a:prstGeom prst="rect">
            <a:avLst/>
          </a:prstGeom>
        </p:spPr>
      </p:pic>
      <p:pic>
        <p:nvPicPr>
          <p:cNvPr id="10" name="Picture 9">
            <a:extLst>
              <a:ext uri="{FF2B5EF4-FFF2-40B4-BE49-F238E27FC236}">
                <a16:creationId xmlns:a16="http://schemas.microsoft.com/office/drawing/2014/main" id="{72B1A193-56FC-A3F7-6AE2-ADC650351562}"/>
              </a:ext>
            </a:extLst>
          </p:cNvPr>
          <p:cNvPicPr>
            <a:picLocks noChangeAspect="1"/>
          </p:cNvPicPr>
          <p:nvPr/>
        </p:nvPicPr>
        <p:blipFill>
          <a:blip r:embed="rId3"/>
          <a:stretch>
            <a:fillRect/>
          </a:stretch>
        </p:blipFill>
        <p:spPr>
          <a:xfrm>
            <a:off x="8455741" y="1546024"/>
            <a:ext cx="3510117" cy="269167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6" name="TextBox 5">
            <a:extLst>
              <a:ext uri="{FF2B5EF4-FFF2-40B4-BE49-F238E27FC236}">
                <a16:creationId xmlns:a16="http://schemas.microsoft.com/office/drawing/2014/main" id="{3FAD3407-5980-31A1-A9F2-5E9D17B70D07}"/>
              </a:ext>
            </a:extLst>
          </p:cNvPr>
          <p:cNvSpPr txBox="1"/>
          <p:nvPr/>
        </p:nvSpPr>
        <p:spPr>
          <a:xfrm>
            <a:off x="1042219" y="1859339"/>
            <a:ext cx="9389806" cy="3139321"/>
          </a:xfrm>
          <a:prstGeom prst="rect">
            <a:avLst/>
          </a:prstGeom>
          <a:noFill/>
        </p:spPr>
        <p:txBody>
          <a:bodyPr wrap="square">
            <a:spAutoFit/>
          </a:bodyPr>
          <a:lstStyle/>
          <a:p>
            <a:r>
              <a:rPr lang="en-US"/>
              <a:t>In conclusion, steganography offers a powerful and versatile approach to secure communication by concealing sensitive information within innocuous digital media such as images, audio files, or videos. Throughout this exploration, we've outlined the fundamental principles and techniques involved in steganography, along with considerations for implementation and deployment.</a:t>
            </a:r>
          </a:p>
          <a:p>
            <a:endParaRPr lang="en-US"/>
          </a:p>
          <a:p>
            <a:r>
              <a:rPr lang="en-US"/>
              <a:t>Steganography serves as a critical tool for protecting confidentiality, ensuring data integrity, and maintaining anonymity in digital communication. By embedding secret data within cover media, steganography enables covert communication channels that are resistant to detection by unauthorized parties. This capability is particularly valuable in contexts where encryption alone may attract unwanted attention, or where deniability is essential.</a:t>
            </a:r>
            <a:endParaRPr lang="en-IN"/>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76E746C6-A9CA-E778-428B-B4BE79E1A412}"/>
              </a:ext>
            </a:extLst>
          </p:cNvPr>
          <p:cNvSpPr txBox="1"/>
          <p:nvPr/>
        </p:nvSpPr>
        <p:spPr>
          <a:xfrm>
            <a:off x="914399" y="1318986"/>
            <a:ext cx="9733935" cy="5078313"/>
          </a:xfrm>
          <a:prstGeom prst="rect">
            <a:avLst/>
          </a:prstGeom>
          <a:noFill/>
        </p:spPr>
        <p:txBody>
          <a:bodyPr wrap="square">
            <a:spAutoFit/>
          </a:bodyPr>
          <a:lstStyle/>
          <a:p>
            <a:r>
              <a:rPr lang="en-US"/>
              <a:t>The field of steganography continues to evolve, presenting numerous opportunities for research, development, and innovation. Some potential avenues for future exploration and advancement include:</a:t>
            </a:r>
          </a:p>
          <a:p>
            <a:endParaRPr lang="en-US"/>
          </a:p>
          <a:p>
            <a:r>
              <a:rPr lang="en-US" b="1"/>
              <a:t>Advanced Embedding Techniques: </a:t>
            </a:r>
            <a:r>
              <a:rPr lang="en-US"/>
              <a:t>Research and develop novel embedding techniques that enhance data hiding capacity while minimizing perceptual distortion in cover media. Investigate techniques such as adaptive embedding, content-adaptive steganography, and deep learning-based embedding methods.</a:t>
            </a:r>
          </a:p>
          <a:p>
            <a:endParaRPr lang="en-US"/>
          </a:p>
          <a:p>
            <a:r>
              <a:rPr lang="en-US" b="1"/>
              <a:t>Steganalysis Resistance: </a:t>
            </a:r>
            <a:r>
              <a:rPr lang="en-US"/>
              <a:t>Explore methods for enhancing steganalysis resistance to improve the robustness of steganographic systems against detection. Investigate machine learning-based steganalysis techniques, ensemble approaches, and adversarial training strategies to develop more effective detection-resistant steganography.</a:t>
            </a:r>
          </a:p>
          <a:p>
            <a:endParaRPr lang="en-US"/>
          </a:p>
          <a:p>
            <a:r>
              <a:rPr lang="en-US" b="1"/>
              <a:t>Multimedia Steganography: </a:t>
            </a:r>
            <a:r>
              <a:rPr lang="en-US"/>
              <a:t>Extend steganography techniques beyond images to encompass other digital media formats such as audio, video, and 3D models. Investigate challenges and opportunities specific to each media type and develop tailored steganography solutions for diverse application domains.</a:t>
            </a:r>
            <a:endParaRPr lang="en-IN"/>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158</TotalTime>
  <Words>872</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Steganography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Gokulraj S</cp:lastModifiedBy>
  <cp:revision>38</cp:revision>
  <dcterms:created xsi:type="dcterms:W3CDTF">2021-05-26T16:50:10Z</dcterms:created>
  <dcterms:modified xsi:type="dcterms:W3CDTF">2024-04-05T16:40:39Z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