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4FC2CB-4ECF-4210-B736-7B70A288D659}">
  <a:tblStyle styleId="{754FC2CB-4ECF-4210-B736-7B70A288D65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d7834ee6d_0_8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9d7834ee6d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df50df7b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9df50df7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79a6632d_0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9c79a6632d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d7834ee6d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9d7834ee6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7834ee6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7834ee6d_0_1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9d7834ee6d_0_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d7834ee6d_0_9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9d7834ee6d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d7834ee6d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9d7834ee6d_0_5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9d7834ee6d_0_5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d7834ee6d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9d7834ee6d_0_9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9d7834ee6d_0_9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d7834ee6d_0_9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9d7834ee6d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938550" y="854650"/>
            <a:ext cx="10314900" cy="19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100" b="1">
                <a:latin typeface="Calibri"/>
                <a:ea typeface="Calibri"/>
                <a:cs typeface="Calibri"/>
                <a:sym typeface="Calibri"/>
              </a:rPr>
              <a:t>AWS VPC (VPC ENDPOINT, VPC PEERING, VPC NACL)</a:t>
            </a:r>
            <a:endParaRPr sz="3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100" b="1">
                <a:latin typeface="Calibri"/>
                <a:ea typeface="Calibri"/>
                <a:cs typeface="Calibri"/>
                <a:sym typeface="Calibri"/>
              </a:rPr>
              <a:t>03.10.2020</a:t>
            </a:r>
            <a:endParaRPr sz="3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100" b="1">
                <a:latin typeface="Calibri"/>
                <a:ea typeface="Calibri"/>
                <a:cs typeface="Calibri"/>
                <a:sym typeface="Calibri"/>
              </a:rPr>
              <a:t>15:00</a:t>
            </a:r>
            <a:endParaRPr sz="3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100" b="1">
                <a:latin typeface="Calibri"/>
                <a:ea typeface="Calibri"/>
                <a:cs typeface="Calibri"/>
                <a:sym typeface="Calibri"/>
              </a:rPr>
              <a:t>OSVALDO</a:t>
            </a:r>
            <a:endParaRPr sz="31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32975" y="569975"/>
            <a:ext cx="12097500" cy="5137800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49" y="1785000"/>
            <a:ext cx="599412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550" y="1991800"/>
            <a:ext cx="5496425" cy="34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952875" y="927125"/>
            <a:ext cx="30405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 : </a:t>
            </a:r>
            <a:r>
              <a:rPr lang="tr-TR" sz="2400" b="1">
                <a:latin typeface="Calibri"/>
                <a:ea typeface="Calibri"/>
                <a:cs typeface="Calibri"/>
                <a:sym typeface="Calibri"/>
              </a:rPr>
              <a:t>N.Virginia</a:t>
            </a:r>
            <a:endParaRPr sz="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       :</a:t>
            </a:r>
            <a:r>
              <a:rPr lang="tr-TR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clarus-vpc-a</a:t>
            </a:r>
            <a:endParaRPr sz="10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762500" y="1025825"/>
            <a:ext cx="26334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 :</a:t>
            </a:r>
            <a:r>
              <a:rPr lang="tr-TR" sz="2400" b="1">
                <a:latin typeface="Calibri"/>
                <a:ea typeface="Calibri"/>
                <a:cs typeface="Calibri"/>
                <a:sym typeface="Calibri"/>
              </a:rPr>
              <a:t> N.Virginia</a:t>
            </a:r>
            <a:endParaRPr sz="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       : </a:t>
            </a:r>
            <a:r>
              <a:rPr lang="tr-TR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sz="1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12024" y="170925"/>
            <a:ext cx="13299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200" b="1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N.Virginia</a:t>
            </a:r>
            <a:endParaRPr sz="1800" b="1">
              <a:solidFill>
                <a:srgbClr val="9900FF"/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62765" y="170926"/>
            <a:ext cx="519614" cy="53712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5305127" y="687128"/>
            <a:ext cx="1925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Gateway</a:t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81050" y="1785000"/>
            <a:ext cx="11698925" cy="3724150"/>
            <a:chOff x="181050" y="1785000"/>
            <a:chExt cx="11698925" cy="3724150"/>
          </a:xfrm>
        </p:grpSpPr>
        <p:pic>
          <p:nvPicPr>
            <p:cNvPr id="102" name="Google Shape;10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57725" y="1899425"/>
              <a:ext cx="5622250" cy="3609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1050" y="1785000"/>
              <a:ext cx="6083500" cy="368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4"/>
            <p:cNvSpPr/>
            <p:nvPr/>
          </p:nvSpPr>
          <p:spPr>
            <a:xfrm>
              <a:off x="737475" y="3130825"/>
              <a:ext cx="11823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67300" y="4340450"/>
              <a:ext cx="11823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631650" y="3130825"/>
              <a:ext cx="11823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710950" y="4340450"/>
              <a:ext cx="11823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616100" y="3017075"/>
              <a:ext cx="11823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616100" y="4362425"/>
              <a:ext cx="11823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553950" y="3017075"/>
              <a:ext cx="13299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6622875" y="4729850"/>
              <a:ext cx="13299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414250" y="3017075"/>
              <a:ext cx="13299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485700" y="4751825"/>
              <a:ext cx="13299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0274550" y="3017075"/>
              <a:ext cx="13299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0274550" y="4729850"/>
              <a:ext cx="1329900" cy="389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4"/>
          <p:cNvGrpSpPr/>
          <p:nvPr/>
        </p:nvGrpSpPr>
        <p:grpSpPr>
          <a:xfrm>
            <a:off x="2809080" y="4035488"/>
            <a:ext cx="913082" cy="896069"/>
            <a:chOff x="2141850" y="5746025"/>
            <a:chExt cx="860100" cy="1093300"/>
          </a:xfrm>
        </p:grpSpPr>
        <p:pic>
          <p:nvPicPr>
            <p:cNvPr id="117" name="Google Shape;117;p14"/>
            <p:cNvPicPr preferRelativeResize="0"/>
            <p:nvPr/>
          </p:nvPicPr>
          <p:blipFill rotWithShape="1">
            <a:blip r:embed="rId8">
              <a:alphaModFix/>
            </a:blip>
            <a:srcRect l="17592" t="10438" r="14403" b="10895"/>
            <a:stretch/>
          </p:blipFill>
          <p:spPr>
            <a:xfrm>
              <a:off x="2141925" y="5746025"/>
              <a:ext cx="859976" cy="89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4"/>
            <p:cNvSpPr txBox="1"/>
            <p:nvPr/>
          </p:nvSpPr>
          <p:spPr>
            <a:xfrm>
              <a:off x="2141850" y="6449925"/>
              <a:ext cx="8601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500" b="1">
                  <a:latin typeface="Calibri"/>
                  <a:ea typeface="Calibri"/>
                  <a:cs typeface="Calibri"/>
                  <a:sym typeface="Calibri"/>
                </a:rPr>
                <a:t>Website</a:t>
              </a:r>
              <a:endParaRPr sz="1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9" name="Google Shape;11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90011" y="2470974"/>
            <a:ext cx="972500" cy="9725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0" name="Google Shape;120;p14"/>
          <p:cNvCxnSpPr>
            <a:stCxn id="100" idx="2"/>
          </p:cNvCxnSpPr>
          <p:nvPr/>
        </p:nvCxnSpPr>
        <p:spPr>
          <a:xfrm flipH="1">
            <a:off x="6232277" y="1025828"/>
            <a:ext cx="35400" cy="4720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21" name="Google Shape;121;p14"/>
          <p:cNvGrpSpPr/>
          <p:nvPr/>
        </p:nvGrpSpPr>
        <p:grpSpPr>
          <a:xfrm>
            <a:off x="5654325" y="3056849"/>
            <a:ext cx="1191300" cy="1180451"/>
            <a:chOff x="4457875" y="5509149"/>
            <a:chExt cx="1191300" cy="1180451"/>
          </a:xfrm>
        </p:grpSpPr>
        <p:pic>
          <p:nvPicPr>
            <p:cNvPr id="122" name="Google Shape;122;p14"/>
            <p:cNvPicPr preferRelativeResize="0"/>
            <p:nvPr/>
          </p:nvPicPr>
          <p:blipFill rotWithShape="1">
            <a:blip r:embed="rId10">
              <a:alphaModFix/>
            </a:blip>
            <a:srcRect b="10201"/>
            <a:stretch/>
          </p:blipFill>
          <p:spPr>
            <a:xfrm>
              <a:off x="4623475" y="5509149"/>
              <a:ext cx="860100" cy="8111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4"/>
            <p:cNvSpPr txBox="1"/>
            <p:nvPr/>
          </p:nvSpPr>
          <p:spPr>
            <a:xfrm>
              <a:off x="4457875" y="6320300"/>
              <a:ext cx="119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500" b="1">
                  <a:latin typeface="Calibri"/>
                  <a:ea typeface="Calibri"/>
                  <a:cs typeface="Calibri"/>
                  <a:sym typeface="Calibri"/>
                </a:rPr>
                <a:t>VPC Peering</a:t>
              </a:r>
              <a:endParaRPr sz="1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14"/>
          <p:cNvGrpSpPr/>
          <p:nvPr/>
        </p:nvGrpSpPr>
        <p:grpSpPr>
          <a:xfrm>
            <a:off x="2634050" y="2664450"/>
            <a:ext cx="1088101" cy="1123000"/>
            <a:chOff x="2375675" y="8861725"/>
            <a:chExt cx="1088101" cy="1123000"/>
          </a:xfrm>
        </p:grpSpPr>
        <p:pic>
          <p:nvPicPr>
            <p:cNvPr id="125" name="Google Shape;125;p14"/>
            <p:cNvPicPr preferRelativeResize="0"/>
            <p:nvPr/>
          </p:nvPicPr>
          <p:blipFill rotWithShape="1">
            <a:blip r:embed="rId8">
              <a:alphaModFix/>
            </a:blip>
            <a:srcRect l="17592" t="10438" r="14403" b="10895"/>
            <a:stretch/>
          </p:blipFill>
          <p:spPr>
            <a:xfrm>
              <a:off x="2603800" y="8861725"/>
              <a:ext cx="859976" cy="89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4"/>
            <p:cNvSpPr txBox="1"/>
            <p:nvPr/>
          </p:nvSpPr>
          <p:spPr>
            <a:xfrm>
              <a:off x="2375675" y="9595325"/>
              <a:ext cx="10881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500" b="1">
                  <a:latin typeface="Calibri"/>
                  <a:ea typeface="Calibri"/>
                  <a:cs typeface="Calibri"/>
                  <a:sym typeface="Calibri"/>
                </a:rPr>
                <a:t>Bastion H</a:t>
              </a:r>
              <a:endParaRPr sz="1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4"/>
          <p:cNvGrpSpPr/>
          <p:nvPr/>
        </p:nvGrpSpPr>
        <p:grpSpPr>
          <a:xfrm>
            <a:off x="742062" y="2984395"/>
            <a:ext cx="1182127" cy="803061"/>
            <a:chOff x="4647700" y="5781550"/>
            <a:chExt cx="1191300" cy="1131550"/>
          </a:xfrm>
        </p:grpSpPr>
        <p:pic>
          <p:nvPicPr>
            <p:cNvPr id="128" name="Google Shape;128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813350" y="5781550"/>
              <a:ext cx="860000" cy="860000"/>
            </a:xfrm>
            <a:prstGeom prst="rect">
              <a:avLst/>
            </a:prstGeom>
            <a:noFill/>
            <a:ln w="34925" cap="flat" cmpd="sng">
              <a:solidFill>
                <a:srgbClr val="FF9300"/>
              </a:solidFill>
              <a:prstDash val="solid"/>
              <a:miter lim="8000"/>
              <a:headEnd type="none" w="sm" len="sm"/>
              <a:tailEnd type="none" w="sm" len="sm"/>
            </a:ln>
          </p:spPr>
        </p:pic>
        <p:sp>
          <p:nvSpPr>
            <p:cNvPr id="129" name="Google Shape;129;p14"/>
            <p:cNvSpPr txBox="1"/>
            <p:nvPr/>
          </p:nvSpPr>
          <p:spPr>
            <a:xfrm>
              <a:off x="4647700" y="6543800"/>
              <a:ext cx="119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b="1">
                  <a:latin typeface="Calibri"/>
                  <a:ea typeface="Calibri"/>
                  <a:cs typeface="Calibri"/>
                  <a:sym typeface="Calibri"/>
                </a:rPr>
                <a:t>NAT Gateway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63" y="1494676"/>
            <a:ext cx="10067167" cy="3299450"/>
          </a:xfrm>
          <a:prstGeom prst="rect">
            <a:avLst/>
          </a:prstGeom>
          <a:noFill/>
          <a:ln w="34925" cap="flat" cmpd="sng">
            <a:solidFill>
              <a:srgbClr val="FF9300"/>
            </a:solidFill>
            <a:prstDash val="solid"/>
            <a:miter lim="8000"/>
            <a:headEnd type="none" w="sm" len="sm"/>
            <a:tailEnd type="none" w="sm" len="sm"/>
          </a:ln>
        </p:spPr>
      </p:pic>
      <p:cxnSp>
        <p:nvCxnSpPr>
          <p:cNvPr id="135" name="Google Shape;135;p15"/>
          <p:cNvCxnSpPr/>
          <p:nvPr/>
        </p:nvCxnSpPr>
        <p:spPr>
          <a:xfrm>
            <a:off x="924298" y="799300"/>
            <a:ext cx="0" cy="135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5"/>
          <p:cNvSpPr txBox="1"/>
          <p:nvPr/>
        </p:nvSpPr>
        <p:spPr>
          <a:xfrm>
            <a:off x="13251977" y="-245660"/>
            <a:ext cx="184800" cy="369300"/>
          </a:xfrm>
          <a:prstGeom prst="rect">
            <a:avLst/>
          </a:prstGeom>
          <a:noFill/>
          <a:ln w="9525" cap="flat" cmpd="sng">
            <a:solidFill>
              <a:srgbClr val="F4B0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7095" y="5137660"/>
            <a:ext cx="871463" cy="90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/>
          <p:nvPr/>
        </p:nvSpPr>
        <p:spPr>
          <a:xfrm>
            <a:off x="3667011" y="6038510"/>
            <a:ext cx="1256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Gateway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9129897" y="4162725"/>
            <a:ext cx="1775100" cy="7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Route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11917438" y="2315200"/>
            <a:ext cx="107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0375" y="1494675"/>
            <a:ext cx="2342650" cy="275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5"/>
          <p:cNvCxnSpPr/>
          <p:nvPr/>
        </p:nvCxnSpPr>
        <p:spPr>
          <a:xfrm rot="10800000" flipH="1">
            <a:off x="5866475" y="1623550"/>
            <a:ext cx="1410600" cy="174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3" name="Google Shape;14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775" y="81850"/>
            <a:ext cx="2143125" cy="1600200"/>
          </a:xfrm>
          <a:prstGeom prst="rect">
            <a:avLst/>
          </a:prstGeom>
          <a:noFill/>
          <a:ln w="34925" cap="flat" cmpd="sng">
            <a:solidFill>
              <a:srgbClr val="FF93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7">
            <a:alphaModFix/>
          </a:blip>
          <a:srcRect t="14878" b="35278"/>
          <a:stretch/>
        </p:blipFill>
        <p:spPr>
          <a:xfrm>
            <a:off x="117625" y="4997725"/>
            <a:ext cx="3458100" cy="1723650"/>
          </a:xfrm>
          <a:prstGeom prst="rect">
            <a:avLst/>
          </a:prstGeom>
          <a:noFill/>
          <a:ln w="34925" cap="flat" cmpd="sng">
            <a:solidFill>
              <a:srgbClr val="FF9300"/>
            </a:solidFill>
            <a:prstDash val="solid"/>
            <a:miter lim="8000"/>
            <a:headEnd type="none" w="sm" len="sm"/>
            <a:tailEnd type="none" w="sm" len="sm"/>
          </a:ln>
        </p:spPr>
      </p:pic>
      <p:cxnSp>
        <p:nvCxnSpPr>
          <p:cNvPr id="145" name="Google Shape;145;p15"/>
          <p:cNvCxnSpPr/>
          <p:nvPr/>
        </p:nvCxnSpPr>
        <p:spPr>
          <a:xfrm flipH="1">
            <a:off x="3645800" y="3709850"/>
            <a:ext cx="782100" cy="1257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5"/>
          <p:cNvCxnSpPr/>
          <p:nvPr/>
        </p:nvCxnSpPr>
        <p:spPr>
          <a:xfrm rot="10800000">
            <a:off x="2695750" y="1695950"/>
            <a:ext cx="1760100" cy="1161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7" name="Google Shape;14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75736" y="85725"/>
            <a:ext cx="30289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7558461" y="1624510"/>
            <a:ext cx="1256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>
                <a:latin typeface="Calibri"/>
                <a:ea typeface="Calibri"/>
                <a:cs typeface="Calibri"/>
                <a:sym typeface="Calibri"/>
              </a:rPr>
              <a:t>VPC Peering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77075" y="85725"/>
            <a:ext cx="2857500" cy="151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5"/>
          <p:cNvCxnSpPr/>
          <p:nvPr/>
        </p:nvCxnSpPr>
        <p:spPr>
          <a:xfrm rot="10800000" flipH="1">
            <a:off x="4679250" y="1605750"/>
            <a:ext cx="287100" cy="144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5"/>
          <p:cNvSpPr txBox="1"/>
          <p:nvPr/>
        </p:nvSpPr>
        <p:spPr>
          <a:xfrm>
            <a:off x="4923400" y="1624500"/>
            <a:ext cx="185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>
                <a:latin typeface="Calibri"/>
                <a:ea typeface="Calibri"/>
                <a:cs typeface="Calibri"/>
                <a:sym typeface="Calibri"/>
              </a:rPr>
              <a:t>NAT Gateway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049" y="1785000"/>
            <a:ext cx="599412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109175" y="569975"/>
            <a:ext cx="12097500" cy="4990200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7286875" y="927125"/>
            <a:ext cx="30405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 : </a:t>
            </a:r>
            <a:r>
              <a:rPr lang="tr-TR" sz="2400" b="1">
                <a:latin typeface="Calibri"/>
                <a:ea typeface="Calibri"/>
                <a:cs typeface="Calibri"/>
                <a:sym typeface="Calibri"/>
              </a:rPr>
              <a:t>N.Virginia</a:t>
            </a:r>
            <a:endParaRPr sz="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       :</a:t>
            </a:r>
            <a:r>
              <a:rPr lang="tr-TR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clarus-vpc-a</a:t>
            </a:r>
            <a:endParaRPr sz="10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3841200" y="1025825"/>
            <a:ext cx="7975200" cy="4534200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4">
            <a:alphaModFix/>
          </a:blip>
          <a:srcRect l="14469" t="15117" r="12602" b="10299"/>
          <a:stretch/>
        </p:blipFill>
        <p:spPr>
          <a:xfrm>
            <a:off x="10155364" y="668563"/>
            <a:ext cx="864214" cy="79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81399" y="1463000"/>
            <a:ext cx="768514" cy="7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3267700" y="2510850"/>
            <a:ext cx="11298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Gateway</a:t>
            </a:r>
            <a:endParaRPr/>
          </a:p>
        </p:txBody>
      </p:sp>
      <p:grpSp>
        <p:nvGrpSpPr>
          <p:cNvPr id="163" name="Google Shape;163;p16"/>
          <p:cNvGrpSpPr/>
          <p:nvPr/>
        </p:nvGrpSpPr>
        <p:grpSpPr>
          <a:xfrm>
            <a:off x="5780554" y="3978687"/>
            <a:ext cx="1734295" cy="1156018"/>
            <a:chOff x="1832362" y="5560080"/>
            <a:chExt cx="1633200" cy="1679282"/>
          </a:xfrm>
        </p:grpSpPr>
        <p:pic>
          <p:nvPicPr>
            <p:cNvPr id="164" name="Google Shape;164;p16"/>
            <p:cNvPicPr preferRelativeResize="0"/>
            <p:nvPr/>
          </p:nvPicPr>
          <p:blipFill rotWithShape="1">
            <a:blip r:embed="rId6">
              <a:alphaModFix/>
            </a:blip>
            <a:srcRect l="17592" t="10438" r="14403" b="10895"/>
            <a:stretch/>
          </p:blipFill>
          <p:spPr>
            <a:xfrm>
              <a:off x="2141925" y="5560080"/>
              <a:ext cx="859976" cy="89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6"/>
            <p:cNvSpPr txBox="1"/>
            <p:nvPr/>
          </p:nvSpPr>
          <p:spPr>
            <a:xfrm>
              <a:off x="1832362" y="6583863"/>
              <a:ext cx="1633200" cy="655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500" b="1">
                  <a:latin typeface="Calibri"/>
                  <a:ea typeface="Calibri"/>
                  <a:cs typeface="Calibri"/>
                  <a:sym typeface="Calibri"/>
                </a:rPr>
                <a:t>Private Instance</a:t>
              </a:r>
              <a:endParaRPr sz="1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6"/>
          <p:cNvGrpSpPr/>
          <p:nvPr/>
        </p:nvGrpSpPr>
        <p:grpSpPr>
          <a:xfrm>
            <a:off x="893901" y="4144709"/>
            <a:ext cx="1191390" cy="972265"/>
            <a:chOff x="4647708" y="5685326"/>
            <a:chExt cx="1459500" cy="1227763"/>
          </a:xfrm>
        </p:grpSpPr>
        <p:pic>
          <p:nvPicPr>
            <p:cNvPr id="167" name="Google Shape;167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813350" y="5685326"/>
              <a:ext cx="860000" cy="860000"/>
            </a:xfrm>
            <a:prstGeom prst="rect">
              <a:avLst/>
            </a:prstGeom>
            <a:noFill/>
            <a:ln w="34925" cap="flat" cmpd="sng">
              <a:solidFill>
                <a:srgbClr val="FF9300"/>
              </a:solidFill>
              <a:prstDash val="solid"/>
              <a:miter lim="8000"/>
              <a:headEnd type="none" w="sm" len="sm"/>
              <a:tailEnd type="none" w="sm" len="sm"/>
            </a:ln>
          </p:spPr>
        </p:pic>
        <p:sp>
          <p:nvSpPr>
            <p:cNvPr id="168" name="Google Shape;168;p16"/>
            <p:cNvSpPr txBox="1"/>
            <p:nvPr/>
          </p:nvSpPr>
          <p:spPr>
            <a:xfrm>
              <a:off x="4647708" y="6543788"/>
              <a:ext cx="14595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b="1">
                  <a:latin typeface="Calibri"/>
                  <a:ea typeface="Calibri"/>
                  <a:cs typeface="Calibri"/>
                  <a:sym typeface="Calibri"/>
                </a:rPr>
                <a:t>NAT Gateway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9" name="Google Shape;169;p16"/>
          <p:cNvPicPr preferRelativeResize="0"/>
          <p:nvPr/>
        </p:nvPicPr>
        <p:blipFill rotWithShape="1">
          <a:blip r:embed="rId8">
            <a:alphaModFix/>
          </a:blip>
          <a:srcRect l="17761" t="12503" r="18758" b="18416"/>
          <a:stretch/>
        </p:blipFill>
        <p:spPr>
          <a:xfrm>
            <a:off x="1328425" y="2746264"/>
            <a:ext cx="966108" cy="9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20598" y="315195"/>
            <a:ext cx="855046" cy="794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16"/>
          <p:cNvGrpSpPr/>
          <p:nvPr/>
        </p:nvGrpSpPr>
        <p:grpSpPr>
          <a:xfrm>
            <a:off x="3236938" y="3053858"/>
            <a:ext cx="1191300" cy="1119867"/>
            <a:chOff x="3164450" y="5738008"/>
            <a:chExt cx="1191300" cy="1119867"/>
          </a:xfrm>
        </p:grpSpPr>
        <p:pic>
          <p:nvPicPr>
            <p:cNvPr id="172" name="Google Shape;172;p1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85793" y="5738008"/>
              <a:ext cx="748613" cy="695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16"/>
            <p:cNvSpPr txBox="1"/>
            <p:nvPr/>
          </p:nvSpPr>
          <p:spPr>
            <a:xfrm>
              <a:off x="3164450" y="6438175"/>
              <a:ext cx="1191300" cy="41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600" b="1">
                  <a:latin typeface="Calibri"/>
                  <a:ea typeface="Calibri"/>
                  <a:cs typeface="Calibri"/>
                  <a:sym typeface="Calibri"/>
                </a:rPr>
                <a:t>EndPoint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6"/>
          <p:cNvSpPr txBox="1"/>
          <p:nvPr/>
        </p:nvSpPr>
        <p:spPr>
          <a:xfrm>
            <a:off x="2063825" y="1025825"/>
            <a:ext cx="7686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latin typeface="Calibri"/>
                <a:ea typeface="Calibri"/>
                <a:cs typeface="Calibri"/>
                <a:sym typeface="Calibri"/>
              </a:rPr>
              <a:t>AWS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16"/>
          <p:cNvGrpSpPr/>
          <p:nvPr/>
        </p:nvGrpSpPr>
        <p:grpSpPr>
          <a:xfrm>
            <a:off x="8096350" y="2746275"/>
            <a:ext cx="1088100" cy="1093300"/>
            <a:chOff x="2141850" y="5746025"/>
            <a:chExt cx="1088100" cy="1093300"/>
          </a:xfrm>
        </p:grpSpPr>
        <p:pic>
          <p:nvPicPr>
            <p:cNvPr id="176" name="Google Shape;176;p16"/>
            <p:cNvPicPr preferRelativeResize="0"/>
            <p:nvPr/>
          </p:nvPicPr>
          <p:blipFill rotWithShape="1">
            <a:blip r:embed="rId6">
              <a:alphaModFix/>
            </a:blip>
            <a:srcRect l="17592" t="10438" r="14403" b="10895"/>
            <a:stretch/>
          </p:blipFill>
          <p:spPr>
            <a:xfrm>
              <a:off x="2141925" y="5746025"/>
              <a:ext cx="859976" cy="89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6"/>
            <p:cNvSpPr txBox="1"/>
            <p:nvPr/>
          </p:nvSpPr>
          <p:spPr>
            <a:xfrm>
              <a:off x="2141850" y="6449925"/>
              <a:ext cx="10881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500" b="1">
                  <a:latin typeface="Calibri"/>
                  <a:ea typeface="Calibri"/>
                  <a:cs typeface="Calibri"/>
                  <a:sym typeface="Calibri"/>
                </a:rPr>
                <a:t>Bastion H</a:t>
              </a:r>
              <a:endParaRPr sz="1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16"/>
          <p:cNvPicPr preferRelativeResize="0"/>
          <p:nvPr/>
        </p:nvPicPr>
        <p:blipFill rotWithShape="1">
          <a:blip r:embed="rId10">
            <a:alphaModFix/>
          </a:blip>
          <a:srcRect l="33450" r="42815" b="31029"/>
          <a:stretch/>
        </p:blipFill>
        <p:spPr>
          <a:xfrm>
            <a:off x="4548950" y="5053450"/>
            <a:ext cx="966100" cy="122211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/>
          <p:nvPr/>
        </p:nvSpPr>
        <p:spPr>
          <a:xfrm>
            <a:off x="2239575" y="3247975"/>
            <a:ext cx="4142800" cy="1161650"/>
          </a:xfrm>
          <a:custGeom>
            <a:avLst/>
            <a:gdLst/>
            <a:ahLst/>
            <a:cxnLst/>
            <a:rect l="l" t="t" r="r" b="b"/>
            <a:pathLst>
              <a:path w="165712" h="46466" extrusionOk="0">
                <a:moveTo>
                  <a:pt x="165712" y="46466"/>
                </a:moveTo>
                <a:cubicBezTo>
                  <a:pt x="150503" y="39841"/>
                  <a:pt x="102078" y="14462"/>
                  <a:pt x="74459" y="6718"/>
                </a:cubicBezTo>
                <a:cubicBezTo>
                  <a:pt x="46840" y="-1026"/>
                  <a:pt x="12410" y="1120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/>
          <p:nvPr/>
        </p:nvSpPr>
        <p:spPr>
          <a:xfrm>
            <a:off x="229798" y="1389655"/>
            <a:ext cx="10258772" cy="5215091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7"/>
          <p:cNvCxnSpPr/>
          <p:nvPr/>
        </p:nvCxnSpPr>
        <p:spPr>
          <a:xfrm rot="10800000">
            <a:off x="5267593" y="982778"/>
            <a:ext cx="19006" cy="1222698"/>
          </a:xfrm>
          <a:prstGeom prst="straightConnector1">
            <a:avLst/>
          </a:prstGeom>
          <a:noFill/>
          <a:ln w="38100" cap="flat" cmpd="sng">
            <a:solidFill>
              <a:srgbClr val="FF93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17"/>
          <p:cNvCxnSpPr/>
          <p:nvPr/>
        </p:nvCxnSpPr>
        <p:spPr>
          <a:xfrm rot="10800000">
            <a:off x="8127247" y="3543535"/>
            <a:ext cx="0" cy="858353"/>
          </a:xfrm>
          <a:prstGeom prst="straightConnector1">
            <a:avLst/>
          </a:prstGeom>
          <a:noFill/>
          <a:ln w="38100" cap="flat" cmpd="sng">
            <a:solidFill>
              <a:srgbClr val="4472C4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17"/>
          <p:cNvCxnSpPr/>
          <p:nvPr/>
        </p:nvCxnSpPr>
        <p:spPr>
          <a:xfrm rot="10800000" flipH="1">
            <a:off x="3100775" y="2414384"/>
            <a:ext cx="8413" cy="1497147"/>
          </a:xfrm>
          <a:prstGeom prst="straightConnector1">
            <a:avLst/>
          </a:prstGeom>
          <a:noFill/>
          <a:ln w="38100" cap="flat" cmpd="sng">
            <a:solidFill>
              <a:srgbClr val="FF93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8144907" y="4651728"/>
            <a:ext cx="5608" cy="567661"/>
          </a:xfrm>
          <a:prstGeom prst="straightConnector1">
            <a:avLst/>
          </a:prstGeom>
          <a:noFill/>
          <a:ln w="38100" cap="flat" cmpd="sng">
            <a:solidFill>
              <a:srgbClr val="4472C4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7"/>
          <p:cNvCxnSpPr/>
          <p:nvPr/>
        </p:nvCxnSpPr>
        <p:spPr>
          <a:xfrm rot="10800000" flipH="1">
            <a:off x="2647308" y="982713"/>
            <a:ext cx="2665255" cy="8962"/>
          </a:xfrm>
          <a:prstGeom prst="straightConnector1">
            <a:avLst/>
          </a:prstGeom>
          <a:noFill/>
          <a:ln w="38100" cap="flat" cmpd="sng">
            <a:solidFill>
              <a:srgbClr val="FF93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17"/>
          <p:cNvSpPr/>
          <p:nvPr/>
        </p:nvSpPr>
        <p:spPr>
          <a:xfrm>
            <a:off x="444354" y="2045761"/>
            <a:ext cx="4239981" cy="4441033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l="14469" t="15117" r="12602" b="10299"/>
          <a:stretch/>
        </p:blipFill>
        <p:spPr>
          <a:xfrm>
            <a:off x="533389" y="1966913"/>
            <a:ext cx="864214" cy="79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/>
          <p:nvPr/>
        </p:nvSpPr>
        <p:spPr>
          <a:xfrm>
            <a:off x="1671828" y="2627452"/>
            <a:ext cx="2048639" cy="1508349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2352222" y="3114873"/>
            <a:ext cx="558663" cy="73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tr-TR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cxnSp>
        <p:nvCxnSpPr>
          <p:cNvPr id="195" name="Google Shape;195;p17"/>
          <p:cNvCxnSpPr/>
          <p:nvPr/>
        </p:nvCxnSpPr>
        <p:spPr>
          <a:xfrm rot="10800000">
            <a:off x="2026783" y="2435699"/>
            <a:ext cx="0" cy="2764094"/>
          </a:xfrm>
          <a:prstGeom prst="straightConnector1">
            <a:avLst/>
          </a:prstGeom>
          <a:noFill/>
          <a:ln w="38100" cap="flat" cmpd="sng">
            <a:solidFill>
              <a:srgbClr val="ED7D31">
                <a:alpha val="97650"/>
              </a:srgbClr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17"/>
          <p:cNvSpPr txBox="1"/>
          <p:nvPr/>
        </p:nvSpPr>
        <p:spPr>
          <a:xfrm>
            <a:off x="2524178" y="1321698"/>
            <a:ext cx="2116875" cy="81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Internet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Gateway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 rot="-5400000">
            <a:off x="1930626" y="4450836"/>
            <a:ext cx="196595" cy="151116"/>
          </a:xfrm>
          <a:prstGeom prst="chevron">
            <a:avLst>
              <a:gd name="adj" fmla="val 50000"/>
            </a:avLst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1612023" y="4876412"/>
            <a:ext cx="2108462" cy="1508349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3607049" y="5043773"/>
            <a:ext cx="2889593" cy="81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Subnet</a:t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1657669" y="5219523"/>
            <a:ext cx="694512" cy="624231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7"/>
          <p:cNvPicPr preferRelativeResize="0"/>
          <p:nvPr/>
        </p:nvPicPr>
        <p:blipFill rotWithShape="1">
          <a:blip r:embed="rId4">
            <a:alphaModFix/>
          </a:blip>
          <a:srcRect l="17761" t="12503" r="18758" b="18416"/>
          <a:stretch/>
        </p:blipFill>
        <p:spPr>
          <a:xfrm>
            <a:off x="4832225" y="1732989"/>
            <a:ext cx="966108" cy="94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/>
        </p:nvSpPr>
        <p:spPr>
          <a:xfrm>
            <a:off x="5327391" y="2435795"/>
            <a:ext cx="806369" cy="50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000"/>
              <a:buFont typeface="Calibri"/>
              <a:buNone/>
            </a:pPr>
            <a:r>
              <a:rPr lang="tr-TR" sz="20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6497988" y="2045761"/>
            <a:ext cx="3852687" cy="4424230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18771" y="1696208"/>
            <a:ext cx="1185053" cy="106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/>
          <p:nvPr/>
        </p:nvSpPr>
        <p:spPr>
          <a:xfrm>
            <a:off x="7303596" y="2574475"/>
            <a:ext cx="2055805" cy="1508349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9331577" y="2743097"/>
            <a:ext cx="2889593" cy="85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tr-TR" sz="20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Subnet</a:t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7771646" y="2970564"/>
            <a:ext cx="694512" cy="624231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7839606" y="3114873"/>
            <a:ext cx="558663" cy="309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tr-TR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7254588" y="4865351"/>
            <a:ext cx="2137127" cy="1508349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9304337" y="5264106"/>
            <a:ext cx="1868545" cy="81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Private Subnet</a:t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7803133" y="5219523"/>
            <a:ext cx="694512" cy="624231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4998102" y="4781972"/>
            <a:ext cx="1448224" cy="81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8519537" y="1304872"/>
            <a:ext cx="2116875" cy="81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Gateway</a:t>
            </a:r>
            <a:endParaRPr/>
          </a:p>
        </p:txBody>
      </p:sp>
      <p:cxnSp>
        <p:nvCxnSpPr>
          <p:cNvPr id="214" name="Google Shape;214;p17"/>
          <p:cNvCxnSpPr/>
          <p:nvPr/>
        </p:nvCxnSpPr>
        <p:spPr>
          <a:xfrm>
            <a:off x="5288082" y="2893841"/>
            <a:ext cx="0" cy="1641933"/>
          </a:xfrm>
          <a:prstGeom prst="straightConnector1">
            <a:avLst/>
          </a:prstGeom>
          <a:noFill/>
          <a:ln w="38100" cap="flat" cmpd="sng">
            <a:solidFill>
              <a:srgbClr val="4472C4">
                <a:alpha val="97650"/>
              </a:srgbClr>
            </a:solidFill>
            <a:prstDash val="dash"/>
            <a:miter lim="800000"/>
            <a:headEnd type="triangle" w="med" len="med"/>
            <a:tailEnd type="none" w="sm" len="sm"/>
          </a:ln>
        </p:spPr>
      </p:cxnSp>
      <p:pic>
        <p:nvPicPr>
          <p:cNvPr id="215" name="Google Shape;215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76166" y="3314692"/>
            <a:ext cx="752697" cy="6995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 txBox="1"/>
          <p:nvPr/>
        </p:nvSpPr>
        <p:spPr>
          <a:xfrm>
            <a:off x="449855" y="3282699"/>
            <a:ext cx="1374691" cy="81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NAT Gateway</a:t>
            </a:r>
            <a:endParaRPr/>
          </a:p>
        </p:txBody>
      </p:sp>
      <p:sp>
        <p:nvSpPr>
          <p:cNvPr id="217" name="Google Shape;217;p17"/>
          <p:cNvSpPr txBox="1"/>
          <p:nvPr/>
        </p:nvSpPr>
        <p:spPr>
          <a:xfrm>
            <a:off x="3684621" y="2938325"/>
            <a:ext cx="2889593" cy="85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tr-T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Calibri"/>
              <a:buNone/>
            </a:pPr>
            <a:r>
              <a:rPr lang="tr-TR" sz="18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Subnet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2789917" y="3365047"/>
            <a:ext cx="694512" cy="624231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17"/>
          <p:cNvCxnSpPr/>
          <p:nvPr/>
        </p:nvCxnSpPr>
        <p:spPr>
          <a:xfrm rot="10800000">
            <a:off x="2026245" y="2415054"/>
            <a:ext cx="1067785" cy="0"/>
          </a:xfrm>
          <a:prstGeom prst="straightConnector1">
            <a:avLst/>
          </a:prstGeom>
          <a:noFill/>
          <a:ln w="38100" cap="flat" cmpd="sng">
            <a:solidFill>
              <a:srgbClr val="FF93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17"/>
          <p:cNvSpPr/>
          <p:nvPr/>
        </p:nvSpPr>
        <p:spPr>
          <a:xfrm rot="-5400000">
            <a:off x="1935322" y="2916646"/>
            <a:ext cx="196595" cy="151116"/>
          </a:xfrm>
          <a:prstGeom prst="chevron">
            <a:avLst>
              <a:gd name="adj" fmla="val 50000"/>
            </a:avLst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7"/>
          <p:cNvSpPr/>
          <p:nvPr/>
        </p:nvSpPr>
        <p:spPr>
          <a:xfrm rot="-5400000">
            <a:off x="3014134" y="2945665"/>
            <a:ext cx="196595" cy="151116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 w="12700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17"/>
          <p:cNvCxnSpPr/>
          <p:nvPr/>
        </p:nvCxnSpPr>
        <p:spPr>
          <a:xfrm rot="10800000">
            <a:off x="2620870" y="990731"/>
            <a:ext cx="0" cy="1423774"/>
          </a:xfrm>
          <a:prstGeom prst="straightConnector1">
            <a:avLst/>
          </a:prstGeom>
          <a:noFill/>
          <a:ln w="38100" cap="flat" cmpd="sng">
            <a:solidFill>
              <a:srgbClr val="FF93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17"/>
          <p:cNvCxnSpPr/>
          <p:nvPr/>
        </p:nvCxnSpPr>
        <p:spPr>
          <a:xfrm flipH="1">
            <a:off x="6606014" y="4651730"/>
            <a:ext cx="1538894" cy="16523"/>
          </a:xfrm>
          <a:prstGeom prst="straightConnector1">
            <a:avLst/>
          </a:prstGeom>
          <a:noFill/>
          <a:ln w="38100" cap="flat" cmpd="sng">
            <a:solidFill>
              <a:srgbClr val="4472C4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17"/>
          <p:cNvCxnSpPr/>
          <p:nvPr/>
        </p:nvCxnSpPr>
        <p:spPr>
          <a:xfrm rot="10800000">
            <a:off x="6743184" y="4396802"/>
            <a:ext cx="1388400" cy="0"/>
          </a:xfrm>
          <a:prstGeom prst="straightConnector1">
            <a:avLst/>
          </a:prstGeom>
          <a:noFill/>
          <a:ln w="38100" cap="flat" cmpd="sng">
            <a:solidFill>
              <a:srgbClr val="4472C4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17"/>
          <p:cNvSpPr/>
          <p:nvPr/>
        </p:nvSpPr>
        <p:spPr>
          <a:xfrm rot="10800000">
            <a:off x="7241658" y="4320633"/>
            <a:ext cx="218729" cy="135824"/>
          </a:xfrm>
          <a:prstGeom prst="chevron">
            <a:avLst>
              <a:gd name="adj" fmla="val 50000"/>
            </a:avLst>
          </a:prstGeom>
          <a:solidFill>
            <a:srgbClr val="4472C4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7"/>
          <p:cNvSpPr/>
          <p:nvPr/>
        </p:nvSpPr>
        <p:spPr>
          <a:xfrm rot="10800000">
            <a:off x="7254661" y="4589977"/>
            <a:ext cx="218729" cy="135824"/>
          </a:xfrm>
          <a:prstGeom prst="chevron">
            <a:avLst>
              <a:gd name="adj" fmla="val 50000"/>
            </a:avLst>
          </a:prstGeom>
          <a:solidFill>
            <a:srgbClr val="447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7"/>
          <p:cNvSpPr/>
          <p:nvPr/>
        </p:nvSpPr>
        <p:spPr>
          <a:xfrm rot="5400000">
            <a:off x="8035077" y="3830340"/>
            <a:ext cx="196595" cy="151116"/>
          </a:xfrm>
          <a:prstGeom prst="chevron">
            <a:avLst>
              <a:gd name="adj" fmla="val 50000"/>
            </a:avLst>
          </a:prstGeom>
          <a:solidFill>
            <a:srgbClr val="4472C4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7"/>
          <p:cNvSpPr/>
          <p:nvPr/>
        </p:nvSpPr>
        <p:spPr>
          <a:xfrm rot="-5400000">
            <a:off x="8046279" y="4997872"/>
            <a:ext cx="196595" cy="151116"/>
          </a:xfrm>
          <a:prstGeom prst="chevron">
            <a:avLst>
              <a:gd name="adj" fmla="val 50000"/>
            </a:avLst>
          </a:prstGeom>
          <a:solidFill>
            <a:srgbClr val="4472C4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17"/>
          <p:cNvCxnSpPr/>
          <p:nvPr/>
        </p:nvCxnSpPr>
        <p:spPr>
          <a:xfrm flipH="1">
            <a:off x="5312479" y="4518946"/>
            <a:ext cx="874917" cy="16803"/>
          </a:xfrm>
          <a:prstGeom prst="straightConnector1">
            <a:avLst/>
          </a:prstGeom>
          <a:noFill/>
          <a:ln w="38100" cap="flat" cmpd="sng">
            <a:solidFill>
              <a:srgbClr val="4472C4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230" name="Google Shape;230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4743" y="4150358"/>
            <a:ext cx="748613" cy="69553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7"/>
          <p:cNvSpPr/>
          <p:nvPr/>
        </p:nvSpPr>
        <p:spPr>
          <a:xfrm rot="5400000">
            <a:off x="5182314" y="1655671"/>
            <a:ext cx="196595" cy="151116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 w="12700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 rot="-5400000">
            <a:off x="5180910" y="2650257"/>
            <a:ext cx="196595" cy="151116"/>
          </a:xfrm>
          <a:prstGeom prst="chevron">
            <a:avLst>
              <a:gd name="adj" fmla="val 50000"/>
            </a:avLst>
          </a:prstGeom>
          <a:solidFill>
            <a:srgbClr val="4472C4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 rot="-5400000">
            <a:off x="5188254" y="3966315"/>
            <a:ext cx="196595" cy="151116"/>
          </a:xfrm>
          <a:prstGeom prst="chevron">
            <a:avLst>
              <a:gd name="adj" fmla="val 50000"/>
            </a:avLst>
          </a:prstGeom>
          <a:solidFill>
            <a:srgbClr val="4472C4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4072122" y="923719"/>
            <a:ext cx="218729" cy="135824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 w="12700" cap="flat" cmpd="sng">
            <a:solidFill>
              <a:srgbClr val="FF9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9798" y="1022845"/>
            <a:ext cx="855046" cy="794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 txBox="1"/>
          <p:nvPr/>
        </p:nvSpPr>
        <p:spPr>
          <a:xfrm>
            <a:off x="889290" y="952072"/>
            <a:ext cx="770226" cy="42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600"/>
              <a:buFont typeface="Calibri"/>
              <a:buNone/>
            </a:pPr>
            <a:r>
              <a:rPr lang="tr-TR" sz="1600" b="0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/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23641" y="1177641"/>
            <a:ext cx="647333" cy="60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90674" y="1095216"/>
            <a:ext cx="664904" cy="61776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/>
          <p:nvPr/>
        </p:nvSpPr>
        <p:spPr>
          <a:xfrm>
            <a:off x="6957045" y="319545"/>
            <a:ext cx="3719642" cy="73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VPC Endpoint</a:t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2444721" y="213894"/>
            <a:ext cx="3269097" cy="73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Classic Way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63" y="1494676"/>
            <a:ext cx="10067167" cy="3299450"/>
          </a:xfrm>
          <a:prstGeom prst="rect">
            <a:avLst/>
          </a:prstGeom>
          <a:noFill/>
          <a:ln w="34925" cap="flat" cmpd="sng">
            <a:solidFill>
              <a:srgbClr val="FF9300"/>
            </a:solidFill>
            <a:prstDash val="solid"/>
            <a:miter lim="8000"/>
            <a:headEnd type="none" w="sm" len="sm"/>
            <a:tailEnd type="none" w="sm" len="sm"/>
          </a:ln>
        </p:spPr>
      </p:pic>
      <p:cxnSp>
        <p:nvCxnSpPr>
          <p:cNvPr id="246" name="Google Shape;246;p18"/>
          <p:cNvCxnSpPr/>
          <p:nvPr/>
        </p:nvCxnSpPr>
        <p:spPr>
          <a:xfrm>
            <a:off x="924298" y="799300"/>
            <a:ext cx="0" cy="135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7" name="Google Shape;247;p18"/>
          <p:cNvSpPr txBox="1"/>
          <p:nvPr/>
        </p:nvSpPr>
        <p:spPr>
          <a:xfrm>
            <a:off x="13251977" y="-245660"/>
            <a:ext cx="184800" cy="369300"/>
          </a:xfrm>
          <a:prstGeom prst="rect">
            <a:avLst/>
          </a:prstGeom>
          <a:noFill/>
          <a:ln w="9525" cap="flat" cmpd="sng">
            <a:solidFill>
              <a:srgbClr val="F4B0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7095" y="5137660"/>
            <a:ext cx="871463" cy="90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8"/>
          <p:cNvSpPr txBox="1"/>
          <p:nvPr/>
        </p:nvSpPr>
        <p:spPr>
          <a:xfrm>
            <a:off x="3667011" y="6038510"/>
            <a:ext cx="1256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Gateway</a:t>
            </a:r>
            <a:endParaRPr/>
          </a:p>
        </p:txBody>
      </p:sp>
      <p:sp>
        <p:nvSpPr>
          <p:cNvPr id="250" name="Google Shape;250;p18"/>
          <p:cNvSpPr txBox="1"/>
          <p:nvPr/>
        </p:nvSpPr>
        <p:spPr>
          <a:xfrm>
            <a:off x="10359022" y="2661550"/>
            <a:ext cx="1775100" cy="7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Route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11917438" y="2315200"/>
            <a:ext cx="107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pic>
        <p:nvPicPr>
          <p:cNvPr id="252" name="Google Shape;252;p18"/>
          <p:cNvPicPr preferRelativeResize="0"/>
          <p:nvPr/>
        </p:nvPicPr>
        <p:blipFill rotWithShape="1">
          <a:blip r:embed="rId5">
            <a:alphaModFix/>
          </a:blip>
          <a:srcRect l="20803" t="11894" r="21948" b="13205"/>
          <a:stretch/>
        </p:blipFill>
        <p:spPr>
          <a:xfrm>
            <a:off x="9302300" y="1963925"/>
            <a:ext cx="1341025" cy="206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18"/>
          <p:cNvCxnSpPr/>
          <p:nvPr/>
        </p:nvCxnSpPr>
        <p:spPr>
          <a:xfrm rot="10800000" flipH="1">
            <a:off x="5866475" y="1623550"/>
            <a:ext cx="1410600" cy="174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4" name="Google Shape;25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775" y="81850"/>
            <a:ext cx="2143125" cy="1600200"/>
          </a:xfrm>
          <a:prstGeom prst="rect">
            <a:avLst/>
          </a:prstGeom>
          <a:noFill/>
          <a:ln w="34925" cap="flat" cmpd="sng">
            <a:solidFill>
              <a:srgbClr val="FF93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7">
            <a:alphaModFix/>
          </a:blip>
          <a:srcRect t="14878" b="35278"/>
          <a:stretch/>
        </p:blipFill>
        <p:spPr>
          <a:xfrm>
            <a:off x="117625" y="4997725"/>
            <a:ext cx="3458100" cy="1723650"/>
          </a:xfrm>
          <a:prstGeom prst="rect">
            <a:avLst/>
          </a:prstGeom>
          <a:noFill/>
          <a:ln w="34925" cap="flat" cmpd="sng">
            <a:solidFill>
              <a:srgbClr val="FF9300"/>
            </a:solidFill>
            <a:prstDash val="solid"/>
            <a:miter lim="8000"/>
            <a:headEnd type="none" w="sm" len="sm"/>
            <a:tailEnd type="none" w="sm" len="sm"/>
          </a:ln>
        </p:spPr>
      </p:pic>
      <p:cxnSp>
        <p:nvCxnSpPr>
          <p:cNvPr id="256" name="Google Shape;256;p18"/>
          <p:cNvCxnSpPr/>
          <p:nvPr/>
        </p:nvCxnSpPr>
        <p:spPr>
          <a:xfrm flipH="1">
            <a:off x="3645800" y="3709850"/>
            <a:ext cx="782100" cy="1257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18"/>
          <p:cNvCxnSpPr/>
          <p:nvPr/>
        </p:nvCxnSpPr>
        <p:spPr>
          <a:xfrm rot="10800000">
            <a:off x="2695750" y="1695950"/>
            <a:ext cx="1760100" cy="1161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8" name="Google Shape;25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75736" y="85725"/>
            <a:ext cx="30289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/>
          <p:nvPr/>
        </p:nvSpPr>
        <p:spPr>
          <a:xfrm>
            <a:off x="7558461" y="1624510"/>
            <a:ext cx="1256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>
                <a:latin typeface="Calibri"/>
                <a:ea typeface="Calibri"/>
                <a:cs typeface="Calibri"/>
                <a:sym typeface="Calibri"/>
              </a:rPr>
              <a:t>VPC Peering</a:t>
            </a:r>
            <a:endParaRPr/>
          </a:p>
        </p:txBody>
      </p:sp>
      <p:pic>
        <p:nvPicPr>
          <p:cNvPr id="260" name="Google Shape;26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77075" y="85725"/>
            <a:ext cx="2857500" cy="151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18"/>
          <p:cNvCxnSpPr/>
          <p:nvPr/>
        </p:nvCxnSpPr>
        <p:spPr>
          <a:xfrm rot="10800000" flipH="1">
            <a:off x="4679250" y="1605750"/>
            <a:ext cx="287100" cy="144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18"/>
          <p:cNvSpPr txBox="1"/>
          <p:nvPr/>
        </p:nvSpPr>
        <p:spPr>
          <a:xfrm>
            <a:off x="4923400" y="1624500"/>
            <a:ext cx="185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>
                <a:latin typeface="Calibri"/>
                <a:ea typeface="Calibri"/>
                <a:cs typeface="Calibri"/>
                <a:sym typeface="Calibri"/>
              </a:rPr>
              <a:t>NAT Gateway</a:t>
            </a:r>
            <a:endParaRPr/>
          </a:p>
        </p:txBody>
      </p:sp>
      <p:cxnSp>
        <p:nvCxnSpPr>
          <p:cNvPr id="263" name="Google Shape;263;p18"/>
          <p:cNvCxnSpPr/>
          <p:nvPr/>
        </p:nvCxnSpPr>
        <p:spPr>
          <a:xfrm>
            <a:off x="6215650" y="3847000"/>
            <a:ext cx="1410600" cy="1173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18"/>
          <p:cNvSpPr txBox="1"/>
          <p:nvPr/>
        </p:nvSpPr>
        <p:spPr>
          <a:xfrm>
            <a:off x="9337050" y="6038500"/>
            <a:ext cx="185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tr-TR" sz="2000" b="1">
                <a:latin typeface="Calibri"/>
                <a:ea typeface="Calibri"/>
                <a:cs typeface="Calibri"/>
                <a:sym typeface="Calibri"/>
              </a:rPr>
              <a:t>VPC Endpoint</a:t>
            </a:r>
            <a:endParaRPr/>
          </a:p>
        </p:txBody>
      </p:sp>
      <p:pic>
        <p:nvPicPr>
          <p:cNvPr id="265" name="Google Shape;265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15661" y="5102313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110824" y="557896"/>
            <a:ext cx="1566724" cy="17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/>
          <p:nvPr/>
        </p:nvSpPr>
        <p:spPr>
          <a:xfrm>
            <a:off x="2887911" y="240570"/>
            <a:ext cx="9069900" cy="2502600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2707739" y="2083877"/>
            <a:ext cx="12915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4" name="Google Shape;274;p19"/>
          <p:cNvGraphicFramePr/>
          <p:nvPr/>
        </p:nvGraphicFramePr>
        <p:xfrm>
          <a:off x="2626490" y="3708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12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Rule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Source/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Allow/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b="1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Traffic</a:t>
                      </a: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5" name="Google Shape;275;p19"/>
          <p:cNvSpPr txBox="1"/>
          <p:nvPr/>
        </p:nvSpPr>
        <p:spPr>
          <a:xfrm>
            <a:off x="2354192" y="3674461"/>
            <a:ext cx="1494900" cy="31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6" name="Google Shape;276;p19"/>
          <p:cNvGraphicFramePr/>
          <p:nvPr/>
        </p:nvGraphicFramePr>
        <p:xfrm>
          <a:off x="5060549" y="6117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102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Source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77" name="Google Shape;277;p19"/>
          <p:cNvCxnSpPr/>
          <p:nvPr/>
        </p:nvCxnSpPr>
        <p:spPr>
          <a:xfrm rot="10800000">
            <a:off x="4585940" y="1351818"/>
            <a:ext cx="474600" cy="10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278" name="Google Shape;278;p19"/>
          <p:cNvCxnSpPr/>
          <p:nvPr/>
        </p:nvCxnSpPr>
        <p:spPr>
          <a:xfrm rot="10800000">
            <a:off x="8679426" y="1272491"/>
            <a:ext cx="273600" cy="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pic>
        <p:nvPicPr>
          <p:cNvPr id="279" name="Google Shape;27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359" y="137388"/>
            <a:ext cx="1342715" cy="97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9"/>
          <p:cNvSpPr txBox="1"/>
          <p:nvPr/>
        </p:nvSpPr>
        <p:spPr>
          <a:xfrm>
            <a:off x="10290445" y="5587419"/>
            <a:ext cx="1479900" cy="7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9"/>
          <p:cNvSpPr txBox="1"/>
          <p:nvPr/>
        </p:nvSpPr>
        <p:spPr>
          <a:xfrm>
            <a:off x="5341915" y="249163"/>
            <a:ext cx="30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Security Group inbound </a:t>
            </a:r>
            <a:endParaRPr/>
          </a:p>
        </p:txBody>
      </p:sp>
      <p:pic>
        <p:nvPicPr>
          <p:cNvPr id="282" name="Google Shape;282;p19"/>
          <p:cNvPicPr preferRelativeResize="0"/>
          <p:nvPr/>
        </p:nvPicPr>
        <p:blipFill rotWithShape="1">
          <a:blip r:embed="rId5">
            <a:alphaModFix/>
          </a:blip>
          <a:srcRect l="17592" t="10438" r="14403" b="10895"/>
          <a:stretch/>
        </p:blipFill>
        <p:spPr>
          <a:xfrm>
            <a:off x="3067236" y="420317"/>
            <a:ext cx="1117215" cy="12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9"/>
          <p:cNvSpPr txBox="1"/>
          <p:nvPr/>
        </p:nvSpPr>
        <p:spPr>
          <a:xfrm>
            <a:off x="4960802" y="3327381"/>
            <a:ext cx="3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Network ACL inbound</a:t>
            </a:r>
            <a:endParaRPr sz="20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9"/>
          <p:cNvSpPr txBox="1"/>
          <p:nvPr/>
        </p:nvSpPr>
        <p:spPr>
          <a:xfrm>
            <a:off x="102734" y="1164917"/>
            <a:ext cx="24054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9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PC IP: xxxxxx</a:t>
            </a:r>
            <a:endParaRPr/>
          </a:p>
        </p:txBody>
      </p:sp>
      <p:graphicFrame>
        <p:nvGraphicFramePr>
          <p:cNvPr id="285" name="Google Shape;285;p19"/>
          <p:cNvGraphicFramePr/>
          <p:nvPr/>
        </p:nvGraphicFramePr>
        <p:xfrm>
          <a:off x="233649" y="16165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55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Connection Request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Type-Port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All lCMP-IPv4 -All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6" name="Google Shape;286;p19"/>
          <p:cNvSpPr txBox="1"/>
          <p:nvPr/>
        </p:nvSpPr>
        <p:spPr>
          <a:xfrm>
            <a:off x="731561" y="740489"/>
            <a:ext cx="97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endParaRPr/>
          </a:p>
        </p:txBody>
      </p:sp>
      <p:cxnSp>
        <p:nvCxnSpPr>
          <p:cNvPr id="287" name="Google Shape;287;p19"/>
          <p:cNvCxnSpPr>
            <a:stCxn id="288" idx="4"/>
          </p:cNvCxnSpPr>
          <p:nvPr/>
        </p:nvCxnSpPr>
        <p:spPr>
          <a:xfrm flipH="1">
            <a:off x="8981133" y="1475275"/>
            <a:ext cx="26700" cy="28695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88" name="Google Shape;288;p19"/>
          <p:cNvSpPr/>
          <p:nvPr/>
        </p:nvSpPr>
        <p:spPr>
          <a:xfrm>
            <a:off x="8812833" y="1239175"/>
            <a:ext cx="390000" cy="236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289" name="Google Shape;289;p19"/>
          <p:cNvCxnSpPr/>
          <p:nvPr/>
        </p:nvCxnSpPr>
        <p:spPr>
          <a:xfrm rot="10800000">
            <a:off x="3613346" y="4453296"/>
            <a:ext cx="2571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290" name="Google Shape;290;p19"/>
          <p:cNvSpPr/>
          <p:nvPr/>
        </p:nvSpPr>
        <p:spPr>
          <a:xfrm rot="5400000">
            <a:off x="3503675" y="3021363"/>
            <a:ext cx="186300" cy="1263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9"/>
          <p:cNvSpPr/>
          <p:nvPr/>
        </p:nvSpPr>
        <p:spPr>
          <a:xfrm rot="-5400000">
            <a:off x="8945931" y="2955724"/>
            <a:ext cx="186300" cy="1263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3297390" y="876734"/>
            <a:ext cx="97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EC2</a:t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4743545" y="1239175"/>
            <a:ext cx="345600" cy="236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/>
          </a:p>
        </p:txBody>
      </p:sp>
      <p:cxnSp>
        <p:nvCxnSpPr>
          <p:cNvPr id="294" name="Google Shape;294;p19"/>
          <p:cNvCxnSpPr/>
          <p:nvPr/>
        </p:nvCxnSpPr>
        <p:spPr>
          <a:xfrm rot="10800000">
            <a:off x="8691117" y="4335247"/>
            <a:ext cx="25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295" name="Google Shape;295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72800" y="4335249"/>
            <a:ext cx="2262334" cy="233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558" y="240570"/>
            <a:ext cx="1480026" cy="1736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19"/>
          <p:cNvCxnSpPr>
            <a:endCxn id="298" idx="4"/>
          </p:cNvCxnSpPr>
          <p:nvPr/>
        </p:nvCxnSpPr>
        <p:spPr>
          <a:xfrm flipH="1">
            <a:off x="3596828" y="2477043"/>
            <a:ext cx="16500" cy="2094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99" name="Google Shape;299;p19"/>
          <p:cNvCxnSpPr/>
          <p:nvPr/>
        </p:nvCxnSpPr>
        <p:spPr>
          <a:xfrm>
            <a:off x="2515046" y="2505102"/>
            <a:ext cx="1104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00" name="Google Shape;300;p19"/>
          <p:cNvSpPr txBox="1"/>
          <p:nvPr/>
        </p:nvSpPr>
        <p:spPr>
          <a:xfrm>
            <a:off x="10343944" y="2219846"/>
            <a:ext cx="1213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</a:t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8621225" y="4244600"/>
            <a:ext cx="390000" cy="236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3401828" y="4335243"/>
            <a:ext cx="390000" cy="236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1     1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110824" y="557896"/>
            <a:ext cx="1566724" cy="17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0"/>
          <p:cNvSpPr/>
          <p:nvPr/>
        </p:nvSpPr>
        <p:spPr>
          <a:xfrm>
            <a:off x="2887911" y="240570"/>
            <a:ext cx="9069900" cy="2502600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2707739" y="2083877"/>
            <a:ext cx="12915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0" name="Google Shape;310;p20"/>
          <p:cNvGraphicFramePr/>
          <p:nvPr/>
        </p:nvGraphicFramePr>
        <p:xfrm>
          <a:off x="2626490" y="3708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12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Rule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Source/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Allow/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b="1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Traffic</a:t>
                      </a: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1" name="Google Shape;311;p20"/>
          <p:cNvSpPr txBox="1"/>
          <p:nvPr/>
        </p:nvSpPr>
        <p:spPr>
          <a:xfrm>
            <a:off x="2354192" y="3674461"/>
            <a:ext cx="1494900" cy="31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2" name="Google Shape;312;p20"/>
          <p:cNvGraphicFramePr/>
          <p:nvPr/>
        </p:nvGraphicFramePr>
        <p:xfrm>
          <a:off x="5060549" y="6117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102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Source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3" name="Google Shape;31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359" y="137388"/>
            <a:ext cx="1342715" cy="97143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0"/>
          <p:cNvSpPr txBox="1"/>
          <p:nvPr/>
        </p:nvSpPr>
        <p:spPr>
          <a:xfrm>
            <a:off x="10290445" y="5587419"/>
            <a:ext cx="1479900" cy="75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5341915" y="249163"/>
            <a:ext cx="30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Security Group inbound </a:t>
            </a:r>
            <a:endParaRPr/>
          </a:p>
        </p:txBody>
      </p:sp>
      <p:pic>
        <p:nvPicPr>
          <p:cNvPr id="316" name="Google Shape;316;p20"/>
          <p:cNvPicPr preferRelativeResize="0"/>
          <p:nvPr/>
        </p:nvPicPr>
        <p:blipFill rotWithShape="1">
          <a:blip r:embed="rId5">
            <a:alphaModFix/>
          </a:blip>
          <a:srcRect l="17592" t="10438" r="14403" b="10895"/>
          <a:stretch/>
        </p:blipFill>
        <p:spPr>
          <a:xfrm>
            <a:off x="3067236" y="420317"/>
            <a:ext cx="1117215" cy="129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 txBox="1"/>
          <p:nvPr/>
        </p:nvSpPr>
        <p:spPr>
          <a:xfrm>
            <a:off x="4960802" y="3327381"/>
            <a:ext cx="3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Network ACL inbound</a:t>
            </a:r>
            <a:endParaRPr sz="20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102734" y="1164917"/>
            <a:ext cx="24054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9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PC IP: xxxxxx</a:t>
            </a:r>
            <a:endParaRPr/>
          </a:p>
        </p:txBody>
      </p:sp>
      <p:graphicFrame>
        <p:nvGraphicFramePr>
          <p:cNvPr id="319" name="Google Shape;319;p20"/>
          <p:cNvGraphicFramePr/>
          <p:nvPr/>
        </p:nvGraphicFramePr>
        <p:xfrm>
          <a:off x="233649" y="16165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55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3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Connection Request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Type-Port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All lCMP-IPv4 -All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0" name="Google Shape;320;p20"/>
          <p:cNvSpPr txBox="1"/>
          <p:nvPr/>
        </p:nvSpPr>
        <p:spPr>
          <a:xfrm>
            <a:off x="731561" y="740489"/>
            <a:ext cx="97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endParaRPr/>
          </a:p>
        </p:txBody>
      </p:sp>
      <p:cxnSp>
        <p:nvCxnSpPr>
          <p:cNvPr id="321" name="Google Shape;321;p20"/>
          <p:cNvCxnSpPr/>
          <p:nvPr/>
        </p:nvCxnSpPr>
        <p:spPr>
          <a:xfrm rot="10800000">
            <a:off x="3613346" y="4453296"/>
            <a:ext cx="2571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322" name="Google Shape;322;p20"/>
          <p:cNvSpPr/>
          <p:nvPr/>
        </p:nvSpPr>
        <p:spPr>
          <a:xfrm rot="5400000">
            <a:off x="3503675" y="3021363"/>
            <a:ext cx="186300" cy="1263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0"/>
          <p:cNvSpPr/>
          <p:nvPr/>
        </p:nvSpPr>
        <p:spPr>
          <a:xfrm rot="-5400000">
            <a:off x="8869731" y="2955724"/>
            <a:ext cx="186300" cy="1263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3297390" y="876734"/>
            <a:ext cx="97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EC2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72800" y="4335249"/>
            <a:ext cx="2262334" cy="233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558" y="240570"/>
            <a:ext cx="1480026" cy="1736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20"/>
          <p:cNvCxnSpPr>
            <a:stCxn id="322" idx="1"/>
            <a:endCxn id="328" idx="4"/>
          </p:cNvCxnSpPr>
          <p:nvPr/>
        </p:nvCxnSpPr>
        <p:spPr>
          <a:xfrm>
            <a:off x="3596825" y="3054513"/>
            <a:ext cx="0" cy="2201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29" name="Google Shape;329;p20"/>
          <p:cNvCxnSpPr/>
          <p:nvPr/>
        </p:nvCxnSpPr>
        <p:spPr>
          <a:xfrm>
            <a:off x="2509021" y="2882227"/>
            <a:ext cx="1104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30" name="Google Shape;330;p20"/>
          <p:cNvSpPr txBox="1"/>
          <p:nvPr/>
        </p:nvSpPr>
        <p:spPr>
          <a:xfrm>
            <a:off x="10343944" y="2219846"/>
            <a:ext cx="1213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</a:t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3401828" y="5019643"/>
            <a:ext cx="390000" cy="236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1     2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3297400" y="4335250"/>
            <a:ext cx="444600" cy="236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332" name="Google Shape;332;p20"/>
          <p:cNvCxnSpPr/>
          <p:nvPr/>
        </p:nvCxnSpPr>
        <p:spPr>
          <a:xfrm rot="10800000">
            <a:off x="3758521" y="5137696"/>
            <a:ext cx="2571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333" name="Google Shape;333;p20"/>
          <p:cNvSpPr/>
          <p:nvPr/>
        </p:nvSpPr>
        <p:spPr>
          <a:xfrm>
            <a:off x="8578725" y="4758200"/>
            <a:ext cx="768300" cy="759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/>
        </p:nvSpPr>
        <p:spPr>
          <a:xfrm>
            <a:off x="13251977" y="-245660"/>
            <a:ext cx="184800" cy="369300"/>
          </a:xfrm>
          <a:prstGeom prst="rect">
            <a:avLst/>
          </a:prstGeom>
          <a:noFill/>
          <a:ln w="9525" cap="flat" cmpd="sng">
            <a:solidFill>
              <a:srgbClr val="F4B0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3648717" y="199206"/>
            <a:ext cx="4199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Security Group </a:t>
            </a:r>
            <a:r>
              <a:rPr lang="tr-TR" sz="2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inbound </a:t>
            </a:r>
            <a:endParaRPr sz="20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657000" y="3228945"/>
            <a:ext cx="3505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Network ACL </a:t>
            </a:r>
            <a:r>
              <a:rPr lang="tr-TR" sz="32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inbound</a:t>
            </a:r>
            <a:endParaRPr sz="20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7218616" y="3269522"/>
            <a:ext cx="3505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Network ACL </a:t>
            </a:r>
            <a:r>
              <a:rPr lang="tr-TR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outbound</a:t>
            </a:r>
            <a:endParaRPr sz="2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2" name="Google Shape;342;p21"/>
          <p:cNvGraphicFramePr/>
          <p:nvPr/>
        </p:nvGraphicFramePr>
        <p:xfrm>
          <a:off x="6585154" y="415331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60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3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Rule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Allow/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Deny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100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*</a:t>
                      </a: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Custom TCP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*3</a:t>
                      </a: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2768 - 65535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200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b="1">
                          <a:solidFill>
                            <a:srgbClr val="00B050"/>
                          </a:solidFill>
                        </a:rPr>
                        <a:t>*</a:t>
                      </a:r>
                      <a:r>
                        <a:rPr lang="tr-TR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Traffic</a:t>
                      </a: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3" name="Google Shape;343;p21"/>
          <p:cNvSpPr/>
          <p:nvPr/>
        </p:nvSpPr>
        <p:spPr>
          <a:xfrm>
            <a:off x="5606854" y="4582425"/>
            <a:ext cx="978300" cy="9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3133928" y="353094"/>
            <a:ext cx="11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(Statefull)</a:t>
            </a:r>
            <a:endParaRPr/>
          </a:p>
        </p:txBody>
      </p:sp>
      <p:sp>
        <p:nvSpPr>
          <p:cNvPr id="345" name="Google Shape;345;p21"/>
          <p:cNvSpPr txBox="1"/>
          <p:nvPr/>
        </p:nvSpPr>
        <p:spPr>
          <a:xfrm>
            <a:off x="6366587" y="3377243"/>
            <a:ext cx="115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(Stateless)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3821531" y="3336666"/>
            <a:ext cx="115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(Stateless)</a:t>
            </a:r>
            <a:endParaRPr/>
          </a:p>
        </p:txBody>
      </p:sp>
      <p:sp>
        <p:nvSpPr>
          <p:cNvPr id="347" name="Google Shape;347;p21"/>
          <p:cNvSpPr txBox="1"/>
          <p:nvPr/>
        </p:nvSpPr>
        <p:spPr>
          <a:xfrm>
            <a:off x="7596257" y="1441976"/>
            <a:ext cx="137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ALLOW Only</a:t>
            </a:r>
            <a:endParaRPr/>
          </a:p>
        </p:txBody>
      </p:sp>
      <p:graphicFrame>
        <p:nvGraphicFramePr>
          <p:cNvPr id="348" name="Google Shape;348;p21"/>
          <p:cNvGraphicFramePr/>
          <p:nvPr/>
        </p:nvGraphicFramePr>
        <p:xfrm>
          <a:off x="3929561" y="103077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102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Source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9" name="Google Shape;349;p21"/>
          <p:cNvGraphicFramePr/>
          <p:nvPr/>
        </p:nvGraphicFramePr>
        <p:xfrm>
          <a:off x="-57360" y="40771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{754FC2CB-4ECF-4210-B736-7B70A288D659}</a:tableStyleId>
              </a:tblPr>
              <a:tblGrid>
                <a:gridCol w="77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Rule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Source/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sz="1400" b="1">
                        <a:solidFill>
                          <a:srgbClr val="FF7E79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Allow/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SSH-22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b="1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b="1">
                          <a:solidFill>
                            <a:srgbClr val="00B050"/>
                          </a:solidFill>
                        </a:rPr>
                        <a:t>ALLOW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Traffic</a:t>
                      </a:r>
                      <a:endParaRPr sz="1400" b="1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DENY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0" name="Google Shape;350;p21"/>
          <p:cNvSpPr/>
          <p:nvPr/>
        </p:nvSpPr>
        <p:spPr>
          <a:xfrm>
            <a:off x="-57350" y="3746550"/>
            <a:ext cx="776700" cy="283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Geniş ekran</PresentationFormat>
  <Paragraphs>264</Paragraphs>
  <Slides>9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2" baseType="lpstr">
      <vt:lpstr>Arial</vt:lpstr>
      <vt:lpstr>Calibri</vt:lpstr>
      <vt:lpstr>1_Office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user</cp:lastModifiedBy>
  <cp:revision>1</cp:revision>
  <dcterms:modified xsi:type="dcterms:W3CDTF">2020-10-05T18:36:14Z</dcterms:modified>
</cp:coreProperties>
</file>