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55"/>
  </p:notesMasterIdLst>
  <p:sldIdLst>
    <p:sldId id="315" r:id="rId5"/>
    <p:sldId id="353" r:id="rId6"/>
    <p:sldId id="287" r:id="rId7"/>
    <p:sldId id="365" r:id="rId8"/>
    <p:sldId id="355" r:id="rId9"/>
    <p:sldId id="299" r:id="rId10"/>
    <p:sldId id="364" r:id="rId11"/>
    <p:sldId id="305" r:id="rId12"/>
    <p:sldId id="359" r:id="rId13"/>
    <p:sldId id="366" r:id="rId14"/>
    <p:sldId id="289" r:id="rId15"/>
    <p:sldId id="290" r:id="rId16"/>
    <p:sldId id="335" r:id="rId17"/>
    <p:sldId id="367" r:id="rId18"/>
    <p:sldId id="293" r:id="rId19"/>
    <p:sldId id="294" r:id="rId20"/>
    <p:sldId id="295" r:id="rId21"/>
    <p:sldId id="350" r:id="rId22"/>
    <p:sldId id="351" r:id="rId23"/>
    <p:sldId id="297" r:id="rId24"/>
    <p:sldId id="362" r:id="rId25"/>
    <p:sldId id="352" r:id="rId26"/>
    <p:sldId id="291" r:id="rId27"/>
    <p:sldId id="292" r:id="rId28"/>
    <p:sldId id="346" r:id="rId29"/>
    <p:sldId id="337" r:id="rId30"/>
    <p:sldId id="338" r:id="rId31"/>
    <p:sldId id="303" r:id="rId32"/>
    <p:sldId id="304" r:id="rId33"/>
    <p:sldId id="301" r:id="rId34"/>
    <p:sldId id="363" r:id="rId35"/>
    <p:sldId id="307" r:id="rId36"/>
    <p:sldId id="308" r:id="rId37"/>
    <p:sldId id="339" r:id="rId38"/>
    <p:sldId id="340" r:id="rId39"/>
    <p:sldId id="341" r:id="rId40"/>
    <p:sldId id="342" r:id="rId41"/>
    <p:sldId id="317" r:id="rId42"/>
    <p:sldId id="326" r:id="rId43"/>
    <p:sldId id="329" r:id="rId44"/>
    <p:sldId id="332" r:id="rId45"/>
    <p:sldId id="333" r:id="rId46"/>
    <p:sldId id="348" r:id="rId47"/>
    <p:sldId id="349" r:id="rId48"/>
    <p:sldId id="309" r:id="rId49"/>
    <p:sldId id="310" r:id="rId50"/>
    <p:sldId id="311" r:id="rId51"/>
    <p:sldId id="312" r:id="rId52"/>
    <p:sldId id="313" r:id="rId53"/>
    <p:sldId id="314" r:id="rId54"/>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53"/>
          </p14:sldIdLst>
        </p14:section>
        <p14:section name="Compute" id="{A6ADF34F-A91E-4E6D-89B0-287F660BC116}">
          <p14:sldIdLst>
            <p14:sldId id="287"/>
            <p14:sldId id="365"/>
            <p14:sldId id="355"/>
          </p14:sldIdLst>
        </p14:section>
        <p14:section name="Storage" id="{80D2130B-709D-44AE-9B74-F35645BB14F3}">
          <p14:sldIdLst>
            <p14:sldId id="299"/>
            <p14:sldId id="364"/>
          </p14:sldIdLst>
        </p14:section>
        <p14:section name="Database" id="{2D75F611-5390-4740-89BB-DF846DD6FD2F}">
          <p14:sldIdLst>
            <p14:sldId id="305"/>
            <p14:sldId id="359"/>
            <p14:sldId id="366"/>
          </p14:sldIdLst>
        </p14:section>
        <p14:section name="Networking &amp; Content Delivery" id="{E8B780DF-48AB-45D1-A032-B49B3B12619D}">
          <p14:sldIdLst>
            <p14:sldId id="289"/>
            <p14:sldId id="290"/>
          </p14:sldIdLst>
        </p14:section>
        <p14:section name="Migration" id="{C8979F66-D7C1-475C-93B0-7986D8DD112A}">
          <p14:sldIdLst>
            <p14:sldId id="335"/>
            <p14:sldId id="367"/>
          </p14:sldIdLst>
        </p14:section>
        <p14:section name="Developer Tools" id="{110A1199-175E-42AA-9A66-E6A03CEA0691}">
          <p14:sldIdLst>
            <p14:sldId id="293"/>
            <p14:sldId id="294"/>
          </p14:sldIdLst>
        </p14:section>
        <p14:section name="Management Tools" id="{2EEC2EC3-AC51-4D15-BCB2-0D68E5430DD0}">
          <p14:sldIdLst>
            <p14:sldId id="295"/>
            <p14:sldId id="350"/>
            <p14:sldId id="351"/>
          </p14:sldIdLst>
        </p14:section>
        <p14:section name="Security, Identity &amp; Compliance" id="{8E5A1069-3DDB-4261-BBC9-39C0D31A6932}">
          <p14:sldIdLst>
            <p14:sldId id="297"/>
            <p14:sldId id="362"/>
            <p14:sldId id="352"/>
          </p14:sldIdLst>
        </p14:section>
        <p14:section name="Analytics" id="{0FAE4EA2-1B06-4DA6-AD77-148B341CC283}">
          <p14:sldIdLst>
            <p14:sldId id="291"/>
            <p14:sldId id="292"/>
            <p14:sldId id="346"/>
          </p14:sldIdLst>
        </p14:section>
        <p14:section name="Artificial Intelligence" id="{3E2F8DCB-8F70-4D33-B957-52DD48C3DF7E}">
          <p14:sldIdLst>
            <p14:sldId id="337"/>
            <p14:sldId id="338"/>
          </p14:sldIdLst>
        </p14:section>
        <p14:section name="Mobile Services" id="{FFE088EE-BFFD-45F3-827C-010318F79020}">
          <p14:sldIdLst>
            <p14:sldId id="303"/>
            <p14:sldId id="304"/>
          </p14:sldIdLst>
        </p14:section>
        <p14:section name="Application Services" id="{01711879-0E5D-43EA-BAD4-A2C24629A1D6}">
          <p14:sldIdLst>
            <p14:sldId id="301"/>
            <p14:sldId id="363"/>
          </p14:sldIdLst>
        </p14:section>
        <p14:section name="Messaging" id="{7EBB26A3-AE9A-4489-B8E4-A1FDF051FDC4}">
          <p14:sldIdLst>
            <p14:sldId id="307"/>
            <p14:sldId id="308"/>
          </p14:sldIdLst>
        </p14:section>
        <p14:section name="Business Productivity" id="{11A30BAC-6A94-4C32-AEF7-4DAF2EA31066}">
          <p14:sldIdLst>
            <p14:sldId id="339"/>
            <p14:sldId id="340"/>
          </p14:sldIdLst>
        </p14:section>
        <p14:section name="Desktop &amp; App Streaming" id="{C8981F1A-0047-4E1A-B901-018765D2CBDA}">
          <p14:sldIdLst>
            <p14:sldId id="341"/>
            <p14:sldId id="34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Contact Center" id="{347E8B65-93B1-4848-BC3C-BA2C90426F5E}">
          <p14:sldIdLst>
            <p14:sldId id="348"/>
            <p14:sldId id="349"/>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7" name="Microsoft Office User" initials="Office [6]" lastIdx="1" clrIdx="7"/>
  <p:cmAuthor id="1" name="Alec Catalano" initials="" lastIdx="1" clrIdx="1"/>
  <p:cmAuthor id="2" name="Witsoe, Jen" initials="WJ" lastIdx="16" clrIdx="2"/>
  <p:cmAuthor id="3" name="Microsoft Office User" initials="Office" lastIdx="1" clrIdx="3"/>
  <p:cmAuthor id="4" name="Microsoft Office User" initials="Office [2]" lastIdx="1" clrIdx="4"/>
  <p:cmAuthor id="5" name="Microsoft Office User" initials="Office [3]" lastIdx="1" clrIdx="5"/>
  <p:cmAuthor id="6" name="Microsoft Office User" initials="Office [5]" lastIdx="1"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33" autoAdjust="0"/>
    <p:restoredTop sz="95070" autoAdjust="0"/>
  </p:normalViewPr>
  <p:slideViewPr>
    <p:cSldViewPr snapToGrid="0" showGuides="1">
      <p:cViewPr varScale="1">
        <p:scale>
          <a:sx n="148" d="100"/>
          <a:sy n="148" d="100"/>
        </p:scale>
        <p:origin x="1152" y="11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10/1/2018</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71226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39</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45</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48</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50</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5472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9733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38148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206191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85080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86668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173650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accent6">
                    <a:lumMod val="60000"/>
                    <a:lumOff val="40000"/>
                  </a:schemeClr>
                </a:solidFill>
              </a:rPr>
              <a:t>© 2015, Amazon Web Services, Inc. or its Affiliates. All rights reserved.</a:t>
            </a:r>
            <a:endParaRPr lang="en-US" sz="700" dirty="0">
              <a:solidFill>
                <a:schemeClr val="accent6">
                  <a:lumMod val="60000"/>
                  <a:lumOff val="40000"/>
                </a:schemeClr>
              </a:solidFill>
            </a:endParaRP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42729" y="4699140"/>
            <a:ext cx="551833"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aws.amazon.com/architecture/icons/"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18" Type="http://schemas.openxmlformats.org/officeDocument/2006/relationships/image" Target="../media/image39.png"/><Relationship Id="rId26" Type="http://schemas.openxmlformats.org/officeDocument/2006/relationships/image" Target="../media/image34.png"/><Relationship Id="rId3" Type="http://schemas.openxmlformats.org/officeDocument/2006/relationships/image" Target="../media/image26.png"/><Relationship Id="rId21" Type="http://schemas.openxmlformats.org/officeDocument/2006/relationships/image" Target="../media/image42.pn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38.png"/><Relationship Id="rId25" Type="http://schemas.openxmlformats.org/officeDocument/2006/relationships/image" Target="../media/image47.png"/><Relationship Id="rId2" Type="http://schemas.openxmlformats.org/officeDocument/2006/relationships/notesSlide" Target="../notesSlides/notesSlide8.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10.xml"/><Relationship Id="rId6" Type="http://schemas.openxmlformats.org/officeDocument/2006/relationships/image" Target="../media/image96.png"/><Relationship Id="rId11" Type="http://schemas.openxmlformats.org/officeDocument/2006/relationships/image" Target="../media/image101.png"/><Relationship Id="rId24" Type="http://schemas.openxmlformats.org/officeDocument/2006/relationships/image" Target="../media/image45.png"/><Relationship Id="rId5" Type="http://schemas.openxmlformats.org/officeDocument/2006/relationships/image" Target="../media/image28.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100.png"/><Relationship Id="rId19" Type="http://schemas.openxmlformats.org/officeDocument/2006/relationships/image" Target="../media/image40.png"/><Relationship Id="rId4" Type="http://schemas.openxmlformats.org/officeDocument/2006/relationships/image" Target="../media/image27.png"/><Relationship Id="rId9" Type="http://schemas.openxmlformats.org/officeDocument/2006/relationships/image" Target="../media/image99.png"/><Relationship Id="rId14" Type="http://schemas.openxmlformats.org/officeDocument/2006/relationships/image" Target="../media/image35.png"/><Relationship Id="rId22"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92.png"/><Relationship Id="rId7" Type="http://schemas.openxmlformats.org/officeDocument/2006/relationships/image" Target="../media/image105.png"/><Relationship Id="rId2" Type="http://schemas.openxmlformats.org/officeDocument/2006/relationships/image" Target="../media/image91.png"/><Relationship Id="rId1" Type="http://schemas.openxmlformats.org/officeDocument/2006/relationships/slideLayout" Target="../slideLayouts/slideLayout1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image" Target="../media/image107.png"/><Relationship Id="rId1" Type="http://schemas.openxmlformats.org/officeDocument/2006/relationships/slideLayout" Target="../slideLayouts/slideLayout10.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3.png"/><Relationship Id="rId18" Type="http://schemas.openxmlformats.org/officeDocument/2006/relationships/image" Target="../media/image128.png"/><Relationship Id="rId3" Type="http://schemas.openxmlformats.org/officeDocument/2006/relationships/image" Target="../media/image113.png"/><Relationship Id="rId21" Type="http://schemas.openxmlformats.org/officeDocument/2006/relationships/image" Target="../media/image131.png"/><Relationship Id="rId7" Type="http://schemas.openxmlformats.org/officeDocument/2006/relationships/image" Target="../media/image117.png"/><Relationship Id="rId12" Type="http://schemas.openxmlformats.org/officeDocument/2006/relationships/image" Target="../media/image122.png"/><Relationship Id="rId17" Type="http://schemas.openxmlformats.org/officeDocument/2006/relationships/image" Target="../media/image127.png"/><Relationship Id="rId2" Type="http://schemas.openxmlformats.org/officeDocument/2006/relationships/notesSlide" Target="../notesSlides/notesSlide9.xml"/><Relationship Id="rId16" Type="http://schemas.openxmlformats.org/officeDocument/2006/relationships/image" Target="../media/image126.png"/><Relationship Id="rId20" Type="http://schemas.openxmlformats.org/officeDocument/2006/relationships/image" Target="../media/image130.png"/><Relationship Id="rId1" Type="http://schemas.openxmlformats.org/officeDocument/2006/relationships/slideLayout" Target="../slideLayouts/slideLayout10.xml"/><Relationship Id="rId6" Type="http://schemas.openxmlformats.org/officeDocument/2006/relationships/image" Target="../media/image116.png"/><Relationship Id="rId11" Type="http://schemas.openxmlformats.org/officeDocument/2006/relationships/image" Target="../media/image121.png"/><Relationship Id="rId5" Type="http://schemas.openxmlformats.org/officeDocument/2006/relationships/image" Target="../media/image115.png"/><Relationship Id="rId15" Type="http://schemas.openxmlformats.org/officeDocument/2006/relationships/image" Target="../media/image125.png"/><Relationship Id="rId23" Type="http://schemas.openxmlformats.org/officeDocument/2006/relationships/image" Target="../media/image133.png"/><Relationship Id="rId10" Type="http://schemas.openxmlformats.org/officeDocument/2006/relationships/image" Target="../media/image120.png"/><Relationship Id="rId19" Type="http://schemas.openxmlformats.org/officeDocument/2006/relationships/image" Target="../media/image129.png"/><Relationship Id="rId4" Type="http://schemas.openxmlformats.org/officeDocument/2006/relationships/image" Target="../media/image114.png"/><Relationship Id="rId9" Type="http://schemas.openxmlformats.org/officeDocument/2006/relationships/image" Target="../media/image119.png"/><Relationship Id="rId14" Type="http://schemas.openxmlformats.org/officeDocument/2006/relationships/image" Target="../media/image124.png"/><Relationship Id="rId22" Type="http://schemas.openxmlformats.org/officeDocument/2006/relationships/image" Target="../media/image132.png"/></Relationships>
</file>

<file path=ppt/slides/_rels/slide19.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45.png"/><Relationship Id="rId3" Type="http://schemas.openxmlformats.org/officeDocument/2006/relationships/image" Target="../media/image135.png"/><Relationship Id="rId7" Type="http://schemas.openxmlformats.org/officeDocument/2006/relationships/image" Target="../media/image139.png"/><Relationship Id="rId12" Type="http://schemas.openxmlformats.org/officeDocument/2006/relationships/image" Target="../media/image144.png"/><Relationship Id="rId17" Type="http://schemas.openxmlformats.org/officeDocument/2006/relationships/image" Target="../media/image149.png"/><Relationship Id="rId2" Type="http://schemas.openxmlformats.org/officeDocument/2006/relationships/image" Target="../media/image134.png"/><Relationship Id="rId16" Type="http://schemas.openxmlformats.org/officeDocument/2006/relationships/image" Target="../media/image148.png"/><Relationship Id="rId1" Type="http://schemas.openxmlformats.org/officeDocument/2006/relationships/slideLayout" Target="../slideLayouts/slideLayout10.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5" Type="http://schemas.openxmlformats.org/officeDocument/2006/relationships/image" Target="../media/image14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 Id="rId14" Type="http://schemas.openxmlformats.org/officeDocument/2006/relationships/image" Target="../media/image146.png"/></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13" Type="http://schemas.openxmlformats.org/officeDocument/2006/relationships/slide" Target="slide19.xml"/><Relationship Id="rId18" Type="http://schemas.openxmlformats.org/officeDocument/2006/relationships/slide" Target="slide33.xml"/><Relationship Id="rId3" Type="http://schemas.openxmlformats.org/officeDocument/2006/relationships/slide" Target="slide4.xml"/><Relationship Id="rId21" Type="http://schemas.openxmlformats.org/officeDocument/2006/relationships/slide" Target="slide47.xml"/><Relationship Id="rId7" Type="http://schemas.openxmlformats.org/officeDocument/2006/relationships/slide" Target="slide18.xml"/><Relationship Id="rId12" Type="http://schemas.openxmlformats.org/officeDocument/2006/relationships/slide" Target="slide12.xml"/><Relationship Id="rId17" Type="http://schemas.openxmlformats.org/officeDocument/2006/relationships/slide" Target="slide36.xml"/><Relationship Id="rId2" Type="http://schemas.openxmlformats.org/officeDocument/2006/relationships/notesSlide" Target="../notesSlides/notesSlide2.xml"/><Relationship Id="rId16" Type="http://schemas.openxmlformats.org/officeDocument/2006/relationships/slide" Target="slide44.xml"/><Relationship Id="rId20" Type="http://schemas.openxmlformats.org/officeDocument/2006/relationships/slide" Target="slide45.xml"/><Relationship Id="rId1" Type="http://schemas.openxmlformats.org/officeDocument/2006/relationships/slideLayout" Target="../slideLayouts/slideLayout10.xml"/><Relationship Id="rId6" Type="http://schemas.openxmlformats.org/officeDocument/2006/relationships/slide" Target="slide50.xml"/><Relationship Id="rId11" Type="http://schemas.openxmlformats.org/officeDocument/2006/relationships/slide" Target="slide42.xml"/><Relationship Id="rId24" Type="http://schemas.openxmlformats.org/officeDocument/2006/relationships/slide" Target="slide37.xml"/><Relationship Id="rId5" Type="http://schemas.openxmlformats.org/officeDocument/2006/relationships/slide" Target="slide9.xml"/><Relationship Id="rId15" Type="http://schemas.openxmlformats.org/officeDocument/2006/relationships/slide" Target="slide39.xml"/><Relationship Id="rId23" Type="http://schemas.openxmlformats.org/officeDocument/2006/relationships/slide" Target="slide46.xml"/><Relationship Id="rId10" Type="http://schemas.openxmlformats.org/officeDocument/2006/relationships/slide" Target="slide16.xml"/><Relationship Id="rId19" Type="http://schemas.openxmlformats.org/officeDocument/2006/relationships/slide" Target="slide35.xml"/><Relationship Id="rId4" Type="http://schemas.openxmlformats.org/officeDocument/2006/relationships/slide" Target="slide24.xml"/><Relationship Id="rId9" Type="http://schemas.openxmlformats.org/officeDocument/2006/relationships/slide" Target="slide48.xml"/><Relationship Id="rId14" Type="http://schemas.openxmlformats.org/officeDocument/2006/relationships/slide" Target="slide27.xml"/><Relationship Id="rId22" Type="http://schemas.openxmlformats.org/officeDocument/2006/relationships/slide" Target="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56.png"/><Relationship Id="rId13" Type="http://schemas.openxmlformats.org/officeDocument/2006/relationships/image" Target="../media/image161.png"/><Relationship Id="rId18" Type="http://schemas.openxmlformats.org/officeDocument/2006/relationships/image" Target="../media/image166.png"/><Relationship Id="rId3" Type="http://schemas.openxmlformats.org/officeDocument/2006/relationships/image" Target="../media/image151.png"/><Relationship Id="rId7" Type="http://schemas.openxmlformats.org/officeDocument/2006/relationships/image" Target="../media/image155.png"/><Relationship Id="rId12" Type="http://schemas.openxmlformats.org/officeDocument/2006/relationships/image" Target="../media/image160.png"/><Relationship Id="rId17" Type="http://schemas.openxmlformats.org/officeDocument/2006/relationships/image" Target="../media/image165.png"/><Relationship Id="rId2" Type="http://schemas.openxmlformats.org/officeDocument/2006/relationships/image" Target="../media/image150.png"/><Relationship Id="rId16" Type="http://schemas.openxmlformats.org/officeDocument/2006/relationships/image" Target="../media/image164.png"/><Relationship Id="rId1" Type="http://schemas.openxmlformats.org/officeDocument/2006/relationships/slideLayout" Target="../slideLayouts/slideLayout10.xml"/><Relationship Id="rId6" Type="http://schemas.openxmlformats.org/officeDocument/2006/relationships/image" Target="../media/image154.png"/><Relationship Id="rId11" Type="http://schemas.openxmlformats.org/officeDocument/2006/relationships/image" Target="../media/image159.png"/><Relationship Id="rId5" Type="http://schemas.openxmlformats.org/officeDocument/2006/relationships/image" Target="../media/image153.png"/><Relationship Id="rId15" Type="http://schemas.openxmlformats.org/officeDocument/2006/relationships/image" Target="../media/image163.png"/><Relationship Id="rId10" Type="http://schemas.openxmlformats.org/officeDocument/2006/relationships/image" Target="../media/image158.png"/><Relationship Id="rId4" Type="http://schemas.openxmlformats.org/officeDocument/2006/relationships/image" Target="../media/image152.png"/><Relationship Id="rId9" Type="http://schemas.openxmlformats.org/officeDocument/2006/relationships/image" Target="../media/image157.png"/><Relationship Id="rId14" Type="http://schemas.openxmlformats.org/officeDocument/2006/relationships/image" Target="../media/image162.png"/></Relationships>
</file>

<file path=ppt/slides/_rels/slide22.xml.rels><?xml version="1.0" encoding="UTF-8" standalone="yes"?>
<Relationships xmlns="http://schemas.openxmlformats.org/package/2006/relationships"><Relationship Id="rId8" Type="http://schemas.openxmlformats.org/officeDocument/2006/relationships/image" Target="../media/image173.png"/><Relationship Id="rId3" Type="http://schemas.openxmlformats.org/officeDocument/2006/relationships/image" Target="../media/image168.png"/><Relationship Id="rId7" Type="http://schemas.openxmlformats.org/officeDocument/2006/relationships/image" Target="../media/image172.png"/><Relationship Id="rId2" Type="http://schemas.openxmlformats.org/officeDocument/2006/relationships/image" Target="../media/image167.png"/><Relationship Id="rId1" Type="http://schemas.openxmlformats.org/officeDocument/2006/relationships/slideLayout" Target="../slideLayouts/slideLayout10.x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image" Target="../media/image169.png"/><Relationship Id="rId9" Type="http://schemas.openxmlformats.org/officeDocument/2006/relationships/image" Target="../media/image17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184.png"/><Relationship Id="rId18" Type="http://schemas.openxmlformats.org/officeDocument/2006/relationships/image" Target="../media/image189.png"/><Relationship Id="rId3" Type="http://schemas.openxmlformats.org/officeDocument/2006/relationships/image" Target="../media/image175.png"/><Relationship Id="rId21" Type="http://schemas.openxmlformats.org/officeDocument/2006/relationships/image" Target="../media/image95.png"/><Relationship Id="rId7" Type="http://schemas.openxmlformats.org/officeDocument/2006/relationships/image" Target="../media/image179.png"/><Relationship Id="rId12" Type="http://schemas.openxmlformats.org/officeDocument/2006/relationships/image" Target="../media/image183.png"/><Relationship Id="rId17" Type="http://schemas.openxmlformats.org/officeDocument/2006/relationships/image" Target="../media/image188.png"/><Relationship Id="rId2" Type="http://schemas.openxmlformats.org/officeDocument/2006/relationships/notesSlide" Target="../notesSlides/notesSlide10.xml"/><Relationship Id="rId16" Type="http://schemas.openxmlformats.org/officeDocument/2006/relationships/image" Target="../media/image187.png"/><Relationship Id="rId20" Type="http://schemas.openxmlformats.org/officeDocument/2006/relationships/image" Target="../media/image94.png"/><Relationship Id="rId1" Type="http://schemas.openxmlformats.org/officeDocument/2006/relationships/slideLayout" Target="../slideLayouts/slideLayout10.xml"/><Relationship Id="rId6" Type="http://schemas.openxmlformats.org/officeDocument/2006/relationships/image" Target="../media/image178.png"/><Relationship Id="rId11" Type="http://schemas.openxmlformats.org/officeDocument/2006/relationships/image" Target="../media/image182.png"/><Relationship Id="rId5" Type="http://schemas.openxmlformats.org/officeDocument/2006/relationships/image" Target="../media/image177.png"/><Relationship Id="rId15" Type="http://schemas.openxmlformats.org/officeDocument/2006/relationships/image" Target="../media/image186.png"/><Relationship Id="rId10" Type="http://schemas.openxmlformats.org/officeDocument/2006/relationships/image" Target="../media/image181.png"/><Relationship Id="rId19" Type="http://schemas.openxmlformats.org/officeDocument/2006/relationships/image" Target="../media/image190.png"/><Relationship Id="rId4" Type="http://schemas.openxmlformats.org/officeDocument/2006/relationships/image" Target="../media/image176.png"/><Relationship Id="rId9" Type="http://schemas.openxmlformats.org/officeDocument/2006/relationships/image" Target="../media/image5.png"/><Relationship Id="rId14" Type="http://schemas.openxmlformats.org/officeDocument/2006/relationships/image" Target="../media/image185.png"/></Relationships>
</file>

<file path=ppt/slides/_rels/slide25.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0.xml"/><Relationship Id="rId4" Type="http://schemas.openxmlformats.org/officeDocument/2006/relationships/image" Target="../media/image19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0.xml"/><Relationship Id="rId5" Type="http://schemas.openxmlformats.org/officeDocument/2006/relationships/image" Target="../media/image197.png"/><Relationship Id="rId4" Type="http://schemas.openxmlformats.org/officeDocument/2006/relationships/image" Target="../media/image19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03.png"/><Relationship Id="rId3" Type="http://schemas.openxmlformats.org/officeDocument/2006/relationships/image" Target="../media/image198.png"/><Relationship Id="rId7" Type="http://schemas.openxmlformats.org/officeDocument/2006/relationships/image" Target="../media/image202.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01.png"/><Relationship Id="rId5" Type="http://schemas.openxmlformats.org/officeDocument/2006/relationships/image" Target="../media/image200.png"/><Relationship Id="rId4" Type="http://schemas.openxmlformats.org/officeDocument/2006/relationships/image" Target="../media/image19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208.png"/><Relationship Id="rId3" Type="http://schemas.openxmlformats.org/officeDocument/2006/relationships/image" Target="../media/image204.png"/><Relationship Id="rId7" Type="http://schemas.openxmlformats.org/officeDocument/2006/relationships/image" Target="../media/image201.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07.png"/><Relationship Id="rId5" Type="http://schemas.openxmlformats.org/officeDocument/2006/relationships/image" Target="../media/image206.png"/><Relationship Id="rId4" Type="http://schemas.openxmlformats.org/officeDocument/2006/relationships/image" Target="../media/image205.png"/><Relationship Id="rId9" Type="http://schemas.openxmlformats.org/officeDocument/2006/relationships/image" Target="../media/image20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216.png"/><Relationship Id="rId3" Type="http://schemas.openxmlformats.org/officeDocument/2006/relationships/image" Target="../media/image211.png"/><Relationship Id="rId7" Type="http://schemas.openxmlformats.org/officeDocument/2006/relationships/image" Target="../media/image215.png"/><Relationship Id="rId2" Type="http://schemas.openxmlformats.org/officeDocument/2006/relationships/image" Target="../media/image210.png"/><Relationship Id="rId1" Type="http://schemas.openxmlformats.org/officeDocument/2006/relationships/slideLayout" Target="../slideLayouts/slideLayout10.xml"/><Relationship Id="rId6" Type="http://schemas.openxmlformats.org/officeDocument/2006/relationships/image" Target="../media/image214.png"/><Relationship Id="rId11" Type="http://schemas.openxmlformats.org/officeDocument/2006/relationships/image" Target="../media/image218.png"/><Relationship Id="rId5" Type="http://schemas.openxmlformats.org/officeDocument/2006/relationships/image" Target="../media/image213.png"/><Relationship Id="rId10" Type="http://schemas.openxmlformats.org/officeDocument/2006/relationships/image" Target="../media/image217.png"/><Relationship Id="rId4" Type="http://schemas.openxmlformats.org/officeDocument/2006/relationships/image" Target="../media/image212.png"/><Relationship Id="rId9" Type="http://schemas.openxmlformats.org/officeDocument/2006/relationships/image" Target="../media/image19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9.png"/><Relationship Id="rId1" Type="http://schemas.openxmlformats.org/officeDocument/2006/relationships/slideLayout" Target="../slideLayouts/slideLayout10.xml"/><Relationship Id="rId4" Type="http://schemas.openxmlformats.org/officeDocument/2006/relationships/image" Target="../media/image2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23.png"/><Relationship Id="rId2" Type="http://schemas.openxmlformats.org/officeDocument/2006/relationships/image" Target="../media/image222.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229.png"/><Relationship Id="rId13" Type="http://schemas.openxmlformats.org/officeDocument/2006/relationships/image" Target="../media/image234.png"/><Relationship Id="rId18" Type="http://schemas.openxmlformats.org/officeDocument/2006/relationships/image" Target="../media/image239.png"/><Relationship Id="rId3" Type="http://schemas.openxmlformats.org/officeDocument/2006/relationships/image" Target="../media/image224.png"/><Relationship Id="rId7" Type="http://schemas.openxmlformats.org/officeDocument/2006/relationships/image" Target="../media/image228.png"/><Relationship Id="rId12" Type="http://schemas.openxmlformats.org/officeDocument/2006/relationships/image" Target="../media/image233.png"/><Relationship Id="rId17" Type="http://schemas.openxmlformats.org/officeDocument/2006/relationships/image" Target="../media/image238.png"/><Relationship Id="rId2" Type="http://schemas.openxmlformats.org/officeDocument/2006/relationships/notesSlide" Target="../notesSlides/notesSlide13.xml"/><Relationship Id="rId16" Type="http://schemas.openxmlformats.org/officeDocument/2006/relationships/image" Target="../media/image237.png"/><Relationship Id="rId20" Type="http://schemas.openxmlformats.org/officeDocument/2006/relationships/image" Target="../media/image241.png"/><Relationship Id="rId1" Type="http://schemas.openxmlformats.org/officeDocument/2006/relationships/slideLayout" Target="../slideLayouts/slideLayout10.xml"/><Relationship Id="rId6" Type="http://schemas.openxmlformats.org/officeDocument/2006/relationships/image" Target="../media/image227.png"/><Relationship Id="rId11" Type="http://schemas.openxmlformats.org/officeDocument/2006/relationships/image" Target="../media/image232.png"/><Relationship Id="rId5" Type="http://schemas.openxmlformats.org/officeDocument/2006/relationships/image" Target="../media/image226.png"/><Relationship Id="rId15" Type="http://schemas.openxmlformats.org/officeDocument/2006/relationships/image" Target="../media/image236.png"/><Relationship Id="rId10" Type="http://schemas.openxmlformats.org/officeDocument/2006/relationships/image" Target="../media/image231.png"/><Relationship Id="rId19" Type="http://schemas.openxmlformats.org/officeDocument/2006/relationships/image" Target="../media/image240.png"/><Relationship Id="rId4" Type="http://schemas.openxmlformats.org/officeDocument/2006/relationships/image" Target="../media/image225.png"/><Relationship Id="rId9" Type="http://schemas.openxmlformats.org/officeDocument/2006/relationships/image" Target="../media/image230.png"/><Relationship Id="rId14" Type="http://schemas.openxmlformats.org/officeDocument/2006/relationships/image" Target="../media/image23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21" Type="http://schemas.openxmlformats.org/officeDocument/2006/relationships/image" Target="../media/image24.png"/><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 Id="rId22" Type="http://schemas.openxmlformats.org/officeDocument/2006/relationships/image" Target="../media/image25.png"/></Relationships>
</file>

<file path=ppt/slides/_rels/slide40.xml.rels><?xml version="1.0" encoding="UTF-8" standalone="yes"?>
<Relationships xmlns="http://schemas.openxmlformats.org/package/2006/relationships"><Relationship Id="rId8" Type="http://schemas.openxmlformats.org/officeDocument/2006/relationships/image" Target="../media/image247.png"/><Relationship Id="rId13" Type="http://schemas.openxmlformats.org/officeDocument/2006/relationships/image" Target="../media/image252.png"/><Relationship Id="rId18" Type="http://schemas.openxmlformats.org/officeDocument/2006/relationships/image" Target="../media/image257.png"/><Relationship Id="rId26" Type="http://schemas.openxmlformats.org/officeDocument/2006/relationships/image" Target="../media/image265.png"/><Relationship Id="rId3" Type="http://schemas.openxmlformats.org/officeDocument/2006/relationships/image" Target="../media/image242.png"/><Relationship Id="rId21" Type="http://schemas.openxmlformats.org/officeDocument/2006/relationships/image" Target="../media/image260.png"/><Relationship Id="rId7" Type="http://schemas.openxmlformats.org/officeDocument/2006/relationships/image" Target="../media/image246.png"/><Relationship Id="rId12" Type="http://schemas.openxmlformats.org/officeDocument/2006/relationships/image" Target="../media/image251.png"/><Relationship Id="rId17" Type="http://schemas.openxmlformats.org/officeDocument/2006/relationships/image" Target="../media/image256.png"/><Relationship Id="rId25" Type="http://schemas.openxmlformats.org/officeDocument/2006/relationships/image" Target="../media/image264.png"/><Relationship Id="rId2" Type="http://schemas.openxmlformats.org/officeDocument/2006/relationships/image" Target="../media/image224.png"/><Relationship Id="rId16" Type="http://schemas.openxmlformats.org/officeDocument/2006/relationships/image" Target="../media/image255.png"/><Relationship Id="rId20" Type="http://schemas.openxmlformats.org/officeDocument/2006/relationships/image" Target="../media/image259.png"/><Relationship Id="rId1" Type="http://schemas.openxmlformats.org/officeDocument/2006/relationships/slideLayout" Target="../slideLayouts/slideLayout10.xml"/><Relationship Id="rId6" Type="http://schemas.openxmlformats.org/officeDocument/2006/relationships/image" Target="../media/image245.png"/><Relationship Id="rId11" Type="http://schemas.openxmlformats.org/officeDocument/2006/relationships/image" Target="../media/image250.png"/><Relationship Id="rId24" Type="http://schemas.openxmlformats.org/officeDocument/2006/relationships/image" Target="../media/image263.png"/><Relationship Id="rId5" Type="http://schemas.openxmlformats.org/officeDocument/2006/relationships/image" Target="../media/image244.png"/><Relationship Id="rId15" Type="http://schemas.openxmlformats.org/officeDocument/2006/relationships/image" Target="../media/image254.png"/><Relationship Id="rId23" Type="http://schemas.openxmlformats.org/officeDocument/2006/relationships/image" Target="../media/image262.png"/><Relationship Id="rId10" Type="http://schemas.openxmlformats.org/officeDocument/2006/relationships/image" Target="../media/image249.png"/><Relationship Id="rId19" Type="http://schemas.openxmlformats.org/officeDocument/2006/relationships/image" Target="../media/image258.png"/><Relationship Id="rId4" Type="http://schemas.openxmlformats.org/officeDocument/2006/relationships/image" Target="../media/image243.png"/><Relationship Id="rId9" Type="http://schemas.openxmlformats.org/officeDocument/2006/relationships/image" Target="../media/image248.png"/><Relationship Id="rId14" Type="http://schemas.openxmlformats.org/officeDocument/2006/relationships/image" Target="../media/image253.png"/><Relationship Id="rId22" Type="http://schemas.openxmlformats.org/officeDocument/2006/relationships/image" Target="../media/image261.png"/><Relationship Id="rId27" Type="http://schemas.openxmlformats.org/officeDocument/2006/relationships/image" Target="../media/image2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68.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8" Type="http://schemas.openxmlformats.org/officeDocument/2006/relationships/image" Target="../media/image274.png"/><Relationship Id="rId13" Type="http://schemas.openxmlformats.org/officeDocument/2006/relationships/image" Target="../media/image279.png"/><Relationship Id="rId18" Type="http://schemas.openxmlformats.org/officeDocument/2006/relationships/image" Target="../media/image283.png"/><Relationship Id="rId3" Type="http://schemas.openxmlformats.org/officeDocument/2006/relationships/image" Target="../media/image269.png"/><Relationship Id="rId21" Type="http://schemas.openxmlformats.org/officeDocument/2006/relationships/image" Target="../media/image286.png"/><Relationship Id="rId7" Type="http://schemas.openxmlformats.org/officeDocument/2006/relationships/image" Target="../media/image273.png"/><Relationship Id="rId12" Type="http://schemas.openxmlformats.org/officeDocument/2006/relationships/image" Target="../media/image278.png"/><Relationship Id="rId17" Type="http://schemas.openxmlformats.org/officeDocument/2006/relationships/image" Target="../media/image282.png"/><Relationship Id="rId2" Type="http://schemas.openxmlformats.org/officeDocument/2006/relationships/notesSlide" Target="../notesSlides/notesSlide14.xml"/><Relationship Id="rId16" Type="http://schemas.openxmlformats.org/officeDocument/2006/relationships/image" Target="../media/image281.png"/><Relationship Id="rId20" Type="http://schemas.openxmlformats.org/officeDocument/2006/relationships/image" Target="../media/image285.png"/><Relationship Id="rId1" Type="http://schemas.openxmlformats.org/officeDocument/2006/relationships/slideLayout" Target="../slideLayouts/slideLayout10.xml"/><Relationship Id="rId6" Type="http://schemas.openxmlformats.org/officeDocument/2006/relationships/image" Target="../media/image272.png"/><Relationship Id="rId11" Type="http://schemas.openxmlformats.org/officeDocument/2006/relationships/image" Target="../media/image277.png"/><Relationship Id="rId5" Type="http://schemas.openxmlformats.org/officeDocument/2006/relationships/image" Target="../media/image271.png"/><Relationship Id="rId15" Type="http://schemas.openxmlformats.org/officeDocument/2006/relationships/image" Target="../media/image3.png"/><Relationship Id="rId10" Type="http://schemas.openxmlformats.org/officeDocument/2006/relationships/image" Target="../media/image276.png"/><Relationship Id="rId19" Type="http://schemas.openxmlformats.org/officeDocument/2006/relationships/image" Target="../media/image284.png"/><Relationship Id="rId4" Type="http://schemas.openxmlformats.org/officeDocument/2006/relationships/image" Target="../media/image270.png"/><Relationship Id="rId9" Type="http://schemas.openxmlformats.org/officeDocument/2006/relationships/image" Target="../media/image275.png"/><Relationship Id="rId14" Type="http://schemas.openxmlformats.org/officeDocument/2006/relationships/image" Target="../media/image280.png"/><Relationship Id="rId22" Type="http://schemas.openxmlformats.org/officeDocument/2006/relationships/image" Target="../media/image287.png"/></Relationships>
</file>

<file path=ppt/slides/_rels/slide46.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image" Target="../media/image288.png"/><Relationship Id="rId1" Type="http://schemas.openxmlformats.org/officeDocument/2006/relationships/slideLayout" Target="../slideLayouts/slideLayout10.xml"/><Relationship Id="rId6" Type="http://schemas.openxmlformats.org/officeDocument/2006/relationships/image" Target="../media/image292.png"/><Relationship Id="rId5" Type="http://schemas.openxmlformats.org/officeDocument/2006/relationships/image" Target="../media/image291.png"/><Relationship Id="rId4" Type="http://schemas.openxmlformats.org/officeDocument/2006/relationships/image" Target="../media/image290.png"/></Relationships>
</file>

<file path=ppt/slides/_rels/slide47.xml.rels><?xml version="1.0" encoding="UTF-8" standalone="yes"?>
<Relationships xmlns="http://schemas.openxmlformats.org/package/2006/relationships"><Relationship Id="rId8" Type="http://schemas.openxmlformats.org/officeDocument/2006/relationships/image" Target="../media/image299.png"/><Relationship Id="rId13" Type="http://schemas.openxmlformats.org/officeDocument/2006/relationships/image" Target="../media/image304.png"/><Relationship Id="rId3" Type="http://schemas.openxmlformats.org/officeDocument/2006/relationships/image" Target="../media/image294.png"/><Relationship Id="rId7" Type="http://schemas.openxmlformats.org/officeDocument/2006/relationships/image" Target="../media/image298.png"/><Relationship Id="rId12" Type="http://schemas.openxmlformats.org/officeDocument/2006/relationships/image" Target="../media/image303.png"/><Relationship Id="rId2" Type="http://schemas.openxmlformats.org/officeDocument/2006/relationships/image" Target="../media/image293.png"/><Relationship Id="rId1" Type="http://schemas.openxmlformats.org/officeDocument/2006/relationships/slideLayout" Target="../slideLayouts/slideLayout10.xml"/><Relationship Id="rId6" Type="http://schemas.openxmlformats.org/officeDocument/2006/relationships/image" Target="../media/image297.png"/><Relationship Id="rId11" Type="http://schemas.openxmlformats.org/officeDocument/2006/relationships/image" Target="../media/image302.png"/><Relationship Id="rId5" Type="http://schemas.openxmlformats.org/officeDocument/2006/relationships/image" Target="../media/image296.png"/><Relationship Id="rId15" Type="http://schemas.openxmlformats.org/officeDocument/2006/relationships/image" Target="../media/image306.png"/><Relationship Id="rId10" Type="http://schemas.openxmlformats.org/officeDocument/2006/relationships/image" Target="../media/image301.png"/><Relationship Id="rId4" Type="http://schemas.openxmlformats.org/officeDocument/2006/relationships/image" Target="../media/image295.png"/><Relationship Id="rId9" Type="http://schemas.openxmlformats.org/officeDocument/2006/relationships/image" Target="../media/image300.png"/><Relationship Id="rId14" Type="http://schemas.openxmlformats.org/officeDocument/2006/relationships/image" Target="../media/image305.png"/></Relationships>
</file>

<file path=ppt/slides/_rels/slide48.xml.rels><?xml version="1.0" encoding="UTF-8" standalone="yes"?>
<Relationships xmlns="http://schemas.openxmlformats.org/package/2006/relationships"><Relationship Id="rId3" Type="http://schemas.openxmlformats.org/officeDocument/2006/relationships/image" Target="../media/image307.emf"/><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image" Target="../media/image278.png"/><Relationship Id="rId1" Type="http://schemas.openxmlformats.org/officeDocument/2006/relationships/slideLayout" Target="../slideLayouts/slideLayout10.xml"/><Relationship Id="rId4" Type="http://schemas.openxmlformats.org/officeDocument/2006/relationships/image" Target="../media/image287.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4.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10.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7.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5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77.png"/><Relationship Id="rId7" Type="http://schemas.openxmlformats.org/officeDocument/2006/relationships/image" Target="../media/image101.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308.png"/><Relationship Id="rId5" Type="http://schemas.openxmlformats.org/officeDocument/2006/relationships/image" Target="../media/image26.png"/><Relationship Id="rId10" Type="http://schemas.openxmlformats.org/officeDocument/2006/relationships/image" Target="../media/image64.png"/><Relationship Id="rId4" Type="http://schemas.openxmlformats.org/officeDocument/2006/relationships/image" Target="../media/image7.png"/><Relationship Id="rId9"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notesSlide" Target="../notesSlides/notesSlide5.xml"/><Relationship Id="rId16" Type="http://schemas.openxmlformats.org/officeDocument/2006/relationships/image" Target="../media/image61.png"/><Relationship Id="rId1" Type="http://schemas.openxmlformats.org/officeDocument/2006/relationships/slideLayout" Target="../slideLayouts/slideLayout10.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18" Type="http://schemas.openxmlformats.org/officeDocument/2006/relationships/image" Target="../media/image80.png"/><Relationship Id="rId26" Type="http://schemas.openxmlformats.org/officeDocument/2006/relationships/image" Target="../media/image88.png"/><Relationship Id="rId3" Type="http://schemas.openxmlformats.org/officeDocument/2006/relationships/image" Target="../media/image65.png"/><Relationship Id="rId21" Type="http://schemas.openxmlformats.org/officeDocument/2006/relationships/image" Target="../media/image83.png"/><Relationship Id="rId7" Type="http://schemas.openxmlformats.org/officeDocument/2006/relationships/image" Target="../media/image69.png"/><Relationship Id="rId12" Type="http://schemas.openxmlformats.org/officeDocument/2006/relationships/image" Target="../media/image74.png"/><Relationship Id="rId17" Type="http://schemas.openxmlformats.org/officeDocument/2006/relationships/image" Target="../media/image79.png"/><Relationship Id="rId25" Type="http://schemas.openxmlformats.org/officeDocument/2006/relationships/image" Target="../media/image87.png"/><Relationship Id="rId2" Type="http://schemas.openxmlformats.org/officeDocument/2006/relationships/notesSlide" Target="../notesSlides/notesSlide6.xml"/><Relationship Id="rId16" Type="http://schemas.openxmlformats.org/officeDocument/2006/relationships/image" Target="../media/image78.png"/><Relationship Id="rId20" Type="http://schemas.openxmlformats.org/officeDocument/2006/relationships/image" Target="../media/image82.png"/><Relationship Id="rId1" Type="http://schemas.openxmlformats.org/officeDocument/2006/relationships/slideLayout" Target="../slideLayouts/slideLayout10.xml"/><Relationship Id="rId6" Type="http://schemas.openxmlformats.org/officeDocument/2006/relationships/image" Target="../media/image68.png"/><Relationship Id="rId11" Type="http://schemas.openxmlformats.org/officeDocument/2006/relationships/image" Target="../media/image73.png"/><Relationship Id="rId24" Type="http://schemas.openxmlformats.org/officeDocument/2006/relationships/image" Target="../media/image86.png"/><Relationship Id="rId5" Type="http://schemas.openxmlformats.org/officeDocument/2006/relationships/image" Target="../media/image67.png"/><Relationship Id="rId15" Type="http://schemas.openxmlformats.org/officeDocument/2006/relationships/image" Target="../media/image77.png"/><Relationship Id="rId23" Type="http://schemas.openxmlformats.org/officeDocument/2006/relationships/image" Target="../media/image85.png"/><Relationship Id="rId28" Type="http://schemas.openxmlformats.org/officeDocument/2006/relationships/image" Target="../media/image90.png"/><Relationship Id="rId10" Type="http://schemas.openxmlformats.org/officeDocument/2006/relationships/image" Target="../media/image72.png"/><Relationship Id="rId19" Type="http://schemas.openxmlformats.org/officeDocument/2006/relationships/image" Target="../media/image81.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 Id="rId22" Type="http://schemas.openxmlformats.org/officeDocument/2006/relationships/image" Target="../media/image84.png"/><Relationship Id="rId27"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smtClean="0">
                <a:latin typeface="Helvetica Neue"/>
                <a:cs typeface="Helvetica Neue"/>
              </a:rPr>
              <a:t>AWS Simple </a:t>
            </a:r>
            <a:r>
              <a:rPr lang="en-US" sz="3200" b="0" dirty="0">
                <a:latin typeface="Helvetica Neue"/>
                <a:cs typeface="Helvetica Neue"/>
              </a:rPr>
              <a:t>Icons</a:t>
            </a:r>
            <a:r>
              <a:rPr lang="en-US" sz="4000" b="0" dirty="0">
                <a:latin typeface="Helvetica Neue"/>
                <a:cs typeface="Helvetica Neue"/>
              </a:rPr>
              <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smtClean="0">
                <a:solidFill>
                  <a:schemeClr val="bg1">
                    <a:lumMod val="65000"/>
                  </a:schemeClr>
                </a:solidFill>
              </a:rPr>
              <a:t>AWS Simple Icons: Usage Guidelines</a:t>
            </a:r>
            <a:endParaRPr lang="en-US" sz="1400" dirty="0">
              <a:solidFill>
                <a:schemeClr val="bg1">
                  <a:lumMod val="65000"/>
                </a:schemeClr>
              </a:solidFill>
            </a:endParaRP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smtClean="0">
                <a:latin typeface="Helvetica Neue"/>
                <a:ea typeface="Verdana" pitchFamily="34" charset="0"/>
                <a:cs typeface="Helvetica Neue"/>
              </a:rPr>
              <a:t>Check to make sure you have the most recent set of AWS Simple Icons</a:t>
            </a:r>
          </a:p>
          <a:p>
            <a:r>
              <a:rPr lang="en-US" sz="1000" dirty="0" smtClean="0">
                <a:solidFill>
                  <a:srgbClr val="595959"/>
                </a:solidFill>
                <a:latin typeface="Helvetica Neue"/>
                <a:ea typeface="Verdana" pitchFamily="34" charset="0"/>
                <a:cs typeface="Helvetica Neue"/>
              </a:rPr>
              <a:t>Find the most recent set at: </a:t>
            </a:r>
            <a:r>
              <a:rPr lang="en-US" sz="1000" dirty="0" smtClean="0">
                <a:latin typeface="Helvetica Neue"/>
                <a:ea typeface="Verdana" pitchFamily="34" charset="0"/>
                <a:cs typeface="Helvetica Neue"/>
                <a:hlinkClick r:id="rId3"/>
              </a:rPr>
              <a:t>aws.amazon.com/architecture/icons/</a:t>
            </a:r>
            <a:r>
              <a:rPr lang="en-US" sz="1000" dirty="0" smtClean="0">
                <a:latin typeface="Helvetica Neue"/>
                <a:ea typeface="Verdana" pitchFamily="34" charset="0"/>
                <a:cs typeface="Helvetica Neue"/>
              </a:rPr>
              <a:t/>
            </a:r>
            <a:br>
              <a:rPr lang="en-US" sz="1000" dirty="0" smtClean="0">
                <a:latin typeface="Helvetica Neue"/>
                <a:ea typeface="Verdana" pitchFamily="34" charset="0"/>
                <a:cs typeface="Helvetica Neue"/>
              </a:rPr>
            </a:b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smtClean="0">
                <a:latin typeface="Helvetica Neue"/>
                <a:ea typeface="Verdana" pitchFamily="34" charset="0"/>
                <a:cs typeface="Helvetica Neue"/>
              </a:rPr>
              <a:t>Always </a:t>
            </a:r>
            <a:r>
              <a:rPr lang="en-US" sz="1100" b="1" dirty="0">
                <a:latin typeface="Helvetica Neue"/>
                <a:ea typeface="Verdana" pitchFamily="34" charset="0"/>
                <a:cs typeface="Helvetica Neue"/>
              </a:rPr>
              <a:t>use </a:t>
            </a:r>
            <a:r>
              <a:rPr lang="en-US" sz="1100" b="1" dirty="0" smtClean="0">
                <a:latin typeface="Helvetica Neue"/>
                <a:ea typeface="Verdana" pitchFamily="34" charset="0"/>
                <a:cs typeface="Helvetica Neue"/>
              </a:rPr>
              <a:t>icon </a:t>
            </a:r>
            <a:r>
              <a:rPr lang="en-US" sz="1100" b="1" dirty="0">
                <a:latin typeface="Helvetica Neue"/>
                <a:ea typeface="Verdana" pitchFamily="34" charset="0"/>
                <a:cs typeface="Helvetica Neue"/>
              </a:rPr>
              <a:t>labels</a:t>
            </a:r>
            <a:r>
              <a:rPr lang="en-US" sz="1100" dirty="0">
                <a:latin typeface="Helvetica Neue"/>
                <a:ea typeface="Verdana" pitchFamily="34" charset="0"/>
                <a:cs typeface="Helvetica Neue"/>
              </a:rPr>
              <a:t> </a:t>
            </a:r>
            <a:endParaRPr lang="en-US" sz="1100" dirty="0" smtClean="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Be </a:t>
            </a:r>
            <a:r>
              <a:rPr lang="en-US" sz="1000" dirty="0">
                <a:solidFill>
                  <a:schemeClr val="tx1">
                    <a:lumMod val="65000"/>
                    <a:lumOff val="35000"/>
                  </a:schemeClr>
                </a:solidFill>
                <a:latin typeface="Helvetica Neue"/>
                <a:ea typeface="Verdana" pitchFamily="34" charset="0"/>
                <a:cs typeface="Helvetica Neue"/>
              </a:rPr>
              <a:t>sure to always include a label below the icon or on the group in </a:t>
            </a:r>
            <a:r>
              <a:rPr lang="en-US" sz="1000" dirty="0" smtClean="0">
                <a:solidFill>
                  <a:schemeClr val="tx1">
                    <a:lumMod val="65000"/>
                    <a:lumOff val="35000"/>
                  </a:schemeClr>
                </a:solidFill>
                <a:latin typeface="Helvetica Neue"/>
                <a:ea typeface="Verdana" pitchFamily="34" charset="0"/>
                <a:cs typeface="Helvetica Neue"/>
              </a:rPr>
              <a:t>Arial. </a:t>
            </a:r>
            <a:r>
              <a:rPr lang="en-US" sz="1000" dirty="0">
                <a:solidFill>
                  <a:schemeClr val="tx1">
                    <a:lumMod val="65000"/>
                    <a:lumOff val="35000"/>
                  </a:schemeClr>
                </a:solidFill>
                <a:latin typeface="Helvetica Neue"/>
                <a:ea typeface="Verdana" pitchFamily="34" charset="0"/>
                <a:cs typeface="Helvetica Neue"/>
              </a:rPr>
              <a:t>The only exception is in complex </a:t>
            </a:r>
            <a:r>
              <a:rPr lang="en-US" sz="1000" dirty="0" smtClean="0">
                <a:solidFill>
                  <a:schemeClr val="tx1">
                    <a:lumMod val="65000"/>
                    <a:lumOff val="35000"/>
                  </a:schemeClr>
                </a:solidFill>
                <a:latin typeface="Helvetica Neue"/>
                <a:ea typeface="Verdana" pitchFamily="34" charset="0"/>
                <a:cs typeface="Helvetica Neue"/>
              </a:rPr>
              <a:t>diagrams; </a:t>
            </a:r>
            <a:r>
              <a:rPr lang="en-US" sz="1000" dirty="0">
                <a:solidFill>
                  <a:schemeClr val="tx1">
                    <a:lumMod val="65000"/>
                    <a:lumOff val="35000"/>
                  </a:schemeClr>
                </a:solidFill>
                <a:latin typeface="Helvetica Neue"/>
                <a:ea typeface="Verdana" pitchFamily="34" charset="0"/>
                <a:cs typeface="Helvetica Neue"/>
              </a:rPr>
              <a:t>you have the option to create a key.</a:t>
            </a:r>
          </a:p>
          <a:p>
            <a:r>
              <a:rPr lang="en-US" sz="1000" dirty="0">
                <a:latin typeface="Helvetica Neue"/>
                <a:ea typeface="Verdana" pitchFamily="34" charset="0"/>
                <a:cs typeface="Helvetica Neue"/>
              </a:rPr>
              <a:t> </a:t>
            </a: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a:t>
            </a:r>
            <a:r>
              <a:rPr lang="en-US" sz="1100" b="1" dirty="0" smtClean="0">
                <a:latin typeface="Helvetica Neue"/>
                <a:ea typeface="Verdana" pitchFamily="34" charset="0"/>
                <a:cs typeface="Helvetica Neue"/>
              </a:rPr>
              <a:t>technology</a:t>
            </a:r>
            <a:r>
              <a:rPr lang="en-US" sz="1100" dirty="0" smtClean="0">
                <a:latin typeface="Helvetica Neue"/>
                <a:ea typeface="Verdana" pitchFamily="34" charset="0"/>
                <a:cs typeface="Helvetica Neue"/>
              </a:rPr>
              <a:t> </a:t>
            </a:r>
            <a:r>
              <a:rPr lang="en-US" sz="1000" dirty="0" smtClean="0">
                <a:latin typeface="Helvetica Neue"/>
                <a:ea typeface="Verdana" pitchFamily="34" charset="0"/>
                <a:cs typeface="Helvetica Neue"/>
              </a:rPr>
              <a:t> </a:t>
            </a:r>
          </a:p>
          <a:p>
            <a:r>
              <a:rPr lang="en-US" sz="1000" dirty="0" smtClean="0">
                <a:solidFill>
                  <a:schemeClr val="tx1">
                    <a:lumMod val="65000"/>
                    <a:lumOff val="35000"/>
                  </a:schemeClr>
                </a:solidFill>
                <a:latin typeface="Helvetica Neue"/>
                <a:ea typeface="Verdana" pitchFamily="34" charset="0"/>
                <a:cs typeface="Helvetica Neue"/>
              </a:rPr>
              <a:t>Any </a:t>
            </a:r>
            <a:r>
              <a:rPr lang="en-US" sz="1000" dirty="0">
                <a:solidFill>
                  <a:schemeClr val="tx1">
                    <a:lumMod val="65000"/>
                    <a:lumOff val="35000"/>
                  </a:schemeClr>
                </a:solidFill>
                <a:latin typeface="Helvetica Neue"/>
                <a:ea typeface="Verdana" pitchFamily="34" charset="0"/>
                <a:cs typeface="Helvetica Neue"/>
              </a:rPr>
              <a:t>server or other non-AWS technology in an architecture diagram should be represented with </a:t>
            </a:r>
            <a:r>
              <a:rPr lang="en-US" sz="1000" dirty="0" smtClean="0">
                <a:solidFill>
                  <a:schemeClr val="tx1">
                    <a:lumMod val="65000"/>
                    <a:lumOff val="35000"/>
                  </a:schemeClr>
                </a:solidFill>
                <a:latin typeface="Helvetica Neue"/>
                <a:ea typeface="Verdana" pitchFamily="34" charset="0"/>
                <a:cs typeface="Helvetica Neue"/>
              </a:rPr>
              <a:t>the </a:t>
            </a:r>
            <a:r>
              <a:rPr lang="en-US" sz="1000" dirty="0">
                <a:solidFill>
                  <a:schemeClr val="tx1">
                    <a:lumMod val="65000"/>
                    <a:lumOff val="35000"/>
                  </a:schemeClr>
                </a:solidFill>
                <a:latin typeface="Helvetica Neue"/>
                <a:ea typeface="Verdana" pitchFamily="34" charset="0"/>
                <a:cs typeface="Helvetica Neue"/>
              </a:rPr>
              <a:t>grey server (see Slide </a:t>
            </a:r>
            <a:r>
              <a:rPr lang="en-US" sz="1000" dirty="0" smtClean="0">
                <a:solidFill>
                  <a:schemeClr val="tx1">
                    <a:lumMod val="65000"/>
                    <a:lumOff val="35000"/>
                  </a:schemeClr>
                </a:solidFill>
                <a:latin typeface="Helvetica Neue"/>
                <a:ea typeface="Verdana" pitchFamily="34" charset="0"/>
                <a:cs typeface="Helvetica Neue"/>
              </a:rPr>
              <a:t>29).</a:t>
            </a:r>
            <a:r>
              <a:rPr lang="en-US" sz="1000" dirty="0">
                <a:solidFill>
                  <a:schemeClr val="tx1">
                    <a:lumMod val="65000"/>
                    <a:lumOff val="35000"/>
                  </a:schemeClr>
                </a:solidFill>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smtClean="0">
                <a:latin typeface="Helvetica Neue"/>
                <a:ea typeface="Verdana" pitchFamily="34" charset="0"/>
                <a:cs typeface="Helvetica Neue"/>
              </a:rPr>
              <a:t>Creating diagrams</a:t>
            </a:r>
          </a:p>
          <a:p>
            <a:r>
              <a:rPr lang="en-US" sz="1000" dirty="0" smtClean="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100" b="1" dirty="0" smtClean="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smtClean="0">
                <a:solidFill>
                  <a:schemeClr val="tx1">
                    <a:lumMod val="65000"/>
                    <a:lumOff val="35000"/>
                  </a:schemeClr>
                </a:solidFill>
                <a:latin typeface="Helvetica Neue"/>
                <a:ea typeface="Verdana" pitchFamily="34" charset="0"/>
                <a:cs typeface="Helvetica Neue"/>
              </a:rPr>
            </a:br>
            <a:r>
              <a:rPr lang="en-US" sz="1000" dirty="0" smtClean="0">
                <a:solidFill>
                  <a:schemeClr val="tx1">
                    <a:lumMod val="65000"/>
                    <a:lumOff val="35000"/>
                  </a:schemeClr>
                </a:solidFill>
                <a:latin typeface="Helvetica Neue"/>
                <a:ea typeface="Verdana" pitchFamily="34" charset="0"/>
                <a:cs typeface="Helvetica Neue"/>
              </a:rPr>
              <a:t>not be going into as much depth.</a:t>
            </a:r>
            <a:endParaRPr lang="en-US" sz="1000" b="1" dirty="0" smtClean="0">
              <a:solidFill>
                <a:schemeClr val="tx1">
                  <a:lumMod val="65000"/>
                  <a:lumOff val="35000"/>
                </a:schemeClr>
              </a:solidFill>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000" dirty="0" smtClean="0">
                <a:latin typeface="Helvetica Neue"/>
                <a:ea typeface="Verdana" pitchFamily="34" charset="0"/>
                <a:cs typeface="Helvetica Neue"/>
              </a:rPr>
              <a:t> </a:t>
            </a:r>
          </a:p>
          <a:p>
            <a:endParaRPr lang="en-US" sz="1000" dirty="0" smtClean="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 name="Group 4"/>
          <p:cNvGrpSpPr/>
          <p:nvPr/>
        </p:nvGrpSpPr>
        <p:grpSpPr>
          <a:xfrm>
            <a:off x="261733" y="3671463"/>
            <a:ext cx="914556" cy="954539"/>
            <a:chOff x="261733" y="3671463"/>
            <a:chExt cx="914556" cy="954539"/>
          </a:xfrm>
        </p:grpSpPr>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417" y="3671463"/>
              <a:ext cx="393267"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smtClean="0">
                  <a:latin typeface="Arial"/>
                  <a:cs typeface="Arial"/>
                </a:rPr>
                <a:t>traditional server</a:t>
              </a:r>
              <a:endParaRPr lang="en-US" sz="1000" dirty="0">
                <a:latin typeface="Arial"/>
                <a:cs typeface="Arial"/>
              </a:endParaRPr>
            </a:p>
          </p:txBody>
        </p:sp>
      </p:gr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smtClean="0">
                <a:latin typeface="Arial"/>
                <a:cs typeface="Arial"/>
              </a:rPr>
              <a:t>Amazon EC2</a:t>
            </a:r>
            <a:endParaRPr lang="en-US" sz="1000" dirty="0">
              <a:latin typeface="Arial"/>
              <a:cs typeface="Arial"/>
            </a:endParaRPr>
          </a:p>
        </p:txBody>
      </p:sp>
      <p:grpSp>
        <p:nvGrpSpPr>
          <p:cNvPr id="4" name="Group 3"/>
          <p:cNvGrpSpPr/>
          <p:nvPr/>
        </p:nvGrpSpPr>
        <p:grpSpPr>
          <a:xfrm>
            <a:off x="440637" y="2396505"/>
            <a:ext cx="501908" cy="789714"/>
            <a:chOff x="440637" y="2396505"/>
            <a:chExt cx="501908" cy="789714"/>
          </a:xfrm>
        </p:grpSpPr>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637" y="2396505"/>
              <a:ext cx="491221" cy="559992"/>
            </a:xfrm>
            <a:prstGeom prst="rect">
              <a:avLst/>
            </a:prstGeom>
          </p:spPr>
        </p:pic>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smtClean="0"/>
                <a:t>cluster</a:t>
              </a:r>
              <a:endParaRPr lang="en-US" sz="1000" dirty="0"/>
            </a:p>
          </p:txBody>
        </p:sp>
      </p:gr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spTree>
    <p:extLst>
      <p:ext uri="{BB962C8B-B14F-4D97-AF65-F5344CB8AC3E}">
        <p14:creationId xmlns:p14="http://schemas.microsoft.com/office/powerpoint/2010/main" val="33047417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2"/>
          <p:cNvSpPr>
            <a:spLocks noGrp="1"/>
          </p:cNvSpPr>
          <p:nvPr>
            <p:ph type="title"/>
          </p:nvPr>
        </p:nvSpPr>
        <p:spPr>
          <a:xfrm>
            <a:off x="336789" y="114936"/>
            <a:ext cx="8205304" cy="545192"/>
          </a:xfrm>
        </p:spPr>
        <p:txBody>
          <a:bodyPr/>
          <a:lstStyle/>
          <a:p>
            <a:r>
              <a:rPr lang="en-US" dirty="0" smtClean="0"/>
              <a:t>Database (Continued)</a:t>
            </a:r>
            <a:endParaRPr lang="en-US" dirty="0"/>
          </a:p>
        </p:txBody>
      </p:sp>
      <p:cxnSp>
        <p:nvCxnSpPr>
          <p:cNvPr id="70" name="Straight Connector 69"/>
          <p:cNvCxnSpPr/>
          <p:nvPr/>
        </p:nvCxnSpPr>
        <p:spPr>
          <a:xfrm>
            <a:off x="14329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544577" y="701631"/>
            <a:ext cx="1188720" cy="2107169"/>
            <a:chOff x="236084" y="701631"/>
            <a:chExt cx="1188720" cy="2107169"/>
          </a:xfrm>
        </p:grpSpPr>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698" y="701631"/>
              <a:ext cx="561420" cy="631598"/>
            </a:xfrm>
            <a:prstGeom prst="rect">
              <a:avLst/>
            </a:prstGeom>
          </p:spPr>
        </p:pic>
        <p:sp>
          <p:nvSpPr>
            <p:cNvPr id="74" name="TextBox 73"/>
            <p:cNvSpPr txBox="1"/>
            <p:nvPr/>
          </p:nvSpPr>
          <p:spPr>
            <a:xfrm>
              <a:off x="268768" y="1360220"/>
              <a:ext cx="1097280" cy="155632"/>
            </a:xfrm>
            <a:prstGeom prst="rect">
              <a:avLst/>
            </a:prstGeom>
            <a:noFill/>
          </p:spPr>
          <p:txBody>
            <a:bodyPr wrap="square" lIns="0" tIns="0" rIns="0" bIns="0" rtlCol="0" anchor="t">
              <a:noAutofit/>
            </a:bodyPr>
            <a:lstStyle/>
            <a:p>
              <a:pPr algn="ctr"/>
              <a:r>
                <a:rPr lang="en-US" sz="1000" b="1" dirty="0" smtClean="0"/>
                <a:t>AWS DMS</a:t>
              </a:r>
              <a:endParaRPr lang="en-US" sz="1000" b="1" dirty="0"/>
            </a:p>
          </p:txBody>
        </p:sp>
        <p:cxnSp>
          <p:nvCxnSpPr>
            <p:cNvPr id="75" name="Straight Connector 74"/>
            <p:cNvCxnSpPr/>
            <p:nvPr/>
          </p:nvCxnSpPr>
          <p:spPr>
            <a:xfrm>
              <a:off x="23608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268768" y="2534480"/>
              <a:ext cx="1097280" cy="274320"/>
            </a:xfrm>
            <a:prstGeom prst="rect">
              <a:avLst/>
            </a:prstGeom>
            <a:noFill/>
          </p:spPr>
          <p:txBody>
            <a:bodyPr wrap="square" lIns="0" tIns="0" rIns="0" bIns="0" rtlCol="0" anchor="t">
              <a:noAutofit/>
            </a:bodyPr>
            <a:lstStyle/>
            <a:p>
              <a:pPr algn="ctr"/>
              <a:r>
                <a:rPr lang="en-US" sz="800" b="1" dirty="0"/>
                <a:t>d</a:t>
              </a:r>
              <a:r>
                <a:rPr lang="en-US" sz="800" b="1" dirty="0" smtClean="0"/>
                <a:t>atabase migration workflow/job</a:t>
              </a:r>
              <a:endParaRPr lang="en-US" sz="1400" b="1" dirty="0"/>
            </a:p>
          </p:txBody>
        </p:sp>
        <p:pic>
          <p:nvPicPr>
            <p:cNvPr id="79" name="Picture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95" y="1879770"/>
              <a:ext cx="281026" cy="530676"/>
            </a:xfrm>
            <a:prstGeom prst="rect">
              <a:avLst/>
            </a:prstGeom>
          </p:spPr>
        </p:pic>
      </p:grpSp>
      <p:grpSp>
        <p:nvGrpSpPr>
          <p:cNvPr id="82" name="Group 81"/>
          <p:cNvGrpSpPr/>
          <p:nvPr/>
        </p:nvGrpSpPr>
        <p:grpSpPr>
          <a:xfrm>
            <a:off x="336002" y="712460"/>
            <a:ext cx="1020442" cy="3150205"/>
            <a:chOff x="7227122" y="712460"/>
            <a:chExt cx="1020442" cy="3150205"/>
          </a:xfrm>
        </p:grpSpPr>
        <p:pic>
          <p:nvPicPr>
            <p:cNvPr id="102"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0068" y="712460"/>
              <a:ext cx="548640" cy="603504"/>
            </a:xfrm>
            <a:prstGeom prst="rect">
              <a:avLst/>
            </a:prstGeom>
          </p:spPr>
        </p:pic>
        <p:sp>
          <p:nvSpPr>
            <p:cNvPr id="103" name="TextBox 102"/>
            <p:cNvSpPr txBox="1"/>
            <p:nvPr/>
          </p:nvSpPr>
          <p:spPr>
            <a:xfrm>
              <a:off x="733817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104" name="Picture 10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5706" y="1856116"/>
              <a:ext cx="449462" cy="512387"/>
            </a:xfrm>
            <a:prstGeom prst="rect">
              <a:avLst/>
            </a:prstGeom>
          </p:spPr>
        </p:pic>
        <p:sp>
          <p:nvSpPr>
            <p:cNvPr id="105" name="TextBox 104"/>
            <p:cNvSpPr txBox="1"/>
            <p:nvPr/>
          </p:nvSpPr>
          <p:spPr>
            <a:xfrm>
              <a:off x="739039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106" name="Picture 10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5706" y="2925544"/>
              <a:ext cx="449462" cy="512387"/>
            </a:xfrm>
            <a:prstGeom prst="rect">
              <a:avLst/>
            </a:prstGeom>
          </p:spPr>
        </p:pic>
        <p:sp>
          <p:nvSpPr>
            <p:cNvPr id="107" name="TextBox 106"/>
            <p:cNvSpPr txBox="1"/>
            <p:nvPr/>
          </p:nvSpPr>
          <p:spPr>
            <a:xfrm>
              <a:off x="722712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smtClean="0"/>
                <a:t>Redshift</a:t>
              </a:r>
              <a:endParaRPr lang="en-US" sz="1000" b="1" dirty="0"/>
            </a:p>
          </p:txBody>
        </p:sp>
        <p:cxnSp>
          <p:nvCxnSpPr>
            <p:cNvPr id="108" name="Straight Connector 107"/>
            <p:cNvCxnSpPr/>
            <p:nvPr/>
          </p:nvCxnSpPr>
          <p:spPr>
            <a:xfrm>
              <a:off x="72523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398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&amp; Content Delivery</a:t>
            </a:r>
            <a:endParaRPr lang="en-US" dirty="0"/>
          </a:p>
        </p:txBody>
      </p:sp>
    </p:spTree>
    <p:extLst>
      <p:ext uri="{BB962C8B-B14F-4D97-AF65-F5344CB8AC3E}">
        <p14:creationId xmlns:p14="http://schemas.microsoft.com/office/powerpoint/2010/main" val="50115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Networking &amp; Content Delivery</a:t>
            </a:r>
            <a:endParaRPr lang="en-US" dirty="0"/>
          </a:p>
        </p:txBody>
      </p:sp>
      <p:cxnSp>
        <p:nvCxnSpPr>
          <p:cNvPr id="98" name="Straight Connector 97"/>
          <p:cNvCxnSpPr/>
          <p:nvPr/>
        </p:nvCxnSpPr>
        <p:spPr>
          <a:xfrm>
            <a:off x="357510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8352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039531"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16" y="673146"/>
            <a:ext cx="544780" cy="653737"/>
          </a:xfrm>
          <a:prstGeom prst="rect">
            <a:avLst/>
          </a:prstGeom>
        </p:spPr>
      </p:pic>
      <p:sp>
        <p:nvSpPr>
          <p:cNvPr id="42" name="TextBox 41"/>
          <p:cNvSpPr txBox="1"/>
          <p:nvPr/>
        </p:nvSpPr>
        <p:spPr>
          <a:xfrm>
            <a:off x="7116937" y="3589456"/>
            <a:ext cx="788738" cy="274320"/>
          </a:xfrm>
          <a:prstGeom prst="rect">
            <a:avLst/>
          </a:prstGeom>
          <a:noFill/>
        </p:spPr>
        <p:txBody>
          <a:bodyPr wrap="square" lIns="0" tIns="0" rIns="0" bIns="0" rtlCol="0" anchor="t">
            <a:noAutofit/>
          </a:bodyPr>
          <a:lstStyle/>
          <a:p>
            <a:pPr algn="ctr"/>
            <a:r>
              <a:rPr lang="en-US" sz="800" b="1" dirty="0" smtClean="0"/>
              <a:t>Application Load Balancer</a:t>
            </a:r>
            <a:endParaRPr lang="en-US" sz="1400" b="1"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487" y="2904477"/>
            <a:ext cx="543639" cy="564959"/>
          </a:xfrm>
          <a:prstGeom prst="rect">
            <a:avLst/>
          </a:prstGeom>
        </p:spPr>
      </p:pic>
      <p:sp>
        <p:nvSpPr>
          <p:cNvPr id="44" name="TextBox 43"/>
          <p:cNvSpPr txBox="1"/>
          <p:nvPr/>
        </p:nvSpPr>
        <p:spPr>
          <a:xfrm>
            <a:off x="7193033" y="2523808"/>
            <a:ext cx="636547" cy="274320"/>
          </a:xfrm>
          <a:prstGeom prst="rect">
            <a:avLst/>
          </a:prstGeom>
          <a:noFill/>
        </p:spPr>
        <p:txBody>
          <a:bodyPr wrap="square" lIns="0" tIns="0" rIns="0" bIns="0" rtlCol="0" anchor="t">
            <a:noAutofit/>
          </a:bodyPr>
          <a:lstStyle/>
          <a:p>
            <a:pPr algn="ctr"/>
            <a:r>
              <a:rPr lang="en-US" sz="800" b="1" dirty="0" smtClean="0"/>
              <a:t>Classic Load Balancer</a:t>
            </a:r>
            <a:endParaRPr lang="en-US" sz="1400" b="1" dirty="0"/>
          </a:p>
        </p:txBody>
      </p:sp>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487" y="1847036"/>
            <a:ext cx="543639" cy="564958"/>
          </a:xfrm>
          <a:prstGeom prst="rect">
            <a:avLst/>
          </a:prstGeom>
        </p:spPr>
      </p:pic>
      <p:cxnSp>
        <p:nvCxnSpPr>
          <p:cNvPr id="49" name="Straight Connector 48"/>
          <p:cNvCxnSpPr/>
          <p:nvPr/>
        </p:nvCxnSpPr>
        <p:spPr>
          <a:xfrm>
            <a:off x="703124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9120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026335" y="1360220"/>
            <a:ext cx="731520" cy="155632"/>
          </a:xfrm>
          <a:prstGeom prst="rect">
            <a:avLst/>
          </a:prstGeom>
          <a:noFill/>
        </p:spPr>
        <p:txBody>
          <a:bodyPr wrap="square" lIns="0" tIns="0" rIns="0" bIns="0" rtlCol="0" anchor="t">
            <a:noAutofit/>
          </a:bodyPr>
          <a:lstStyle/>
          <a:p>
            <a:pPr algn="ctr"/>
            <a:r>
              <a:rPr lang="en-US" sz="1000" b="1" dirty="0" smtClean="0"/>
              <a:t>AWS Direct Connect</a:t>
            </a:r>
            <a:endParaRPr lang="en-US" sz="10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9705" y="670825"/>
            <a:ext cx="544780" cy="653737"/>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5261" y="680288"/>
            <a:ext cx="544780" cy="653098"/>
          </a:xfrm>
          <a:prstGeom prst="rect">
            <a:avLst/>
          </a:prstGeom>
        </p:spPr>
      </p:pic>
      <p:sp>
        <p:nvSpPr>
          <p:cNvPr id="100" name="TextBox 99"/>
          <p:cNvSpPr txBox="1"/>
          <p:nvPr/>
        </p:nvSpPr>
        <p:spPr>
          <a:xfrm>
            <a:off x="3817611" y="2531572"/>
            <a:ext cx="640080" cy="274320"/>
          </a:xfrm>
          <a:prstGeom prst="rect">
            <a:avLst/>
          </a:prstGeom>
          <a:noFill/>
        </p:spPr>
        <p:txBody>
          <a:bodyPr wrap="square" lIns="0" tIns="0" rIns="0" bIns="0" rtlCol="0" anchor="t">
            <a:noAutofit/>
          </a:bodyPr>
          <a:lstStyle/>
          <a:p>
            <a:pPr algn="ctr"/>
            <a:r>
              <a:rPr lang="en-US" sz="800" b="1" dirty="0" smtClean="0"/>
              <a:t>download distribution</a:t>
            </a:r>
            <a:endParaRPr lang="en-US" sz="1400" b="1" dirty="0"/>
          </a:p>
        </p:txBody>
      </p:sp>
      <p:pic>
        <p:nvPicPr>
          <p:cNvPr id="101" name="Picture 10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7447" y="1873584"/>
            <a:ext cx="500409" cy="520033"/>
          </a:xfrm>
          <a:prstGeom prst="rect">
            <a:avLst/>
          </a:prstGeom>
        </p:spPr>
      </p:pic>
      <p:sp>
        <p:nvSpPr>
          <p:cNvPr id="102" name="TextBox 101"/>
          <p:cNvSpPr txBox="1"/>
          <p:nvPr/>
        </p:nvSpPr>
        <p:spPr>
          <a:xfrm>
            <a:off x="3817611" y="3577781"/>
            <a:ext cx="640080" cy="274320"/>
          </a:xfrm>
          <a:prstGeom prst="rect">
            <a:avLst/>
          </a:prstGeom>
          <a:noFill/>
        </p:spPr>
        <p:txBody>
          <a:bodyPr wrap="square" lIns="0" tIns="0" rIns="0" bIns="0" rtlCol="0" anchor="t">
            <a:noAutofit/>
          </a:bodyPr>
          <a:lstStyle/>
          <a:p>
            <a:pPr algn="ctr"/>
            <a:r>
              <a:rPr lang="en-US" sz="800" b="1" dirty="0" smtClean="0"/>
              <a:t>edge location</a:t>
            </a:r>
            <a:endParaRPr lang="en-US" sz="1400" b="1" dirty="0"/>
          </a:p>
        </p:txBody>
      </p:sp>
      <p:pic>
        <p:nvPicPr>
          <p:cNvPr id="103" name="Picture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9369" y="2899712"/>
            <a:ext cx="516564" cy="563883"/>
          </a:xfrm>
          <a:prstGeom prst="rect">
            <a:avLst/>
          </a:prstGeom>
          <a:noFill/>
          <a:ln>
            <a:noFill/>
          </a:ln>
        </p:spPr>
      </p:pic>
      <p:sp>
        <p:nvSpPr>
          <p:cNvPr id="104" name="TextBox 103"/>
          <p:cNvSpPr txBox="1"/>
          <p:nvPr/>
        </p:nvSpPr>
        <p:spPr>
          <a:xfrm>
            <a:off x="3817611" y="4661797"/>
            <a:ext cx="640080" cy="274320"/>
          </a:xfrm>
          <a:prstGeom prst="rect">
            <a:avLst/>
          </a:prstGeom>
          <a:noFill/>
        </p:spPr>
        <p:txBody>
          <a:bodyPr wrap="square" lIns="0" tIns="0" rIns="0" bIns="0" rtlCol="0" anchor="t">
            <a:noAutofit/>
          </a:bodyPr>
          <a:lstStyle/>
          <a:p>
            <a:pPr algn="ctr"/>
            <a:r>
              <a:rPr lang="en-US" sz="800" b="1" dirty="0" smtClean="0"/>
              <a:t>streaming distribution</a:t>
            </a:r>
            <a:endParaRPr lang="en-US" sz="1400" b="1" dirty="0"/>
          </a:p>
        </p:txBody>
      </p:sp>
      <p:pic>
        <p:nvPicPr>
          <p:cNvPr id="105" name="Picture 10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7255" y="3987215"/>
            <a:ext cx="540793" cy="562001"/>
          </a:xfrm>
          <a:prstGeom prst="rect">
            <a:avLst/>
          </a:prstGeom>
        </p:spPr>
      </p:pic>
      <p:sp>
        <p:nvSpPr>
          <p:cNvPr id="106" name="TextBox 105"/>
          <p:cNvSpPr txBox="1"/>
          <p:nvPr/>
        </p:nvSpPr>
        <p:spPr>
          <a:xfrm>
            <a:off x="3771891" y="1360220"/>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cxnSp>
        <p:nvCxnSpPr>
          <p:cNvPr id="107" name="Straight Connector 106"/>
          <p:cNvCxnSpPr/>
          <p:nvPr/>
        </p:nvCxnSpPr>
        <p:spPr>
          <a:xfrm>
            <a:off x="365759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47058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2108" y="683139"/>
            <a:ext cx="537317" cy="638065"/>
          </a:xfrm>
          <a:prstGeom prst="rect">
            <a:avLst/>
          </a:prstGeom>
        </p:spPr>
      </p:pic>
      <p:sp>
        <p:nvSpPr>
          <p:cNvPr id="112" name="TextBox 111"/>
          <p:cNvSpPr txBox="1"/>
          <p:nvPr/>
        </p:nvSpPr>
        <p:spPr>
          <a:xfrm>
            <a:off x="4942204" y="2531068"/>
            <a:ext cx="643781" cy="274320"/>
          </a:xfrm>
          <a:prstGeom prst="rect">
            <a:avLst/>
          </a:prstGeom>
          <a:noFill/>
        </p:spPr>
        <p:txBody>
          <a:bodyPr wrap="square" lIns="0" tIns="0" rIns="0" bIns="0" rtlCol="0" anchor="t">
            <a:noAutofit/>
          </a:bodyPr>
          <a:lstStyle/>
          <a:p>
            <a:pPr algn="ctr"/>
            <a:r>
              <a:rPr lang="en-US" sz="800" b="1" dirty="0" smtClean="0"/>
              <a:t>hosted zone</a:t>
            </a:r>
            <a:endParaRPr lang="en-US" sz="1400" b="1" dirty="0"/>
          </a:p>
        </p:txBody>
      </p:sp>
      <p:pic>
        <p:nvPicPr>
          <p:cNvPr id="113" name="Picture 1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91703" y="1852664"/>
            <a:ext cx="544782" cy="544782"/>
          </a:xfrm>
          <a:prstGeom prst="rect">
            <a:avLst/>
          </a:prstGeom>
        </p:spPr>
      </p:pic>
      <p:sp>
        <p:nvSpPr>
          <p:cNvPr id="114" name="TextBox 113"/>
          <p:cNvSpPr txBox="1"/>
          <p:nvPr/>
        </p:nvSpPr>
        <p:spPr>
          <a:xfrm>
            <a:off x="4942204" y="3585135"/>
            <a:ext cx="643781" cy="274320"/>
          </a:xfrm>
          <a:prstGeom prst="rect">
            <a:avLst/>
          </a:prstGeom>
          <a:noFill/>
        </p:spPr>
        <p:txBody>
          <a:bodyPr wrap="square" lIns="0" tIns="0" rIns="0" bIns="0" rtlCol="0" anchor="t">
            <a:noAutofit/>
          </a:bodyPr>
          <a:lstStyle/>
          <a:p>
            <a:pPr algn="ctr"/>
            <a:r>
              <a:rPr lang="en-US" sz="800" b="1" dirty="0" smtClean="0"/>
              <a:t>route table</a:t>
            </a:r>
            <a:endParaRPr lang="en-US" sz="1400" b="1" dirty="0"/>
          </a:p>
        </p:txBody>
      </p:sp>
      <p:pic>
        <p:nvPicPr>
          <p:cNvPr id="115" name="Picture 1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96027" y="2904838"/>
            <a:ext cx="536134" cy="496713"/>
          </a:xfrm>
          <a:prstGeom prst="rect">
            <a:avLst/>
          </a:prstGeom>
        </p:spPr>
      </p:pic>
      <p:cxnSp>
        <p:nvCxnSpPr>
          <p:cNvPr id="116" name="Straight Connector 115"/>
          <p:cNvCxnSpPr/>
          <p:nvPr/>
        </p:nvCxnSpPr>
        <p:spPr>
          <a:xfrm>
            <a:off x="478229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4895007"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190" name="Straight Connector 189"/>
          <p:cNvCxnSpPr/>
          <p:nvPr/>
        </p:nvCxnSpPr>
        <p:spPr>
          <a:xfrm>
            <a:off x="414395" y="1739909"/>
            <a:ext cx="309863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95170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sp>
        <p:nvSpPr>
          <p:cNvPr id="62" name="TextBox 61"/>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sp>
        <p:nvSpPr>
          <p:cNvPr id="63" name="TextBox 62"/>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sp>
        <p:nvSpPr>
          <p:cNvPr id="64" name="TextBox 63"/>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66" name="Picture 6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67" name="TextBox 6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79" name="Picture 7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80" name="TextBox 79"/>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81" name="Picture 8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82" name="TextBox 81"/>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83" name="Picture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84" name="TextBox 83"/>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smtClean="0"/>
              <a:t>elastic network adapter</a:t>
            </a:r>
            <a:endParaRPr lang="en-US" sz="1400" b="1" dirty="0"/>
          </a:p>
        </p:txBody>
      </p:sp>
      <p:pic>
        <p:nvPicPr>
          <p:cNvPr id="86" name="Picture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87" name="TextBox 86"/>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a:t>
            </a:r>
            <a:r>
              <a:rPr lang="en-US" sz="800" b="1" dirty="0" smtClean="0"/>
              <a:t>interface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sp>
        <p:nvSpPr>
          <p:cNvPr id="89" name="TextBox 88"/>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sp>
        <p:nvSpPr>
          <p:cNvPr id="90" name="TextBox 89"/>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sp>
        <p:nvSpPr>
          <p:cNvPr id="91" name="TextBox 90"/>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92" name="Picture 9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93" name="Picture 9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94" name="Picture 9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95" name="Picture 9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96" name="Picture 9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pic>
        <p:nvPicPr>
          <p:cNvPr id="99" name="Picture 9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109" name="TextBox 108"/>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smtClean="0"/>
              <a:t>network </a:t>
            </a:r>
            <a:r>
              <a:rPr lang="en-US" sz="800" b="1" smtClean="0"/>
              <a:t>access control list</a:t>
            </a:r>
            <a:endParaRPr lang="en-US" sz="1400" b="1" dirty="0"/>
          </a:p>
        </p:txBody>
      </p:sp>
      <p:pic>
        <p:nvPicPr>
          <p:cNvPr id="110" name="Picture 10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118" name="TextBox 11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spTree>
    <p:extLst>
      <p:ext uri="{BB962C8B-B14F-4D97-AF65-F5344CB8AC3E}">
        <p14:creationId xmlns:p14="http://schemas.microsoft.com/office/powerpoint/2010/main" val="277297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Migration</a:t>
            </a:r>
            <a:endParaRPr lang="en-US" dirty="0"/>
          </a:p>
        </p:txBody>
      </p:sp>
    </p:spTree>
    <p:extLst>
      <p:ext uri="{BB962C8B-B14F-4D97-AF65-F5344CB8AC3E}">
        <p14:creationId xmlns:p14="http://schemas.microsoft.com/office/powerpoint/2010/main" val="121526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336789" y="114936"/>
            <a:ext cx="8205304" cy="545192"/>
          </a:xfrm>
        </p:spPr>
        <p:txBody>
          <a:bodyPr/>
          <a:lstStyle/>
          <a:p>
            <a:r>
              <a:rPr lang="en-US" dirty="0"/>
              <a:t>Migration</a:t>
            </a:r>
          </a:p>
        </p:txBody>
      </p:sp>
      <p:cxnSp>
        <p:nvCxnSpPr>
          <p:cNvPr id="30" name="Straight Connector 29"/>
          <p:cNvCxnSpPr/>
          <p:nvPr/>
        </p:nvCxnSpPr>
        <p:spPr>
          <a:xfrm>
            <a:off x="3745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4302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26183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816057" y="1360220"/>
            <a:ext cx="731520" cy="155632"/>
          </a:xfrm>
          <a:prstGeom prst="rect">
            <a:avLst/>
          </a:prstGeom>
          <a:noFill/>
        </p:spPr>
        <p:txBody>
          <a:bodyPr wrap="square" lIns="0" tIns="0" rIns="0" bIns="0" rtlCol="0" anchor="t">
            <a:noAutofit/>
          </a:bodyPr>
          <a:lstStyle/>
          <a:p>
            <a:pPr algn="ctr"/>
            <a:r>
              <a:rPr lang="en-US" sz="1000" b="1" dirty="0" smtClean="0"/>
              <a:t>AWS DMS</a:t>
            </a:r>
            <a:endParaRPr lang="en-US" b="1"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07" y="701631"/>
            <a:ext cx="561420" cy="631598"/>
          </a:xfrm>
          <a:prstGeom prst="rect">
            <a:avLst/>
          </a:prstGeom>
        </p:spPr>
      </p:pic>
      <p:sp>
        <p:nvSpPr>
          <p:cNvPr id="35" name="TextBox 34"/>
          <p:cNvSpPr txBox="1"/>
          <p:nvPr/>
        </p:nvSpPr>
        <p:spPr>
          <a:xfrm>
            <a:off x="2633177" y="2534480"/>
            <a:ext cx="1097280" cy="274320"/>
          </a:xfrm>
          <a:prstGeom prst="rect">
            <a:avLst/>
          </a:prstGeom>
          <a:noFill/>
        </p:spPr>
        <p:txBody>
          <a:bodyPr wrap="square" lIns="0" tIns="0" rIns="0" bIns="0" rtlCol="0" anchor="t">
            <a:noAutofit/>
          </a:bodyPr>
          <a:lstStyle/>
          <a:p>
            <a:pPr algn="ctr"/>
            <a:r>
              <a:rPr lang="en-US" sz="800" b="1" dirty="0"/>
              <a:t>d</a:t>
            </a:r>
            <a:r>
              <a:rPr lang="en-US" sz="800" b="1" dirty="0" smtClean="0"/>
              <a:t>atabase migration workflow/job</a:t>
            </a:r>
            <a:endParaRPr lang="en-US" sz="1400" b="1" dirty="0"/>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04" y="1879770"/>
            <a:ext cx="281026" cy="530676"/>
          </a:xfrm>
          <a:prstGeom prst="rect">
            <a:avLst/>
          </a:prstGeom>
        </p:spPr>
      </p:pic>
      <p:cxnSp>
        <p:nvCxnSpPr>
          <p:cNvPr id="37" name="Straight Connector 36"/>
          <p:cNvCxnSpPr/>
          <p:nvPr/>
        </p:nvCxnSpPr>
        <p:spPr>
          <a:xfrm>
            <a:off x="267414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3203" y="1360220"/>
            <a:ext cx="906508" cy="155632"/>
          </a:xfrm>
          <a:prstGeom prst="rect">
            <a:avLst/>
          </a:prstGeom>
          <a:noFill/>
        </p:spPr>
        <p:txBody>
          <a:bodyPr wrap="square" lIns="0" tIns="0" rIns="0" bIns="0" rtlCol="0" anchor="t">
            <a:noAutofit/>
          </a:bodyPr>
          <a:lstStyle/>
          <a:p>
            <a:pPr algn="ctr"/>
            <a:r>
              <a:rPr lang="en-US" sz="1000" b="1" dirty="0" smtClean="0"/>
              <a:t>AWS Migration Hub</a:t>
            </a:r>
            <a:endParaRPr lang="en-US"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68" y="736043"/>
            <a:ext cx="531778" cy="566763"/>
          </a:xfrm>
          <a:prstGeom prst="rect">
            <a:avLst/>
          </a:prstGeom>
        </p:spPr>
      </p:pic>
      <p:cxnSp>
        <p:nvCxnSpPr>
          <p:cNvPr id="40" name="Straight Connector 39"/>
          <p:cNvCxnSpPr/>
          <p:nvPr/>
        </p:nvCxnSpPr>
        <p:spPr>
          <a:xfrm>
            <a:off x="35878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922595" y="1360220"/>
            <a:ext cx="1005840" cy="155632"/>
          </a:xfrm>
          <a:prstGeom prst="rect">
            <a:avLst/>
          </a:prstGeom>
          <a:noFill/>
        </p:spPr>
        <p:txBody>
          <a:bodyPr wrap="square" lIns="0" tIns="0" rIns="0" bIns="0" rtlCol="0" anchor="t">
            <a:noAutofit/>
          </a:bodyPr>
          <a:lstStyle/>
          <a:p>
            <a:pPr algn="ctr"/>
            <a:r>
              <a:rPr lang="en-US" sz="1000" b="1" spc="-50" dirty="0" smtClean="0"/>
              <a:t>AWS Snowball*</a:t>
            </a:r>
            <a:endParaRPr lang="en-US" b="1" spc="-50" dirty="0"/>
          </a:p>
        </p:txBody>
      </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836" y="1884549"/>
            <a:ext cx="461359" cy="461359"/>
          </a:xfrm>
          <a:prstGeom prst="rect">
            <a:avLst/>
          </a:prstGeom>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870" y="698794"/>
            <a:ext cx="543291" cy="641262"/>
          </a:xfrm>
          <a:prstGeom prst="rect">
            <a:avLst/>
          </a:prstGeom>
        </p:spPr>
      </p:pic>
      <p:sp>
        <p:nvSpPr>
          <p:cNvPr id="44" name="TextBox 43"/>
          <p:cNvSpPr txBox="1"/>
          <p:nvPr/>
        </p:nvSpPr>
        <p:spPr>
          <a:xfrm>
            <a:off x="5105475"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cxnSp>
        <p:nvCxnSpPr>
          <p:cNvPr id="45" name="Straight Connector 44"/>
          <p:cNvCxnSpPr/>
          <p:nvPr/>
        </p:nvCxnSpPr>
        <p:spPr>
          <a:xfrm>
            <a:off x="4917844"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939767" y="1360220"/>
            <a:ext cx="731520" cy="155632"/>
          </a:xfrm>
          <a:prstGeom prst="rect">
            <a:avLst/>
          </a:prstGeom>
          <a:noFill/>
        </p:spPr>
        <p:txBody>
          <a:bodyPr wrap="square" lIns="0" tIns="0" rIns="0" bIns="0" rtlCol="0" anchor="t">
            <a:noAutofit/>
          </a:bodyPr>
          <a:lstStyle/>
          <a:p>
            <a:pPr algn="ctr"/>
            <a:r>
              <a:rPr lang="en-US" sz="1000" b="1" dirty="0" smtClean="0"/>
              <a:t>AWS SMS</a:t>
            </a:r>
            <a:endParaRPr lang="en-US"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9638" y="698794"/>
            <a:ext cx="531778" cy="641262"/>
          </a:xfrm>
          <a:prstGeom prst="rect">
            <a:avLst/>
          </a:prstGeom>
        </p:spPr>
      </p:pic>
      <p:cxnSp>
        <p:nvCxnSpPr>
          <p:cNvPr id="48" name="Straight Connector 47"/>
          <p:cNvCxnSpPr/>
          <p:nvPr/>
        </p:nvCxnSpPr>
        <p:spPr>
          <a:xfrm>
            <a:off x="3797856"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6543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sp>
        <p:nvSpPr>
          <p:cNvPr id="51" name="TextBox 50"/>
          <p:cNvSpPr txBox="1"/>
          <p:nvPr/>
        </p:nvSpPr>
        <p:spPr>
          <a:xfrm>
            <a:off x="1468455" y="1360219"/>
            <a:ext cx="1119132" cy="721499"/>
          </a:xfrm>
          <a:prstGeom prst="rect">
            <a:avLst/>
          </a:prstGeom>
          <a:noFill/>
        </p:spPr>
        <p:txBody>
          <a:bodyPr wrap="square" lIns="0" tIns="0" rIns="0" bIns="0" rtlCol="0" anchor="t">
            <a:noAutofit/>
          </a:bodyPr>
          <a:lstStyle/>
          <a:p>
            <a:pPr algn="ctr"/>
            <a:r>
              <a:rPr lang="en-US" sz="1000" b="1" dirty="0"/>
              <a:t>AWS Application Discovery Service</a:t>
            </a:r>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0975" y="699848"/>
            <a:ext cx="514093" cy="619316"/>
          </a:xfrm>
          <a:prstGeom prst="rect">
            <a:avLst/>
          </a:prstGeom>
        </p:spPr>
      </p:pic>
      <p:cxnSp>
        <p:nvCxnSpPr>
          <p:cNvPr id="53" name="Straight Connector 52"/>
          <p:cNvCxnSpPr/>
          <p:nvPr/>
        </p:nvCxnSpPr>
        <p:spPr>
          <a:xfrm>
            <a:off x="1520350" y="1739909"/>
            <a:ext cx="1015343"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21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a:t>
            </a:r>
            <a:endParaRPr lang="en-US" dirty="0"/>
          </a:p>
        </p:txBody>
      </p:sp>
    </p:spTree>
    <p:extLst>
      <p:ext uri="{BB962C8B-B14F-4D97-AF65-F5344CB8AC3E}">
        <p14:creationId xmlns:p14="http://schemas.microsoft.com/office/powerpoint/2010/main" val="313199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Tools</a:t>
            </a:r>
            <a:endParaRPr lang="en-US" dirty="0"/>
          </a:p>
        </p:txBody>
      </p:sp>
      <p:cxnSp>
        <p:nvCxnSpPr>
          <p:cNvPr id="98" name="Straight Connector 97"/>
          <p:cNvCxnSpPr/>
          <p:nvPr/>
        </p:nvCxnSpPr>
        <p:spPr>
          <a:xfrm>
            <a:off x="133679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38" y="688821"/>
            <a:ext cx="528778" cy="634534"/>
          </a:xfrm>
          <a:prstGeom prst="rect">
            <a:avLst/>
          </a:prstGeom>
        </p:spPr>
      </p:pic>
      <p:sp>
        <p:nvSpPr>
          <p:cNvPr id="154" name="TextBox 153"/>
          <p:cNvSpPr txBox="1"/>
          <p:nvPr/>
        </p:nvSpPr>
        <p:spPr>
          <a:xfrm>
            <a:off x="1423252"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cxnSp>
        <p:nvCxnSpPr>
          <p:cNvPr id="293" name="Straight Connector 292"/>
          <p:cNvCxnSpPr/>
          <p:nvPr/>
        </p:nvCxnSpPr>
        <p:spPr>
          <a:xfrm>
            <a:off x="141496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308" y="688821"/>
            <a:ext cx="544780" cy="653736"/>
          </a:xfrm>
          <a:prstGeom prst="rect">
            <a:avLst/>
          </a:prstGeom>
        </p:spPr>
      </p:pic>
      <p:sp>
        <p:nvSpPr>
          <p:cNvPr id="233" name="TextBox 232"/>
          <p:cNvSpPr txBox="1"/>
          <p:nvPr/>
        </p:nvSpPr>
        <p:spPr>
          <a:xfrm>
            <a:off x="3577923"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CodeDeploy</a:t>
            </a:r>
            <a:endParaRPr lang="en-US" sz="1000" b="1" dirty="0"/>
          </a:p>
        </p:txBody>
      </p:sp>
      <p:cxnSp>
        <p:nvCxnSpPr>
          <p:cNvPr id="294" name="Straight Connector 293"/>
          <p:cNvCxnSpPr/>
          <p:nvPr/>
        </p:nvCxnSpPr>
        <p:spPr>
          <a:xfrm>
            <a:off x="35583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5057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2472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059" y="688821"/>
            <a:ext cx="533234" cy="643018"/>
          </a:xfrm>
          <a:prstGeom prst="rect">
            <a:avLst/>
          </a:prstGeom>
        </p:spPr>
      </p:pic>
      <p:sp>
        <p:nvSpPr>
          <p:cNvPr id="19" name="TextBox 18"/>
          <p:cNvSpPr txBox="1"/>
          <p:nvPr/>
        </p:nvSpPr>
        <p:spPr>
          <a:xfrm>
            <a:off x="2480901"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CodeBuild</a:t>
            </a:r>
            <a:endParaRPr lang="en-US" sz="1000" b="1" dirty="0"/>
          </a:p>
        </p:txBody>
      </p:sp>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7002" y="688821"/>
            <a:ext cx="537317" cy="643018"/>
          </a:xfrm>
          <a:prstGeom prst="rect">
            <a:avLst/>
          </a:prstGeom>
        </p:spPr>
      </p:pic>
      <p:sp>
        <p:nvSpPr>
          <p:cNvPr id="236" name="TextBox 235"/>
          <p:cNvSpPr txBox="1"/>
          <p:nvPr/>
        </p:nvSpPr>
        <p:spPr>
          <a:xfrm>
            <a:off x="4643885"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CodePipeline</a:t>
            </a:r>
            <a:endParaRPr lang="en-US" sz="1000" b="1" dirty="0"/>
          </a:p>
        </p:txBody>
      </p:sp>
      <p:cxnSp>
        <p:nvCxnSpPr>
          <p:cNvPr id="21" name="Straight Connector 20"/>
          <p:cNvCxnSpPr/>
          <p:nvPr/>
        </p:nvCxnSpPr>
        <p:spPr>
          <a:xfrm>
            <a:off x="463560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4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6758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3715" y="708049"/>
            <a:ext cx="544780" cy="615280"/>
          </a:xfrm>
          <a:prstGeom prst="rect">
            <a:avLst/>
          </a:prstGeom>
        </p:spPr>
      </p:pic>
      <p:sp>
        <p:nvSpPr>
          <p:cNvPr id="26" name="TextBox 25"/>
          <p:cNvSpPr txBox="1"/>
          <p:nvPr/>
        </p:nvSpPr>
        <p:spPr>
          <a:xfrm>
            <a:off x="5704728" y="1360404"/>
            <a:ext cx="1062754" cy="155448"/>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X-Ray</a:t>
            </a:r>
            <a:endParaRPr lang="en-US" sz="1000" b="1" dirty="0"/>
          </a:p>
        </p:txBody>
      </p:sp>
      <p:cxnSp>
        <p:nvCxnSpPr>
          <p:cNvPr id="27" name="Straight Connector 26"/>
          <p:cNvCxnSpPr/>
          <p:nvPr/>
        </p:nvCxnSpPr>
        <p:spPr>
          <a:xfrm>
            <a:off x="57560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44818" y="1360404"/>
            <a:ext cx="1062754" cy="155448"/>
          </a:xfrm>
          <a:prstGeom prst="rect">
            <a:avLst/>
          </a:prstGeom>
          <a:noFill/>
        </p:spPr>
        <p:txBody>
          <a:bodyPr wrap="square" lIns="0" tIns="0" rIns="0" bIns="0" rtlCol="0" anchor="t">
            <a:noAutofit/>
          </a:bodyPr>
          <a:lstStyle/>
          <a:p>
            <a:pPr algn="ctr"/>
            <a:r>
              <a:rPr lang="en-US" sz="1000" b="1" dirty="0" smtClean="0"/>
              <a:t>AWS </a:t>
            </a:r>
          </a:p>
          <a:p>
            <a:pPr algn="ctr"/>
            <a:r>
              <a:rPr lang="en-US" sz="1000" b="1" dirty="0" err="1" smtClean="0"/>
              <a:t>CodeStar</a:t>
            </a:r>
            <a:endParaRPr lang="en-US" sz="1000" b="1" dirty="0"/>
          </a:p>
        </p:txBody>
      </p:sp>
      <p:cxnSp>
        <p:nvCxnSpPr>
          <p:cNvPr id="22" name="Straight Connector 21"/>
          <p:cNvCxnSpPr/>
          <p:nvPr/>
        </p:nvCxnSpPr>
        <p:spPr>
          <a:xfrm>
            <a:off x="29613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964" y="688821"/>
            <a:ext cx="526462" cy="634534"/>
          </a:xfrm>
          <a:prstGeom prst="rect">
            <a:avLst/>
          </a:prstGeom>
        </p:spPr>
      </p:pic>
    </p:spTree>
    <p:extLst>
      <p:ext uri="{BB962C8B-B14F-4D97-AF65-F5344CB8AC3E}">
        <p14:creationId xmlns:p14="http://schemas.microsoft.com/office/powerpoint/2010/main" val="5547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Tree>
    <p:extLst>
      <p:ext uri="{BB962C8B-B14F-4D97-AF65-F5344CB8AC3E}">
        <p14:creationId xmlns:p14="http://schemas.microsoft.com/office/powerpoint/2010/main" val="424820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Management Tools</a:t>
            </a:r>
            <a:endParaRPr lang="en-US" dirty="0"/>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smtClean="0"/>
              <a:t>alarm</a:t>
            </a:r>
            <a:endParaRPr lang="en-US" sz="1400" b="1" dirty="0"/>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11" y="1840548"/>
            <a:ext cx="470197" cy="5548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44" y="710759"/>
            <a:ext cx="525324" cy="596313"/>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sp>
        <p:nvSpPr>
          <p:cNvPr id="63" name="TextBox 62"/>
          <p:cNvSpPr txBox="1"/>
          <p:nvPr/>
        </p:nvSpPr>
        <p:spPr>
          <a:xfrm>
            <a:off x="486970" y="3584093"/>
            <a:ext cx="643781" cy="274320"/>
          </a:xfrm>
          <a:prstGeom prst="rect">
            <a:avLst/>
          </a:prstGeom>
          <a:noFill/>
        </p:spPr>
        <p:txBody>
          <a:bodyPr wrap="square" lIns="0" tIns="0" rIns="0" bIns="0" rtlCol="0" anchor="t">
            <a:noAutofit/>
          </a:bodyPr>
          <a:lstStyle/>
          <a:p>
            <a:pPr algn="ctr"/>
            <a:r>
              <a:rPr lang="en-US" sz="800" b="1" dirty="0" smtClean="0"/>
              <a:t>rule</a:t>
            </a:r>
            <a:endParaRPr lang="en-US" sz="1400" b="1" dirty="0"/>
          </a:p>
        </p:txBody>
      </p: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106" y="2918466"/>
            <a:ext cx="412804" cy="536981"/>
          </a:xfrm>
          <a:prstGeom prst="rect">
            <a:avLst/>
          </a:prstGeom>
        </p:spPr>
      </p:pic>
      <p:sp>
        <p:nvSpPr>
          <p:cNvPr id="67" name="TextBox 66"/>
          <p:cNvSpPr txBox="1"/>
          <p:nvPr/>
        </p:nvSpPr>
        <p:spPr>
          <a:xfrm>
            <a:off x="1268057" y="2536369"/>
            <a:ext cx="643781" cy="274320"/>
          </a:xfrm>
          <a:prstGeom prst="rect">
            <a:avLst/>
          </a:prstGeom>
          <a:noFill/>
        </p:spPr>
        <p:txBody>
          <a:bodyPr wrap="square" lIns="0" tIns="0" rIns="0" bIns="0" rtlCol="0" anchor="t">
            <a:noAutofit/>
          </a:bodyPr>
          <a:lstStyle/>
          <a:p>
            <a:pPr algn="ctr"/>
            <a:r>
              <a:rPr lang="en-US" sz="800" b="1" dirty="0"/>
              <a:t>event </a:t>
            </a:r>
            <a:r>
              <a:rPr lang="en-US" sz="800" b="1" dirty="0" smtClean="0"/>
              <a:t/>
            </a:r>
            <a:br>
              <a:rPr lang="en-US" sz="800" b="1" dirty="0" smtClean="0"/>
            </a:br>
            <a:r>
              <a:rPr lang="en-US" sz="800" b="1" dirty="0" smtClean="0"/>
              <a:t>(time-based</a:t>
            </a:r>
            <a:r>
              <a:rPr lang="en-US" sz="800" b="1" dirty="0"/>
              <a:t>)</a:t>
            </a:r>
            <a:endParaRPr lang="en-US" sz="1400" b="1" dirty="0"/>
          </a:p>
        </p:txBody>
      </p:sp>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8999" y="1871685"/>
            <a:ext cx="394437" cy="514606"/>
          </a:xfrm>
          <a:prstGeom prst="rect">
            <a:avLst/>
          </a:prstGeom>
        </p:spPr>
      </p:pic>
      <p:sp>
        <p:nvSpPr>
          <p:cNvPr id="71" name="TextBox 70"/>
          <p:cNvSpPr txBox="1"/>
          <p:nvPr/>
        </p:nvSpPr>
        <p:spPr>
          <a:xfrm>
            <a:off x="449370" y="4659844"/>
            <a:ext cx="718982" cy="274320"/>
          </a:xfrm>
          <a:prstGeom prst="rect">
            <a:avLst/>
          </a:prstGeom>
          <a:noFill/>
        </p:spPr>
        <p:txBody>
          <a:bodyPr wrap="square" lIns="0" tIns="0" rIns="0" bIns="0" rtlCol="0" anchor="t">
            <a:noAutofit/>
          </a:bodyPr>
          <a:lstStyle/>
          <a:p>
            <a:pPr algn="ctr"/>
            <a:r>
              <a:rPr lang="en-US" sz="800" b="1" dirty="0"/>
              <a:t>event </a:t>
            </a:r>
            <a:r>
              <a:rPr lang="en-US" sz="800" b="1" dirty="0" smtClean="0"/>
              <a:t/>
            </a:r>
            <a:br>
              <a:rPr lang="en-US" sz="800" b="1" dirty="0" smtClean="0"/>
            </a:br>
            <a:r>
              <a:rPr lang="en-US" sz="800" b="1" dirty="0" smtClean="0"/>
              <a:t>(event-based</a:t>
            </a:r>
            <a:r>
              <a:rPr lang="en-US" sz="800" b="1" dirty="0"/>
              <a:t>)</a:t>
            </a:r>
            <a:endParaRPr lang="en-US" sz="1400" b="1" dirty="0"/>
          </a:p>
        </p:txBody>
      </p:sp>
      <p:pic>
        <p:nvPicPr>
          <p:cNvPr id="72" name="Picture 7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0" y="3977906"/>
            <a:ext cx="402697" cy="556399"/>
          </a:xfrm>
          <a:prstGeom prst="rect">
            <a:avLst/>
          </a:prstGeom>
        </p:spPr>
      </p:pic>
      <p:cxnSp>
        <p:nvCxnSpPr>
          <p:cNvPr id="73" name="Straight Connector 72"/>
          <p:cNvCxnSpPr/>
          <p:nvPr/>
        </p:nvCxnSpPr>
        <p:spPr>
          <a:xfrm>
            <a:off x="20375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29864" y="1739909"/>
            <a:ext cx="162658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88140" y="675707"/>
            <a:ext cx="543291" cy="606601"/>
          </a:xfrm>
          <a:prstGeom prst="rect">
            <a:avLst/>
          </a:prstGeom>
        </p:spPr>
      </p:pic>
      <p:sp>
        <p:nvSpPr>
          <p:cNvPr id="50" name="TextBox 49"/>
          <p:cNvSpPr txBox="1"/>
          <p:nvPr/>
        </p:nvSpPr>
        <p:spPr>
          <a:xfrm>
            <a:off x="3133465" y="4659844"/>
            <a:ext cx="643781" cy="274320"/>
          </a:xfrm>
          <a:prstGeom prst="rect">
            <a:avLst/>
          </a:prstGeom>
          <a:noFill/>
        </p:spPr>
        <p:txBody>
          <a:bodyPr wrap="square" lIns="0" tIns="0" rIns="0" bIns="0" rtlCol="0" anchor="t">
            <a:noAutofit/>
          </a:bodyPr>
          <a:lstStyle/>
          <a:p>
            <a:pPr algn="ctr"/>
            <a:r>
              <a:rPr lang="en-US" sz="800" b="1" dirty="0"/>
              <a:t>S</a:t>
            </a:r>
            <a:r>
              <a:rPr lang="en-US" sz="800" b="1" dirty="0" smtClean="0"/>
              <a:t>tate Manager</a:t>
            </a:r>
            <a:endParaRPr lang="en-US" sz="1400" b="1" dirty="0"/>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26755" y="4059090"/>
            <a:ext cx="457200" cy="477826"/>
          </a:xfrm>
          <a:prstGeom prst="rect">
            <a:avLst/>
          </a:prstGeom>
        </p:spPr>
      </p:pic>
      <p:sp>
        <p:nvSpPr>
          <p:cNvPr id="53" name="TextBox 52"/>
          <p:cNvSpPr txBox="1"/>
          <p:nvPr/>
        </p:nvSpPr>
        <p:spPr>
          <a:xfrm>
            <a:off x="2337895" y="3584093"/>
            <a:ext cx="643781" cy="274320"/>
          </a:xfrm>
          <a:prstGeom prst="rect">
            <a:avLst/>
          </a:prstGeom>
          <a:noFill/>
        </p:spPr>
        <p:txBody>
          <a:bodyPr wrap="square" lIns="0" tIns="0" rIns="0" bIns="0" rtlCol="0" anchor="t">
            <a:noAutofit/>
          </a:bodyPr>
          <a:lstStyle/>
          <a:p>
            <a:pPr algn="ctr"/>
            <a:r>
              <a:rPr lang="en-US" sz="800" b="1" dirty="0"/>
              <a:t>M</a:t>
            </a:r>
            <a:r>
              <a:rPr lang="en-US" sz="800" b="1" dirty="0" smtClean="0"/>
              <a:t>aintenance Windows</a:t>
            </a:r>
            <a:endParaRPr lang="en-US" sz="1400" b="1" dirty="0"/>
          </a:p>
        </p:txBody>
      </p:sp>
      <p:pic>
        <p:nvPicPr>
          <p:cNvPr id="54" name="Picture 5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1185" y="2931110"/>
            <a:ext cx="457200" cy="480848"/>
          </a:xfrm>
          <a:prstGeom prst="rect">
            <a:avLst/>
          </a:prstGeom>
        </p:spPr>
      </p:pic>
      <p:sp>
        <p:nvSpPr>
          <p:cNvPr id="55" name="TextBox 54"/>
          <p:cNvSpPr txBox="1"/>
          <p:nvPr/>
        </p:nvSpPr>
        <p:spPr>
          <a:xfrm>
            <a:off x="3914551" y="2525614"/>
            <a:ext cx="643781" cy="274320"/>
          </a:xfrm>
          <a:prstGeom prst="rect">
            <a:avLst/>
          </a:prstGeom>
          <a:noFill/>
        </p:spPr>
        <p:txBody>
          <a:bodyPr wrap="square" lIns="0" tIns="0" rIns="0" bIns="0" rtlCol="0" anchor="t">
            <a:noAutofit/>
          </a:bodyPr>
          <a:lstStyle/>
          <a:p>
            <a:pPr algn="ctr"/>
            <a:r>
              <a:rPr lang="en-US" sz="800" b="1" dirty="0"/>
              <a:t>I</a:t>
            </a:r>
            <a:r>
              <a:rPr lang="en-US" sz="800" b="1" dirty="0" smtClean="0"/>
              <a:t>nventory</a:t>
            </a:r>
            <a:endParaRPr lang="en-US" sz="1400" b="1" dirty="0"/>
          </a:p>
        </p:txBody>
      </p:sp>
      <p:pic>
        <p:nvPicPr>
          <p:cNvPr id="56" name="Picture 5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04106" y="1864951"/>
            <a:ext cx="464670" cy="544439"/>
          </a:xfrm>
          <a:prstGeom prst="rect">
            <a:avLst/>
          </a:prstGeom>
        </p:spPr>
      </p:pic>
      <p:sp>
        <p:nvSpPr>
          <p:cNvPr id="57" name="TextBox 56"/>
          <p:cNvSpPr txBox="1"/>
          <p:nvPr/>
        </p:nvSpPr>
        <p:spPr>
          <a:xfrm>
            <a:off x="2337895" y="2525614"/>
            <a:ext cx="643781" cy="274320"/>
          </a:xfrm>
          <a:prstGeom prst="rect">
            <a:avLst/>
          </a:prstGeom>
          <a:noFill/>
        </p:spPr>
        <p:txBody>
          <a:bodyPr wrap="square" lIns="0" tIns="0" rIns="0" bIns="0" rtlCol="0" anchor="t">
            <a:noAutofit/>
          </a:bodyPr>
          <a:lstStyle/>
          <a:p>
            <a:pPr algn="ctr"/>
            <a:r>
              <a:rPr lang="en-US" sz="800" b="1" dirty="0"/>
              <a:t>A</a:t>
            </a:r>
            <a:r>
              <a:rPr lang="en-US" sz="800" b="1" dirty="0" smtClean="0"/>
              <a:t>utomation</a:t>
            </a:r>
            <a:endParaRPr lang="en-US" sz="1400" b="1" dirty="0"/>
          </a:p>
        </p:txBody>
      </p:sp>
      <p:pic>
        <p:nvPicPr>
          <p:cNvPr id="58" name="Picture 5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31185" y="1896746"/>
            <a:ext cx="457200" cy="480849"/>
          </a:xfrm>
          <a:prstGeom prst="rect">
            <a:avLst/>
          </a:prstGeom>
        </p:spPr>
      </p:pic>
      <p:sp>
        <p:nvSpPr>
          <p:cNvPr id="59" name="TextBox 58"/>
          <p:cNvSpPr txBox="1"/>
          <p:nvPr/>
        </p:nvSpPr>
        <p:spPr>
          <a:xfrm>
            <a:off x="3133465" y="2525614"/>
            <a:ext cx="643781" cy="274320"/>
          </a:xfrm>
          <a:prstGeom prst="rect">
            <a:avLst/>
          </a:prstGeom>
          <a:noFill/>
        </p:spPr>
        <p:txBody>
          <a:bodyPr wrap="square" lIns="0" tIns="0" rIns="0" bIns="0" rtlCol="0" anchor="t">
            <a:noAutofit/>
          </a:bodyPr>
          <a:lstStyle/>
          <a:p>
            <a:pPr algn="ctr"/>
            <a:r>
              <a:rPr lang="en-US" sz="800" b="1" dirty="0" smtClean="0"/>
              <a:t>documents</a:t>
            </a:r>
            <a:endParaRPr lang="en-US" sz="1400" b="1" dirty="0"/>
          </a:p>
        </p:txBody>
      </p:sp>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6471" y="1879867"/>
            <a:ext cx="457768" cy="514606"/>
          </a:xfrm>
          <a:prstGeom prst="rect">
            <a:avLst/>
          </a:prstGeom>
        </p:spPr>
      </p:pic>
      <p:sp>
        <p:nvSpPr>
          <p:cNvPr id="61" name="TextBox 60"/>
          <p:cNvSpPr txBox="1"/>
          <p:nvPr/>
        </p:nvSpPr>
        <p:spPr>
          <a:xfrm>
            <a:off x="3133465" y="3584093"/>
            <a:ext cx="643781" cy="274320"/>
          </a:xfrm>
          <a:prstGeom prst="rect">
            <a:avLst/>
          </a:prstGeom>
          <a:noFill/>
        </p:spPr>
        <p:txBody>
          <a:bodyPr wrap="square" lIns="0" tIns="0" rIns="0" bIns="0" rtlCol="0" anchor="t">
            <a:noAutofit/>
          </a:bodyPr>
          <a:lstStyle/>
          <a:p>
            <a:pPr algn="ctr"/>
            <a:r>
              <a:rPr lang="en-US" sz="800" b="1" dirty="0"/>
              <a:t>P</a:t>
            </a:r>
            <a:r>
              <a:rPr lang="en-US" sz="800" b="1" dirty="0" smtClean="0"/>
              <a:t>arameter Store</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86002" y="2940904"/>
            <a:ext cx="338706" cy="461261"/>
          </a:xfrm>
          <a:prstGeom prst="rect">
            <a:avLst/>
          </a:prstGeom>
        </p:spPr>
      </p:pic>
      <p:sp>
        <p:nvSpPr>
          <p:cNvPr id="66" name="TextBox 65"/>
          <p:cNvSpPr txBox="1"/>
          <p:nvPr/>
        </p:nvSpPr>
        <p:spPr>
          <a:xfrm>
            <a:off x="2337895" y="4659844"/>
            <a:ext cx="643781" cy="274320"/>
          </a:xfrm>
          <a:prstGeom prst="rect">
            <a:avLst/>
          </a:prstGeom>
          <a:noFill/>
        </p:spPr>
        <p:txBody>
          <a:bodyPr wrap="square" lIns="0" tIns="0" rIns="0" bIns="0" rtlCol="0" anchor="t">
            <a:noAutofit/>
          </a:bodyPr>
          <a:lstStyle/>
          <a:p>
            <a:pPr algn="ctr"/>
            <a:r>
              <a:rPr lang="en-US" sz="800" b="1" dirty="0"/>
              <a:t>R</a:t>
            </a:r>
            <a:r>
              <a:rPr lang="en-US" sz="800" b="1" dirty="0" smtClean="0"/>
              <a:t>un Command</a:t>
            </a:r>
            <a:endParaRPr lang="en-US" sz="1400" b="1" dirty="0"/>
          </a:p>
        </p:txBody>
      </p:sp>
      <p:pic>
        <p:nvPicPr>
          <p:cNvPr id="74" name="Picture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0224" y="4123206"/>
            <a:ext cx="479122" cy="349595"/>
          </a:xfrm>
          <a:prstGeom prst="rect">
            <a:avLst/>
          </a:prstGeom>
        </p:spPr>
      </p:pic>
      <p:sp>
        <p:nvSpPr>
          <p:cNvPr id="75" name="TextBox 74"/>
          <p:cNvSpPr txBox="1"/>
          <p:nvPr/>
        </p:nvSpPr>
        <p:spPr>
          <a:xfrm>
            <a:off x="3914551" y="3584093"/>
            <a:ext cx="643781" cy="274320"/>
          </a:xfrm>
          <a:prstGeom prst="rect">
            <a:avLst/>
          </a:prstGeom>
          <a:noFill/>
        </p:spPr>
        <p:txBody>
          <a:bodyPr wrap="square" lIns="0" tIns="0" rIns="0" bIns="0" rtlCol="0" anchor="t">
            <a:noAutofit/>
          </a:bodyPr>
          <a:lstStyle/>
          <a:p>
            <a:pPr algn="ctr"/>
            <a:r>
              <a:rPr lang="en-US" sz="800" b="1" dirty="0"/>
              <a:t>P</a:t>
            </a:r>
            <a:r>
              <a:rPr lang="en-US" sz="800" b="1" dirty="0" smtClean="0"/>
              <a:t>atch Manager</a:t>
            </a:r>
            <a:endParaRPr lang="en-US" sz="1400" b="1" dirty="0"/>
          </a:p>
        </p:txBody>
      </p:sp>
      <p:pic>
        <p:nvPicPr>
          <p:cNvPr id="76" name="Picture 7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001985" y="2926126"/>
            <a:ext cx="468912" cy="490816"/>
          </a:xfrm>
          <a:prstGeom prst="rect">
            <a:avLst/>
          </a:prstGeom>
        </p:spPr>
      </p:pic>
      <p:sp>
        <p:nvSpPr>
          <p:cNvPr id="81" name="TextBox 80"/>
          <p:cNvSpPr txBox="1"/>
          <p:nvPr/>
        </p:nvSpPr>
        <p:spPr>
          <a:xfrm>
            <a:off x="2108129" y="1360404"/>
            <a:ext cx="1103313" cy="271828"/>
          </a:xfrm>
          <a:prstGeom prst="rect">
            <a:avLst/>
          </a:prstGeom>
          <a:noFill/>
        </p:spPr>
        <p:txBody>
          <a:bodyPr wrap="square" lIns="0" tIns="0" rIns="0" bIns="0" rtlCol="0" anchor="t">
            <a:noAutofit/>
          </a:bodyPr>
          <a:lstStyle/>
          <a:p>
            <a:pPr algn="ctr"/>
            <a:r>
              <a:rPr lang="en-US" sz="1000" b="1" smtClean="0"/>
              <a:t>Amazon EC2 Systems Manager</a:t>
            </a:r>
            <a:endParaRPr lang="en-US" sz="1000" b="1" dirty="0"/>
          </a:p>
        </p:txBody>
      </p:sp>
      <p:cxnSp>
        <p:nvCxnSpPr>
          <p:cNvPr id="82" name="Straight Connector 81"/>
          <p:cNvCxnSpPr/>
          <p:nvPr/>
        </p:nvCxnSpPr>
        <p:spPr>
          <a:xfrm>
            <a:off x="2097807" y="1739909"/>
            <a:ext cx="25146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57830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845666"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792258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4908433" y="3587509"/>
            <a:ext cx="643781" cy="274320"/>
          </a:xfrm>
          <a:prstGeom prst="rect">
            <a:avLst/>
          </a:prstGeom>
          <a:noFill/>
        </p:spPr>
        <p:txBody>
          <a:bodyPr wrap="square" lIns="0" tIns="0" rIns="0" bIns="0" rtlCol="0" anchor="t">
            <a:noAutofit/>
          </a:bodyPr>
          <a:lstStyle/>
          <a:p>
            <a:pPr algn="ctr"/>
            <a:r>
              <a:rPr lang="en-US" sz="800" b="1" dirty="0" smtClean="0"/>
              <a:t>template</a:t>
            </a:r>
            <a:endParaRPr lang="en-US" sz="1400" b="1" dirty="0"/>
          </a:p>
        </p:txBody>
      </p:sp>
      <p:pic>
        <p:nvPicPr>
          <p:cNvPr id="154" name="Picture 1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1922" y="2912930"/>
            <a:ext cx="469638" cy="535388"/>
          </a:xfrm>
          <a:prstGeom prst="rect">
            <a:avLst/>
          </a:prstGeom>
        </p:spPr>
      </p:pic>
      <p:sp>
        <p:nvSpPr>
          <p:cNvPr id="155" name="TextBox 154"/>
          <p:cNvSpPr txBox="1"/>
          <p:nvPr/>
        </p:nvSpPr>
        <p:spPr>
          <a:xfrm>
            <a:off x="4907860" y="2535851"/>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156" name="Picture 1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29207" y="1964290"/>
            <a:ext cx="434850" cy="355786"/>
          </a:xfrm>
          <a:prstGeom prst="rect">
            <a:avLst/>
          </a:prstGeom>
        </p:spPr>
      </p:pic>
      <p:pic>
        <p:nvPicPr>
          <p:cNvPr id="157" name="Picture 15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981596" y="691978"/>
            <a:ext cx="514094" cy="635057"/>
          </a:xfrm>
          <a:prstGeom prst="rect">
            <a:avLst/>
          </a:prstGeom>
        </p:spPr>
      </p:pic>
      <p:pic>
        <p:nvPicPr>
          <p:cNvPr id="158" name="Picture 1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37672" y="656618"/>
            <a:ext cx="537316" cy="644779"/>
          </a:xfrm>
          <a:prstGeom prst="rect">
            <a:avLst/>
          </a:prstGeom>
        </p:spPr>
      </p:pic>
      <p:pic>
        <p:nvPicPr>
          <p:cNvPr id="159" name="Picture 15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14150" y="655971"/>
            <a:ext cx="543291" cy="651949"/>
          </a:xfrm>
          <a:prstGeom prst="rect">
            <a:avLst/>
          </a:prstGeom>
        </p:spPr>
      </p:pic>
      <p:sp>
        <p:nvSpPr>
          <p:cNvPr id="160" name="TextBox 159"/>
          <p:cNvSpPr txBox="1"/>
          <p:nvPr/>
        </p:nvSpPr>
        <p:spPr>
          <a:xfrm>
            <a:off x="4735723"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CloudFormation</a:t>
            </a:r>
            <a:endParaRPr lang="en-US" sz="1000" b="1" dirty="0"/>
          </a:p>
        </p:txBody>
      </p:sp>
      <p:cxnSp>
        <p:nvCxnSpPr>
          <p:cNvPr id="161" name="Straight Connector 160"/>
          <p:cNvCxnSpPr/>
          <p:nvPr/>
        </p:nvCxnSpPr>
        <p:spPr>
          <a:xfrm>
            <a:off x="47618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2" name="TextBox 161"/>
          <p:cNvSpPr txBox="1"/>
          <p:nvPr/>
        </p:nvSpPr>
        <p:spPr>
          <a:xfrm>
            <a:off x="5838503"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CloudTrail</a:t>
            </a:r>
            <a:endParaRPr lang="en-US" sz="1000" b="1" dirty="0"/>
          </a:p>
        </p:txBody>
      </p:sp>
      <p:cxnSp>
        <p:nvCxnSpPr>
          <p:cNvPr id="163" name="Straight Connector 162"/>
          <p:cNvCxnSpPr/>
          <p:nvPr/>
        </p:nvCxnSpPr>
        <p:spPr>
          <a:xfrm>
            <a:off x="58482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4" name="TextBox 163"/>
          <p:cNvSpPr txBox="1"/>
          <p:nvPr/>
        </p:nvSpPr>
        <p:spPr>
          <a:xfrm>
            <a:off x="6914020"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Config</a:t>
            </a:r>
            <a:endParaRPr lang="en-US" sz="1000" b="1" dirty="0"/>
          </a:p>
        </p:txBody>
      </p:sp>
      <p:cxnSp>
        <p:nvCxnSpPr>
          <p:cNvPr id="165" name="Straight Connector 164"/>
          <p:cNvCxnSpPr/>
          <p:nvPr/>
        </p:nvCxnSpPr>
        <p:spPr>
          <a:xfrm>
            <a:off x="690679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6" name="TextBox 165"/>
          <p:cNvSpPr txBox="1"/>
          <p:nvPr/>
        </p:nvSpPr>
        <p:spPr>
          <a:xfrm>
            <a:off x="4908433" y="4659844"/>
            <a:ext cx="643781" cy="274320"/>
          </a:xfrm>
          <a:prstGeom prst="rect">
            <a:avLst/>
          </a:prstGeom>
          <a:noFill/>
        </p:spPr>
        <p:txBody>
          <a:bodyPr wrap="square" lIns="0" tIns="0" rIns="0" bIns="0" rtlCol="0" anchor="t">
            <a:noAutofit/>
          </a:bodyPr>
          <a:lstStyle/>
          <a:p>
            <a:pPr algn="ctr"/>
            <a:r>
              <a:rPr lang="en-US" sz="800" b="1" dirty="0" smtClean="0"/>
              <a:t>change set</a:t>
            </a:r>
            <a:endParaRPr lang="en-US" sz="1400" b="1" dirty="0"/>
          </a:p>
        </p:txBody>
      </p:sp>
      <p:pic>
        <p:nvPicPr>
          <p:cNvPr id="167" name="Picture 16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001922" y="3985463"/>
            <a:ext cx="469638" cy="535387"/>
          </a:xfrm>
          <a:prstGeom prst="rect">
            <a:avLst/>
          </a:prstGeom>
        </p:spPr>
      </p:pic>
      <p:cxnSp>
        <p:nvCxnSpPr>
          <p:cNvPr id="168" name="Straight Connector 167"/>
          <p:cNvCxnSpPr/>
          <p:nvPr/>
        </p:nvCxnSpPr>
        <p:spPr>
          <a:xfrm>
            <a:off x="4703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9" name="Picture 16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196603" y="699848"/>
            <a:ext cx="513579" cy="619317"/>
          </a:xfrm>
          <a:prstGeom prst="rect">
            <a:avLst/>
          </a:prstGeom>
        </p:spPr>
      </p:pic>
      <p:sp>
        <p:nvSpPr>
          <p:cNvPr id="170" name="TextBox 169"/>
          <p:cNvSpPr txBox="1"/>
          <p:nvPr/>
        </p:nvSpPr>
        <p:spPr>
          <a:xfrm>
            <a:off x="7907014" y="1360404"/>
            <a:ext cx="1092759" cy="155448"/>
          </a:xfrm>
          <a:prstGeom prst="rect">
            <a:avLst/>
          </a:prstGeom>
          <a:noFill/>
        </p:spPr>
        <p:txBody>
          <a:bodyPr wrap="square" lIns="0" tIns="0" rIns="0" bIns="0" rtlCol="0" anchor="t">
            <a:noAutofit/>
          </a:bodyPr>
          <a:lstStyle/>
          <a:p>
            <a:pPr algn="ctr"/>
            <a:r>
              <a:rPr lang="en-US" sz="1000" b="1" dirty="0" smtClean="0"/>
              <a:t>AWS Managed Services</a:t>
            </a:r>
            <a:endParaRPr lang="en-US" sz="1000" b="1" dirty="0"/>
          </a:p>
        </p:txBody>
      </p:sp>
      <p:cxnSp>
        <p:nvCxnSpPr>
          <p:cNvPr id="171" name="Straight Connector 170"/>
          <p:cNvCxnSpPr/>
          <p:nvPr/>
        </p:nvCxnSpPr>
        <p:spPr>
          <a:xfrm>
            <a:off x="7919520"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79806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7043486" y="2530578"/>
            <a:ext cx="643781" cy="274320"/>
          </a:xfrm>
          <a:prstGeom prst="rect">
            <a:avLst/>
          </a:prstGeom>
          <a:noFill/>
        </p:spPr>
        <p:txBody>
          <a:bodyPr wrap="square" lIns="0" tIns="0" rIns="0" bIns="0" rtlCol="0" anchor="t">
            <a:noAutofit/>
          </a:bodyPr>
          <a:lstStyle/>
          <a:p>
            <a:pPr algn="ctr"/>
            <a:r>
              <a:rPr lang="en-US" sz="800" b="1" dirty="0" smtClean="0"/>
              <a:t>rule</a:t>
            </a:r>
            <a:endParaRPr lang="en-US" sz="1400" b="1" dirty="0"/>
          </a:p>
        </p:txBody>
      </p:sp>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3622" y="1864951"/>
            <a:ext cx="412804" cy="536981"/>
          </a:xfrm>
          <a:prstGeom prst="rect">
            <a:avLst/>
          </a:prstGeom>
        </p:spPr>
      </p:pic>
      <p:sp>
        <p:nvSpPr>
          <p:cNvPr id="78" name="TextBox 77"/>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Management Tools icons continue on next slide</a:t>
            </a:r>
            <a:endParaRPr lang="en-US" sz="1050" i="1" dirty="0">
              <a:solidFill>
                <a:schemeClr val="accent6">
                  <a:lumMod val="60000"/>
                  <a:lumOff val="40000"/>
                </a:schemeClr>
              </a:solidFill>
            </a:endParaRPr>
          </a:p>
        </p:txBody>
      </p:sp>
    </p:spTree>
    <p:extLst>
      <p:ext uri="{BB962C8B-B14F-4D97-AF65-F5344CB8AC3E}">
        <p14:creationId xmlns:p14="http://schemas.microsoft.com/office/powerpoint/2010/main" val="112829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t>
            </a:r>
            <a:r>
              <a:rPr lang="en-US" dirty="0" smtClean="0"/>
              <a:t>Tools (Continued)</a:t>
            </a:r>
            <a:endParaRPr lang="en-US" dirty="0"/>
          </a:p>
        </p:txBody>
      </p:sp>
      <p:cxnSp>
        <p:nvCxnSpPr>
          <p:cNvPr id="23" name="Straight Connector 22"/>
          <p:cNvCxnSpPr/>
          <p:nvPr/>
        </p:nvCxnSpPr>
        <p:spPr>
          <a:xfrm>
            <a:off x="3895737"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955626" y="1360404"/>
            <a:ext cx="943550" cy="155448"/>
          </a:xfrm>
          <a:prstGeom prst="rect">
            <a:avLst/>
          </a:prstGeom>
          <a:noFill/>
        </p:spPr>
        <p:txBody>
          <a:bodyPr wrap="square" lIns="0" tIns="0" rIns="0" bIns="0" rtlCol="0" anchor="t">
            <a:noAutofit/>
          </a:bodyPr>
          <a:lstStyle/>
          <a:p>
            <a:pPr algn="ctr"/>
            <a:r>
              <a:rPr lang="en-US" sz="1000" b="1" dirty="0" smtClean="0"/>
              <a:t>AWS Trusted Advisor</a:t>
            </a:r>
            <a:endParaRPr lang="en-US" sz="1000" b="1" dirty="0"/>
          </a:p>
        </p:txBody>
      </p:sp>
      <p:sp>
        <p:nvSpPr>
          <p:cNvPr id="26" name="TextBox 25"/>
          <p:cNvSpPr txBox="1"/>
          <p:nvPr/>
        </p:nvSpPr>
        <p:spPr>
          <a:xfrm>
            <a:off x="2856176"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Service Catalog</a:t>
            </a:r>
            <a:endParaRPr lang="en-US" sz="1000" b="1"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171" y="684016"/>
            <a:ext cx="535850" cy="64302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9477" y="684017"/>
            <a:ext cx="535848" cy="643018"/>
          </a:xfrm>
          <a:prstGeom prst="rect">
            <a:avLst/>
          </a:prstGeom>
        </p:spPr>
      </p:pic>
      <p:cxnSp>
        <p:nvCxnSpPr>
          <p:cNvPr id="42" name="Straight Connector 41"/>
          <p:cNvCxnSpPr/>
          <p:nvPr/>
        </p:nvCxnSpPr>
        <p:spPr>
          <a:xfrm>
            <a:off x="287752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067952" y="3584093"/>
            <a:ext cx="731192" cy="274320"/>
          </a:xfrm>
          <a:prstGeom prst="rect">
            <a:avLst/>
          </a:prstGeom>
          <a:noFill/>
        </p:spPr>
        <p:txBody>
          <a:bodyPr wrap="square" lIns="0" tIns="0" rIns="0" bIns="0" rtlCol="0" anchor="t">
            <a:noAutofit/>
          </a:bodyPr>
          <a:lstStyle/>
          <a:p>
            <a:pPr algn="ctr"/>
            <a:r>
              <a:rPr lang="en-US" sz="800" b="1" dirty="0"/>
              <a:t>checklist fault tolerance</a:t>
            </a:r>
            <a:endParaRPr lang="en-US" sz="1400" b="1" dirty="0"/>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759" y="2918466"/>
            <a:ext cx="422872" cy="536981"/>
          </a:xfrm>
          <a:prstGeom prst="rect">
            <a:avLst/>
          </a:prstGeom>
        </p:spPr>
      </p:pic>
      <p:sp>
        <p:nvSpPr>
          <p:cNvPr id="47" name="TextBox 46"/>
          <p:cNvSpPr txBox="1"/>
          <p:nvPr/>
        </p:nvSpPr>
        <p:spPr>
          <a:xfrm>
            <a:off x="4111657" y="2525614"/>
            <a:ext cx="643781" cy="274320"/>
          </a:xfrm>
          <a:prstGeom prst="rect">
            <a:avLst/>
          </a:prstGeom>
          <a:noFill/>
        </p:spPr>
        <p:txBody>
          <a:bodyPr wrap="square" lIns="0" tIns="0" rIns="0" bIns="0" rtlCol="0" anchor="t">
            <a:noAutofit/>
          </a:bodyPr>
          <a:lstStyle/>
          <a:p>
            <a:pPr algn="ctr"/>
            <a:r>
              <a:rPr lang="en-US" sz="800" b="1" dirty="0" smtClean="0"/>
              <a:t>checklist</a:t>
            </a:r>
            <a:endParaRPr lang="en-US" sz="1400" b="1" dirty="0"/>
          </a:p>
        </p:txBody>
      </p:sp>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550" y="1873497"/>
            <a:ext cx="468294" cy="544440"/>
          </a:xfrm>
          <a:prstGeom prst="rect">
            <a:avLst/>
          </a:prstGeom>
        </p:spPr>
      </p:pic>
      <p:sp>
        <p:nvSpPr>
          <p:cNvPr id="49" name="TextBox 48"/>
          <p:cNvSpPr txBox="1"/>
          <p:nvPr/>
        </p:nvSpPr>
        <p:spPr>
          <a:xfrm>
            <a:off x="4892744" y="2525614"/>
            <a:ext cx="643781" cy="274320"/>
          </a:xfrm>
          <a:prstGeom prst="rect">
            <a:avLst/>
          </a:prstGeom>
          <a:noFill/>
        </p:spPr>
        <p:txBody>
          <a:bodyPr wrap="square" lIns="0" tIns="0" rIns="0" bIns="0" rtlCol="0" anchor="t">
            <a:noAutofit/>
          </a:bodyPr>
          <a:lstStyle/>
          <a:p>
            <a:pPr algn="ctr"/>
            <a:r>
              <a:rPr lang="en-US" sz="800" b="1" dirty="0" smtClean="0"/>
              <a:t>checklist cost</a:t>
            </a:r>
            <a:endParaRPr lang="en-US" sz="1400" b="1" dirty="0"/>
          </a:p>
        </p:txBody>
      </p:sp>
      <p:pic>
        <p:nvPicPr>
          <p:cNvPr id="50" name="Picture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0383" y="1879866"/>
            <a:ext cx="501137" cy="554951"/>
          </a:xfrm>
          <a:prstGeom prst="rect">
            <a:avLst/>
          </a:prstGeom>
        </p:spPr>
      </p:pic>
      <p:sp>
        <p:nvSpPr>
          <p:cNvPr id="51" name="TextBox 50"/>
          <p:cNvSpPr txBox="1"/>
          <p:nvPr/>
        </p:nvSpPr>
        <p:spPr>
          <a:xfrm>
            <a:off x="4799143" y="3584093"/>
            <a:ext cx="830984" cy="274320"/>
          </a:xfrm>
          <a:prstGeom prst="rect">
            <a:avLst/>
          </a:prstGeom>
          <a:noFill/>
        </p:spPr>
        <p:txBody>
          <a:bodyPr wrap="square" lIns="0" tIns="0" rIns="0" bIns="0" rtlCol="0" anchor="t">
            <a:noAutofit/>
          </a:bodyPr>
          <a:lstStyle/>
          <a:p>
            <a:pPr algn="ctr"/>
            <a:r>
              <a:rPr lang="en-US" sz="800" b="1" dirty="0"/>
              <a:t>checklist performance</a:t>
            </a:r>
            <a:endParaRPr lang="en-US" sz="1400" b="1" dirty="0"/>
          </a:p>
        </p:txBody>
      </p:sp>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139" y="2920050"/>
            <a:ext cx="460281" cy="554354"/>
          </a:xfrm>
          <a:prstGeom prst="rect">
            <a:avLst/>
          </a:prstGeom>
        </p:spPr>
      </p:pic>
      <p:sp>
        <p:nvSpPr>
          <p:cNvPr id="53" name="TextBox 52"/>
          <p:cNvSpPr txBox="1"/>
          <p:nvPr/>
        </p:nvSpPr>
        <p:spPr>
          <a:xfrm>
            <a:off x="4111657" y="4659844"/>
            <a:ext cx="643781" cy="274320"/>
          </a:xfrm>
          <a:prstGeom prst="rect">
            <a:avLst/>
          </a:prstGeom>
          <a:noFill/>
        </p:spPr>
        <p:txBody>
          <a:bodyPr wrap="square" lIns="0" tIns="0" rIns="0" bIns="0" rtlCol="0" anchor="t">
            <a:noAutofit/>
          </a:bodyPr>
          <a:lstStyle/>
          <a:p>
            <a:pPr algn="ctr"/>
            <a:r>
              <a:rPr lang="en-US" sz="800" b="1" dirty="0" smtClean="0"/>
              <a:t>checklist security</a:t>
            </a:r>
            <a:endParaRPr lang="en-US" sz="1400" b="1" dirty="0"/>
          </a:p>
        </p:txBody>
      </p:sp>
      <p:pic>
        <p:nvPicPr>
          <p:cNvPr id="54" name="Picture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0144" y="3977907"/>
            <a:ext cx="400809" cy="502654"/>
          </a:xfrm>
          <a:prstGeom prst="rect">
            <a:avLst/>
          </a:prstGeom>
        </p:spPr>
      </p:pic>
      <p:cxnSp>
        <p:nvCxnSpPr>
          <p:cNvPr id="25" name="Straight Connector 24"/>
          <p:cNvCxnSpPr/>
          <p:nvPr/>
        </p:nvCxnSpPr>
        <p:spPr>
          <a:xfrm>
            <a:off x="3948479" y="1739909"/>
            <a:ext cx="1681647"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4580" y="653033"/>
            <a:ext cx="543291" cy="651949"/>
          </a:xfrm>
          <a:prstGeom prst="rect">
            <a:avLst/>
          </a:prstGeom>
        </p:spPr>
      </p:pic>
      <p:sp>
        <p:nvSpPr>
          <p:cNvPr id="56" name="TextBox 55"/>
          <p:cNvSpPr txBox="1"/>
          <p:nvPr/>
        </p:nvSpPr>
        <p:spPr>
          <a:xfrm>
            <a:off x="1234168" y="4659844"/>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57" name="Picture 5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8100" y="3984274"/>
            <a:ext cx="533737" cy="541362"/>
          </a:xfrm>
          <a:prstGeom prst="rect">
            <a:avLst/>
          </a:prstGeom>
        </p:spPr>
      </p:pic>
      <p:sp>
        <p:nvSpPr>
          <p:cNvPr id="58" name="TextBox 57"/>
          <p:cNvSpPr txBox="1"/>
          <p:nvPr/>
        </p:nvSpPr>
        <p:spPr>
          <a:xfrm>
            <a:off x="453081" y="3584093"/>
            <a:ext cx="643781" cy="274320"/>
          </a:xfrm>
          <a:prstGeom prst="rect">
            <a:avLst/>
          </a:prstGeom>
          <a:noFill/>
        </p:spPr>
        <p:txBody>
          <a:bodyPr wrap="square" lIns="0" tIns="0" rIns="0" bIns="0" rtlCol="0" anchor="t">
            <a:noAutofit/>
          </a:bodyPr>
          <a:lstStyle/>
          <a:p>
            <a:pPr algn="ctr"/>
            <a:r>
              <a:rPr lang="en-US" sz="800" b="1" dirty="0" smtClean="0"/>
              <a:t>layers</a:t>
            </a:r>
            <a:endParaRPr lang="en-US" sz="1400" b="1" dirty="0"/>
          </a:p>
        </p:txBody>
      </p:sp>
      <p:pic>
        <p:nvPicPr>
          <p:cNvPr id="59" name="Picture 5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129" y="2918466"/>
            <a:ext cx="536981" cy="536981"/>
          </a:xfrm>
          <a:prstGeom prst="rect">
            <a:avLst/>
          </a:prstGeom>
        </p:spPr>
      </p:pic>
      <p:sp>
        <p:nvSpPr>
          <p:cNvPr id="60" name="TextBox 59"/>
          <p:cNvSpPr txBox="1"/>
          <p:nvPr/>
        </p:nvSpPr>
        <p:spPr>
          <a:xfrm>
            <a:off x="2015254" y="2525614"/>
            <a:ext cx="643781"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61" name="Picture 6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72312" y="1864951"/>
            <a:ext cx="536981" cy="544439"/>
          </a:xfrm>
          <a:prstGeom prst="rect">
            <a:avLst/>
          </a:prstGeom>
        </p:spPr>
      </p:pic>
      <p:sp>
        <p:nvSpPr>
          <p:cNvPr id="62" name="TextBox 61"/>
          <p:cNvSpPr txBox="1"/>
          <p:nvPr/>
        </p:nvSpPr>
        <p:spPr>
          <a:xfrm>
            <a:off x="453081" y="2525614"/>
            <a:ext cx="643781" cy="274320"/>
          </a:xfrm>
          <a:prstGeom prst="rect">
            <a:avLst/>
          </a:prstGeom>
          <a:noFill/>
        </p:spPr>
        <p:txBody>
          <a:bodyPr wrap="square" lIns="0" tIns="0" rIns="0" bIns="0" rtlCol="0" anchor="t">
            <a:noAutofit/>
          </a:bodyPr>
          <a:lstStyle/>
          <a:p>
            <a:pPr algn="ctr"/>
            <a:r>
              <a:rPr lang="en-US" sz="800" b="1" dirty="0" smtClean="0"/>
              <a:t>apps</a:t>
            </a:r>
            <a:endParaRPr lang="en-US" sz="1400" b="1" dirty="0"/>
          </a:p>
        </p:txBody>
      </p:sp>
      <p:pic>
        <p:nvPicPr>
          <p:cNvPr id="63" name="Picture 6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0901" y="1873497"/>
            <a:ext cx="544440" cy="544440"/>
          </a:xfrm>
          <a:prstGeom prst="rect">
            <a:avLst/>
          </a:prstGeom>
        </p:spPr>
      </p:pic>
      <p:sp>
        <p:nvSpPr>
          <p:cNvPr id="64" name="TextBox 63"/>
          <p:cNvSpPr txBox="1"/>
          <p:nvPr/>
        </p:nvSpPr>
        <p:spPr>
          <a:xfrm>
            <a:off x="1234168" y="2525614"/>
            <a:ext cx="643781" cy="274320"/>
          </a:xfrm>
          <a:prstGeom prst="rect">
            <a:avLst/>
          </a:prstGeom>
          <a:noFill/>
        </p:spPr>
        <p:txBody>
          <a:bodyPr wrap="square" lIns="0" tIns="0" rIns="0" bIns="0" rtlCol="0" anchor="t">
            <a:noAutofit/>
          </a:bodyPr>
          <a:lstStyle/>
          <a:p>
            <a:pPr algn="ctr"/>
            <a:r>
              <a:rPr lang="en-US" sz="800" b="1" dirty="0" smtClean="0"/>
              <a:t>deployments</a:t>
            </a:r>
            <a:endParaRPr lang="en-US" sz="1400" b="1" dirty="0"/>
          </a:p>
        </p:txBody>
      </p:sp>
      <p:pic>
        <p:nvPicPr>
          <p:cNvPr id="65" name="Picture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83838" y="1871685"/>
            <a:ext cx="536981" cy="514606"/>
          </a:xfrm>
          <a:prstGeom prst="rect">
            <a:avLst/>
          </a:prstGeom>
        </p:spPr>
      </p:pic>
      <p:sp>
        <p:nvSpPr>
          <p:cNvPr id="66" name="TextBox 65"/>
          <p:cNvSpPr txBox="1"/>
          <p:nvPr/>
        </p:nvSpPr>
        <p:spPr>
          <a:xfrm>
            <a:off x="1234168" y="3584093"/>
            <a:ext cx="643781" cy="274320"/>
          </a:xfrm>
          <a:prstGeom prst="rect">
            <a:avLst/>
          </a:prstGeom>
          <a:noFill/>
        </p:spPr>
        <p:txBody>
          <a:bodyPr wrap="square" lIns="0" tIns="0" rIns="0" bIns="0" rtlCol="0" anchor="t">
            <a:noAutofit/>
          </a:bodyPr>
          <a:lstStyle/>
          <a:p>
            <a:pPr algn="ctr"/>
            <a:r>
              <a:rPr lang="en-US" sz="800" b="1" dirty="0" smtClean="0"/>
              <a:t>monitoring</a:t>
            </a:r>
            <a:endParaRPr lang="en-US" sz="1400" b="1" dirty="0"/>
          </a:p>
        </p:txBody>
      </p:sp>
      <p:pic>
        <p:nvPicPr>
          <p:cNvPr id="67" name="Picture 6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83838" y="2942910"/>
            <a:ext cx="544439" cy="461261"/>
          </a:xfrm>
          <a:prstGeom prst="rect">
            <a:avLst/>
          </a:prstGeom>
        </p:spPr>
      </p:pic>
      <p:sp>
        <p:nvSpPr>
          <p:cNvPr id="68" name="TextBox 67"/>
          <p:cNvSpPr txBox="1"/>
          <p:nvPr/>
        </p:nvSpPr>
        <p:spPr>
          <a:xfrm>
            <a:off x="453081" y="4659844"/>
            <a:ext cx="643781" cy="274320"/>
          </a:xfrm>
          <a:prstGeom prst="rect">
            <a:avLst/>
          </a:prstGeom>
          <a:noFill/>
        </p:spPr>
        <p:txBody>
          <a:bodyPr wrap="square" lIns="0" tIns="0" rIns="0" bIns="0" rtlCol="0" anchor="t">
            <a:noAutofit/>
          </a:bodyPr>
          <a:lstStyle/>
          <a:p>
            <a:pPr algn="ctr"/>
            <a:r>
              <a:rPr lang="en-US" sz="800" b="1" dirty="0" smtClean="0"/>
              <a:t>resources</a:t>
            </a:r>
            <a:endParaRPr lang="en-US" sz="1400" b="1" dirty="0"/>
          </a:p>
        </p:txBody>
      </p:sp>
      <p:pic>
        <p:nvPicPr>
          <p:cNvPr id="69" name="Picture 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7489" y="3977906"/>
            <a:ext cx="479122" cy="556399"/>
          </a:xfrm>
          <a:prstGeom prst="rect">
            <a:avLst/>
          </a:prstGeom>
        </p:spPr>
      </p:pic>
      <p:sp>
        <p:nvSpPr>
          <p:cNvPr id="70" name="TextBox 69"/>
          <p:cNvSpPr txBox="1"/>
          <p:nvPr/>
        </p:nvSpPr>
        <p:spPr>
          <a:xfrm>
            <a:off x="2015254" y="3584093"/>
            <a:ext cx="643781" cy="274320"/>
          </a:xfrm>
          <a:prstGeom prst="rect">
            <a:avLst/>
          </a:prstGeom>
          <a:noFill/>
        </p:spPr>
        <p:txBody>
          <a:bodyPr wrap="square" lIns="0" tIns="0" rIns="0" bIns="0" rtlCol="0" anchor="t">
            <a:noAutofit/>
          </a:bodyPr>
          <a:lstStyle/>
          <a:p>
            <a:pPr algn="ctr"/>
            <a:r>
              <a:rPr lang="en-US" sz="800" b="1" dirty="0" smtClean="0"/>
              <a:t>permissions</a:t>
            </a:r>
            <a:endParaRPr lang="en-US" sz="1400" b="1" dirty="0"/>
          </a:p>
        </p:txBody>
      </p:sp>
      <p:pic>
        <p:nvPicPr>
          <p:cNvPr id="71" name="Picture 7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2546" y="2897847"/>
            <a:ext cx="468912" cy="562694"/>
          </a:xfrm>
          <a:prstGeom prst="rect">
            <a:avLst/>
          </a:prstGeom>
        </p:spPr>
      </p:pic>
      <p:sp>
        <p:nvSpPr>
          <p:cNvPr id="72" name="TextBox 71"/>
          <p:cNvSpPr txBox="1"/>
          <p:nvPr/>
        </p:nvSpPr>
        <p:spPr>
          <a:xfrm>
            <a:off x="304450"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OpsWorks</a:t>
            </a:r>
            <a:endParaRPr lang="en-US" sz="1000" b="1" dirty="0"/>
          </a:p>
        </p:txBody>
      </p:sp>
      <p:cxnSp>
        <p:nvCxnSpPr>
          <p:cNvPr id="73" name="Straight Connector 72"/>
          <p:cNvCxnSpPr/>
          <p:nvPr/>
        </p:nvCxnSpPr>
        <p:spPr>
          <a:xfrm>
            <a:off x="398440"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2823293"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10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smtClean="0"/>
              <a:t>Table of Contents</a:t>
            </a:r>
            <a:endParaRPr lang="en-US" dirty="0"/>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smtClean="0">
                <a:hlinkClick r:id="rId3" action="ppaction://hlinksldjump"/>
              </a:rPr>
              <a:t>4</a:t>
            </a:r>
            <a:endParaRPr lang="en-US" sz="1200" b="1" dirty="0"/>
          </a:p>
        </p:txBody>
      </p:sp>
      <p:grpSp>
        <p:nvGrpSpPr>
          <p:cNvPr id="11" name="Group 10"/>
          <p:cNvGrpSpPr/>
          <p:nvPr/>
        </p:nvGrpSpPr>
        <p:grpSpPr>
          <a:xfrm>
            <a:off x="336790" y="853580"/>
            <a:ext cx="2398317" cy="276999"/>
            <a:chOff x="336790" y="853580"/>
            <a:chExt cx="2398317" cy="276999"/>
          </a:xfrm>
        </p:grpSpPr>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smtClean="0"/>
                <a:t>Compute</a:t>
              </a:r>
              <a:endParaRPr lang="en-US" sz="1200" b="1" dirty="0"/>
            </a:p>
          </p:txBody>
        </p:sp>
        <p:cxnSp>
          <p:nvCxnSpPr>
            <p:cNvPr id="26" name="Straight Connector 25"/>
            <p:cNvCxnSpPr/>
            <p:nvPr/>
          </p:nvCxnSpPr>
          <p:spPr>
            <a:xfrm>
              <a:off x="1155701" y="1009381"/>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8" name="Straight Connector 77"/>
          <p:cNvCxnSpPr/>
          <p:nvPr/>
        </p:nvCxnSpPr>
        <p:spPr>
          <a:xfrm>
            <a:off x="3254391"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5543044" y="853580"/>
            <a:ext cx="357329" cy="276999"/>
          </a:xfrm>
          <a:prstGeom prst="rect">
            <a:avLst/>
          </a:prstGeom>
          <a:noFill/>
          <a:ln>
            <a:noFill/>
          </a:ln>
        </p:spPr>
        <p:txBody>
          <a:bodyPr wrap="square" rtlCol="0">
            <a:spAutoFit/>
          </a:bodyPr>
          <a:lstStyle/>
          <a:p>
            <a:pPr algn="r"/>
            <a:r>
              <a:rPr lang="en-US" sz="1200" b="1" dirty="0" smtClean="0">
                <a:hlinkClick r:id="rId4" action="ppaction://hlinksldjump"/>
              </a:rPr>
              <a:t>24</a:t>
            </a:r>
            <a:endParaRPr lang="en-US" sz="1200" b="1" dirty="0"/>
          </a:p>
        </p:txBody>
      </p:sp>
      <p:grpSp>
        <p:nvGrpSpPr>
          <p:cNvPr id="10" name="Group 9"/>
          <p:cNvGrpSpPr/>
          <p:nvPr/>
        </p:nvGrpSpPr>
        <p:grpSpPr>
          <a:xfrm>
            <a:off x="3254391" y="853580"/>
            <a:ext cx="2295173" cy="276999"/>
            <a:chOff x="3254391" y="853580"/>
            <a:chExt cx="2295173" cy="276999"/>
          </a:xfrm>
        </p:grpSpPr>
        <p:sp>
          <p:nvSpPr>
            <p:cNvPr id="77" name="TextBox 76"/>
            <p:cNvSpPr txBox="1"/>
            <p:nvPr/>
          </p:nvSpPr>
          <p:spPr>
            <a:xfrm>
              <a:off x="3254391" y="853580"/>
              <a:ext cx="1689843" cy="276999"/>
            </a:xfrm>
            <a:prstGeom prst="rect">
              <a:avLst/>
            </a:prstGeom>
            <a:noFill/>
            <a:ln>
              <a:noFill/>
            </a:ln>
          </p:spPr>
          <p:txBody>
            <a:bodyPr wrap="square" rtlCol="0">
              <a:spAutoFit/>
            </a:bodyPr>
            <a:lstStyle/>
            <a:p>
              <a:r>
                <a:rPr lang="en-US" sz="1200" b="1" dirty="0" smtClean="0"/>
                <a:t>Analytics</a:t>
              </a:r>
              <a:endParaRPr lang="en-US" sz="1200" b="1" dirty="0"/>
            </a:p>
          </p:txBody>
        </p:sp>
        <p:cxnSp>
          <p:nvCxnSpPr>
            <p:cNvPr id="106" name="Straight Connector 105"/>
            <p:cNvCxnSpPr/>
            <p:nvPr/>
          </p:nvCxnSpPr>
          <p:spPr>
            <a:xfrm>
              <a:off x="4097704" y="1009381"/>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5" name="Straight Connector 44"/>
          <p:cNvCxnSpPr/>
          <p:nvPr/>
        </p:nvCxnSpPr>
        <p:spPr>
          <a:xfrm>
            <a:off x="336789" y="211443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9" name="TextBox 88"/>
          <p:cNvSpPr txBox="1"/>
          <p:nvPr/>
        </p:nvSpPr>
        <p:spPr>
          <a:xfrm>
            <a:off x="2629913" y="1836615"/>
            <a:ext cx="352857" cy="276999"/>
          </a:xfrm>
          <a:prstGeom prst="rect">
            <a:avLst/>
          </a:prstGeom>
          <a:noFill/>
          <a:ln>
            <a:noFill/>
          </a:ln>
        </p:spPr>
        <p:txBody>
          <a:bodyPr wrap="square" rtlCol="0">
            <a:spAutoFit/>
          </a:bodyPr>
          <a:lstStyle/>
          <a:p>
            <a:pPr algn="r"/>
            <a:r>
              <a:rPr lang="en-US" sz="1200" b="1" dirty="0" smtClean="0">
                <a:hlinkClick r:id="rId5" action="ppaction://hlinksldjump"/>
              </a:rPr>
              <a:t>9</a:t>
            </a:r>
            <a:endParaRPr lang="en-US" sz="1200" b="1" dirty="0"/>
          </a:p>
        </p:txBody>
      </p:sp>
      <p:grpSp>
        <p:nvGrpSpPr>
          <p:cNvPr id="13" name="Group 12"/>
          <p:cNvGrpSpPr/>
          <p:nvPr/>
        </p:nvGrpSpPr>
        <p:grpSpPr>
          <a:xfrm>
            <a:off x="336790" y="1836615"/>
            <a:ext cx="2398316" cy="276999"/>
            <a:chOff x="336790" y="1836615"/>
            <a:chExt cx="2398316" cy="276999"/>
          </a:xfrm>
        </p:grpSpPr>
        <p:sp>
          <p:nvSpPr>
            <p:cNvPr id="44" name="TextBox 43"/>
            <p:cNvSpPr txBox="1"/>
            <p:nvPr/>
          </p:nvSpPr>
          <p:spPr>
            <a:xfrm>
              <a:off x="336790" y="1836615"/>
              <a:ext cx="2217189" cy="276999"/>
            </a:xfrm>
            <a:prstGeom prst="rect">
              <a:avLst/>
            </a:prstGeom>
            <a:noFill/>
            <a:ln>
              <a:noFill/>
            </a:ln>
          </p:spPr>
          <p:txBody>
            <a:bodyPr wrap="square" rtlCol="0">
              <a:spAutoFit/>
            </a:bodyPr>
            <a:lstStyle/>
            <a:p>
              <a:r>
                <a:rPr lang="en-US" sz="1200" b="1" dirty="0" smtClean="0"/>
                <a:t>Database</a:t>
              </a:r>
              <a:endParaRPr lang="en-US" sz="1200" b="1" dirty="0"/>
            </a:p>
          </p:txBody>
        </p:sp>
        <p:cxnSp>
          <p:nvCxnSpPr>
            <p:cNvPr id="100" name="Straight Connector 99"/>
            <p:cNvCxnSpPr/>
            <p:nvPr/>
          </p:nvCxnSpPr>
          <p:spPr>
            <a:xfrm>
              <a:off x="1173345" y="1993627"/>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9" name="Straight Connector 78"/>
          <p:cNvCxnSpPr/>
          <p:nvPr/>
        </p:nvCxnSpPr>
        <p:spPr>
          <a:xfrm>
            <a:off x="6171995" y="408050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3802321"/>
            <a:ext cx="353708" cy="276999"/>
          </a:xfrm>
          <a:prstGeom prst="rect">
            <a:avLst/>
          </a:prstGeom>
          <a:noFill/>
          <a:ln>
            <a:noFill/>
          </a:ln>
        </p:spPr>
        <p:txBody>
          <a:bodyPr wrap="square" rtlCol="0">
            <a:spAutoFit/>
          </a:bodyPr>
          <a:lstStyle/>
          <a:p>
            <a:pPr algn="r"/>
            <a:r>
              <a:rPr lang="en-US" sz="1200" b="1" dirty="0" smtClean="0">
                <a:hlinkClick r:id="rId6" action="ppaction://hlinksldjump"/>
              </a:rPr>
              <a:t>50</a:t>
            </a:r>
            <a:endParaRPr lang="en-US" sz="1200" b="1" dirty="0"/>
          </a:p>
        </p:txBody>
      </p:sp>
      <p:grpSp>
        <p:nvGrpSpPr>
          <p:cNvPr id="23" name="Group 22"/>
          <p:cNvGrpSpPr/>
          <p:nvPr/>
        </p:nvGrpSpPr>
        <p:grpSpPr>
          <a:xfrm>
            <a:off x="6171996" y="3802321"/>
            <a:ext cx="2311355" cy="276999"/>
            <a:chOff x="6171996" y="3802321"/>
            <a:chExt cx="2311355" cy="276999"/>
          </a:xfrm>
        </p:grpSpPr>
        <p:sp>
          <p:nvSpPr>
            <p:cNvPr id="76" name="TextBox 75"/>
            <p:cNvSpPr txBox="1"/>
            <p:nvPr/>
          </p:nvSpPr>
          <p:spPr>
            <a:xfrm>
              <a:off x="6171996" y="3802321"/>
              <a:ext cx="827616" cy="276999"/>
            </a:xfrm>
            <a:prstGeom prst="rect">
              <a:avLst/>
            </a:prstGeom>
            <a:noFill/>
            <a:ln>
              <a:noFill/>
            </a:ln>
          </p:spPr>
          <p:txBody>
            <a:bodyPr wrap="square" rtlCol="0">
              <a:spAutoFit/>
            </a:bodyPr>
            <a:lstStyle/>
            <a:p>
              <a:r>
                <a:rPr lang="en-US" sz="1200" b="1" dirty="0" smtClean="0"/>
                <a:t>Example</a:t>
              </a:r>
              <a:endParaRPr lang="en-US" sz="1200" b="1" dirty="0"/>
            </a:p>
          </p:txBody>
        </p:sp>
        <p:cxnSp>
          <p:nvCxnSpPr>
            <p:cNvPr id="102" name="Straight Connector 101"/>
            <p:cNvCxnSpPr/>
            <p:nvPr/>
          </p:nvCxnSpPr>
          <p:spPr>
            <a:xfrm>
              <a:off x="6967721" y="3967471"/>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51" name="Straight Connector 50"/>
          <p:cNvCxnSpPr/>
          <p:nvPr/>
        </p:nvCxnSpPr>
        <p:spPr>
          <a:xfrm>
            <a:off x="336789" y="408833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2629912" y="3811339"/>
            <a:ext cx="352857" cy="276999"/>
          </a:xfrm>
          <a:prstGeom prst="rect">
            <a:avLst/>
          </a:prstGeom>
          <a:noFill/>
          <a:ln>
            <a:noFill/>
          </a:ln>
        </p:spPr>
        <p:txBody>
          <a:bodyPr wrap="square" rtlCol="0">
            <a:spAutoFit/>
          </a:bodyPr>
          <a:lstStyle/>
          <a:p>
            <a:pPr algn="r"/>
            <a:r>
              <a:rPr lang="en-US" sz="1200" b="1" dirty="0" smtClean="0">
                <a:hlinkClick r:id="rId7" action="ppaction://hlinksldjump"/>
              </a:rPr>
              <a:t>18</a:t>
            </a:r>
            <a:endParaRPr lang="en-US" sz="1200" b="1" dirty="0"/>
          </a:p>
        </p:txBody>
      </p:sp>
      <p:grpSp>
        <p:nvGrpSpPr>
          <p:cNvPr id="16" name="Group 15"/>
          <p:cNvGrpSpPr/>
          <p:nvPr/>
        </p:nvGrpSpPr>
        <p:grpSpPr>
          <a:xfrm>
            <a:off x="336790" y="3809368"/>
            <a:ext cx="2311963" cy="276999"/>
            <a:chOff x="336790" y="3809368"/>
            <a:chExt cx="2311963" cy="276999"/>
          </a:xfrm>
        </p:grpSpPr>
        <p:sp>
          <p:nvSpPr>
            <p:cNvPr id="50" name="TextBox 49"/>
            <p:cNvSpPr txBox="1"/>
            <p:nvPr/>
          </p:nvSpPr>
          <p:spPr>
            <a:xfrm>
              <a:off x="336790" y="3809368"/>
              <a:ext cx="1554620" cy="276999"/>
            </a:xfrm>
            <a:prstGeom prst="rect">
              <a:avLst/>
            </a:prstGeom>
            <a:noFill/>
            <a:ln>
              <a:noFill/>
            </a:ln>
          </p:spPr>
          <p:txBody>
            <a:bodyPr wrap="square" rtlCol="0">
              <a:spAutoFit/>
            </a:bodyPr>
            <a:lstStyle/>
            <a:p>
              <a:r>
                <a:rPr lang="en-US" sz="1200" b="1" dirty="0" smtClean="0"/>
                <a:t>Management Tools</a:t>
              </a:r>
              <a:endParaRPr lang="en-US" sz="1200" b="1" dirty="0"/>
            </a:p>
          </p:txBody>
        </p:sp>
        <p:cxnSp>
          <p:nvCxnSpPr>
            <p:cNvPr id="104" name="Straight Connector 103"/>
            <p:cNvCxnSpPr/>
            <p:nvPr/>
          </p:nvCxnSpPr>
          <p:spPr>
            <a:xfrm>
              <a:off x="1858616" y="3967376"/>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7" name="Straight Connector 106"/>
          <p:cNvCxnSpPr/>
          <p:nvPr/>
        </p:nvCxnSpPr>
        <p:spPr>
          <a:xfrm>
            <a:off x="3254391"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5543044" y="3311394"/>
            <a:ext cx="357329" cy="276999"/>
          </a:xfrm>
          <a:prstGeom prst="rect">
            <a:avLst/>
          </a:prstGeom>
          <a:noFill/>
          <a:ln>
            <a:noFill/>
          </a:ln>
        </p:spPr>
        <p:txBody>
          <a:bodyPr wrap="square" rtlCol="0">
            <a:spAutoFit/>
          </a:bodyPr>
          <a:lstStyle/>
          <a:p>
            <a:pPr algn="r"/>
            <a:r>
              <a:rPr lang="en-US" sz="1200" b="1" dirty="0" smtClean="0">
                <a:hlinkClick r:id="rId8" action="ppaction://hlinksldjump"/>
              </a:rPr>
              <a:t>36</a:t>
            </a:r>
            <a:endParaRPr lang="en-US" sz="1200" b="1" dirty="0"/>
          </a:p>
        </p:txBody>
      </p:sp>
      <p:cxnSp>
        <p:nvCxnSpPr>
          <p:cNvPr id="139" name="Straight Connector 138"/>
          <p:cNvCxnSpPr/>
          <p:nvPr/>
        </p:nvCxnSpPr>
        <p:spPr>
          <a:xfrm>
            <a:off x="6171995" y="3584891"/>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8464269" y="3311394"/>
            <a:ext cx="353708" cy="276999"/>
          </a:xfrm>
          <a:prstGeom prst="rect">
            <a:avLst/>
          </a:prstGeom>
          <a:noFill/>
          <a:ln>
            <a:noFill/>
          </a:ln>
        </p:spPr>
        <p:txBody>
          <a:bodyPr wrap="square" rtlCol="0">
            <a:spAutoFit/>
          </a:bodyPr>
          <a:lstStyle/>
          <a:p>
            <a:pPr algn="r"/>
            <a:r>
              <a:rPr lang="en-US" sz="1200" b="1" dirty="0" smtClean="0">
                <a:hlinkClick r:id="rId9" action="ppaction://hlinksldjump"/>
              </a:rPr>
              <a:t>48</a:t>
            </a:r>
            <a:endParaRPr lang="en-US" sz="1200" b="1" dirty="0"/>
          </a:p>
        </p:txBody>
      </p:sp>
      <p:grpSp>
        <p:nvGrpSpPr>
          <p:cNvPr id="22" name="Group 21"/>
          <p:cNvGrpSpPr/>
          <p:nvPr/>
        </p:nvGrpSpPr>
        <p:grpSpPr>
          <a:xfrm>
            <a:off x="6171995" y="3311394"/>
            <a:ext cx="2311356" cy="276999"/>
            <a:chOff x="6171995" y="3311394"/>
            <a:chExt cx="2311356" cy="276999"/>
          </a:xfrm>
        </p:grpSpPr>
        <p:sp>
          <p:nvSpPr>
            <p:cNvPr id="138" name="TextBox 137"/>
            <p:cNvSpPr txBox="1"/>
            <p:nvPr/>
          </p:nvSpPr>
          <p:spPr>
            <a:xfrm>
              <a:off x="6171995" y="3311394"/>
              <a:ext cx="738603" cy="276999"/>
            </a:xfrm>
            <a:prstGeom prst="rect">
              <a:avLst/>
            </a:prstGeom>
            <a:noFill/>
            <a:ln>
              <a:noFill/>
            </a:ln>
          </p:spPr>
          <p:txBody>
            <a:bodyPr wrap="square" rtlCol="0">
              <a:spAutoFit/>
            </a:bodyPr>
            <a:lstStyle/>
            <a:p>
              <a:r>
                <a:rPr lang="en-US" sz="1200" b="1" dirty="0" smtClean="0"/>
                <a:t>Groups</a:t>
              </a:r>
              <a:endParaRPr lang="en-US" sz="1200" b="1" dirty="0"/>
            </a:p>
          </p:txBody>
        </p:sp>
        <p:cxnSp>
          <p:nvCxnSpPr>
            <p:cNvPr id="141" name="Straight Connector 140"/>
            <p:cNvCxnSpPr/>
            <p:nvPr/>
          </p:nvCxnSpPr>
          <p:spPr>
            <a:xfrm>
              <a:off x="6902506" y="3469174"/>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1" name="Straight Connector 120"/>
          <p:cNvCxnSpPr/>
          <p:nvPr/>
        </p:nvCxnSpPr>
        <p:spPr>
          <a:xfrm>
            <a:off x="336789" y="358957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5" name="TextBox 134"/>
          <p:cNvSpPr txBox="1"/>
          <p:nvPr/>
        </p:nvSpPr>
        <p:spPr>
          <a:xfrm>
            <a:off x="2629912" y="3311394"/>
            <a:ext cx="352857" cy="276999"/>
          </a:xfrm>
          <a:prstGeom prst="rect">
            <a:avLst/>
          </a:prstGeom>
          <a:noFill/>
          <a:ln>
            <a:noFill/>
          </a:ln>
        </p:spPr>
        <p:txBody>
          <a:bodyPr wrap="square" rtlCol="0">
            <a:spAutoFit/>
          </a:bodyPr>
          <a:lstStyle/>
          <a:p>
            <a:pPr algn="r"/>
            <a:r>
              <a:rPr lang="en-US" sz="1200" b="1" dirty="0" smtClean="0">
                <a:hlinkClick r:id="rId10" action="ppaction://hlinksldjump"/>
              </a:rPr>
              <a:t>16</a:t>
            </a:r>
            <a:endParaRPr lang="en-US" sz="1200" b="1" dirty="0"/>
          </a:p>
        </p:txBody>
      </p:sp>
      <p:grpSp>
        <p:nvGrpSpPr>
          <p:cNvPr id="15" name="Group 14"/>
          <p:cNvGrpSpPr/>
          <p:nvPr/>
        </p:nvGrpSpPr>
        <p:grpSpPr>
          <a:xfrm>
            <a:off x="336789" y="3311394"/>
            <a:ext cx="2311965" cy="276999"/>
            <a:chOff x="336789" y="3311394"/>
            <a:chExt cx="2311965" cy="276999"/>
          </a:xfrm>
        </p:grpSpPr>
        <p:sp>
          <p:nvSpPr>
            <p:cNvPr id="131" name="TextBox 130"/>
            <p:cNvSpPr txBox="1"/>
            <p:nvPr/>
          </p:nvSpPr>
          <p:spPr>
            <a:xfrm>
              <a:off x="336789" y="3311394"/>
              <a:ext cx="1554621" cy="276999"/>
            </a:xfrm>
            <a:prstGeom prst="rect">
              <a:avLst/>
            </a:prstGeom>
            <a:noFill/>
            <a:ln>
              <a:noFill/>
            </a:ln>
          </p:spPr>
          <p:txBody>
            <a:bodyPr wrap="square" rtlCol="0">
              <a:spAutoFit/>
            </a:bodyPr>
            <a:lstStyle/>
            <a:p>
              <a:r>
                <a:rPr lang="en-US" sz="1200" b="1" dirty="0" smtClean="0"/>
                <a:t>Developer Tools</a:t>
              </a:r>
              <a:endParaRPr lang="en-US" sz="1200" b="1" dirty="0"/>
            </a:p>
          </p:txBody>
        </p:sp>
        <p:cxnSp>
          <p:nvCxnSpPr>
            <p:cNvPr id="142" name="Straight Connector 141"/>
            <p:cNvCxnSpPr/>
            <p:nvPr/>
          </p:nvCxnSpPr>
          <p:spPr>
            <a:xfrm>
              <a:off x="1669774" y="3469070"/>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2" name="Straight Connector 121"/>
          <p:cNvCxnSpPr/>
          <p:nvPr/>
        </p:nvCxnSpPr>
        <p:spPr>
          <a:xfrm>
            <a:off x="3254391"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5543044" y="2819286"/>
            <a:ext cx="357329" cy="276999"/>
          </a:xfrm>
          <a:prstGeom prst="rect">
            <a:avLst/>
          </a:prstGeom>
          <a:noFill/>
          <a:ln>
            <a:noFill/>
          </a:ln>
        </p:spPr>
        <p:txBody>
          <a:bodyPr wrap="square" rtlCol="0">
            <a:spAutoFit/>
          </a:bodyPr>
          <a:lstStyle/>
          <a:p>
            <a:pPr algn="r"/>
            <a:r>
              <a:rPr lang="en-US" sz="1200" b="1" dirty="0" smtClean="0">
                <a:hlinkClick r:id="rId11" action="ppaction://hlinksldjump"/>
              </a:rPr>
              <a:t>34</a:t>
            </a:r>
            <a:endParaRPr lang="en-US" sz="1200" b="1" dirty="0"/>
          </a:p>
        </p:txBody>
      </p:sp>
      <p:cxnSp>
        <p:nvCxnSpPr>
          <p:cNvPr id="72" name="Straight Connector 71"/>
          <p:cNvCxnSpPr/>
          <p:nvPr/>
        </p:nvCxnSpPr>
        <p:spPr>
          <a:xfrm>
            <a:off x="336789" y="260303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36789" y="2324176"/>
            <a:ext cx="2447166" cy="276999"/>
          </a:xfrm>
          <a:prstGeom prst="rect">
            <a:avLst/>
          </a:prstGeom>
          <a:noFill/>
          <a:ln>
            <a:noFill/>
          </a:ln>
        </p:spPr>
        <p:txBody>
          <a:bodyPr wrap="square" rtlCol="0">
            <a:spAutoFit/>
          </a:bodyPr>
          <a:lstStyle/>
          <a:p>
            <a:r>
              <a:rPr lang="en-US" sz="1200" b="1" dirty="0"/>
              <a:t>Networking </a:t>
            </a:r>
            <a:r>
              <a:rPr lang="en-US" sz="1200" b="1" dirty="0" smtClean="0"/>
              <a:t>&amp; </a:t>
            </a:r>
            <a:r>
              <a:rPr lang="en-US" sz="1200" b="1" dirty="0"/>
              <a:t>Content Delivery </a:t>
            </a:r>
          </a:p>
        </p:txBody>
      </p:sp>
      <p:sp>
        <p:nvSpPr>
          <p:cNvPr id="90" name="TextBox 89"/>
          <p:cNvSpPr txBox="1"/>
          <p:nvPr/>
        </p:nvSpPr>
        <p:spPr>
          <a:xfrm>
            <a:off x="2629913" y="2329540"/>
            <a:ext cx="352857" cy="276999"/>
          </a:xfrm>
          <a:prstGeom prst="rect">
            <a:avLst/>
          </a:prstGeom>
          <a:noFill/>
          <a:ln>
            <a:noFill/>
          </a:ln>
        </p:spPr>
        <p:txBody>
          <a:bodyPr wrap="square" rtlCol="0">
            <a:spAutoFit/>
          </a:bodyPr>
          <a:lstStyle/>
          <a:p>
            <a:pPr algn="r"/>
            <a:r>
              <a:rPr lang="en-US" sz="1200" b="1" dirty="0" smtClean="0">
                <a:hlinkClick r:id="rId12" action="ppaction://hlinksldjump"/>
              </a:rPr>
              <a:t>12</a:t>
            </a:r>
            <a:endParaRPr lang="en-US" sz="1200" b="1" dirty="0"/>
          </a:p>
        </p:txBody>
      </p:sp>
      <p:cxnSp>
        <p:nvCxnSpPr>
          <p:cNvPr id="49" name="Straight Connector 48"/>
          <p:cNvCxnSpPr/>
          <p:nvPr/>
        </p:nvCxnSpPr>
        <p:spPr>
          <a:xfrm>
            <a:off x="336789" y="309746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2629912" y="2819286"/>
            <a:ext cx="352857" cy="276999"/>
          </a:xfrm>
          <a:prstGeom prst="rect">
            <a:avLst/>
          </a:prstGeom>
          <a:noFill/>
          <a:ln>
            <a:noFill/>
          </a:ln>
        </p:spPr>
        <p:txBody>
          <a:bodyPr wrap="square" rtlCol="0">
            <a:spAutoFit/>
          </a:bodyPr>
          <a:lstStyle/>
          <a:p>
            <a:pPr algn="r"/>
            <a:r>
              <a:rPr lang="en-US" sz="1200" b="1" dirty="0" smtClean="0">
                <a:hlinkClick r:id="rId12" action="ppaction://hlinksldjump"/>
              </a:rPr>
              <a:t>14</a:t>
            </a:r>
            <a:endParaRPr lang="en-US" sz="1200" b="1" dirty="0"/>
          </a:p>
        </p:txBody>
      </p:sp>
      <p:grpSp>
        <p:nvGrpSpPr>
          <p:cNvPr id="14" name="Group 13"/>
          <p:cNvGrpSpPr/>
          <p:nvPr/>
        </p:nvGrpSpPr>
        <p:grpSpPr>
          <a:xfrm>
            <a:off x="336789" y="2815699"/>
            <a:ext cx="2311965" cy="276999"/>
            <a:chOff x="336789" y="2815699"/>
            <a:chExt cx="2311965" cy="276999"/>
          </a:xfrm>
        </p:grpSpPr>
        <p:sp>
          <p:nvSpPr>
            <p:cNvPr id="48" name="TextBox 47"/>
            <p:cNvSpPr txBox="1"/>
            <p:nvPr/>
          </p:nvSpPr>
          <p:spPr>
            <a:xfrm>
              <a:off x="336789" y="2815699"/>
              <a:ext cx="1554621" cy="276999"/>
            </a:xfrm>
            <a:prstGeom prst="rect">
              <a:avLst/>
            </a:prstGeom>
            <a:noFill/>
            <a:ln>
              <a:noFill/>
            </a:ln>
          </p:spPr>
          <p:txBody>
            <a:bodyPr wrap="square" rtlCol="0">
              <a:spAutoFit/>
            </a:bodyPr>
            <a:lstStyle/>
            <a:p>
              <a:r>
                <a:rPr lang="en-US" sz="1200" b="1" dirty="0" smtClean="0"/>
                <a:t>Migration</a:t>
              </a:r>
              <a:endParaRPr lang="en-US" sz="1200" b="1" dirty="0"/>
            </a:p>
          </p:txBody>
        </p:sp>
        <p:cxnSp>
          <p:nvCxnSpPr>
            <p:cNvPr id="103" name="Straight Connector 102"/>
            <p:cNvCxnSpPr/>
            <p:nvPr/>
          </p:nvCxnSpPr>
          <p:spPr>
            <a:xfrm>
              <a:off x="1155701" y="2980849"/>
              <a:ext cx="149305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75" name="Straight Connector 74"/>
          <p:cNvCxnSpPr/>
          <p:nvPr/>
        </p:nvCxnSpPr>
        <p:spPr>
          <a:xfrm>
            <a:off x="324515"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2613168" y="4302269"/>
            <a:ext cx="357329" cy="276999"/>
          </a:xfrm>
          <a:prstGeom prst="rect">
            <a:avLst/>
          </a:prstGeom>
          <a:noFill/>
          <a:ln>
            <a:noFill/>
          </a:ln>
        </p:spPr>
        <p:txBody>
          <a:bodyPr wrap="square" rtlCol="0">
            <a:spAutoFit/>
          </a:bodyPr>
          <a:lstStyle/>
          <a:p>
            <a:pPr algn="r"/>
            <a:r>
              <a:rPr lang="en-US" sz="1200" b="1" dirty="0" smtClean="0">
                <a:hlinkClick r:id="rId13" action="ppaction://hlinksldjump"/>
              </a:rPr>
              <a:t>21</a:t>
            </a:r>
            <a:endParaRPr lang="en-US" sz="1200" b="1" dirty="0"/>
          </a:p>
        </p:txBody>
      </p:sp>
      <p:cxnSp>
        <p:nvCxnSpPr>
          <p:cNvPr id="61" name="Straight Connector 60"/>
          <p:cNvCxnSpPr/>
          <p:nvPr/>
        </p:nvCxnSpPr>
        <p:spPr>
          <a:xfrm>
            <a:off x="3254391" y="162232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5543044" y="1344507"/>
            <a:ext cx="357329" cy="276999"/>
          </a:xfrm>
          <a:prstGeom prst="rect">
            <a:avLst/>
          </a:prstGeom>
          <a:noFill/>
          <a:ln>
            <a:noFill/>
          </a:ln>
        </p:spPr>
        <p:txBody>
          <a:bodyPr wrap="square" rtlCol="0">
            <a:spAutoFit/>
          </a:bodyPr>
          <a:lstStyle/>
          <a:p>
            <a:pPr algn="r"/>
            <a:r>
              <a:rPr lang="en-US" sz="1200" b="1" dirty="0" smtClean="0">
                <a:hlinkClick r:id="rId14" action="ppaction://hlinksldjump"/>
              </a:rPr>
              <a:t>27</a:t>
            </a:r>
            <a:endParaRPr lang="en-US" sz="1200" b="1" dirty="0"/>
          </a:p>
        </p:txBody>
      </p:sp>
      <p:grpSp>
        <p:nvGrpSpPr>
          <p:cNvPr id="9" name="Group 8"/>
          <p:cNvGrpSpPr/>
          <p:nvPr/>
        </p:nvGrpSpPr>
        <p:grpSpPr>
          <a:xfrm>
            <a:off x="3254391" y="1344507"/>
            <a:ext cx="2295172" cy="276999"/>
            <a:chOff x="3254391" y="1344507"/>
            <a:chExt cx="2295172" cy="276999"/>
          </a:xfrm>
        </p:grpSpPr>
        <p:sp>
          <p:nvSpPr>
            <p:cNvPr id="58" name="TextBox 57"/>
            <p:cNvSpPr txBox="1"/>
            <p:nvPr/>
          </p:nvSpPr>
          <p:spPr>
            <a:xfrm>
              <a:off x="3254391" y="1344507"/>
              <a:ext cx="1843592" cy="276999"/>
            </a:xfrm>
            <a:prstGeom prst="rect">
              <a:avLst/>
            </a:prstGeom>
            <a:noFill/>
            <a:ln>
              <a:noFill/>
            </a:ln>
          </p:spPr>
          <p:txBody>
            <a:bodyPr wrap="square" rtlCol="0">
              <a:spAutoFit/>
            </a:bodyPr>
            <a:lstStyle/>
            <a:p>
              <a:r>
                <a:rPr lang="en-US" sz="1200" b="1" dirty="0" smtClean="0"/>
                <a:t>Artificial Intelligence</a:t>
              </a:r>
              <a:endParaRPr lang="en-US" sz="1200" b="1" dirty="0"/>
            </a:p>
          </p:txBody>
        </p:sp>
        <p:cxnSp>
          <p:nvCxnSpPr>
            <p:cNvPr id="118" name="Straight Connector 117"/>
            <p:cNvCxnSpPr/>
            <p:nvPr/>
          </p:nvCxnSpPr>
          <p:spPr>
            <a:xfrm>
              <a:off x="4899991" y="15075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81" name="Straight Connector 80"/>
          <p:cNvCxnSpPr/>
          <p:nvPr/>
        </p:nvCxnSpPr>
        <p:spPr>
          <a:xfrm>
            <a:off x="3254391" y="210974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543044" y="1836251"/>
            <a:ext cx="357329" cy="276999"/>
          </a:xfrm>
          <a:prstGeom prst="rect">
            <a:avLst/>
          </a:prstGeom>
          <a:noFill/>
          <a:ln>
            <a:noFill/>
          </a:ln>
        </p:spPr>
        <p:txBody>
          <a:bodyPr wrap="square" rtlCol="0">
            <a:spAutoFit/>
          </a:bodyPr>
          <a:lstStyle/>
          <a:p>
            <a:pPr algn="r"/>
            <a:r>
              <a:rPr lang="en-US" sz="1200" b="1" dirty="0" smtClean="0">
                <a:hlinkClick r:id="rId15" action="ppaction://hlinksldjump"/>
              </a:rPr>
              <a:t>29</a:t>
            </a:r>
            <a:endParaRPr lang="en-US" sz="1200" b="1" dirty="0"/>
          </a:p>
        </p:txBody>
      </p:sp>
      <p:cxnSp>
        <p:nvCxnSpPr>
          <p:cNvPr id="84" name="Straight Connector 83"/>
          <p:cNvCxnSpPr/>
          <p:nvPr/>
        </p:nvCxnSpPr>
        <p:spPr>
          <a:xfrm>
            <a:off x="3254391" y="260535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5543044" y="2327178"/>
            <a:ext cx="357329" cy="276999"/>
          </a:xfrm>
          <a:prstGeom prst="rect">
            <a:avLst/>
          </a:prstGeom>
          <a:noFill/>
          <a:ln>
            <a:noFill/>
          </a:ln>
        </p:spPr>
        <p:txBody>
          <a:bodyPr wrap="square" rtlCol="0">
            <a:spAutoFit/>
          </a:bodyPr>
          <a:lstStyle/>
          <a:p>
            <a:pPr algn="r"/>
            <a:r>
              <a:rPr lang="en-US" sz="1200" b="1" dirty="0" smtClean="0">
                <a:hlinkClick r:id="rId16" action="ppaction://hlinksldjump"/>
              </a:rPr>
              <a:t>32</a:t>
            </a:r>
            <a:endParaRPr lang="en-US" sz="1200" b="1" dirty="0"/>
          </a:p>
        </p:txBody>
      </p:sp>
      <p:cxnSp>
        <p:nvCxnSpPr>
          <p:cNvPr id="69" name="Straight Connector 68"/>
          <p:cNvCxnSpPr/>
          <p:nvPr/>
        </p:nvCxnSpPr>
        <p:spPr>
          <a:xfrm>
            <a:off x="3254391" y="40824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543044" y="3811339"/>
            <a:ext cx="357329" cy="276999"/>
          </a:xfrm>
          <a:prstGeom prst="rect">
            <a:avLst/>
          </a:prstGeom>
          <a:noFill/>
          <a:ln>
            <a:noFill/>
          </a:ln>
        </p:spPr>
        <p:txBody>
          <a:bodyPr wrap="square" rtlCol="0">
            <a:spAutoFit/>
          </a:bodyPr>
          <a:lstStyle/>
          <a:p>
            <a:pPr algn="r"/>
            <a:r>
              <a:rPr lang="en-US" sz="1200" b="1" dirty="0" smtClean="0">
                <a:hlinkClick r:id="rId17" action="ppaction://hlinksldjump"/>
              </a:rPr>
              <a:t>38</a:t>
            </a:r>
            <a:endParaRPr lang="en-US" sz="1200" b="1" dirty="0"/>
          </a:p>
        </p:txBody>
      </p:sp>
      <p:cxnSp>
        <p:nvCxnSpPr>
          <p:cNvPr id="114" name="Straight Connector 113"/>
          <p:cNvCxnSpPr/>
          <p:nvPr/>
        </p:nvCxnSpPr>
        <p:spPr>
          <a:xfrm>
            <a:off x="3254391" y="457340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5546665" y="4302269"/>
            <a:ext cx="353708" cy="276999"/>
          </a:xfrm>
          <a:prstGeom prst="rect">
            <a:avLst/>
          </a:prstGeom>
          <a:noFill/>
          <a:ln>
            <a:noFill/>
          </a:ln>
        </p:spPr>
        <p:txBody>
          <a:bodyPr wrap="square" rtlCol="0">
            <a:spAutoFit/>
          </a:bodyPr>
          <a:lstStyle/>
          <a:p>
            <a:pPr algn="r"/>
            <a:r>
              <a:rPr lang="en-US" sz="1200" b="1" dirty="0" smtClean="0">
                <a:hlinkClick r:id="rId18" action="ppaction://hlinksldjump"/>
              </a:rPr>
              <a:t>40</a:t>
            </a:r>
            <a:endParaRPr lang="en-US" sz="1200" b="1" dirty="0"/>
          </a:p>
        </p:txBody>
      </p:sp>
      <p:cxnSp>
        <p:nvCxnSpPr>
          <p:cNvPr id="111" name="Straight Connector 110"/>
          <p:cNvCxnSpPr/>
          <p:nvPr/>
        </p:nvCxnSpPr>
        <p:spPr>
          <a:xfrm>
            <a:off x="6171995" y="112509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853580"/>
            <a:ext cx="353708" cy="276999"/>
          </a:xfrm>
          <a:prstGeom prst="rect">
            <a:avLst/>
          </a:prstGeom>
          <a:noFill/>
          <a:ln>
            <a:noFill/>
          </a:ln>
        </p:spPr>
        <p:txBody>
          <a:bodyPr wrap="square" rtlCol="0">
            <a:spAutoFit/>
          </a:bodyPr>
          <a:lstStyle/>
          <a:p>
            <a:pPr algn="r"/>
            <a:r>
              <a:rPr lang="en-US" sz="1200" b="1" dirty="0" smtClean="0">
                <a:hlinkClick r:id="rId19" action="ppaction://hlinksldjump"/>
              </a:rPr>
              <a:t>42</a:t>
            </a:r>
            <a:endParaRPr lang="en-US" sz="1200" b="1" dirty="0"/>
          </a:p>
        </p:txBody>
      </p:sp>
      <p:cxnSp>
        <p:nvCxnSpPr>
          <p:cNvPr id="127" name="Straight Connector 126"/>
          <p:cNvCxnSpPr/>
          <p:nvPr/>
        </p:nvCxnSpPr>
        <p:spPr>
          <a:xfrm>
            <a:off x="6171995" y="211406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3" name="TextBox 132"/>
          <p:cNvSpPr txBox="1"/>
          <p:nvPr/>
        </p:nvSpPr>
        <p:spPr>
          <a:xfrm>
            <a:off x="8464269" y="1836251"/>
            <a:ext cx="353708" cy="276999"/>
          </a:xfrm>
          <a:prstGeom prst="rect">
            <a:avLst/>
          </a:prstGeom>
          <a:noFill/>
          <a:ln>
            <a:noFill/>
          </a:ln>
        </p:spPr>
        <p:txBody>
          <a:bodyPr wrap="square" rtlCol="0">
            <a:spAutoFit/>
          </a:bodyPr>
          <a:lstStyle/>
          <a:p>
            <a:pPr algn="r"/>
            <a:r>
              <a:rPr lang="en-US" sz="1200" b="1" dirty="0" smtClean="0">
                <a:hlinkClick r:id="rId20" action="ppaction://hlinksldjump"/>
              </a:rPr>
              <a:t>45</a:t>
            </a:r>
            <a:endParaRPr lang="en-US" sz="1200" b="1" dirty="0"/>
          </a:p>
        </p:txBody>
      </p:sp>
      <p:grpSp>
        <p:nvGrpSpPr>
          <p:cNvPr id="20" name="Group 19"/>
          <p:cNvGrpSpPr/>
          <p:nvPr/>
        </p:nvGrpSpPr>
        <p:grpSpPr>
          <a:xfrm>
            <a:off x="6171995" y="1836251"/>
            <a:ext cx="2311356" cy="276999"/>
            <a:chOff x="6171995" y="1836251"/>
            <a:chExt cx="2311356" cy="276999"/>
          </a:xfrm>
        </p:grpSpPr>
        <p:sp>
          <p:nvSpPr>
            <p:cNvPr id="126" name="TextBox 125"/>
            <p:cNvSpPr txBox="1"/>
            <p:nvPr/>
          </p:nvSpPr>
          <p:spPr>
            <a:xfrm>
              <a:off x="6171995" y="1836251"/>
              <a:ext cx="820327" cy="276999"/>
            </a:xfrm>
            <a:prstGeom prst="rect">
              <a:avLst/>
            </a:prstGeom>
            <a:noFill/>
            <a:ln>
              <a:noFill/>
            </a:ln>
          </p:spPr>
          <p:txBody>
            <a:bodyPr wrap="square" rtlCol="0">
              <a:spAutoFit/>
            </a:bodyPr>
            <a:lstStyle/>
            <a:p>
              <a:r>
                <a:rPr lang="en-US" sz="1200" b="1" dirty="0" smtClean="0"/>
                <a:t>General</a:t>
              </a:r>
              <a:endParaRPr lang="en-US" sz="1200" b="1" dirty="0"/>
            </a:p>
          </p:txBody>
        </p:sp>
        <p:cxnSp>
          <p:nvCxnSpPr>
            <p:cNvPr id="128" name="Straight Connector 127"/>
            <p:cNvCxnSpPr/>
            <p:nvPr/>
          </p:nvCxnSpPr>
          <p:spPr>
            <a:xfrm>
              <a:off x="6880133" y="1999282"/>
              <a:ext cx="160321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24" name="Straight Connector 123"/>
          <p:cNvCxnSpPr/>
          <p:nvPr/>
        </p:nvCxnSpPr>
        <p:spPr>
          <a:xfrm>
            <a:off x="6171995" y="309278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2" name="TextBox 131"/>
          <p:cNvSpPr txBox="1"/>
          <p:nvPr/>
        </p:nvSpPr>
        <p:spPr>
          <a:xfrm>
            <a:off x="8464269" y="2819286"/>
            <a:ext cx="353708" cy="276999"/>
          </a:xfrm>
          <a:prstGeom prst="rect">
            <a:avLst/>
          </a:prstGeom>
          <a:noFill/>
          <a:ln>
            <a:noFill/>
          </a:ln>
        </p:spPr>
        <p:txBody>
          <a:bodyPr wrap="square" rtlCol="0">
            <a:spAutoFit/>
          </a:bodyPr>
          <a:lstStyle/>
          <a:p>
            <a:pPr algn="r"/>
            <a:r>
              <a:rPr lang="en-US" sz="1200" b="1" dirty="0" smtClean="0">
                <a:hlinkClick r:id="rId21" action="ppaction://hlinksldjump"/>
              </a:rPr>
              <a:t>47</a:t>
            </a:r>
            <a:endParaRPr lang="en-US" sz="1200" b="1" dirty="0"/>
          </a:p>
        </p:txBody>
      </p:sp>
      <p:grpSp>
        <p:nvGrpSpPr>
          <p:cNvPr id="21" name="Group 20"/>
          <p:cNvGrpSpPr/>
          <p:nvPr/>
        </p:nvGrpSpPr>
        <p:grpSpPr>
          <a:xfrm>
            <a:off x="6171996" y="2819286"/>
            <a:ext cx="2311355" cy="276999"/>
            <a:chOff x="6171996" y="2819286"/>
            <a:chExt cx="2311355" cy="276999"/>
          </a:xfrm>
        </p:grpSpPr>
        <p:sp>
          <p:nvSpPr>
            <p:cNvPr id="123" name="TextBox 122"/>
            <p:cNvSpPr txBox="1"/>
            <p:nvPr/>
          </p:nvSpPr>
          <p:spPr>
            <a:xfrm>
              <a:off x="6171996" y="2819286"/>
              <a:ext cx="594700" cy="276999"/>
            </a:xfrm>
            <a:prstGeom prst="rect">
              <a:avLst/>
            </a:prstGeom>
            <a:noFill/>
            <a:ln>
              <a:noFill/>
            </a:ln>
          </p:spPr>
          <p:txBody>
            <a:bodyPr wrap="square" rtlCol="0">
              <a:spAutoFit/>
            </a:bodyPr>
            <a:lstStyle/>
            <a:p>
              <a:r>
                <a:rPr lang="en-US" sz="1200" b="1" dirty="0" smtClean="0"/>
                <a:t>SDKs</a:t>
              </a:r>
              <a:endParaRPr lang="en-US" sz="1200" b="1" dirty="0"/>
            </a:p>
          </p:txBody>
        </p:sp>
        <p:cxnSp>
          <p:nvCxnSpPr>
            <p:cNvPr id="125" name="Straight Connector 124"/>
            <p:cNvCxnSpPr/>
            <p:nvPr/>
          </p:nvCxnSpPr>
          <p:spPr>
            <a:xfrm>
              <a:off x="6744322" y="2977066"/>
              <a:ext cx="1739029"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336789" y="16168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2629913" y="1345324"/>
            <a:ext cx="352857" cy="276999"/>
          </a:xfrm>
          <a:prstGeom prst="rect">
            <a:avLst/>
          </a:prstGeom>
          <a:noFill/>
          <a:ln>
            <a:noFill/>
          </a:ln>
        </p:spPr>
        <p:txBody>
          <a:bodyPr wrap="square" rtlCol="0">
            <a:spAutoFit/>
          </a:bodyPr>
          <a:lstStyle/>
          <a:p>
            <a:pPr algn="r"/>
            <a:r>
              <a:rPr lang="en-US" sz="1200" b="1" dirty="0" smtClean="0">
                <a:hlinkClick r:id="rId22" action="ppaction://hlinksldjump"/>
              </a:rPr>
              <a:t>7</a:t>
            </a:r>
            <a:endParaRPr lang="en-US" sz="1200" b="1" dirty="0"/>
          </a:p>
        </p:txBody>
      </p:sp>
      <p:grpSp>
        <p:nvGrpSpPr>
          <p:cNvPr id="12" name="Group 11"/>
          <p:cNvGrpSpPr/>
          <p:nvPr/>
        </p:nvGrpSpPr>
        <p:grpSpPr>
          <a:xfrm>
            <a:off x="336789" y="1345324"/>
            <a:ext cx="2398318" cy="276999"/>
            <a:chOff x="336789" y="1345324"/>
            <a:chExt cx="2398318" cy="276999"/>
          </a:xfrm>
        </p:grpSpPr>
        <p:sp>
          <p:nvSpPr>
            <p:cNvPr id="38" name="TextBox 37"/>
            <p:cNvSpPr txBox="1"/>
            <p:nvPr/>
          </p:nvSpPr>
          <p:spPr>
            <a:xfrm>
              <a:off x="336789" y="1345324"/>
              <a:ext cx="818912" cy="276999"/>
            </a:xfrm>
            <a:prstGeom prst="rect">
              <a:avLst/>
            </a:prstGeom>
            <a:noFill/>
            <a:ln>
              <a:noFill/>
            </a:ln>
          </p:spPr>
          <p:txBody>
            <a:bodyPr wrap="square" rtlCol="0">
              <a:spAutoFit/>
            </a:bodyPr>
            <a:lstStyle/>
            <a:p>
              <a:r>
                <a:rPr lang="en-US" sz="1200" b="1" dirty="0" smtClean="0"/>
                <a:t>Storage</a:t>
              </a:r>
              <a:endParaRPr lang="en-US" sz="1200" b="1" dirty="0"/>
            </a:p>
          </p:txBody>
        </p:sp>
        <p:cxnSp>
          <p:nvCxnSpPr>
            <p:cNvPr id="99" name="Straight Connector 98"/>
            <p:cNvCxnSpPr/>
            <p:nvPr/>
          </p:nvCxnSpPr>
          <p:spPr>
            <a:xfrm>
              <a:off x="1054510" y="1502004"/>
              <a:ext cx="16805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56" name="TextBox 155"/>
          <p:cNvSpPr txBox="1"/>
          <p:nvPr/>
        </p:nvSpPr>
        <p:spPr>
          <a:xfrm>
            <a:off x="6171995" y="2327178"/>
            <a:ext cx="1957648" cy="276999"/>
          </a:xfrm>
          <a:prstGeom prst="rect">
            <a:avLst/>
          </a:prstGeom>
          <a:noFill/>
          <a:ln>
            <a:noFill/>
          </a:ln>
        </p:spPr>
        <p:txBody>
          <a:bodyPr wrap="square" rtlCol="0">
            <a:spAutoFit/>
          </a:bodyPr>
          <a:lstStyle/>
          <a:p>
            <a:r>
              <a:rPr lang="en-US" sz="1200" b="1" dirty="0" smtClean="0"/>
              <a:t>On-Demand Workforce</a:t>
            </a:r>
            <a:endParaRPr lang="en-US" sz="1200" b="1" dirty="0"/>
          </a:p>
        </p:txBody>
      </p:sp>
      <p:cxnSp>
        <p:nvCxnSpPr>
          <p:cNvPr id="157" name="Straight Connector 156"/>
          <p:cNvCxnSpPr/>
          <p:nvPr/>
        </p:nvCxnSpPr>
        <p:spPr>
          <a:xfrm>
            <a:off x="6171995" y="260499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58" name="TextBox 157"/>
          <p:cNvSpPr txBox="1"/>
          <p:nvPr/>
        </p:nvSpPr>
        <p:spPr>
          <a:xfrm>
            <a:off x="8464269" y="2327178"/>
            <a:ext cx="353708" cy="276999"/>
          </a:xfrm>
          <a:prstGeom prst="rect">
            <a:avLst/>
          </a:prstGeom>
          <a:noFill/>
          <a:ln>
            <a:noFill/>
          </a:ln>
        </p:spPr>
        <p:txBody>
          <a:bodyPr wrap="square" rtlCol="0">
            <a:spAutoFit/>
          </a:bodyPr>
          <a:lstStyle/>
          <a:p>
            <a:pPr algn="r"/>
            <a:r>
              <a:rPr lang="en-US" sz="1200" b="1" dirty="0" smtClean="0">
                <a:hlinkClick r:id="rId23" action="ppaction://hlinksldjump"/>
              </a:rPr>
              <a:t>46</a:t>
            </a:r>
            <a:endParaRPr lang="en-US" sz="1200" b="1" dirty="0"/>
          </a:p>
        </p:txBody>
      </p:sp>
      <p:cxnSp>
        <p:nvCxnSpPr>
          <p:cNvPr id="159" name="Straight Connector 158"/>
          <p:cNvCxnSpPr/>
          <p:nvPr/>
        </p:nvCxnSpPr>
        <p:spPr>
          <a:xfrm>
            <a:off x="7977647" y="2490209"/>
            <a:ext cx="50570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3254392" y="3804683"/>
            <a:ext cx="2295171" cy="276999"/>
            <a:chOff x="3254392" y="2327178"/>
            <a:chExt cx="2295171" cy="276999"/>
          </a:xfrm>
        </p:grpSpPr>
        <p:sp>
          <p:nvSpPr>
            <p:cNvPr id="83" name="TextBox 82"/>
            <p:cNvSpPr txBox="1"/>
            <p:nvPr/>
          </p:nvSpPr>
          <p:spPr>
            <a:xfrm>
              <a:off x="3254392" y="2327178"/>
              <a:ext cx="1818824" cy="276999"/>
            </a:xfrm>
            <a:prstGeom prst="rect">
              <a:avLst/>
            </a:prstGeom>
            <a:noFill/>
            <a:ln>
              <a:noFill/>
            </a:ln>
          </p:spPr>
          <p:txBody>
            <a:bodyPr wrap="square" rtlCol="0">
              <a:spAutoFit/>
            </a:bodyPr>
            <a:lstStyle/>
            <a:p>
              <a:r>
                <a:rPr lang="en-US" sz="1200" b="1" dirty="0"/>
                <a:t>Application Services</a:t>
              </a:r>
            </a:p>
          </p:txBody>
        </p:sp>
        <p:cxnSp>
          <p:nvCxnSpPr>
            <p:cNvPr id="116" name="Straight Connector 115"/>
            <p:cNvCxnSpPr/>
            <p:nvPr/>
          </p:nvCxnSpPr>
          <p:spPr>
            <a:xfrm>
              <a:off x="4899991" y="249232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3263489" y="3305532"/>
            <a:ext cx="2295171" cy="276999"/>
            <a:chOff x="3254392" y="1836251"/>
            <a:chExt cx="2295171" cy="276999"/>
          </a:xfrm>
        </p:grpSpPr>
        <p:sp>
          <p:nvSpPr>
            <p:cNvPr id="80" name="TextBox 79"/>
            <p:cNvSpPr txBox="1"/>
            <p:nvPr/>
          </p:nvSpPr>
          <p:spPr>
            <a:xfrm>
              <a:off x="3254392" y="1836251"/>
              <a:ext cx="1539242" cy="276999"/>
            </a:xfrm>
            <a:prstGeom prst="rect">
              <a:avLst/>
            </a:prstGeom>
            <a:noFill/>
            <a:ln>
              <a:noFill/>
            </a:ln>
          </p:spPr>
          <p:txBody>
            <a:bodyPr wrap="square" rtlCol="0">
              <a:spAutoFit/>
            </a:bodyPr>
            <a:lstStyle/>
            <a:p>
              <a:r>
                <a:rPr lang="en-US" sz="1200" b="1" dirty="0" smtClean="0"/>
                <a:t>Mobile Services</a:t>
              </a:r>
              <a:endParaRPr lang="en-US" sz="1200" b="1" dirty="0"/>
            </a:p>
          </p:txBody>
        </p:sp>
        <p:cxnSp>
          <p:nvCxnSpPr>
            <p:cNvPr id="117" name="Straight Connector 116"/>
            <p:cNvCxnSpPr/>
            <p:nvPr/>
          </p:nvCxnSpPr>
          <p:spPr>
            <a:xfrm>
              <a:off x="4528790" y="1994031"/>
              <a:ext cx="102077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254392" y="4295613"/>
            <a:ext cx="2295172" cy="276999"/>
            <a:chOff x="3254392" y="2819286"/>
            <a:chExt cx="2295172" cy="276999"/>
          </a:xfrm>
        </p:grpSpPr>
        <p:sp>
          <p:nvSpPr>
            <p:cNvPr id="136" name="TextBox 135"/>
            <p:cNvSpPr txBox="1"/>
            <p:nvPr/>
          </p:nvSpPr>
          <p:spPr>
            <a:xfrm>
              <a:off x="3254392" y="2819286"/>
              <a:ext cx="1181796" cy="276999"/>
            </a:xfrm>
            <a:prstGeom prst="rect">
              <a:avLst/>
            </a:prstGeom>
            <a:noFill/>
            <a:ln>
              <a:noFill/>
            </a:ln>
          </p:spPr>
          <p:txBody>
            <a:bodyPr wrap="square" rtlCol="0">
              <a:spAutoFit/>
            </a:bodyPr>
            <a:lstStyle/>
            <a:p>
              <a:r>
                <a:rPr lang="en-US" sz="1200" b="1" dirty="0" smtClean="0"/>
                <a:t>Messaging</a:t>
              </a:r>
              <a:endParaRPr lang="en-US" sz="1200" b="1" dirty="0"/>
            </a:p>
          </p:txBody>
        </p:sp>
        <p:cxnSp>
          <p:nvCxnSpPr>
            <p:cNvPr id="143" name="Straight Connector 142"/>
            <p:cNvCxnSpPr/>
            <p:nvPr/>
          </p:nvCxnSpPr>
          <p:spPr>
            <a:xfrm>
              <a:off x="4190870" y="2984436"/>
              <a:ext cx="1358694"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6171994" y="842619"/>
            <a:ext cx="2311356" cy="276999"/>
            <a:chOff x="3254391" y="3313365"/>
            <a:chExt cx="2311356" cy="276999"/>
          </a:xfrm>
        </p:grpSpPr>
        <p:sp>
          <p:nvSpPr>
            <p:cNvPr id="146" name="TextBox 145"/>
            <p:cNvSpPr txBox="1"/>
            <p:nvPr/>
          </p:nvSpPr>
          <p:spPr>
            <a:xfrm>
              <a:off x="3254391" y="3313365"/>
              <a:ext cx="1843587" cy="276999"/>
            </a:xfrm>
            <a:prstGeom prst="rect">
              <a:avLst/>
            </a:prstGeom>
            <a:noFill/>
            <a:ln>
              <a:noFill/>
            </a:ln>
          </p:spPr>
          <p:txBody>
            <a:bodyPr wrap="square" rtlCol="0">
              <a:spAutoFit/>
            </a:bodyPr>
            <a:lstStyle/>
            <a:p>
              <a:r>
                <a:rPr lang="en-US" sz="1200" b="1" dirty="0"/>
                <a:t>Business Productivity</a:t>
              </a:r>
            </a:p>
          </p:txBody>
        </p:sp>
        <p:cxnSp>
          <p:nvCxnSpPr>
            <p:cNvPr id="147" name="Straight Connector 146"/>
            <p:cNvCxnSpPr/>
            <p:nvPr/>
          </p:nvCxnSpPr>
          <p:spPr>
            <a:xfrm>
              <a:off x="5002280" y="3469070"/>
              <a:ext cx="56346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6171992" y="1344143"/>
            <a:ext cx="2295172" cy="276999"/>
            <a:chOff x="3254392" y="3803502"/>
            <a:chExt cx="2295172" cy="276999"/>
          </a:xfrm>
        </p:grpSpPr>
        <p:sp>
          <p:nvSpPr>
            <p:cNvPr id="68" name="TextBox 67"/>
            <p:cNvSpPr txBox="1"/>
            <p:nvPr/>
          </p:nvSpPr>
          <p:spPr>
            <a:xfrm>
              <a:off x="3254392" y="3803502"/>
              <a:ext cx="2152839" cy="276999"/>
            </a:xfrm>
            <a:prstGeom prst="rect">
              <a:avLst/>
            </a:prstGeom>
            <a:noFill/>
            <a:ln>
              <a:noFill/>
            </a:ln>
          </p:spPr>
          <p:txBody>
            <a:bodyPr wrap="square" rtlCol="0">
              <a:spAutoFit/>
            </a:bodyPr>
            <a:lstStyle/>
            <a:p>
              <a:r>
                <a:rPr lang="en-US" sz="1200" b="1" dirty="0"/>
                <a:t>Desktop &amp; App Streaming</a:t>
              </a:r>
            </a:p>
          </p:txBody>
        </p:sp>
        <p:cxnSp>
          <p:nvCxnSpPr>
            <p:cNvPr id="115" name="Straight Connector 114"/>
            <p:cNvCxnSpPr/>
            <p:nvPr/>
          </p:nvCxnSpPr>
          <p:spPr>
            <a:xfrm>
              <a:off x="5271422" y="3961510"/>
              <a:ext cx="278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3254393" y="1836096"/>
            <a:ext cx="2311355" cy="276999"/>
            <a:chOff x="3254393" y="5858081"/>
            <a:chExt cx="2311355" cy="276999"/>
          </a:xfrm>
        </p:grpSpPr>
        <p:sp>
          <p:nvSpPr>
            <p:cNvPr id="149" name="TextBox 148"/>
            <p:cNvSpPr txBox="1"/>
            <p:nvPr/>
          </p:nvSpPr>
          <p:spPr>
            <a:xfrm>
              <a:off x="3254393" y="5858081"/>
              <a:ext cx="1539242" cy="276999"/>
            </a:xfrm>
            <a:prstGeom prst="rect">
              <a:avLst/>
            </a:prstGeom>
            <a:noFill/>
            <a:ln>
              <a:noFill/>
            </a:ln>
          </p:spPr>
          <p:txBody>
            <a:bodyPr wrap="square" rtlCol="0">
              <a:spAutoFit/>
            </a:bodyPr>
            <a:lstStyle/>
            <a:p>
              <a:r>
                <a:rPr lang="en-US" sz="1200" b="1" dirty="0" smtClean="0"/>
                <a:t>Internet of Things</a:t>
              </a:r>
              <a:endParaRPr lang="en-US" sz="1200" b="1" dirty="0"/>
            </a:p>
          </p:txBody>
        </p:sp>
        <p:cxnSp>
          <p:nvCxnSpPr>
            <p:cNvPr id="119" name="Straight Connector 118"/>
            <p:cNvCxnSpPr/>
            <p:nvPr/>
          </p:nvCxnSpPr>
          <p:spPr>
            <a:xfrm>
              <a:off x="4718578" y="6026160"/>
              <a:ext cx="84717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325191" y="4117603"/>
            <a:ext cx="2294497" cy="461665"/>
            <a:chOff x="325191" y="4117603"/>
            <a:chExt cx="2294497" cy="461665"/>
          </a:xfrm>
        </p:grpSpPr>
        <p:sp>
          <p:nvSpPr>
            <p:cNvPr id="74" name="TextBox 73"/>
            <p:cNvSpPr txBox="1"/>
            <p:nvPr/>
          </p:nvSpPr>
          <p:spPr>
            <a:xfrm>
              <a:off x="325191" y="4117603"/>
              <a:ext cx="1585290" cy="461665"/>
            </a:xfrm>
            <a:prstGeom prst="rect">
              <a:avLst/>
            </a:prstGeom>
            <a:noFill/>
            <a:ln>
              <a:noFill/>
            </a:ln>
          </p:spPr>
          <p:txBody>
            <a:bodyPr wrap="square" rtlCol="0">
              <a:spAutoFit/>
            </a:bodyPr>
            <a:lstStyle/>
            <a:p>
              <a:r>
                <a:rPr lang="en-US" sz="1200" b="1" dirty="0"/>
                <a:t>Security, </a:t>
              </a:r>
              <a:r>
                <a:rPr lang="en-US" sz="1200" b="1" dirty="0" smtClean="0"/>
                <a:t>Identity, </a:t>
              </a:r>
              <a:br>
                <a:rPr lang="en-US" sz="1200" b="1" dirty="0" smtClean="0"/>
              </a:br>
              <a:r>
                <a:rPr lang="en-US" sz="1200" b="1" dirty="0" smtClean="0"/>
                <a:t>&amp; </a:t>
              </a:r>
              <a:r>
                <a:rPr lang="en-US" sz="1200" b="1" dirty="0"/>
                <a:t>Compliance</a:t>
              </a:r>
            </a:p>
          </p:txBody>
        </p:sp>
        <p:cxnSp>
          <p:nvCxnSpPr>
            <p:cNvPr id="105" name="Straight Connector 104"/>
            <p:cNvCxnSpPr/>
            <p:nvPr/>
          </p:nvCxnSpPr>
          <p:spPr>
            <a:xfrm>
              <a:off x="1485900" y="4458617"/>
              <a:ext cx="1133788"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3255727" y="2814827"/>
            <a:ext cx="2311356" cy="276999"/>
            <a:chOff x="6171995" y="853580"/>
            <a:chExt cx="2311356" cy="276999"/>
          </a:xfrm>
        </p:grpSpPr>
        <p:sp>
          <p:nvSpPr>
            <p:cNvPr id="110" name="TextBox 109"/>
            <p:cNvSpPr txBox="1"/>
            <p:nvPr/>
          </p:nvSpPr>
          <p:spPr>
            <a:xfrm>
              <a:off x="6171995" y="853580"/>
              <a:ext cx="2087101" cy="276999"/>
            </a:xfrm>
            <a:prstGeom prst="rect">
              <a:avLst/>
            </a:prstGeom>
            <a:noFill/>
            <a:ln>
              <a:noFill/>
            </a:ln>
          </p:spPr>
          <p:txBody>
            <a:bodyPr wrap="square" rtlCol="0">
              <a:spAutoFit/>
            </a:bodyPr>
            <a:lstStyle/>
            <a:p>
              <a:r>
                <a:rPr lang="en-US" sz="1200" b="1" dirty="0" smtClean="0"/>
                <a:t>Game Development</a:t>
              </a:r>
              <a:endParaRPr lang="en-US" sz="1200" b="1" dirty="0"/>
            </a:p>
          </p:txBody>
        </p:sp>
        <p:cxnSp>
          <p:nvCxnSpPr>
            <p:cNvPr id="112" name="Straight Connector 111"/>
            <p:cNvCxnSpPr/>
            <p:nvPr/>
          </p:nvCxnSpPr>
          <p:spPr>
            <a:xfrm>
              <a:off x="7743825" y="1009381"/>
              <a:ext cx="73952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cxnSp>
        <p:nvCxnSpPr>
          <p:cNvPr id="101" name="Straight Connector 100"/>
          <p:cNvCxnSpPr/>
          <p:nvPr/>
        </p:nvCxnSpPr>
        <p:spPr>
          <a:xfrm>
            <a:off x="6171992" y="162114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8460645" y="1343326"/>
            <a:ext cx="357329" cy="276999"/>
          </a:xfrm>
          <a:prstGeom prst="rect">
            <a:avLst/>
          </a:prstGeom>
          <a:noFill/>
          <a:ln>
            <a:noFill/>
          </a:ln>
        </p:spPr>
        <p:txBody>
          <a:bodyPr wrap="square" rtlCol="0">
            <a:spAutoFit/>
          </a:bodyPr>
          <a:lstStyle/>
          <a:p>
            <a:pPr algn="r"/>
            <a:r>
              <a:rPr lang="en-US" sz="1200" b="1" dirty="0" smtClean="0">
                <a:hlinkClick r:id="rId24" action="ppaction://hlinksldjump"/>
              </a:rPr>
              <a:t>44</a:t>
            </a:r>
            <a:endParaRPr lang="en-US" sz="1200" b="1" dirty="0"/>
          </a:p>
        </p:txBody>
      </p:sp>
      <p:grpSp>
        <p:nvGrpSpPr>
          <p:cNvPr id="19" name="Group 18"/>
          <p:cNvGrpSpPr/>
          <p:nvPr/>
        </p:nvGrpSpPr>
        <p:grpSpPr>
          <a:xfrm>
            <a:off x="3255736" y="2321160"/>
            <a:ext cx="2295172" cy="276999"/>
            <a:chOff x="6171992" y="1343326"/>
            <a:chExt cx="2295172" cy="276999"/>
          </a:xfrm>
        </p:grpSpPr>
        <p:sp>
          <p:nvSpPr>
            <p:cNvPr id="108" name="TextBox 107"/>
            <p:cNvSpPr txBox="1"/>
            <p:nvPr/>
          </p:nvSpPr>
          <p:spPr>
            <a:xfrm>
              <a:off x="6171992" y="1343326"/>
              <a:ext cx="1294790" cy="276999"/>
            </a:xfrm>
            <a:prstGeom prst="rect">
              <a:avLst/>
            </a:prstGeom>
            <a:noFill/>
            <a:ln>
              <a:noFill/>
            </a:ln>
          </p:spPr>
          <p:txBody>
            <a:bodyPr wrap="square" rtlCol="0">
              <a:spAutoFit/>
            </a:bodyPr>
            <a:lstStyle/>
            <a:p>
              <a:r>
                <a:rPr lang="en-US" sz="1200" b="1" smtClean="0"/>
                <a:t>Contact Center</a:t>
              </a:r>
              <a:endParaRPr lang="en-US" sz="1200" b="1" dirty="0"/>
            </a:p>
          </p:txBody>
        </p:sp>
        <p:cxnSp>
          <p:nvCxnSpPr>
            <p:cNvPr id="120" name="Straight Connector 119"/>
            <p:cNvCxnSpPr/>
            <p:nvPr/>
          </p:nvCxnSpPr>
          <p:spPr>
            <a:xfrm>
              <a:off x="7418832" y="1506357"/>
              <a:ext cx="104833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290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393" y="1969202"/>
            <a:ext cx="8426059" cy="930105"/>
          </a:xfrm>
        </p:spPr>
        <p:txBody>
          <a:bodyPr/>
          <a:lstStyle/>
          <a:p>
            <a:r>
              <a:rPr lang="en-US" dirty="0" smtClean="0"/>
              <a:t>Security, Identity &amp; Compliance</a:t>
            </a:r>
            <a:endParaRPr lang="en-US" dirty="0"/>
          </a:p>
        </p:txBody>
      </p:sp>
    </p:spTree>
    <p:extLst>
      <p:ext uri="{BB962C8B-B14F-4D97-AF65-F5344CB8AC3E}">
        <p14:creationId xmlns:p14="http://schemas.microsoft.com/office/powerpoint/2010/main" val="63380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Identity &amp; </a:t>
            </a:r>
            <a:r>
              <a:rPr lang="en-US" dirty="0" smtClean="0"/>
              <a:t>Compliance</a:t>
            </a:r>
            <a:endParaRPr lang="en-US" dirty="0"/>
          </a:p>
        </p:txBody>
      </p:sp>
      <p:cxnSp>
        <p:nvCxnSpPr>
          <p:cNvPr id="8" name="Straight Connector 7"/>
          <p:cNvCxnSpPr/>
          <p:nvPr/>
        </p:nvCxnSpPr>
        <p:spPr>
          <a:xfrm>
            <a:off x="4689732"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94321"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89766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32" y="663020"/>
            <a:ext cx="335701" cy="636066"/>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98" y="1971380"/>
            <a:ext cx="544780" cy="321915"/>
          </a:xfrm>
          <a:prstGeom prst="rect">
            <a:avLst/>
          </a:prstGeom>
        </p:spPr>
      </p:pic>
      <p:sp>
        <p:nvSpPr>
          <p:cNvPr id="24" name="TextBox 23"/>
          <p:cNvSpPr txBox="1"/>
          <p:nvPr/>
        </p:nvSpPr>
        <p:spPr>
          <a:xfrm>
            <a:off x="1047358" y="2527292"/>
            <a:ext cx="843172" cy="274320"/>
          </a:xfrm>
          <a:prstGeom prst="rect">
            <a:avLst/>
          </a:prstGeom>
          <a:noFill/>
        </p:spPr>
        <p:txBody>
          <a:bodyPr wrap="square" lIns="0" tIns="0" rIns="0" bIns="0" rtlCol="0" anchor="t">
            <a:noAutofit/>
          </a:bodyPr>
          <a:lstStyle/>
          <a:p>
            <a:pPr algn="ctr"/>
            <a:r>
              <a:rPr lang="en-US" sz="800" b="1" dirty="0" smtClean="0"/>
              <a:t>AWS STS</a:t>
            </a:r>
            <a:endParaRPr lang="en-US" sz="1400" b="1" dirty="0"/>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649" y="1997063"/>
            <a:ext cx="544781" cy="312744"/>
          </a:xfrm>
          <a:prstGeom prst="rect">
            <a:avLst/>
          </a:prstGeom>
        </p:spPr>
      </p:pic>
      <p:sp>
        <p:nvSpPr>
          <p:cNvPr id="26" name="TextBox 25"/>
          <p:cNvSpPr txBox="1"/>
          <p:nvPr/>
        </p:nvSpPr>
        <p:spPr>
          <a:xfrm>
            <a:off x="2682774" y="2527292"/>
            <a:ext cx="717360" cy="274320"/>
          </a:xfrm>
          <a:prstGeom prst="rect">
            <a:avLst/>
          </a:prstGeom>
          <a:noFill/>
        </p:spPr>
        <p:txBody>
          <a:bodyPr wrap="square" lIns="0" tIns="0" rIns="0" bIns="0" rtlCol="0" anchor="t">
            <a:noAutofit/>
          </a:bodyPr>
          <a:lstStyle/>
          <a:p>
            <a:pPr algn="ctr"/>
            <a:r>
              <a:rPr lang="en-US" sz="800" b="1" spc="-50" dirty="0" smtClean="0"/>
              <a:t>data </a:t>
            </a:r>
            <a:br>
              <a:rPr lang="en-US" sz="800" b="1" spc="-50" dirty="0" smtClean="0"/>
            </a:br>
            <a:r>
              <a:rPr lang="en-US" sz="800" b="1" spc="-50" dirty="0" smtClean="0"/>
              <a:t>encryption key</a:t>
            </a:r>
            <a:endParaRPr lang="en-US" sz="1400" b="1" spc="-50"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8389" y="1840685"/>
            <a:ext cx="455105" cy="585135"/>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995" y="2894389"/>
            <a:ext cx="444702" cy="585135"/>
          </a:xfrm>
          <a:prstGeom prst="rect">
            <a:avLst/>
          </a:prstGeom>
        </p:spPr>
      </p:pic>
      <p:sp>
        <p:nvSpPr>
          <p:cNvPr id="29" name="TextBox 28"/>
          <p:cNvSpPr txBox="1"/>
          <p:nvPr/>
        </p:nvSpPr>
        <p:spPr>
          <a:xfrm>
            <a:off x="366843" y="4649814"/>
            <a:ext cx="640080" cy="274320"/>
          </a:xfrm>
          <a:prstGeom prst="rect">
            <a:avLst/>
          </a:prstGeom>
          <a:noFill/>
        </p:spPr>
        <p:txBody>
          <a:bodyPr wrap="square" lIns="0" tIns="0" rIns="0" bIns="0" rtlCol="0" anchor="t">
            <a:noAutofit/>
          </a:bodyPr>
          <a:lstStyle/>
          <a:p>
            <a:pPr algn="ctr"/>
            <a:r>
              <a:rPr lang="en-US" sz="800" b="1" dirty="0"/>
              <a:t>p</a:t>
            </a:r>
            <a:r>
              <a:rPr lang="en-US" sz="800" b="1" dirty="0" smtClean="0"/>
              <a:t>ermissions</a:t>
            </a:r>
            <a:endParaRPr lang="en-US" sz="1400" b="1"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931" y="3969933"/>
            <a:ext cx="423718" cy="564958"/>
          </a:xfrm>
          <a:prstGeom prst="rect">
            <a:avLst/>
          </a:prstGeom>
        </p:spPr>
      </p:pic>
      <p:sp>
        <p:nvSpPr>
          <p:cNvPr id="31" name="TextBox 30"/>
          <p:cNvSpPr txBox="1"/>
          <p:nvPr/>
        </p:nvSpPr>
        <p:spPr>
          <a:xfrm>
            <a:off x="1146191" y="4649814"/>
            <a:ext cx="640080" cy="274320"/>
          </a:xfrm>
          <a:prstGeom prst="rect">
            <a:avLst/>
          </a:prstGeom>
          <a:noFill/>
        </p:spPr>
        <p:txBody>
          <a:bodyPr wrap="square" lIns="0" tIns="0" rIns="0" bIns="0" rtlCol="0" anchor="t">
            <a:noAutofit/>
          </a:bodyPr>
          <a:lstStyle/>
          <a:p>
            <a:pPr algn="ctr"/>
            <a:r>
              <a:rPr lang="en-US" sz="800" b="1" dirty="0"/>
              <a:t>r</a:t>
            </a:r>
            <a:r>
              <a:rPr lang="en-US" sz="800" b="1" dirty="0" smtClean="0"/>
              <a:t>ole</a:t>
            </a:r>
            <a:endParaRPr lang="en-US" sz="1400" b="1" dirty="0"/>
          </a:p>
        </p:txBody>
      </p:sp>
      <p:pic>
        <p:nvPicPr>
          <p:cNvPr id="32" name="Picture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7191" y="2985185"/>
            <a:ext cx="495256" cy="403541"/>
          </a:xfrm>
          <a:prstGeom prst="rect">
            <a:avLst/>
          </a:prstGeom>
        </p:spPr>
      </p:pic>
      <p:sp>
        <p:nvSpPr>
          <p:cNvPr id="33" name="TextBox 32"/>
          <p:cNvSpPr txBox="1"/>
          <p:nvPr/>
        </p:nvSpPr>
        <p:spPr>
          <a:xfrm>
            <a:off x="366843" y="2527292"/>
            <a:ext cx="640080" cy="274320"/>
          </a:xfrm>
          <a:prstGeom prst="rect">
            <a:avLst/>
          </a:prstGeom>
          <a:noFill/>
        </p:spPr>
        <p:txBody>
          <a:bodyPr wrap="square" lIns="0" tIns="0" rIns="0" bIns="0" rtlCol="0" anchor="t">
            <a:noAutofit/>
          </a:bodyPr>
          <a:lstStyle/>
          <a:p>
            <a:pPr algn="ctr"/>
            <a:r>
              <a:rPr lang="en-US" sz="800" b="1" dirty="0" smtClean="0"/>
              <a:t>add-on</a:t>
            </a:r>
            <a:endParaRPr lang="en-US" sz="1400" b="1" dirty="0"/>
          </a:p>
        </p:txBody>
      </p:sp>
      <p:sp>
        <p:nvSpPr>
          <p:cNvPr id="34" name="TextBox 33"/>
          <p:cNvSpPr txBox="1"/>
          <p:nvPr/>
        </p:nvSpPr>
        <p:spPr>
          <a:xfrm>
            <a:off x="366843" y="3594107"/>
            <a:ext cx="640080" cy="274320"/>
          </a:xfrm>
          <a:prstGeom prst="rect">
            <a:avLst/>
          </a:prstGeom>
          <a:noFill/>
        </p:spPr>
        <p:txBody>
          <a:bodyPr wrap="square" lIns="0" tIns="0" rIns="0" bIns="0" rtlCol="0" anchor="t">
            <a:noAutofit/>
          </a:bodyPr>
          <a:lstStyle/>
          <a:p>
            <a:pPr algn="ctr"/>
            <a:r>
              <a:rPr lang="en-US" sz="800" b="1" dirty="0" smtClean="0"/>
              <a:t>encrypted data</a:t>
            </a:r>
            <a:endParaRPr lang="en-US" sz="1400" b="1" dirty="0"/>
          </a:p>
        </p:txBody>
      </p:sp>
      <p:sp>
        <p:nvSpPr>
          <p:cNvPr id="35" name="TextBox 34"/>
          <p:cNvSpPr txBox="1"/>
          <p:nvPr/>
        </p:nvSpPr>
        <p:spPr>
          <a:xfrm>
            <a:off x="1146191" y="3594107"/>
            <a:ext cx="640080" cy="274320"/>
          </a:xfrm>
          <a:prstGeom prst="rect">
            <a:avLst/>
          </a:prstGeom>
          <a:noFill/>
        </p:spPr>
        <p:txBody>
          <a:bodyPr wrap="square" lIns="0" tIns="0" rIns="0" bIns="0" rtlCol="0" anchor="t">
            <a:noAutofit/>
          </a:bodyPr>
          <a:lstStyle/>
          <a:p>
            <a:pPr algn="ctr"/>
            <a:r>
              <a:rPr lang="en-US" sz="800" b="1" dirty="0" smtClean="0"/>
              <a:t>long-term security credential</a:t>
            </a:r>
            <a:endParaRPr lang="en-US" sz="1400" b="1" dirty="0"/>
          </a:p>
        </p:txBody>
      </p:sp>
      <p:sp>
        <p:nvSpPr>
          <p:cNvPr id="36" name="TextBox 35"/>
          <p:cNvSpPr txBox="1"/>
          <p:nvPr/>
        </p:nvSpPr>
        <p:spPr>
          <a:xfrm>
            <a:off x="1925539" y="4649814"/>
            <a:ext cx="640080" cy="274320"/>
          </a:xfrm>
          <a:prstGeom prst="rect">
            <a:avLst/>
          </a:prstGeom>
          <a:noFill/>
        </p:spPr>
        <p:txBody>
          <a:bodyPr wrap="square" lIns="0" tIns="0" rIns="0" bIns="0" rtlCol="0" anchor="t">
            <a:noAutofit/>
          </a:bodyPr>
          <a:lstStyle/>
          <a:p>
            <a:pPr algn="ctr"/>
            <a:r>
              <a:rPr lang="en-US" sz="800" b="1" dirty="0"/>
              <a:t>t</a:t>
            </a:r>
            <a:r>
              <a:rPr lang="en-US" sz="800" b="1" dirty="0" smtClean="0"/>
              <a:t>emporary security credential</a:t>
            </a:r>
            <a:endParaRPr lang="en-US" sz="1400" b="1" dirty="0"/>
          </a:p>
        </p:txBody>
      </p:sp>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3318" y="4047728"/>
            <a:ext cx="491816" cy="442634"/>
          </a:xfrm>
          <a:prstGeom prst="rect">
            <a:avLst/>
          </a:prstGeom>
        </p:spPr>
      </p:pic>
      <p:sp>
        <p:nvSpPr>
          <p:cNvPr id="38" name="TextBox 37"/>
          <p:cNvSpPr txBox="1"/>
          <p:nvPr/>
        </p:nvSpPr>
        <p:spPr>
          <a:xfrm>
            <a:off x="1925539" y="3594107"/>
            <a:ext cx="640080" cy="274320"/>
          </a:xfrm>
          <a:prstGeom prst="rect">
            <a:avLst/>
          </a:prstGeom>
          <a:noFill/>
        </p:spPr>
        <p:txBody>
          <a:bodyPr wrap="square" lIns="0" tIns="0" rIns="0" bIns="0" rtlCol="0" anchor="t">
            <a:noAutofit/>
          </a:bodyPr>
          <a:lstStyle/>
          <a:p>
            <a:pPr algn="ctr"/>
            <a:r>
              <a:rPr lang="en-US" sz="800" b="1" dirty="0" smtClean="0"/>
              <a:t>MFA token</a:t>
            </a:r>
            <a:endParaRPr lang="en-US" sz="1400" b="1" dirty="0"/>
          </a:p>
        </p:txBody>
      </p:sp>
      <p:pic>
        <p:nvPicPr>
          <p:cNvPr id="43" name="Picture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6153" y="1856568"/>
            <a:ext cx="438851" cy="564238"/>
          </a:xfrm>
          <a:prstGeom prst="rect">
            <a:avLst/>
          </a:prstGeom>
        </p:spPr>
      </p:pic>
      <p:sp>
        <p:nvSpPr>
          <p:cNvPr id="44" name="TextBox 43"/>
          <p:cNvSpPr txBox="1"/>
          <p:nvPr/>
        </p:nvSpPr>
        <p:spPr>
          <a:xfrm>
            <a:off x="1825267" y="2527292"/>
            <a:ext cx="851476" cy="274320"/>
          </a:xfrm>
          <a:prstGeom prst="rect">
            <a:avLst/>
          </a:prstGeom>
          <a:noFill/>
        </p:spPr>
        <p:txBody>
          <a:bodyPr wrap="square" lIns="0" tIns="0" rIns="0" bIns="0" rtlCol="0" anchor="t">
            <a:noAutofit/>
          </a:bodyPr>
          <a:lstStyle/>
          <a:p>
            <a:pPr algn="ctr"/>
            <a:r>
              <a:rPr lang="en-US" sz="800" b="1" dirty="0"/>
              <a:t>AWS </a:t>
            </a:r>
            <a:r>
              <a:rPr lang="en-US" sz="800" b="1" dirty="0" smtClean="0"/>
              <a:t>STS</a:t>
            </a:r>
            <a:br>
              <a:rPr lang="en-US" sz="800" b="1" dirty="0" smtClean="0"/>
            </a:br>
            <a:r>
              <a:rPr lang="en-US" sz="800" b="1" dirty="0" smtClean="0"/>
              <a:t>(alternate)</a:t>
            </a:r>
            <a:endParaRPr lang="en-US" sz="1400" b="1" dirty="0"/>
          </a:p>
        </p:txBody>
      </p:sp>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9348" y="4024297"/>
            <a:ext cx="548639" cy="470262"/>
          </a:xfrm>
          <a:prstGeom prst="rect">
            <a:avLst/>
          </a:prstGeom>
        </p:spPr>
      </p:pic>
      <p:pic>
        <p:nvPicPr>
          <p:cNvPr id="50" name="Picture 4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08525" y="2951824"/>
            <a:ext cx="470263" cy="470263"/>
          </a:xfrm>
          <a:prstGeom prst="rect">
            <a:avLst/>
          </a:prstGeom>
        </p:spPr>
      </p:pic>
      <p:sp>
        <p:nvSpPr>
          <p:cNvPr id="51" name="TextBox 50"/>
          <p:cNvSpPr txBox="1"/>
          <p:nvPr/>
        </p:nvSpPr>
        <p:spPr>
          <a:xfrm>
            <a:off x="366843" y="1360404"/>
            <a:ext cx="640080" cy="155448"/>
          </a:xfrm>
          <a:prstGeom prst="rect">
            <a:avLst/>
          </a:prstGeom>
          <a:noFill/>
        </p:spPr>
        <p:txBody>
          <a:bodyPr wrap="square" lIns="0" tIns="0" rIns="0" bIns="0" rtlCol="0" anchor="t">
            <a:noAutofit/>
          </a:bodyPr>
          <a:lstStyle/>
          <a:p>
            <a:pPr algn="ctr"/>
            <a:r>
              <a:rPr lang="en-US" sz="1000" b="1" dirty="0" smtClean="0"/>
              <a:t>IAM</a:t>
            </a:r>
            <a:endParaRPr lang="en-US" sz="1000" b="1" dirty="0"/>
          </a:p>
        </p:txBody>
      </p:sp>
      <p:cxnSp>
        <p:nvCxnSpPr>
          <p:cNvPr id="52" name="Straight Connector 51"/>
          <p:cNvCxnSpPr/>
          <p:nvPr/>
        </p:nvCxnSpPr>
        <p:spPr>
          <a:xfrm>
            <a:off x="330406"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468186" y="844006"/>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59640" y="153728"/>
            <a:ext cx="2757857" cy="461665"/>
          </a:xfrm>
          <a:prstGeom prst="rect">
            <a:avLst/>
          </a:prstGeom>
          <a:noFill/>
        </p:spPr>
        <p:txBody>
          <a:bodyPr wrap="square" rtlCol="0">
            <a:spAutoFit/>
          </a:bodyPr>
          <a:lstStyle/>
          <a:p>
            <a:pPr algn="r"/>
            <a:r>
              <a:rPr lang="en-US" sz="1200" i="1" dirty="0" smtClean="0">
                <a:solidFill>
                  <a:schemeClr val="accent6">
                    <a:lumMod val="60000"/>
                    <a:lumOff val="40000"/>
                  </a:schemeClr>
                </a:solidFill>
              </a:rPr>
              <a:t>Security, Identity &amp; Compliance icons continue on next slide</a:t>
            </a:r>
            <a:endParaRPr lang="en-US" sz="1200" i="1" dirty="0">
              <a:solidFill>
                <a:schemeClr val="accent6">
                  <a:lumMod val="60000"/>
                  <a:lumOff val="40000"/>
                </a:schemeClr>
              </a:solidFill>
            </a:endParaRPr>
          </a:p>
        </p:txBody>
      </p:sp>
      <p:sp>
        <p:nvSpPr>
          <p:cNvPr id="78" name="TextBox 77"/>
          <p:cNvSpPr txBox="1"/>
          <p:nvPr/>
        </p:nvSpPr>
        <p:spPr>
          <a:xfrm>
            <a:off x="3538390" y="1360403"/>
            <a:ext cx="1084132" cy="325989"/>
          </a:xfrm>
          <a:prstGeom prst="rect">
            <a:avLst/>
          </a:prstGeom>
          <a:noFill/>
        </p:spPr>
        <p:txBody>
          <a:bodyPr wrap="square" lIns="0" tIns="0" rIns="0" bIns="0" rtlCol="0" anchor="t">
            <a:noAutofit/>
          </a:bodyPr>
          <a:lstStyle/>
          <a:p>
            <a:pPr algn="ctr"/>
            <a:r>
              <a:rPr lang="en-US" sz="1000" b="1" dirty="0" smtClean="0"/>
              <a:t>Amazon </a:t>
            </a:r>
          </a:p>
          <a:p>
            <a:pPr algn="ctr"/>
            <a:r>
              <a:rPr lang="en-US" sz="1000" b="1" dirty="0" smtClean="0"/>
              <a:t>Cloud Directory</a:t>
            </a:r>
            <a:endParaRPr lang="en-US" sz="1000" b="1" dirty="0"/>
          </a:p>
        </p:txBody>
      </p:sp>
      <p:cxnSp>
        <p:nvCxnSpPr>
          <p:cNvPr id="79" name="Straight Connector 78"/>
          <p:cNvCxnSpPr/>
          <p:nvPr/>
        </p:nvCxnSpPr>
        <p:spPr>
          <a:xfrm>
            <a:off x="3531816" y="1739909"/>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9395" y="689722"/>
            <a:ext cx="542122" cy="582661"/>
          </a:xfrm>
          <a:prstGeom prst="rect">
            <a:avLst/>
          </a:prstGeom>
        </p:spPr>
      </p:pic>
      <p:sp>
        <p:nvSpPr>
          <p:cNvPr id="82" name="TextBox 81"/>
          <p:cNvSpPr txBox="1"/>
          <p:nvPr/>
        </p:nvSpPr>
        <p:spPr>
          <a:xfrm>
            <a:off x="4760075" y="1360404"/>
            <a:ext cx="943550" cy="155448"/>
          </a:xfrm>
          <a:prstGeom prst="rect">
            <a:avLst/>
          </a:prstGeom>
          <a:noFill/>
        </p:spPr>
        <p:txBody>
          <a:bodyPr wrap="square" lIns="0" tIns="0" rIns="0" bIns="0" rtlCol="0" anchor="t">
            <a:noAutofit/>
          </a:bodyPr>
          <a:lstStyle/>
          <a:p>
            <a:pPr algn="ctr"/>
            <a:r>
              <a:rPr lang="en-US" sz="1000" b="1" dirty="0" smtClean="0"/>
              <a:t>Amazon Inspector</a:t>
            </a:r>
            <a:endParaRPr lang="en-US" sz="1000" b="1" dirty="0"/>
          </a:p>
        </p:txBody>
      </p:sp>
      <p:cxnSp>
        <p:nvCxnSpPr>
          <p:cNvPr id="83" name="Straight Connector 82"/>
          <p:cNvCxnSpPr/>
          <p:nvPr/>
        </p:nvCxnSpPr>
        <p:spPr>
          <a:xfrm>
            <a:off x="47517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59460" y="654185"/>
            <a:ext cx="544780" cy="653736"/>
          </a:xfrm>
          <a:prstGeom prst="rect">
            <a:avLst/>
          </a:prstGeom>
        </p:spPr>
      </p:pic>
      <p:pic>
        <p:nvPicPr>
          <p:cNvPr id="85" name="Picture 8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84962" y="1877094"/>
            <a:ext cx="493776" cy="513014"/>
          </a:xfrm>
          <a:prstGeom prst="rect">
            <a:avLst/>
          </a:prstGeom>
        </p:spPr>
      </p:pic>
      <p:sp>
        <p:nvSpPr>
          <p:cNvPr id="86" name="TextBox 85"/>
          <p:cNvSpPr txBox="1"/>
          <p:nvPr/>
        </p:nvSpPr>
        <p:spPr>
          <a:xfrm>
            <a:off x="4911810" y="2527292"/>
            <a:ext cx="640080" cy="274320"/>
          </a:xfrm>
          <a:prstGeom prst="rect">
            <a:avLst/>
          </a:prstGeom>
          <a:noFill/>
        </p:spPr>
        <p:txBody>
          <a:bodyPr wrap="square" lIns="0" tIns="0" rIns="0" bIns="0" rtlCol="0" anchor="t">
            <a:noAutofit/>
          </a:bodyPr>
          <a:lstStyle/>
          <a:p>
            <a:pPr algn="ctr"/>
            <a:r>
              <a:rPr lang="en-US" sz="800" b="1" dirty="0" smtClean="0"/>
              <a:t>agent</a:t>
            </a:r>
            <a:endParaRPr lang="en-US" sz="1400" b="1" dirty="0"/>
          </a:p>
        </p:txBody>
      </p:sp>
      <p:cxnSp>
        <p:nvCxnSpPr>
          <p:cNvPr id="88" name="Straight Connector 87"/>
          <p:cNvCxnSpPr/>
          <p:nvPr/>
        </p:nvCxnSpPr>
        <p:spPr>
          <a:xfrm>
            <a:off x="585356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9" name="Picture 8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03400" y="822171"/>
            <a:ext cx="860453" cy="455534"/>
          </a:xfrm>
          <a:prstGeom prst="rect">
            <a:avLst/>
          </a:prstGeom>
        </p:spPr>
      </p:pic>
      <p:sp>
        <p:nvSpPr>
          <p:cNvPr id="90" name="TextBox 89"/>
          <p:cNvSpPr txBox="1"/>
          <p:nvPr/>
        </p:nvSpPr>
        <p:spPr>
          <a:xfrm>
            <a:off x="5861851" y="1360404"/>
            <a:ext cx="943550" cy="155448"/>
          </a:xfrm>
          <a:prstGeom prst="rect">
            <a:avLst/>
          </a:prstGeom>
          <a:noFill/>
        </p:spPr>
        <p:txBody>
          <a:bodyPr wrap="square" lIns="0" tIns="0" rIns="0" bIns="0" rtlCol="0" anchor="t">
            <a:noAutofit/>
          </a:bodyPr>
          <a:lstStyle/>
          <a:p>
            <a:pPr algn="ctr"/>
            <a:r>
              <a:rPr lang="en-US" sz="1000" b="1" dirty="0" smtClean="0"/>
              <a:t>Amazon </a:t>
            </a:r>
            <a:br>
              <a:rPr lang="en-US" sz="1000" b="1" dirty="0" smtClean="0"/>
            </a:br>
            <a:r>
              <a:rPr lang="en-US" sz="1000" b="1" dirty="0" smtClean="0"/>
              <a:t>Macie</a:t>
            </a:r>
            <a:endParaRPr lang="en-US" sz="1000" b="1" dirty="0"/>
          </a:p>
        </p:txBody>
      </p:sp>
      <p:pic>
        <p:nvPicPr>
          <p:cNvPr id="92" name="Picture 9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86150" y="756732"/>
            <a:ext cx="544779" cy="448642"/>
          </a:xfrm>
          <a:prstGeom prst="rect">
            <a:avLst/>
          </a:prstGeom>
        </p:spPr>
      </p:pic>
      <p:sp>
        <p:nvSpPr>
          <p:cNvPr id="93" name="TextBox 92"/>
          <p:cNvSpPr txBox="1"/>
          <p:nvPr/>
        </p:nvSpPr>
        <p:spPr>
          <a:xfrm>
            <a:off x="6965973" y="1360404"/>
            <a:ext cx="985132" cy="155448"/>
          </a:xfrm>
          <a:prstGeom prst="rect">
            <a:avLst/>
          </a:prstGeom>
          <a:noFill/>
        </p:spPr>
        <p:txBody>
          <a:bodyPr wrap="square" lIns="0" tIns="0" rIns="0" bIns="0" rtlCol="0" anchor="t">
            <a:noAutofit/>
          </a:bodyPr>
          <a:lstStyle/>
          <a:p>
            <a:pPr algn="ctr"/>
            <a:r>
              <a:rPr lang="en-US" sz="1000" b="1" dirty="0" smtClean="0"/>
              <a:t>AWS Certificate Manager</a:t>
            </a:r>
            <a:endParaRPr lang="en-US" sz="1000" b="1" dirty="0"/>
          </a:p>
        </p:txBody>
      </p:sp>
      <p:cxnSp>
        <p:nvCxnSpPr>
          <p:cNvPr id="94" name="Straight Connector 93"/>
          <p:cNvCxnSpPr/>
          <p:nvPr/>
        </p:nvCxnSpPr>
        <p:spPr>
          <a:xfrm>
            <a:off x="69784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68839" y="1971380"/>
            <a:ext cx="379401" cy="321916"/>
          </a:xfrm>
          <a:prstGeom prst="rect">
            <a:avLst/>
          </a:prstGeom>
        </p:spPr>
      </p:pic>
      <p:sp>
        <p:nvSpPr>
          <p:cNvPr id="96" name="TextBox 95"/>
          <p:cNvSpPr txBox="1"/>
          <p:nvPr/>
        </p:nvSpPr>
        <p:spPr>
          <a:xfrm>
            <a:off x="7138499" y="2527292"/>
            <a:ext cx="640080" cy="274320"/>
          </a:xfrm>
          <a:prstGeom prst="rect">
            <a:avLst/>
          </a:prstGeom>
          <a:noFill/>
        </p:spPr>
        <p:txBody>
          <a:bodyPr wrap="square" lIns="0" tIns="0" rIns="0" bIns="0" rtlCol="0" anchor="t">
            <a:noAutofit/>
          </a:bodyPr>
          <a:lstStyle/>
          <a:p>
            <a:pPr algn="ctr"/>
            <a:r>
              <a:rPr lang="en-US" sz="800" b="1" dirty="0" smtClean="0"/>
              <a:t>certificate manager</a:t>
            </a:r>
            <a:endParaRPr lang="en-US" sz="1400" b="1" dirty="0"/>
          </a:p>
        </p:txBody>
      </p:sp>
    </p:spTree>
    <p:extLst>
      <p:ext uri="{BB962C8B-B14F-4D97-AF65-F5344CB8AC3E}">
        <p14:creationId xmlns:p14="http://schemas.microsoft.com/office/powerpoint/2010/main" val="83801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a:off x="593866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52872"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33756"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36" name="Straight Connector 235"/>
          <p:cNvCxnSpPr/>
          <p:nvPr/>
        </p:nvCxnSpPr>
        <p:spPr>
          <a:xfrm>
            <a:off x="3254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6" name="Picture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70" y="654185"/>
            <a:ext cx="542122" cy="653736"/>
          </a:xfrm>
          <a:prstGeom prst="rect">
            <a:avLst/>
          </a:prstGeom>
        </p:spPr>
      </p:pic>
      <p:cxnSp>
        <p:nvCxnSpPr>
          <p:cNvPr id="101" name="Straight Connector 100"/>
          <p:cNvCxnSpPr/>
          <p:nvPr/>
        </p:nvCxnSpPr>
        <p:spPr>
          <a:xfrm>
            <a:off x="13616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50895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75111" y="1360404"/>
            <a:ext cx="943550" cy="155448"/>
          </a:xfrm>
          <a:prstGeom prst="rect">
            <a:avLst/>
          </a:prstGeom>
          <a:noFill/>
        </p:spPr>
        <p:txBody>
          <a:bodyPr wrap="square" lIns="0" tIns="0" rIns="0" bIns="0" rtlCol="0" anchor="t">
            <a:noAutofit/>
          </a:bodyPr>
          <a:lstStyle/>
          <a:p>
            <a:pPr algn="ctr"/>
            <a:r>
              <a:rPr lang="en-US" sz="1000" b="1" dirty="0" smtClean="0"/>
              <a:t>AWS Artifact</a:t>
            </a:r>
            <a:endParaRPr lang="en-US" sz="1000" b="1" dirty="0"/>
          </a:p>
        </p:txBody>
      </p:sp>
      <p:cxnSp>
        <p:nvCxnSpPr>
          <p:cNvPr id="37" name="Straight Connector 36"/>
          <p:cNvCxnSpPr/>
          <p:nvPr/>
        </p:nvCxnSpPr>
        <p:spPr>
          <a:xfrm>
            <a:off x="71668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859" y="660146"/>
            <a:ext cx="530055" cy="641813"/>
          </a:xfrm>
          <a:prstGeom prst="rect">
            <a:avLst/>
          </a:prstGeom>
        </p:spPr>
      </p:pic>
      <p:cxnSp>
        <p:nvCxnSpPr>
          <p:cNvPr id="39" name="Straight Connector 38"/>
          <p:cNvCxnSpPr/>
          <p:nvPr/>
        </p:nvCxnSpPr>
        <p:spPr>
          <a:xfrm>
            <a:off x="374534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8060" y="656618"/>
            <a:ext cx="534694" cy="644779"/>
          </a:xfrm>
          <a:prstGeom prst="rect">
            <a:avLst/>
          </a:prstGeom>
        </p:spPr>
      </p:pic>
      <p:sp>
        <p:nvSpPr>
          <p:cNvPr id="41" name="TextBox 40"/>
          <p:cNvSpPr txBox="1"/>
          <p:nvPr/>
        </p:nvSpPr>
        <p:spPr>
          <a:xfrm>
            <a:off x="3753632"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Organizations</a:t>
            </a:r>
            <a:endParaRPr lang="en-US" sz="1000" b="1" dirty="0"/>
          </a:p>
        </p:txBody>
      </p:sp>
      <p:sp>
        <p:nvSpPr>
          <p:cNvPr id="42" name="TextBox 41"/>
          <p:cNvSpPr txBox="1"/>
          <p:nvPr/>
        </p:nvSpPr>
        <p:spPr>
          <a:xfrm>
            <a:off x="2761450" y="1360404"/>
            <a:ext cx="640080" cy="155448"/>
          </a:xfrm>
          <a:prstGeom prst="rect">
            <a:avLst/>
          </a:prstGeom>
          <a:noFill/>
        </p:spPr>
        <p:txBody>
          <a:bodyPr wrap="square" lIns="0" tIns="0" rIns="0" bIns="0" rtlCol="0" anchor="t">
            <a:noAutofit/>
          </a:bodyPr>
          <a:lstStyle/>
          <a:p>
            <a:pPr algn="ctr"/>
            <a:r>
              <a:rPr lang="en-US" sz="1000" b="1" spc="-50" dirty="0"/>
              <a:t>AWS </a:t>
            </a:r>
            <a:r>
              <a:rPr lang="en-US" sz="1000" b="1" spc="-50" dirty="0" smtClean="0"/>
              <a:t>KMS</a:t>
            </a:r>
            <a:endParaRPr lang="en-US" sz="1000" b="1" spc="-50"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9100" y="654185"/>
            <a:ext cx="544780" cy="653736"/>
          </a:xfrm>
          <a:prstGeom prst="rect">
            <a:avLst/>
          </a:prstGeom>
        </p:spPr>
      </p:pic>
      <p:cxnSp>
        <p:nvCxnSpPr>
          <p:cNvPr id="44" name="Straight Connector 43"/>
          <p:cNvCxnSpPr/>
          <p:nvPr/>
        </p:nvCxnSpPr>
        <p:spPr>
          <a:xfrm>
            <a:off x="26014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4802450"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6" name="Title 2"/>
          <p:cNvSpPr>
            <a:spLocks noGrp="1"/>
          </p:cNvSpPr>
          <p:nvPr>
            <p:ph type="title"/>
          </p:nvPr>
        </p:nvSpPr>
        <p:spPr>
          <a:xfrm>
            <a:off x="336789" y="114936"/>
            <a:ext cx="8205304" cy="545192"/>
          </a:xfrm>
        </p:spPr>
        <p:txBody>
          <a:bodyPr/>
          <a:lstStyle/>
          <a:p>
            <a:r>
              <a:rPr lang="en-US" dirty="0"/>
              <a:t>Security, Identity &amp; </a:t>
            </a:r>
            <a:r>
              <a:rPr lang="en-US" dirty="0" smtClean="0"/>
              <a:t>Compliance </a:t>
            </a:r>
            <a:r>
              <a:rPr lang="en-US" smtClean="0"/>
              <a:t>(Continued)</a:t>
            </a:r>
            <a:endParaRPr lang="en-US" dirty="0"/>
          </a:p>
        </p:txBody>
      </p:sp>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4894" y="654185"/>
            <a:ext cx="544780" cy="653736"/>
          </a:xfrm>
          <a:prstGeom prst="rect">
            <a:avLst/>
          </a:prstGeom>
        </p:spPr>
      </p:pic>
      <p:sp>
        <p:nvSpPr>
          <p:cNvPr id="50" name="TextBox 49"/>
          <p:cNvSpPr txBox="1"/>
          <p:nvPr/>
        </p:nvSpPr>
        <p:spPr>
          <a:xfrm>
            <a:off x="1465509"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51" name="Straight Connector 50"/>
          <p:cNvCxnSpPr/>
          <p:nvPr/>
        </p:nvCxnSpPr>
        <p:spPr>
          <a:xfrm>
            <a:off x="145722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8872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2260" y="734733"/>
            <a:ext cx="530055" cy="492639"/>
          </a:xfrm>
          <a:prstGeom prst="rect">
            <a:avLst/>
          </a:prstGeom>
        </p:spPr>
      </p:pic>
      <p:sp>
        <p:nvSpPr>
          <p:cNvPr id="56" name="TextBox 55"/>
          <p:cNvSpPr txBox="1"/>
          <p:nvPr/>
        </p:nvSpPr>
        <p:spPr>
          <a:xfrm>
            <a:off x="4895512" y="1360404"/>
            <a:ext cx="943550" cy="155448"/>
          </a:xfrm>
          <a:prstGeom prst="rect">
            <a:avLst/>
          </a:prstGeom>
          <a:noFill/>
        </p:spPr>
        <p:txBody>
          <a:bodyPr wrap="square" lIns="0" tIns="0" rIns="0" bIns="0" rtlCol="0" anchor="t">
            <a:noAutofit/>
          </a:bodyPr>
          <a:lstStyle/>
          <a:p>
            <a:pPr algn="ctr"/>
            <a:r>
              <a:rPr lang="en-US" sz="1000" b="1" dirty="0" smtClean="0"/>
              <a:t>AWS Shield</a:t>
            </a:r>
            <a:endParaRPr lang="en-US" sz="1000" b="1" dirty="0"/>
          </a:p>
        </p:txBody>
      </p:sp>
      <p:sp>
        <p:nvSpPr>
          <p:cNvPr id="58" name="TextBox 57"/>
          <p:cNvSpPr txBox="1"/>
          <p:nvPr/>
        </p:nvSpPr>
        <p:spPr>
          <a:xfrm>
            <a:off x="6025193" y="1360404"/>
            <a:ext cx="943550" cy="155448"/>
          </a:xfrm>
          <a:prstGeom prst="rect">
            <a:avLst/>
          </a:prstGeom>
          <a:noFill/>
        </p:spPr>
        <p:txBody>
          <a:bodyPr wrap="square" lIns="0" tIns="0" rIns="0" bIns="0" rtlCol="0" anchor="t">
            <a:noAutofit/>
          </a:bodyPr>
          <a:lstStyle/>
          <a:p>
            <a:pPr algn="ctr"/>
            <a:r>
              <a:rPr lang="en-US" sz="1000" b="1" dirty="0" smtClean="0"/>
              <a:t>AWS WAF</a:t>
            </a:r>
            <a:endParaRPr lang="en-US" sz="1000" b="1" dirty="0"/>
          </a:p>
        </p:txBody>
      </p:sp>
      <p:pic>
        <p:nvPicPr>
          <p:cNvPr id="59" name="Picture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2872" y="659544"/>
            <a:ext cx="528193" cy="643017"/>
          </a:xfrm>
          <a:prstGeom prst="rect">
            <a:avLst/>
          </a:prstGeom>
        </p:spPr>
      </p:pic>
      <p:sp>
        <p:nvSpPr>
          <p:cNvPr id="67" name="TextBox 66"/>
          <p:cNvSpPr txBox="1"/>
          <p:nvPr/>
        </p:nvSpPr>
        <p:spPr>
          <a:xfrm>
            <a:off x="6176928" y="2527292"/>
            <a:ext cx="640080" cy="274320"/>
          </a:xfrm>
          <a:prstGeom prst="rect">
            <a:avLst/>
          </a:prstGeom>
          <a:noFill/>
        </p:spPr>
        <p:txBody>
          <a:bodyPr wrap="square" lIns="0" tIns="0" rIns="0" bIns="0" rtlCol="0" anchor="t">
            <a:noAutofit/>
          </a:bodyPr>
          <a:lstStyle/>
          <a:p>
            <a:pPr algn="ctr"/>
            <a:r>
              <a:rPr lang="en-US" sz="800" b="1" dirty="0" smtClean="0"/>
              <a:t>filtering rule</a:t>
            </a:r>
            <a:endParaRPr lang="en-US" sz="1400" b="1" dirty="0"/>
          </a:p>
        </p:txBody>
      </p:sp>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70710" y="1897205"/>
            <a:ext cx="452517" cy="470263"/>
          </a:xfrm>
          <a:prstGeom prst="rect">
            <a:avLst/>
          </a:prstGeom>
        </p:spPr>
      </p:pic>
      <p:cxnSp>
        <p:nvCxnSpPr>
          <p:cNvPr id="69" name="Straight Connector 68"/>
          <p:cNvCxnSpPr/>
          <p:nvPr/>
        </p:nvCxnSpPr>
        <p:spPr>
          <a:xfrm>
            <a:off x="601690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706778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921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Tree>
    <p:extLst>
      <p:ext uri="{BB962C8B-B14F-4D97-AF65-F5344CB8AC3E}">
        <p14:creationId xmlns:p14="http://schemas.microsoft.com/office/powerpoint/2010/main" val="146200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Analytics</a:t>
            </a:r>
            <a:endParaRPr lang="en-US" dirty="0"/>
          </a:p>
        </p:txBody>
      </p:sp>
      <p:cxnSp>
        <p:nvCxnSpPr>
          <p:cNvPr id="98" name="Straight Connector 97"/>
          <p:cNvCxnSpPr/>
          <p:nvPr/>
        </p:nvCxnSpPr>
        <p:spPr>
          <a:xfrm>
            <a:off x="530651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0511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06198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4" name="Picture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763" y="704846"/>
            <a:ext cx="537317" cy="644780"/>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371" y="1831906"/>
            <a:ext cx="589477" cy="598275"/>
          </a:xfrm>
          <a:prstGeom prst="rect">
            <a:avLst/>
          </a:prstGeom>
        </p:spPr>
      </p:pic>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4179" y="4005662"/>
            <a:ext cx="462524" cy="488220"/>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267" y="2925822"/>
            <a:ext cx="467068" cy="493017"/>
          </a:xfrm>
          <a:prstGeom prst="rect">
            <a:avLst/>
          </a:prstGeom>
        </p:spPr>
      </p:pic>
      <p:sp>
        <p:nvSpPr>
          <p:cNvPr id="45" name="TextBox 44"/>
          <p:cNvSpPr txBox="1"/>
          <p:nvPr/>
        </p:nvSpPr>
        <p:spPr>
          <a:xfrm>
            <a:off x="5430335" y="4654811"/>
            <a:ext cx="749248" cy="274320"/>
          </a:xfrm>
          <a:prstGeom prst="rect">
            <a:avLst/>
          </a:prstGeom>
          <a:noFill/>
        </p:spPr>
        <p:txBody>
          <a:bodyPr wrap="square" lIns="0" tIns="0" rIns="0" bIns="0" rtlCol="0" anchor="t">
            <a:noAutofit/>
          </a:bodyPr>
          <a:lstStyle/>
          <a:p>
            <a:pPr algn="ctr"/>
            <a:r>
              <a:rPr lang="en-US" sz="800" b="1" spc="-50" dirty="0" smtClean="0"/>
              <a:t>Amazon Kinesis Streams</a:t>
            </a:r>
            <a:endParaRPr lang="en-US" sz="1400" b="1" spc="-50" dirty="0"/>
          </a:p>
        </p:txBody>
      </p:sp>
      <p:sp>
        <p:nvSpPr>
          <p:cNvPr id="46" name="TextBox 45"/>
          <p:cNvSpPr txBox="1"/>
          <p:nvPr/>
        </p:nvSpPr>
        <p:spPr>
          <a:xfrm>
            <a:off x="5431368" y="3586138"/>
            <a:ext cx="749248" cy="274320"/>
          </a:xfrm>
          <a:prstGeom prst="rect">
            <a:avLst/>
          </a:prstGeom>
          <a:noFill/>
        </p:spPr>
        <p:txBody>
          <a:bodyPr wrap="square" lIns="0" tIns="0" rIns="0" bIns="0" rtlCol="0" anchor="t">
            <a:noAutofit/>
          </a:bodyPr>
          <a:lstStyle/>
          <a:p>
            <a:pPr algn="ctr"/>
            <a:r>
              <a:rPr lang="en-US" sz="800" b="1" spc="-50" dirty="0" smtClean="0"/>
              <a:t>Amazon Kinesis Firehose</a:t>
            </a:r>
            <a:endParaRPr lang="en-US" sz="1400" b="1" spc="-50" dirty="0"/>
          </a:p>
        </p:txBody>
      </p:sp>
      <p:sp>
        <p:nvSpPr>
          <p:cNvPr id="47" name="TextBox 46"/>
          <p:cNvSpPr txBox="1"/>
          <p:nvPr/>
        </p:nvSpPr>
        <p:spPr>
          <a:xfrm>
            <a:off x="5431368" y="2534428"/>
            <a:ext cx="749248" cy="274320"/>
          </a:xfrm>
          <a:prstGeom prst="rect">
            <a:avLst/>
          </a:prstGeom>
          <a:noFill/>
        </p:spPr>
        <p:txBody>
          <a:bodyPr wrap="square" lIns="0" tIns="0" rIns="0" bIns="0" rtlCol="0" anchor="t">
            <a:noAutofit/>
          </a:bodyPr>
          <a:lstStyle/>
          <a:p>
            <a:pPr algn="ctr"/>
            <a:r>
              <a:rPr lang="en-US" sz="800" b="1" spc="-50" dirty="0" smtClean="0"/>
              <a:t>Amazon Kinesis Analytics</a:t>
            </a:r>
            <a:endParaRPr lang="en-US" sz="1400" b="1" spc="-50" dirty="0"/>
          </a:p>
        </p:txBody>
      </p:sp>
      <p:sp>
        <p:nvSpPr>
          <p:cNvPr id="54" name="TextBox 53"/>
          <p:cNvSpPr txBox="1"/>
          <p:nvPr/>
        </p:nvSpPr>
        <p:spPr>
          <a:xfrm>
            <a:off x="6204303" y="2531098"/>
            <a:ext cx="779084" cy="274320"/>
          </a:xfrm>
          <a:prstGeom prst="rect">
            <a:avLst/>
          </a:prstGeom>
          <a:noFill/>
        </p:spPr>
        <p:txBody>
          <a:bodyPr wrap="square" lIns="0" tIns="0" rIns="0" bIns="0" rtlCol="0" anchor="t">
            <a:noAutofit/>
          </a:bodyPr>
          <a:lstStyle/>
          <a:p>
            <a:pPr algn="ctr"/>
            <a:r>
              <a:rPr lang="en-US" sz="800" b="1" spc="-50" dirty="0" smtClean="0"/>
              <a:t>Amazon Kinesis</a:t>
            </a:r>
            <a:r>
              <a:rPr lang="en-US" sz="800" b="1" dirty="0" smtClean="0"/>
              <a:t>–</a:t>
            </a:r>
            <a:br>
              <a:rPr lang="en-US" sz="800" b="1" dirty="0" smtClean="0"/>
            </a:br>
            <a:r>
              <a:rPr lang="en-US" sz="800" b="1" spc="-50" dirty="0" smtClean="0"/>
              <a:t>enabled app</a:t>
            </a:r>
            <a:endParaRPr lang="en-US" sz="1400" b="1" spc="-50" dirty="0"/>
          </a:p>
        </p:txBody>
      </p:sp>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5656" y="1858653"/>
            <a:ext cx="509633" cy="544781"/>
          </a:xfrm>
          <a:prstGeom prst="rect">
            <a:avLst/>
          </a:prstGeom>
        </p:spPr>
      </p:pic>
      <p:cxnSp>
        <p:nvCxnSpPr>
          <p:cNvPr id="232" name="Straight Connector 231"/>
          <p:cNvCxnSpPr/>
          <p:nvPr/>
        </p:nvCxnSpPr>
        <p:spPr>
          <a:xfrm>
            <a:off x="5403515"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5446883" y="1360220"/>
            <a:ext cx="731520" cy="155632"/>
          </a:xfrm>
          <a:prstGeom prst="rect">
            <a:avLst/>
          </a:prstGeom>
          <a:noFill/>
        </p:spPr>
        <p:txBody>
          <a:bodyPr wrap="square" lIns="0" tIns="0" rIns="0" bIns="0" rtlCol="0" anchor="t">
            <a:noAutofit/>
          </a:bodyPr>
          <a:lstStyle/>
          <a:p>
            <a:pPr algn="ctr"/>
            <a:r>
              <a:rPr lang="en-US" sz="1000" b="1" dirty="0"/>
              <a:t>Amazon Kinesis</a:t>
            </a:r>
          </a:p>
        </p:txBody>
      </p:sp>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3991" y="709203"/>
            <a:ext cx="530056" cy="636067"/>
          </a:xfrm>
          <a:prstGeom prst="rect">
            <a:avLst/>
          </a:prstGeom>
        </p:spPr>
      </p:pic>
      <p:sp>
        <p:nvSpPr>
          <p:cNvPr id="68" name="TextBox 67"/>
          <p:cNvSpPr txBox="1"/>
          <p:nvPr/>
        </p:nvSpPr>
        <p:spPr>
          <a:xfrm>
            <a:off x="1475992" y="2531098"/>
            <a:ext cx="640080" cy="274320"/>
          </a:xfrm>
          <a:prstGeom prst="rect">
            <a:avLst/>
          </a:prstGeom>
          <a:noFill/>
        </p:spPr>
        <p:txBody>
          <a:bodyPr wrap="square" lIns="0" tIns="0" rIns="0" bIns="0" rtlCol="0" anchor="t">
            <a:noAutofit/>
          </a:bodyPr>
          <a:lstStyle/>
          <a:p>
            <a:pPr algn="ctr"/>
            <a:r>
              <a:rPr lang="en-US" sz="800" b="1" dirty="0" smtClean="0"/>
              <a:t>cluster</a:t>
            </a:r>
            <a:endParaRPr lang="en-US" sz="1400" b="1" dirty="0"/>
          </a:p>
        </p:txBody>
      </p: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3957" y="1866370"/>
            <a:ext cx="494945" cy="564237"/>
          </a:xfrm>
          <a:prstGeom prst="rect">
            <a:avLst/>
          </a:prstGeom>
        </p:spPr>
      </p:pic>
      <p:sp>
        <p:nvSpPr>
          <p:cNvPr id="72" name="TextBox 71"/>
          <p:cNvSpPr txBox="1"/>
          <p:nvPr/>
        </p:nvSpPr>
        <p:spPr>
          <a:xfrm>
            <a:off x="2264985" y="2531098"/>
            <a:ext cx="640080" cy="274320"/>
          </a:xfrm>
          <a:prstGeom prst="rect">
            <a:avLst/>
          </a:prstGeom>
          <a:noFill/>
        </p:spPr>
        <p:txBody>
          <a:bodyPr wrap="square" lIns="0" tIns="0" rIns="0" bIns="0" rtlCol="0" anchor="t">
            <a:noAutofit/>
          </a:bodyPr>
          <a:lstStyle/>
          <a:p>
            <a:pPr algn="ctr"/>
            <a:r>
              <a:rPr lang="en-US" sz="800" b="1" dirty="0" smtClean="0"/>
              <a:t>EMR engine</a:t>
            </a:r>
            <a:endParaRPr lang="en-US" sz="1400" b="1" dirty="0"/>
          </a:p>
        </p:txBody>
      </p:sp>
      <p:pic>
        <p:nvPicPr>
          <p:cNvPr id="73" name="Picture 7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1626" y="1935431"/>
            <a:ext cx="544781" cy="397542"/>
          </a:xfrm>
          <a:prstGeom prst="rect">
            <a:avLst/>
          </a:prstGeom>
        </p:spPr>
      </p:pic>
      <p:sp>
        <p:nvSpPr>
          <p:cNvPr id="74" name="TextBox 73"/>
          <p:cNvSpPr txBox="1"/>
          <p:nvPr/>
        </p:nvSpPr>
        <p:spPr>
          <a:xfrm>
            <a:off x="1477100" y="3586672"/>
            <a:ext cx="640080" cy="274320"/>
          </a:xfrm>
          <a:prstGeom prst="rect">
            <a:avLst/>
          </a:prstGeom>
          <a:noFill/>
        </p:spPr>
        <p:txBody>
          <a:bodyPr wrap="square" lIns="0" tIns="0" rIns="0" bIns="0" rtlCol="0" anchor="t">
            <a:noAutofit/>
          </a:bodyPr>
          <a:lstStyle/>
          <a:p>
            <a:pPr algn="ctr"/>
            <a:r>
              <a:rPr lang="en-US" sz="800" b="1" dirty="0" smtClean="0"/>
              <a:t>EMR engine MapR M3</a:t>
            </a:r>
            <a:endParaRPr lang="en-US" sz="1400" b="1" dirty="0"/>
          </a:p>
        </p:txBody>
      </p:sp>
      <p:pic>
        <p:nvPicPr>
          <p:cNvPr id="75" name="Picture 7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27915" y="2976801"/>
            <a:ext cx="544781" cy="392243"/>
          </a:xfrm>
          <a:prstGeom prst="rect">
            <a:avLst/>
          </a:prstGeom>
        </p:spPr>
      </p:pic>
      <p:sp>
        <p:nvSpPr>
          <p:cNvPr id="76" name="TextBox 75"/>
          <p:cNvSpPr txBox="1"/>
          <p:nvPr/>
        </p:nvSpPr>
        <p:spPr>
          <a:xfrm>
            <a:off x="2264948" y="3586672"/>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a:t>MapR </a:t>
            </a:r>
            <a:r>
              <a:rPr lang="en-US" sz="800" b="1" dirty="0" smtClean="0"/>
              <a:t>M5</a:t>
            </a:r>
            <a:endParaRPr lang="en-US" sz="1400" b="1" dirty="0"/>
          </a:p>
        </p:txBody>
      </p:sp>
      <p:pic>
        <p:nvPicPr>
          <p:cNvPr id="77" name="Picture 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24497" y="2982720"/>
            <a:ext cx="537518" cy="392242"/>
          </a:xfrm>
          <a:prstGeom prst="rect">
            <a:avLst/>
          </a:prstGeom>
        </p:spPr>
      </p:pic>
      <p:sp>
        <p:nvSpPr>
          <p:cNvPr id="78" name="TextBox 77"/>
          <p:cNvSpPr txBox="1"/>
          <p:nvPr/>
        </p:nvSpPr>
        <p:spPr>
          <a:xfrm>
            <a:off x="1481210" y="4654811"/>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err="1"/>
              <a:t>MapR</a:t>
            </a:r>
            <a:r>
              <a:rPr lang="en-US" sz="800" b="1" dirty="0"/>
              <a:t> </a:t>
            </a:r>
            <a:r>
              <a:rPr lang="en-US" sz="800" b="1" dirty="0" smtClean="0"/>
              <a:t>M7</a:t>
            </a:r>
            <a:endParaRPr lang="en-US" sz="1400" b="1" dirty="0"/>
          </a:p>
        </p:txBody>
      </p:sp>
      <p:pic>
        <p:nvPicPr>
          <p:cNvPr id="85" name="Picture 8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23077" y="4060657"/>
            <a:ext cx="544779" cy="397541"/>
          </a:xfrm>
          <a:prstGeom prst="rect">
            <a:avLst/>
          </a:prstGeom>
        </p:spPr>
      </p:pic>
      <p:sp>
        <p:nvSpPr>
          <p:cNvPr id="230" name="TextBox 229"/>
          <p:cNvSpPr txBox="1"/>
          <p:nvPr/>
        </p:nvSpPr>
        <p:spPr>
          <a:xfrm>
            <a:off x="1434870" y="1360220"/>
            <a:ext cx="731520" cy="155632"/>
          </a:xfrm>
          <a:prstGeom prst="rect">
            <a:avLst/>
          </a:prstGeom>
          <a:noFill/>
        </p:spPr>
        <p:txBody>
          <a:bodyPr wrap="square" lIns="0" tIns="0" rIns="0" bIns="0" rtlCol="0" anchor="t">
            <a:noAutofit/>
          </a:bodyPr>
          <a:lstStyle/>
          <a:p>
            <a:pPr algn="ctr"/>
            <a:r>
              <a:rPr lang="en-US" sz="1000" b="1" dirty="0" smtClean="0"/>
              <a:t>Amazon EMR</a:t>
            </a:r>
            <a:endParaRPr lang="en-US" sz="1000" b="1" dirty="0"/>
          </a:p>
        </p:txBody>
      </p:sp>
      <p:cxnSp>
        <p:nvCxnSpPr>
          <p:cNvPr id="231" name="Straight Connector 230"/>
          <p:cNvCxnSpPr/>
          <p:nvPr/>
        </p:nvCxnSpPr>
        <p:spPr>
          <a:xfrm>
            <a:off x="1415767"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258312" y="4654811"/>
            <a:ext cx="640080" cy="274320"/>
          </a:xfrm>
          <a:prstGeom prst="rect">
            <a:avLst/>
          </a:prstGeom>
          <a:noFill/>
        </p:spPr>
        <p:txBody>
          <a:bodyPr wrap="square" lIns="0" tIns="0" rIns="0" bIns="0" rtlCol="0" anchor="t">
            <a:noAutofit/>
          </a:bodyPr>
          <a:lstStyle/>
          <a:p>
            <a:pPr algn="ctr"/>
            <a:r>
              <a:rPr lang="en-US" sz="800" b="1" dirty="0" smtClean="0"/>
              <a:t>HDFS cluster</a:t>
            </a:r>
            <a:endParaRPr lang="en-US" sz="1400" b="1" dirty="0"/>
          </a:p>
        </p:txBody>
      </p:sp>
      <p:pic>
        <p:nvPicPr>
          <p:cNvPr id="49" name="Picture 4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36277" y="4024729"/>
            <a:ext cx="494945" cy="494945"/>
          </a:xfrm>
          <a:prstGeom prst="rect">
            <a:avLst/>
          </a:prstGeom>
        </p:spPr>
      </p:pic>
      <p:cxnSp>
        <p:nvCxnSpPr>
          <p:cNvPr id="53" name="Straight Connector 52"/>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7818" y="790788"/>
            <a:ext cx="543292" cy="540096"/>
          </a:xfrm>
          <a:prstGeom prst="rect">
            <a:avLst/>
          </a:prstGeom>
        </p:spPr>
      </p:pic>
      <p:sp>
        <p:nvSpPr>
          <p:cNvPr id="57" name="TextBox 56"/>
          <p:cNvSpPr txBox="1"/>
          <p:nvPr/>
        </p:nvSpPr>
        <p:spPr>
          <a:xfrm>
            <a:off x="250824" y="1360220"/>
            <a:ext cx="109728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Athena</a:t>
            </a:r>
            <a:endParaRPr lang="en-US" sz="1000" b="1" dirty="0"/>
          </a:p>
        </p:txBody>
      </p:sp>
      <p:cxnSp>
        <p:nvCxnSpPr>
          <p:cNvPr id="59" name="Straight Connector 58"/>
          <p:cNvCxnSpPr/>
          <p:nvPr/>
        </p:nvCxnSpPr>
        <p:spPr>
          <a:xfrm>
            <a:off x="3194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46533" y="723588"/>
            <a:ext cx="504114" cy="607295"/>
          </a:xfrm>
          <a:prstGeom prst="rect">
            <a:avLst/>
          </a:prstGeom>
        </p:spPr>
      </p:pic>
      <p:sp>
        <p:nvSpPr>
          <p:cNvPr id="58" name="TextBox 57"/>
          <p:cNvSpPr txBox="1"/>
          <p:nvPr/>
        </p:nvSpPr>
        <p:spPr>
          <a:xfrm>
            <a:off x="3173428" y="1360220"/>
            <a:ext cx="850324"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CloudSearch</a:t>
            </a:r>
            <a:endParaRPr lang="en-US" sz="1000" b="1" dirty="0"/>
          </a:p>
        </p:txBody>
      </p:sp>
      <p:cxnSp>
        <p:nvCxnSpPr>
          <p:cNvPr id="60" name="Straight Connector 59"/>
          <p:cNvCxnSpPr/>
          <p:nvPr/>
        </p:nvCxnSpPr>
        <p:spPr>
          <a:xfrm>
            <a:off x="311853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3178709" y="2531098"/>
            <a:ext cx="839762" cy="274320"/>
          </a:xfrm>
          <a:prstGeom prst="rect">
            <a:avLst/>
          </a:prstGeom>
          <a:noFill/>
        </p:spPr>
        <p:txBody>
          <a:bodyPr wrap="square" lIns="0" tIns="0" rIns="0" bIns="0" rtlCol="0" anchor="t">
            <a:noAutofit/>
          </a:bodyPr>
          <a:lstStyle/>
          <a:p>
            <a:pPr algn="ctr"/>
            <a:r>
              <a:rPr lang="en-US" sz="800" b="1" dirty="0" smtClean="0"/>
              <a:t>search documents</a:t>
            </a:r>
            <a:endParaRPr lang="en-US" sz="1400" b="1" dirty="0"/>
          </a:p>
        </p:txBody>
      </p:sp>
      <p:pic>
        <p:nvPicPr>
          <p:cNvPr id="63" name="Picture 6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43774" y="1866789"/>
            <a:ext cx="509632" cy="528508"/>
          </a:xfrm>
          <a:prstGeom prst="rect">
            <a:avLst/>
          </a:prstGeom>
        </p:spPr>
      </p:pic>
      <p:cxnSp>
        <p:nvCxnSpPr>
          <p:cNvPr id="65" name="Straight Connector 64"/>
          <p:cNvCxnSpPr/>
          <p:nvPr/>
        </p:nvCxnSpPr>
        <p:spPr>
          <a:xfrm>
            <a:off x="41631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9" name="Picture 3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462028" y="684190"/>
            <a:ext cx="543291" cy="651950"/>
          </a:xfrm>
          <a:prstGeom prst="rect">
            <a:avLst/>
          </a:prstGeom>
        </p:spPr>
      </p:pic>
      <p:sp>
        <p:nvSpPr>
          <p:cNvPr id="50" name="TextBox 49"/>
          <p:cNvSpPr txBox="1"/>
          <p:nvPr/>
        </p:nvSpPr>
        <p:spPr>
          <a:xfrm>
            <a:off x="4169655" y="1360220"/>
            <a:ext cx="1128037" cy="155632"/>
          </a:xfrm>
          <a:prstGeom prst="rect">
            <a:avLst/>
          </a:prstGeom>
          <a:noFill/>
        </p:spPr>
        <p:txBody>
          <a:bodyPr wrap="square" lIns="0" tIns="0" rIns="0" bIns="0" rtlCol="0" anchor="t">
            <a:noAutofit/>
          </a:bodyPr>
          <a:lstStyle/>
          <a:p>
            <a:pPr algn="ctr"/>
            <a:r>
              <a:rPr lang="en-US" sz="1000" b="1" dirty="0" smtClean="0"/>
              <a:t>Amazon ES</a:t>
            </a:r>
            <a:endParaRPr lang="en-US" sz="1000" b="1" dirty="0"/>
          </a:p>
        </p:txBody>
      </p:sp>
      <p:cxnSp>
        <p:nvCxnSpPr>
          <p:cNvPr id="79" name="Straight Connector 78"/>
          <p:cNvCxnSpPr/>
          <p:nvPr/>
        </p:nvCxnSpPr>
        <p:spPr>
          <a:xfrm>
            <a:off x="42536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0" name="Picture 7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62207" y="727766"/>
            <a:ext cx="544780" cy="598939"/>
          </a:xfrm>
          <a:prstGeom prst="rect">
            <a:avLst/>
          </a:prstGeom>
        </p:spPr>
      </p:pic>
      <p:sp>
        <p:nvSpPr>
          <p:cNvPr id="81" name="TextBox 80"/>
          <p:cNvSpPr txBox="1"/>
          <p:nvPr/>
        </p:nvSpPr>
        <p:spPr>
          <a:xfrm>
            <a:off x="7268837" y="1360220"/>
            <a:ext cx="731520" cy="155632"/>
          </a:xfrm>
          <a:prstGeom prst="rect">
            <a:avLst/>
          </a:prstGeom>
          <a:noFill/>
        </p:spPr>
        <p:txBody>
          <a:bodyPr wrap="square" lIns="0" tIns="0" rIns="0" bIns="0" rtlCol="0" anchor="t">
            <a:noAutofit/>
          </a:bodyPr>
          <a:lstStyle/>
          <a:p>
            <a:pPr algn="ctr"/>
            <a:r>
              <a:rPr lang="en-US" sz="1000" b="1" dirty="0" smtClean="0"/>
              <a:t>Amazon Redshift*</a:t>
            </a:r>
            <a:endParaRPr lang="en-US" sz="1000" b="1" dirty="0"/>
          </a:p>
        </p:txBody>
      </p:sp>
      <p:sp>
        <p:nvSpPr>
          <p:cNvPr id="56" name="TextBox 55"/>
          <p:cNvSpPr txBox="1"/>
          <p:nvPr/>
        </p:nvSpPr>
        <p:spPr>
          <a:xfrm>
            <a:off x="726233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67" name="Picture 6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409866" y="1856116"/>
            <a:ext cx="449462" cy="512387"/>
          </a:xfrm>
          <a:prstGeom prst="rect">
            <a:avLst/>
          </a:prstGeom>
        </p:spPr>
      </p:pic>
      <p:sp>
        <p:nvSpPr>
          <p:cNvPr id="71" name="TextBox 70"/>
          <p:cNvSpPr txBox="1"/>
          <p:nvPr/>
        </p:nvSpPr>
        <p:spPr>
          <a:xfrm>
            <a:off x="731455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82" name="Picture 8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09866" y="2925544"/>
            <a:ext cx="449462" cy="512387"/>
          </a:xfrm>
          <a:prstGeom prst="rect">
            <a:avLst/>
          </a:prstGeom>
        </p:spPr>
      </p:pic>
      <p:cxnSp>
        <p:nvCxnSpPr>
          <p:cNvPr id="86" name="Straight Connector 85"/>
          <p:cNvCxnSpPr/>
          <p:nvPr/>
        </p:nvCxnSpPr>
        <p:spPr>
          <a:xfrm>
            <a:off x="71545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Analytics icons continue on next slide</a:t>
            </a:r>
            <a:endParaRPr lang="en-US" sz="1050" i="1" dirty="0">
              <a:solidFill>
                <a:schemeClr val="accent6">
                  <a:lumMod val="60000"/>
                  <a:lumOff val="40000"/>
                </a:schemeClr>
              </a:solidFill>
            </a:endParaRPr>
          </a:p>
        </p:txBody>
      </p:sp>
      <p:sp>
        <p:nvSpPr>
          <p:cNvPr id="89" name="TextBox 88"/>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spTree>
    <p:extLst>
      <p:ext uri="{BB962C8B-B14F-4D97-AF65-F5344CB8AC3E}">
        <p14:creationId xmlns:p14="http://schemas.microsoft.com/office/powerpoint/2010/main" val="1120137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(Continued)</a:t>
            </a:r>
            <a:endParaRPr lang="en-US" dirty="0"/>
          </a:p>
        </p:txBody>
      </p:sp>
      <p:cxnSp>
        <p:nvCxnSpPr>
          <p:cNvPr id="5" name="Straight Connector 4"/>
          <p:cNvCxnSpPr/>
          <p:nvPr/>
        </p:nvCxnSpPr>
        <p:spPr>
          <a:xfrm>
            <a:off x="13485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732" y="700368"/>
            <a:ext cx="544780" cy="653736"/>
          </a:xfrm>
          <a:prstGeom prst="rect">
            <a:avLst/>
          </a:prstGeom>
        </p:spPr>
      </p:pic>
      <p:sp>
        <p:nvSpPr>
          <p:cNvPr id="12" name="TextBox 11"/>
          <p:cNvSpPr txBox="1"/>
          <p:nvPr/>
        </p:nvSpPr>
        <p:spPr>
          <a:xfrm>
            <a:off x="1549362"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6" name="Straight Connector 5"/>
          <p:cNvCxnSpPr/>
          <p:nvPr/>
        </p:nvCxnSpPr>
        <p:spPr>
          <a:xfrm>
            <a:off x="14350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9137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705677" y="1360220"/>
            <a:ext cx="731520" cy="155632"/>
          </a:xfrm>
          <a:prstGeom prst="rect">
            <a:avLst/>
          </a:prstGeom>
          <a:noFill/>
        </p:spPr>
        <p:txBody>
          <a:bodyPr wrap="square" lIns="0" tIns="0" rIns="0" bIns="0" rtlCol="0" anchor="t">
            <a:noAutofit/>
          </a:bodyPr>
          <a:lstStyle/>
          <a:p>
            <a:pPr algn="ctr"/>
            <a:r>
              <a:rPr lang="en-US" sz="1000" b="1" dirty="0"/>
              <a:t>AWS </a:t>
            </a:r>
            <a:r>
              <a:rPr lang="en-US" sz="1000" b="1" dirty="0" smtClean="0"/>
              <a:t>Glue</a:t>
            </a:r>
            <a:endParaRPr lang="en-US" sz="1000"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8211" y="700368"/>
            <a:ext cx="526453" cy="636067"/>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833" y="816924"/>
            <a:ext cx="420624" cy="420624"/>
          </a:xfrm>
          <a:prstGeom prst="rect">
            <a:avLst/>
          </a:prstGeom>
        </p:spPr>
      </p:pic>
      <p:sp>
        <p:nvSpPr>
          <p:cNvPr id="15" name="TextBox 14"/>
          <p:cNvSpPr txBox="1"/>
          <p:nvPr/>
        </p:nvSpPr>
        <p:spPr>
          <a:xfrm>
            <a:off x="409385"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cxnSp>
        <p:nvCxnSpPr>
          <p:cNvPr id="16" name="Straight Connector 15"/>
          <p:cNvCxnSpPr/>
          <p:nvPr/>
        </p:nvCxnSpPr>
        <p:spPr>
          <a:xfrm>
            <a:off x="295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49800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65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Artificial Intelligence</a:t>
            </a:r>
            <a:endParaRPr lang="en-US" dirty="0"/>
          </a:p>
        </p:txBody>
      </p:sp>
    </p:spTree>
    <p:extLst>
      <p:ext uri="{BB962C8B-B14F-4D97-AF65-F5344CB8AC3E}">
        <p14:creationId xmlns:p14="http://schemas.microsoft.com/office/powerpoint/2010/main" val="309425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cxnSp>
        <p:nvCxnSpPr>
          <p:cNvPr id="6" name="Straight Connector 5"/>
          <p:cNvCxnSpPr/>
          <p:nvPr/>
        </p:nvCxnSpPr>
        <p:spPr>
          <a:xfrm>
            <a:off x="13578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42535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05" y="726147"/>
            <a:ext cx="528778" cy="559882"/>
          </a:xfrm>
          <a:prstGeom prst="rect">
            <a:avLst/>
          </a:prstGeom>
        </p:spPr>
      </p:pic>
      <p:sp>
        <p:nvSpPr>
          <p:cNvPr id="8" name="TextBox 7"/>
          <p:cNvSpPr txBox="1"/>
          <p:nvPr/>
        </p:nvSpPr>
        <p:spPr>
          <a:xfrm>
            <a:off x="322519" y="1360404"/>
            <a:ext cx="943550" cy="155448"/>
          </a:xfrm>
          <a:prstGeom prst="rect">
            <a:avLst/>
          </a:prstGeom>
          <a:noFill/>
        </p:spPr>
        <p:txBody>
          <a:bodyPr wrap="square" lIns="0" tIns="0" rIns="0" bIns="0" rtlCol="0" anchor="t">
            <a:noAutofit/>
          </a:bodyPr>
          <a:lstStyle/>
          <a:p>
            <a:pPr algn="ctr"/>
            <a:r>
              <a:rPr lang="en-US" sz="1000" b="1" dirty="0" smtClean="0"/>
              <a:t>Amazon </a:t>
            </a:r>
          </a:p>
          <a:p>
            <a:pPr algn="ctr"/>
            <a:r>
              <a:rPr lang="en-US" sz="1000" b="1" dirty="0" smtClean="0"/>
              <a:t>Lex</a:t>
            </a:r>
            <a:endParaRPr lang="en-US" sz="1000" b="1" dirty="0"/>
          </a:p>
        </p:txBody>
      </p:sp>
      <p:cxnSp>
        <p:nvCxnSpPr>
          <p:cNvPr id="11" name="Straight Connector 10"/>
          <p:cNvCxnSpPr/>
          <p:nvPr/>
        </p:nvCxnSpPr>
        <p:spPr>
          <a:xfrm>
            <a:off x="3142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804" y="689140"/>
            <a:ext cx="544780" cy="653098"/>
          </a:xfrm>
          <a:prstGeom prst="rect">
            <a:avLst/>
          </a:prstGeom>
        </p:spPr>
      </p:pic>
      <p:sp>
        <p:nvSpPr>
          <p:cNvPr id="9" name="TextBox 8"/>
          <p:cNvSpPr txBox="1"/>
          <p:nvPr/>
        </p:nvSpPr>
        <p:spPr>
          <a:xfrm>
            <a:off x="1418419" y="1360404"/>
            <a:ext cx="943550" cy="155448"/>
          </a:xfrm>
          <a:prstGeom prst="rect">
            <a:avLst/>
          </a:prstGeom>
          <a:noFill/>
        </p:spPr>
        <p:txBody>
          <a:bodyPr wrap="square" lIns="0" tIns="0" rIns="0" bIns="0" rtlCol="0" anchor="t">
            <a:noAutofit/>
          </a:bodyPr>
          <a:lstStyle/>
          <a:p>
            <a:pPr algn="ctr"/>
            <a:r>
              <a:rPr lang="en-US" sz="1000" b="1" dirty="0" smtClean="0"/>
              <a:t>Amazon </a:t>
            </a:r>
          </a:p>
          <a:p>
            <a:pPr algn="ctr"/>
            <a:r>
              <a:rPr lang="en-US" sz="1000" b="1" dirty="0" smtClean="0"/>
              <a:t>Polly</a:t>
            </a:r>
            <a:endParaRPr lang="en-US" sz="1000" b="1" dirty="0"/>
          </a:p>
        </p:txBody>
      </p:sp>
      <p:cxnSp>
        <p:nvCxnSpPr>
          <p:cNvPr id="13" name="Straight Connector 12"/>
          <p:cNvCxnSpPr/>
          <p:nvPr/>
        </p:nvCxnSpPr>
        <p:spPr>
          <a:xfrm>
            <a:off x="14101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6137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006" y="701261"/>
            <a:ext cx="539599" cy="651950"/>
          </a:xfrm>
          <a:prstGeom prst="rect">
            <a:avLst/>
          </a:prstGeom>
        </p:spPr>
      </p:pic>
      <p:sp>
        <p:nvSpPr>
          <p:cNvPr id="15" name="TextBox 14"/>
          <p:cNvSpPr txBox="1"/>
          <p:nvPr/>
        </p:nvSpPr>
        <p:spPr>
          <a:xfrm>
            <a:off x="3545165" y="1360220"/>
            <a:ext cx="1097280" cy="155632"/>
          </a:xfrm>
          <a:prstGeom prst="rect">
            <a:avLst/>
          </a:prstGeom>
          <a:noFill/>
        </p:spPr>
        <p:txBody>
          <a:bodyPr wrap="square" lIns="0" tIns="0" rIns="0" bIns="0" rtlCol="0" anchor="t">
            <a:noAutofit/>
          </a:bodyPr>
          <a:lstStyle/>
          <a:p>
            <a:pPr algn="ctr"/>
            <a:r>
              <a:rPr lang="en-US" sz="1000" b="1" spc="-50" dirty="0"/>
              <a:t> Amazon </a:t>
            </a:r>
            <a:r>
              <a:rPr lang="en-US" sz="1000" b="1" spc="-50" dirty="0" smtClean="0"/>
              <a:t>Machine </a:t>
            </a:r>
            <a:r>
              <a:rPr lang="en-US" sz="1000" b="1" spc="-50" dirty="0"/>
              <a:t>Learning</a:t>
            </a:r>
          </a:p>
        </p:txBody>
      </p:sp>
      <p:cxnSp>
        <p:nvCxnSpPr>
          <p:cNvPr id="18" name="Straight Connector 17"/>
          <p:cNvCxnSpPr/>
          <p:nvPr/>
        </p:nvCxnSpPr>
        <p:spPr>
          <a:xfrm>
            <a:off x="34900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8279" y="688821"/>
            <a:ext cx="533234" cy="643018"/>
          </a:xfrm>
          <a:prstGeom prst="rect">
            <a:avLst/>
          </a:prstGeom>
        </p:spPr>
      </p:pic>
      <p:sp>
        <p:nvSpPr>
          <p:cNvPr id="10" name="TextBox 9"/>
          <p:cNvSpPr txBox="1"/>
          <p:nvPr/>
        </p:nvSpPr>
        <p:spPr>
          <a:xfrm>
            <a:off x="2483121"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Rekognition</a:t>
            </a:r>
            <a:endParaRPr lang="en-US" sz="1000" b="1" dirty="0"/>
          </a:p>
        </p:txBody>
      </p:sp>
      <p:cxnSp>
        <p:nvCxnSpPr>
          <p:cNvPr id="20" name="Straight Connector 19"/>
          <p:cNvCxnSpPr/>
          <p:nvPr/>
        </p:nvCxnSpPr>
        <p:spPr>
          <a:xfrm>
            <a:off x="24748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14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spTree>
    <p:extLst>
      <p:ext uri="{BB962C8B-B14F-4D97-AF65-F5344CB8AC3E}">
        <p14:creationId xmlns:p14="http://schemas.microsoft.com/office/powerpoint/2010/main" val="67773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032" y="681967"/>
            <a:ext cx="536997" cy="653735"/>
          </a:xfrm>
          <a:prstGeom prst="rect">
            <a:avLst/>
          </a:prstGeom>
        </p:spPr>
      </p:pic>
      <p:sp>
        <p:nvSpPr>
          <p:cNvPr id="126" name="TextBox 125"/>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640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834" y="681967"/>
            <a:ext cx="590796" cy="670728"/>
          </a:xfrm>
          <a:prstGeom prst="rect">
            <a:avLst/>
          </a:prstGeom>
        </p:spPr>
      </p:pic>
      <p:sp>
        <p:nvSpPr>
          <p:cNvPr id="49" name="TextBox 48"/>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smtClean="0"/>
              <a:t>Amazon Pinpoint</a:t>
            </a:r>
            <a:endParaRPr lang="en-US" sz="1000" b="1" dirty="0"/>
          </a:p>
        </p:txBody>
      </p: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29" y="681967"/>
            <a:ext cx="614834" cy="670728"/>
          </a:xfrm>
          <a:prstGeom prst="rect">
            <a:avLst/>
          </a:prstGeom>
        </p:spPr>
      </p:pic>
      <p:sp>
        <p:nvSpPr>
          <p:cNvPr id="38" name="TextBox 37"/>
          <p:cNvSpPr txBox="1"/>
          <p:nvPr/>
        </p:nvSpPr>
        <p:spPr>
          <a:xfrm>
            <a:off x="342970"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39" name="Straight Connector 38"/>
          <p:cNvCxnSpPr/>
          <p:nvPr/>
        </p:nvCxnSpPr>
        <p:spPr>
          <a:xfrm>
            <a:off x="31028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41405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3431" y="689421"/>
            <a:ext cx="521366" cy="625640"/>
          </a:xfrm>
          <a:prstGeom prst="rect">
            <a:avLst/>
          </a:prstGeom>
        </p:spPr>
      </p:pic>
      <p:sp>
        <p:nvSpPr>
          <p:cNvPr id="43" name="TextBox 42"/>
          <p:cNvSpPr txBox="1"/>
          <p:nvPr/>
        </p:nvSpPr>
        <p:spPr>
          <a:xfrm>
            <a:off x="1446738"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pic>
        <p:nvPicPr>
          <p:cNvPr id="45" name="Picture 4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870" y="698208"/>
            <a:ext cx="519942" cy="623930"/>
          </a:xfrm>
          <a:prstGeom prst="rect">
            <a:avLst/>
          </a:prstGeom>
        </p:spPr>
      </p:pic>
      <p:sp>
        <p:nvSpPr>
          <p:cNvPr id="47" name="TextBox 46"/>
          <p:cNvSpPr txBox="1"/>
          <p:nvPr/>
        </p:nvSpPr>
        <p:spPr>
          <a:xfrm>
            <a:off x="2510465"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cxnSp>
        <p:nvCxnSpPr>
          <p:cNvPr id="48" name="Straight Connector 47"/>
          <p:cNvCxnSpPr/>
          <p:nvPr/>
        </p:nvCxnSpPr>
        <p:spPr>
          <a:xfrm>
            <a:off x="24777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5712" y="774178"/>
            <a:ext cx="531809" cy="544779"/>
          </a:xfrm>
          <a:prstGeom prst="rect">
            <a:avLst/>
          </a:prstGeom>
        </p:spPr>
      </p:pic>
      <p:sp>
        <p:nvSpPr>
          <p:cNvPr id="52" name="TextBox 51"/>
          <p:cNvSpPr txBox="1"/>
          <p:nvPr/>
        </p:nvSpPr>
        <p:spPr>
          <a:xfrm>
            <a:off x="5691395"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53" name="Straight Connector 52"/>
          <p:cNvCxnSpPr/>
          <p:nvPr/>
        </p:nvCxnSpPr>
        <p:spPr>
          <a:xfrm>
            <a:off x="572155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a:t>
            </a:r>
            <a:endParaRPr lang="en-US" dirty="0"/>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spTree>
    <p:extLst>
      <p:ext uri="{BB962C8B-B14F-4D97-AF65-F5344CB8AC3E}">
        <p14:creationId xmlns:p14="http://schemas.microsoft.com/office/powerpoint/2010/main" val="329212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cxnSp>
        <p:nvCxnSpPr>
          <p:cNvPr id="16" name="Straight Connector 15"/>
          <p:cNvCxnSpPr/>
          <p:nvPr/>
        </p:nvCxnSpPr>
        <p:spPr>
          <a:xfrm>
            <a:off x="136244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6993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57460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67094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83" y="713212"/>
            <a:ext cx="518823" cy="625640"/>
          </a:xfrm>
          <a:prstGeom prst="rect">
            <a:avLst/>
          </a:prstGeom>
        </p:spPr>
      </p:pic>
      <p:sp>
        <p:nvSpPr>
          <p:cNvPr id="34" name="TextBox 33"/>
          <p:cNvSpPr txBox="1"/>
          <p:nvPr/>
        </p:nvSpPr>
        <p:spPr>
          <a:xfrm>
            <a:off x="289281" y="1360220"/>
            <a:ext cx="1060626" cy="155632"/>
          </a:xfrm>
          <a:prstGeom prst="rect">
            <a:avLst/>
          </a:prstGeom>
          <a:noFill/>
        </p:spPr>
        <p:txBody>
          <a:bodyPr wrap="square" lIns="0" tIns="0" rIns="0" bIns="0" rtlCol="0" anchor="t">
            <a:noAutofit/>
          </a:bodyPr>
          <a:lstStyle/>
          <a:p>
            <a:pPr algn="ctr"/>
            <a:r>
              <a:rPr lang="en-US" sz="1000" b="1" dirty="0" smtClean="0"/>
              <a:t>AWS Step Functions</a:t>
            </a:r>
            <a:endParaRPr lang="en-US" b="1" dirty="0"/>
          </a:p>
        </p:txBody>
      </p:sp>
      <p:cxnSp>
        <p:nvCxnSpPr>
          <p:cNvPr id="35" name="Straight Connector 34"/>
          <p:cNvCxnSpPr/>
          <p:nvPr/>
        </p:nvCxnSpPr>
        <p:spPr>
          <a:xfrm>
            <a:off x="339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425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911" y="699164"/>
            <a:ext cx="544780" cy="653736"/>
          </a:xfrm>
          <a:prstGeom prst="rect">
            <a:avLst/>
          </a:prstGeom>
        </p:spPr>
      </p:pic>
      <p:sp>
        <p:nvSpPr>
          <p:cNvPr id="39" name="TextBox 38"/>
          <p:cNvSpPr txBox="1"/>
          <p:nvPr/>
        </p:nvSpPr>
        <p:spPr>
          <a:xfrm>
            <a:off x="1585261" y="3587727"/>
            <a:ext cx="640080" cy="274320"/>
          </a:xfrm>
          <a:prstGeom prst="rect">
            <a:avLst/>
          </a:prstGeom>
          <a:noFill/>
        </p:spPr>
        <p:txBody>
          <a:bodyPr wrap="square" lIns="0" tIns="0" rIns="0" bIns="0" rtlCol="0" anchor="t">
            <a:noAutofit/>
          </a:bodyPr>
          <a:lstStyle/>
          <a:p>
            <a:pPr algn="ctr"/>
            <a:r>
              <a:rPr lang="en-US" sz="800" b="1" dirty="0" smtClean="0"/>
              <a:t>worker</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2780" y="2949245"/>
            <a:ext cx="445042" cy="469767"/>
          </a:xfrm>
          <a:prstGeom prst="rect">
            <a:avLst/>
          </a:prstGeom>
        </p:spPr>
      </p:pic>
      <p:sp>
        <p:nvSpPr>
          <p:cNvPr id="41" name="TextBox 40"/>
          <p:cNvSpPr txBox="1"/>
          <p:nvPr/>
        </p:nvSpPr>
        <p:spPr>
          <a:xfrm>
            <a:off x="1585261" y="2535534"/>
            <a:ext cx="640080" cy="274320"/>
          </a:xfrm>
          <a:prstGeom prst="rect">
            <a:avLst/>
          </a:prstGeom>
          <a:noFill/>
        </p:spPr>
        <p:txBody>
          <a:bodyPr wrap="square" lIns="0" tIns="0" rIns="0" bIns="0" rtlCol="0" anchor="t">
            <a:noAutofit/>
          </a:bodyPr>
          <a:lstStyle/>
          <a:p>
            <a:pPr algn="ctr"/>
            <a:r>
              <a:rPr lang="en-US" sz="800" b="1" dirty="0" smtClean="0"/>
              <a:t>decider</a:t>
            </a:r>
            <a:endParaRPr lang="en-US" sz="1400" b="1" dirty="0"/>
          </a:p>
        </p:txBody>
      </p:sp>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9657" y="1931116"/>
            <a:ext cx="391288" cy="412249"/>
          </a:xfrm>
          <a:prstGeom prst="rect">
            <a:avLst/>
          </a:prstGeom>
        </p:spPr>
      </p:pic>
      <p:sp>
        <p:nvSpPr>
          <p:cNvPr id="46" name="TextBox 45"/>
          <p:cNvSpPr txBox="1"/>
          <p:nvPr/>
        </p:nvSpPr>
        <p:spPr>
          <a:xfrm>
            <a:off x="1457925"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SWF</a:t>
            </a:r>
            <a:endParaRPr lang="en-US" b="1" dirty="0"/>
          </a:p>
        </p:txBody>
      </p:sp>
      <p:pic>
        <p:nvPicPr>
          <p:cNvPr id="48" name="Picture 4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5425" y="689421"/>
            <a:ext cx="521366" cy="625640"/>
          </a:xfrm>
          <a:prstGeom prst="rect">
            <a:avLst/>
          </a:prstGeom>
        </p:spPr>
      </p:pic>
      <p:sp>
        <p:nvSpPr>
          <p:cNvPr id="49" name="TextBox 48"/>
          <p:cNvSpPr txBox="1"/>
          <p:nvPr/>
        </p:nvSpPr>
        <p:spPr>
          <a:xfrm>
            <a:off x="2568732"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cxnSp>
        <p:nvCxnSpPr>
          <p:cNvPr id="50" name="Straight Connector 49"/>
          <p:cNvCxnSpPr/>
          <p:nvPr/>
        </p:nvCxnSpPr>
        <p:spPr>
          <a:xfrm>
            <a:off x="253604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0393" y="713212"/>
            <a:ext cx="521366" cy="625640"/>
          </a:xfrm>
          <a:prstGeom prst="rect">
            <a:avLst/>
          </a:prstGeom>
        </p:spPr>
      </p:pic>
      <p:sp>
        <p:nvSpPr>
          <p:cNvPr id="53" name="TextBox 52"/>
          <p:cNvSpPr txBox="1"/>
          <p:nvPr/>
        </p:nvSpPr>
        <p:spPr>
          <a:xfrm>
            <a:off x="3580763" y="1360220"/>
            <a:ext cx="1060626" cy="155632"/>
          </a:xfrm>
          <a:prstGeom prst="rect">
            <a:avLst/>
          </a:prstGeom>
          <a:noFill/>
        </p:spPr>
        <p:txBody>
          <a:bodyPr wrap="square" lIns="0" tIns="0" rIns="0" bIns="0" rtlCol="0" anchor="t">
            <a:noAutofit/>
          </a:bodyPr>
          <a:lstStyle/>
          <a:p>
            <a:pPr algn="ctr"/>
            <a:r>
              <a:rPr lang="en-US" sz="1000" b="1" dirty="0" smtClean="0"/>
              <a:t>Amazon Elastic </a:t>
            </a:r>
            <a:br>
              <a:rPr lang="en-US" sz="1000" b="1" dirty="0" smtClean="0"/>
            </a:br>
            <a:r>
              <a:rPr lang="en-US" sz="1000" b="1" dirty="0" smtClean="0"/>
              <a:t>Transcoder</a:t>
            </a:r>
            <a:endParaRPr lang="en-US" b="1" dirty="0"/>
          </a:p>
        </p:txBody>
      </p:sp>
      <p:cxnSp>
        <p:nvCxnSpPr>
          <p:cNvPr id="54" name="Straight Connector 53"/>
          <p:cNvCxnSpPr/>
          <p:nvPr/>
        </p:nvCxnSpPr>
        <p:spPr>
          <a:xfrm>
            <a:off x="36310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2388" y="699164"/>
            <a:ext cx="544780" cy="653736"/>
          </a:xfrm>
          <a:prstGeom prst="rect">
            <a:avLst/>
          </a:prstGeom>
        </p:spPr>
      </p:pic>
      <p:sp>
        <p:nvSpPr>
          <p:cNvPr id="57" name="TextBox 56"/>
          <p:cNvSpPr txBox="1"/>
          <p:nvPr/>
        </p:nvSpPr>
        <p:spPr>
          <a:xfrm>
            <a:off x="4719065" y="1360220"/>
            <a:ext cx="971427" cy="154723"/>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r>
              <a:rPr lang="en-US" sz="1000" b="1" dirty="0" smtClean="0"/>
              <a:t> 2.0*</a:t>
            </a:r>
            <a:endParaRPr lang="en-US" b="1" dirty="0"/>
          </a:p>
        </p:txBody>
      </p:sp>
      <p:cxnSp>
        <p:nvCxnSpPr>
          <p:cNvPr id="58" name="Straight Connector 57"/>
          <p:cNvCxnSpPr/>
          <p:nvPr/>
        </p:nvCxnSpPr>
        <p:spPr>
          <a:xfrm>
            <a:off x="472471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421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Messaging</a:t>
            </a:r>
            <a:endParaRPr lang="en-US" dirty="0"/>
          </a:p>
        </p:txBody>
      </p:sp>
    </p:spTree>
    <p:extLst>
      <p:ext uri="{BB962C8B-B14F-4D97-AF65-F5344CB8AC3E}">
        <p14:creationId xmlns:p14="http://schemas.microsoft.com/office/powerpoint/2010/main" val="1534948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Messaging</a:t>
            </a:r>
            <a:endParaRPr lang="en-US" dirty="0"/>
          </a:p>
        </p:txBody>
      </p:sp>
      <p:cxnSp>
        <p:nvCxnSpPr>
          <p:cNvPr id="14" name="Straight Connector 13"/>
          <p:cNvCxnSpPr/>
          <p:nvPr/>
        </p:nvCxnSpPr>
        <p:spPr>
          <a:xfrm>
            <a:off x="246057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54962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3567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91" y="699164"/>
            <a:ext cx="544780" cy="653736"/>
          </a:xfrm>
          <a:prstGeom prst="rect">
            <a:avLst/>
          </a:prstGeom>
        </p:spPr>
      </p:pic>
      <p:sp>
        <p:nvSpPr>
          <p:cNvPr id="37" name="TextBox 36"/>
          <p:cNvSpPr txBox="1"/>
          <p:nvPr/>
        </p:nvSpPr>
        <p:spPr>
          <a:xfrm>
            <a:off x="507641" y="3587727"/>
            <a:ext cx="640080" cy="274320"/>
          </a:xfrm>
          <a:prstGeom prst="rect">
            <a:avLst/>
          </a:prstGeom>
          <a:noFill/>
        </p:spPr>
        <p:txBody>
          <a:bodyPr wrap="square" lIns="0" tIns="0" rIns="0" bIns="0" rtlCol="0" anchor="t">
            <a:noAutofit/>
          </a:bodyPr>
          <a:lstStyle/>
          <a:p>
            <a:pPr algn="ctr"/>
            <a:r>
              <a:rPr lang="en-US" sz="800" b="1" dirty="0" smtClean="0"/>
              <a:t>queue</a:t>
            </a:r>
            <a:endParaRPr lang="en-US" sz="1400" b="1" dirty="0"/>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60" y="3035780"/>
            <a:ext cx="445042" cy="296694"/>
          </a:xfrm>
          <a:prstGeom prst="rect">
            <a:avLst/>
          </a:prstGeom>
        </p:spPr>
      </p:pic>
      <p:sp>
        <p:nvSpPr>
          <p:cNvPr id="49" name="TextBox 48"/>
          <p:cNvSpPr txBox="1"/>
          <p:nvPr/>
        </p:nvSpPr>
        <p:spPr>
          <a:xfrm>
            <a:off x="507641" y="2535534"/>
            <a:ext cx="640080" cy="274320"/>
          </a:xfrm>
          <a:prstGeom prst="rect">
            <a:avLst/>
          </a:prstGeom>
          <a:noFill/>
        </p:spPr>
        <p:txBody>
          <a:bodyPr wrap="square" lIns="0" tIns="0" rIns="0" bIns="0" rtlCol="0" anchor="t">
            <a:noAutofit/>
          </a:bodyPr>
          <a:lstStyle/>
          <a:p>
            <a:pPr algn="ctr"/>
            <a:r>
              <a:rPr lang="en-US" sz="800" b="1" dirty="0" smtClean="0"/>
              <a:t>message</a:t>
            </a:r>
            <a:endParaRPr lang="en-US" sz="1400" b="1" dirty="0"/>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87" y="1886743"/>
            <a:ext cx="389189" cy="460881"/>
          </a:xfrm>
          <a:prstGeom prst="rect">
            <a:avLst/>
          </a:prstGeom>
        </p:spPr>
      </p:pic>
      <p:sp>
        <p:nvSpPr>
          <p:cNvPr id="55" name="TextBox 54"/>
          <p:cNvSpPr txBox="1"/>
          <p:nvPr/>
        </p:nvSpPr>
        <p:spPr>
          <a:xfrm>
            <a:off x="380305"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SQS</a:t>
            </a:r>
            <a:endParaRPr lang="en-US" b="1" dirty="0"/>
          </a:p>
        </p:txBody>
      </p:sp>
      <p:cxnSp>
        <p:nvCxnSpPr>
          <p:cNvPr id="56" name="Straight Connector 55"/>
          <p:cNvCxnSpPr/>
          <p:nvPr/>
        </p:nvCxnSpPr>
        <p:spPr>
          <a:xfrm>
            <a:off x="34762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9322" y="768592"/>
            <a:ext cx="521367" cy="521367"/>
          </a:xfrm>
          <a:prstGeom prst="rect">
            <a:avLst/>
          </a:prstGeom>
        </p:spPr>
      </p:pic>
      <p:sp>
        <p:nvSpPr>
          <p:cNvPr id="59" name="TextBox 58"/>
          <p:cNvSpPr txBox="1"/>
          <p:nvPr/>
        </p:nvSpPr>
        <p:spPr>
          <a:xfrm>
            <a:off x="1588115" y="2535854"/>
            <a:ext cx="643781" cy="274320"/>
          </a:xfrm>
          <a:prstGeom prst="rect">
            <a:avLst/>
          </a:prstGeom>
          <a:noFill/>
        </p:spPr>
        <p:txBody>
          <a:bodyPr wrap="square" lIns="0" tIns="0" rIns="0" bIns="0" rtlCol="0" anchor="t">
            <a:noAutofit/>
          </a:bodyPr>
          <a:lstStyle/>
          <a:p>
            <a:pPr algn="ctr"/>
            <a:r>
              <a:rPr lang="en-US" sz="800" b="1" dirty="0" smtClean="0"/>
              <a:t>email notification</a:t>
            </a:r>
            <a:endParaRPr lang="en-US" sz="1400" b="1" dirty="0"/>
          </a:p>
        </p:txBody>
      </p:sp>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0499" y="1958415"/>
            <a:ext cx="539013" cy="337781"/>
          </a:xfrm>
          <a:prstGeom prst="rect">
            <a:avLst/>
          </a:prstGeom>
        </p:spPr>
      </p:pic>
      <p:sp>
        <p:nvSpPr>
          <p:cNvPr id="61" name="TextBox 60"/>
          <p:cNvSpPr txBox="1"/>
          <p:nvPr/>
        </p:nvSpPr>
        <p:spPr>
          <a:xfrm>
            <a:off x="1588115" y="3582340"/>
            <a:ext cx="643781" cy="274320"/>
          </a:xfrm>
          <a:prstGeom prst="rect">
            <a:avLst/>
          </a:prstGeom>
          <a:noFill/>
        </p:spPr>
        <p:txBody>
          <a:bodyPr wrap="square" lIns="0" tIns="0" rIns="0" bIns="0" rtlCol="0" anchor="t">
            <a:noAutofit/>
          </a:bodyPr>
          <a:lstStyle/>
          <a:p>
            <a:pPr algn="ctr"/>
            <a:r>
              <a:rPr lang="en-US" sz="800" b="1" dirty="0" smtClean="0"/>
              <a:t>HTTP notification</a:t>
            </a:r>
            <a:endParaRPr lang="en-US" sz="1400" b="1" dirty="0"/>
          </a:p>
        </p:txBody>
      </p:sp>
      <p:sp>
        <p:nvSpPr>
          <p:cNvPr id="62" name="TextBox 61"/>
          <p:cNvSpPr txBox="1"/>
          <p:nvPr/>
        </p:nvSpPr>
        <p:spPr>
          <a:xfrm>
            <a:off x="1588115" y="4654811"/>
            <a:ext cx="643781" cy="274320"/>
          </a:xfrm>
          <a:prstGeom prst="rect">
            <a:avLst/>
          </a:prstGeom>
          <a:noFill/>
        </p:spPr>
        <p:txBody>
          <a:bodyPr wrap="square" lIns="0" tIns="0" rIns="0" bIns="0" rtlCol="0" anchor="t">
            <a:noAutofit/>
          </a:bodyPr>
          <a:lstStyle/>
          <a:p>
            <a:pPr algn="ctr"/>
            <a:r>
              <a:rPr lang="en-US" sz="800" b="1" dirty="0"/>
              <a:t>t</a:t>
            </a:r>
            <a:r>
              <a:rPr lang="en-US" sz="800" b="1" dirty="0" smtClean="0"/>
              <a:t>opic</a:t>
            </a:r>
            <a:endParaRPr lang="en-US" sz="1400" b="1" dirty="0"/>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499" y="3006385"/>
            <a:ext cx="539013" cy="337781"/>
          </a:xfrm>
          <a:prstGeom prst="rect">
            <a:avLst/>
          </a:prstGeom>
          <a:noFill/>
          <a:ln>
            <a:noFill/>
          </a:ln>
        </p:spPr>
      </p:pic>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45923" y="4105249"/>
            <a:ext cx="528165" cy="334933"/>
          </a:xfrm>
          <a:prstGeom prst="rect">
            <a:avLst/>
          </a:prstGeom>
        </p:spPr>
      </p:pic>
      <p:sp>
        <p:nvSpPr>
          <p:cNvPr id="65" name="TextBox 64"/>
          <p:cNvSpPr txBox="1"/>
          <p:nvPr/>
        </p:nvSpPr>
        <p:spPr>
          <a:xfrm>
            <a:off x="1462629"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66" name="Straight Connector 65"/>
          <p:cNvCxnSpPr/>
          <p:nvPr/>
        </p:nvCxnSpPr>
        <p:spPr>
          <a:xfrm>
            <a:off x="142994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51907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3733" y="681967"/>
            <a:ext cx="590796" cy="670728"/>
          </a:xfrm>
          <a:prstGeom prst="rect">
            <a:avLst/>
          </a:prstGeom>
        </p:spPr>
      </p:pic>
      <p:sp>
        <p:nvSpPr>
          <p:cNvPr id="70" name="TextBox 69"/>
          <p:cNvSpPr txBox="1"/>
          <p:nvPr/>
        </p:nvSpPr>
        <p:spPr>
          <a:xfrm>
            <a:off x="2551755" y="1360220"/>
            <a:ext cx="894752" cy="155632"/>
          </a:xfrm>
          <a:prstGeom prst="rect">
            <a:avLst/>
          </a:prstGeom>
          <a:noFill/>
        </p:spPr>
        <p:txBody>
          <a:bodyPr wrap="square" lIns="0" tIns="0" rIns="0" bIns="0" rtlCol="0" anchor="t">
            <a:noAutofit/>
          </a:bodyPr>
          <a:lstStyle/>
          <a:p>
            <a:pPr algn="ctr"/>
            <a:r>
              <a:rPr lang="en-US" sz="1000" b="1" dirty="0" smtClean="0"/>
              <a:t>Amazon Pinpoint*</a:t>
            </a:r>
            <a:endParaRPr lang="en-US" sz="1000" b="1" dirty="0"/>
          </a:p>
        </p:txBody>
      </p:sp>
      <p:pic>
        <p:nvPicPr>
          <p:cNvPr id="72" name="Picture 7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2187" y="709709"/>
            <a:ext cx="542268" cy="632646"/>
          </a:xfrm>
          <a:prstGeom prst="rect">
            <a:avLst/>
          </a:prstGeom>
        </p:spPr>
      </p:pic>
      <p:sp>
        <p:nvSpPr>
          <p:cNvPr id="73" name="TextBox 72"/>
          <p:cNvSpPr txBox="1"/>
          <p:nvPr/>
        </p:nvSpPr>
        <p:spPr>
          <a:xfrm>
            <a:off x="3773281" y="2535534"/>
            <a:ext cx="640080" cy="274320"/>
          </a:xfrm>
          <a:prstGeom prst="rect">
            <a:avLst/>
          </a:prstGeom>
          <a:noFill/>
        </p:spPr>
        <p:txBody>
          <a:bodyPr wrap="square" lIns="0" tIns="0" rIns="0" bIns="0" rtlCol="0" anchor="t">
            <a:noAutofit/>
          </a:bodyPr>
          <a:lstStyle/>
          <a:p>
            <a:pPr algn="ctr"/>
            <a:r>
              <a:rPr lang="en-US" sz="800" b="1" dirty="0" smtClean="0"/>
              <a:t>email</a:t>
            </a:r>
            <a:endParaRPr lang="en-US" sz="1400" b="1" dirty="0"/>
          </a:p>
        </p:txBody>
      </p:sp>
      <p:pic>
        <p:nvPicPr>
          <p:cNvPr id="74" name="Picture 7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97699" y="1883509"/>
            <a:ext cx="591244" cy="459856"/>
          </a:xfrm>
          <a:prstGeom prst="rect">
            <a:avLst/>
          </a:prstGeom>
        </p:spPr>
      </p:pic>
      <p:sp>
        <p:nvSpPr>
          <p:cNvPr id="75" name="TextBox 74"/>
          <p:cNvSpPr txBox="1"/>
          <p:nvPr/>
        </p:nvSpPr>
        <p:spPr>
          <a:xfrm>
            <a:off x="3645945"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SES</a:t>
            </a:r>
            <a:endParaRPr lang="en-US" b="1" dirty="0"/>
          </a:p>
        </p:txBody>
      </p:sp>
      <p:cxnSp>
        <p:nvCxnSpPr>
          <p:cNvPr id="76" name="Straight Connector 75"/>
          <p:cNvCxnSpPr/>
          <p:nvPr/>
        </p:nvCxnSpPr>
        <p:spPr>
          <a:xfrm>
            <a:off x="36132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Business Productivity</a:t>
            </a:r>
            <a:endParaRPr lang="en-US" dirty="0"/>
          </a:p>
        </p:txBody>
      </p:sp>
    </p:spTree>
    <p:extLst>
      <p:ext uri="{BB962C8B-B14F-4D97-AF65-F5344CB8AC3E}">
        <p14:creationId xmlns:p14="http://schemas.microsoft.com/office/powerpoint/2010/main" val="170594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Productivity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977" y="691004"/>
            <a:ext cx="537147" cy="6242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91" y="749414"/>
            <a:ext cx="508669" cy="507431"/>
          </a:xfrm>
          <a:prstGeom prst="rect">
            <a:avLst/>
          </a:prstGeom>
        </p:spPr>
      </p:pic>
      <p:cxnSp>
        <p:nvCxnSpPr>
          <p:cNvPr id="4" name="Straight Connector 3"/>
          <p:cNvCxnSpPr/>
          <p:nvPr/>
        </p:nvCxnSpPr>
        <p:spPr>
          <a:xfrm>
            <a:off x="13592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68049"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Chime</a:t>
            </a:r>
            <a:endParaRPr lang="en-US" b="1" dirty="0"/>
          </a:p>
        </p:txBody>
      </p:sp>
      <p:cxnSp>
        <p:nvCxnSpPr>
          <p:cNvPr id="9" name="Straight Connector 8"/>
          <p:cNvCxnSpPr/>
          <p:nvPr/>
        </p:nvCxnSpPr>
        <p:spPr>
          <a:xfrm>
            <a:off x="33536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40174"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WorkMail</a:t>
            </a:r>
            <a:endParaRPr lang="en-US" b="1" dirty="0"/>
          </a:p>
        </p:txBody>
      </p:sp>
      <p:cxnSp>
        <p:nvCxnSpPr>
          <p:cNvPr id="11" name="Straight Connector 10"/>
          <p:cNvCxnSpPr/>
          <p:nvPr/>
        </p:nvCxnSpPr>
        <p:spPr>
          <a:xfrm>
            <a:off x="250749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8830" y="707552"/>
            <a:ext cx="508669" cy="591155"/>
          </a:xfrm>
          <a:prstGeom prst="rect">
            <a:avLst/>
          </a:prstGeom>
        </p:spPr>
      </p:pic>
      <p:cxnSp>
        <p:nvCxnSpPr>
          <p:cNvPr id="14" name="Straight Connector 13"/>
          <p:cNvCxnSpPr/>
          <p:nvPr/>
        </p:nvCxnSpPr>
        <p:spPr>
          <a:xfrm>
            <a:off x="244703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45578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WorkDocs</a:t>
            </a:r>
            <a:endParaRPr lang="en-US" b="1" dirty="0"/>
          </a:p>
        </p:txBody>
      </p:sp>
      <p:cxnSp>
        <p:nvCxnSpPr>
          <p:cNvPr id="16" name="Straight Connector 15"/>
          <p:cNvCxnSpPr/>
          <p:nvPr/>
        </p:nvCxnSpPr>
        <p:spPr>
          <a:xfrm>
            <a:off x="142310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758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Desktop &amp; App Streaming</a:t>
            </a:r>
          </a:p>
        </p:txBody>
      </p:sp>
    </p:spTree>
    <p:extLst>
      <p:ext uri="{BB962C8B-B14F-4D97-AF65-F5344CB8AC3E}">
        <p14:creationId xmlns:p14="http://schemas.microsoft.com/office/powerpoint/2010/main" val="2540225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Desktop &amp; App Streaming</a:t>
            </a:r>
          </a:p>
        </p:txBody>
      </p:sp>
      <p:cxnSp>
        <p:nvCxnSpPr>
          <p:cNvPr id="24" name="Straight Connector 23"/>
          <p:cNvCxnSpPr/>
          <p:nvPr/>
        </p:nvCxnSpPr>
        <p:spPr>
          <a:xfrm>
            <a:off x="13850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225" y="711142"/>
            <a:ext cx="490716" cy="591155"/>
          </a:xfrm>
          <a:prstGeom prst="rect">
            <a:avLst/>
          </a:prstGeom>
        </p:spPr>
      </p:pic>
      <p:sp>
        <p:nvSpPr>
          <p:cNvPr id="19" name="TextBox 18"/>
          <p:cNvSpPr txBox="1"/>
          <p:nvPr/>
        </p:nvSpPr>
        <p:spPr>
          <a:xfrm>
            <a:off x="1426934" y="1363809"/>
            <a:ext cx="989298" cy="624223"/>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r>
              <a:rPr lang="en-US" sz="1000" b="1" dirty="0" smtClean="0"/>
              <a:t> 2.0*</a:t>
            </a:r>
            <a:endParaRPr lang="en-US" b="1" dirty="0"/>
          </a:p>
        </p:txBody>
      </p:sp>
      <p:cxnSp>
        <p:nvCxnSpPr>
          <p:cNvPr id="20" name="Straight Connector 19"/>
          <p:cNvCxnSpPr/>
          <p:nvPr/>
        </p:nvCxnSpPr>
        <p:spPr>
          <a:xfrm>
            <a:off x="1441523" y="174349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34" y="676916"/>
            <a:ext cx="535030" cy="621791"/>
          </a:xfrm>
          <a:prstGeom prst="rect">
            <a:avLst/>
          </a:prstGeom>
        </p:spPr>
      </p:pic>
      <p:sp>
        <p:nvSpPr>
          <p:cNvPr id="23" name="TextBox 22"/>
          <p:cNvSpPr txBox="1"/>
          <p:nvPr/>
        </p:nvSpPr>
        <p:spPr>
          <a:xfrm>
            <a:off x="36947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WorkSpaces</a:t>
            </a:r>
            <a:endParaRPr lang="en-US" b="1" dirty="0"/>
          </a:p>
        </p:txBody>
      </p:sp>
      <p:cxnSp>
        <p:nvCxnSpPr>
          <p:cNvPr id="31" name="Straight Connector 30"/>
          <p:cNvCxnSpPr/>
          <p:nvPr/>
        </p:nvCxnSpPr>
        <p:spPr>
          <a:xfrm>
            <a:off x="3367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98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spTree>
    <p:extLst>
      <p:ext uri="{BB962C8B-B14F-4D97-AF65-F5344CB8AC3E}">
        <p14:creationId xmlns:p14="http://schemas.microsoft.com/office/powerpoint/2010/main" val="3054858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6" name="TextBox 35"/>
          <p:cNvSpPr txBox="1"/>
          <p:nvPr/>
        </p:nvSpPr>
        <p:spPr>
          <a:xfrm>
            <a:off x="6775130"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901" y="1862692"/>
            <a:ext cx="514067" cy="521207"/>
          </a:xfrm>
          <a:prstGeom prst="rect">
            <a:avLst/>
          </a:prstGeom>
        </p:spPr>
      </p:pic>
      <p:sp>
        <p:nvSpPr>
          <p:cNvPr id="37" name="TextBox 36"/>
          <p:cNvSpPr txBox="1"/>
          <p:nvPr/>
        </p:nvSpPr>
        <p:spPr>
          <a:xfrm>
            <a:off x="4432926"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w</a:t>
            </a:r>
            <a:r>
              <a:rPr lang="en-US" sz="800" b="1" dirty="0" smtClean="0"/>
              <a:t>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7551" y="2917000"/>
            <a:ext cx="521367" cy="521367"/>
          </a:xfrm>
          <a:prstGeom prst="rect">
            <a:avLst/>
          </a:prstGeom>
        </p:spPr>
      </p:pic>
      <p:sp>
        <p:nvSpPr>
          <p:cNvPr id="11" name="TextBox 10"/>
          <p:cNvSpPr txBox="1"/>
          <p:nvPr/>
        </p:nvSpPr>
        <p:spPr>
          <a:xfrm>
            <a:off x="1231615" y="3590750"/>
            <a:ext cx="752302" cy="274320"/>
          </a:xfrm>
          <a:prstGeom prst="rect">
            <a:avLst/>
          </a:prstGeom>
          <a:noFill/>
        </p:spPr>
        <p:txBody>
          <a:bodyPr wrap="square" lIns="0" tIns="0" rIns="0" bIns="0" rtlCol="0" anchor="t">
            <a:noAutofit/>
          </a:bodyPr>
          <a:lstStyle/>
          <a:p>
            <a:pPr algn="ctr"/>
            <a:r>
              <a:rPr lang="en-US" sz="800" b="1" spc="-20" dirty="0" err="1" smtClean="0"/>
              <a:t>IoT</a:t>
            </a:r>
            <a:r>
              <a:rPr lang="en-US" sz="800" b="1" spc="-20" dirty="0" smtClean="0"/>
              <a:t> thing police </a:t>
            </a:r>
            <a:br>
              <a:rPr lang="en-US" sz="800" b="1" spc="-20" dirty="0" smtClean="0"/>
            </a:br>
            <a:r>
              <a:rPr lang="en-US" sz="800" b="1" spc="-20" dirty="0" smtClean="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8497" y="2917000"/>
            <a:ext cx="521367" cy="521367"/>
          </a:xfrm>
          <a:prstGeom prst="rect">
            <a:avLst/>
          </a:prstGeom>
        </p:spPr>
      </p:pic>
      <p:sp>
        <p:nvSpPr>
          <p:cNvPr id="9" name="TextBox 8"/>
          <p:cNvSpPr txBox="1"/>
          <p:nvPr/>
        </p:nvSpPr>
        <p:spPr>
          <a:xfrm>
            <a:off x="2850899"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1670" y="1869752"/>
            <a:ext cx="521367" cy="521367"/>
          </a:xfrm>
          <a:prstGeom prst="rect">
            <a:avLst/>
          </a:prstGeom>
        </p:spPr>
      </p:pic>
      <p:sp>
        <p:nvSpPr>
          <p:cNvPr id="5" name="TextBox 4"/>
          <p:cNvSpPr txBox="1"/>
          <p:nvPr/>
        </p:nvSpPr>
        <p:spPr>
          <a:xfrm>
            <a:off x="8337380"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l</a:t>
            </a:r>
            <a:r>
              <a:rPr lang="en-US" sz="800" b="1" dirty="0" smtClean="0"/>
              <a:t>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7400" y="1867539"/>
            <a:ext cx="514067" cy="521207"/>
          </a:xfrm>
          <a:prstGeom prst="rect">
            <a:avLst/>
          </a:prstGeom>
        </p:spPr>
      </p:pic>
      <p:sp>
        <p:nvSpPr>
          <p:cNvPr id="8" name="TextBox 7"/>
          <p:cNvSpPr txBox="1"/>
          <p:nvPr/>
        </p:nvSpPr>
        <p:spPr>
          <a:xfrm>
            <a:off x="128871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6304" y="1869752"/>
            <a:ext cx="521367" cy="521367"/>
          </a:xfrm>
          <a:prstGeom prst="rect">
            <a:avLst/>
          </a:prstGeom>
        </p:spPr>
      </p:pic>
      <p:sp>
        <p:nvSpPr>
          <p:cNvPr id="12" name="TextBox 11"/>
          <p:cNvSpPr txBox="1"/>
          <p:nvPr/>
        </p:nvSpPr>
        <p:spPr>
          <a:xfrm>
            <a:off x="5217222"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a:t>d</a:t>
            </a:r>
            <a:r>
              <a:rPr lang="en-US" sz="800" b="1" dirty="0" smtClean="0"/>
              <a:t>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70786" y="1862692"/>
            <a:ext cx="521367" cy="521367"/>
          </a:xfrm>
          <a:prstGeom prst="rect">
            <a:avLst/>
          </a:prstGeom>
        </p:spPr>
      </p:pic>
      <p:sp>
        <p:nvSpPr>
          <p:cNvPr id="24" name="TextBox 23"/>
          <p:cNvSpPr txBox="1"/>
          <p:nvPr/>
        </p:nvSpPr>
        <p:spPr>
          <a:xfrm>
            <a:off x="2853652"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28331" y="2917000"/>
            <a:ext cx="521367" cy="521367"/>
          </a:xfrm>
          <a:prstGeom prst="rect">
            <a:avLst/>
          </a:prstGeom>
        </p:spPr>
      </p:pic>
      <p:sp>
        <p:nvSpPr>
          <p:cNvPr id="38" name="TextBox 37"/>
          <p:cNvSpPr txBox="1"/>
          <p:nvPr/>
        </p:nvSpPr>
        <p:spPr>
          <a:xfrm>
            <a:off x="3634743"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1014" y="2917000"/>
            <a:ext cx="521367" cy="521367"/>
          </a:xfrm>
          <a:prstGeom prst="rect">
            <a:avLst/>
          </a:prstGeom>
        </p:spPr>
      </p:pic>
      <p:sp>
        <p:nvSpPr>
          <p:cNvPr id="42" name="TextBox 41"/>
          <p:cNvSpPr txBox="1"/>
          <p:nvPr/>
        </p:nvSpPr>
        <p:spPr>
          <a:xfrm>
            <a:off x="206126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987" y="1869752"/>
            <a:ext cx="521367" cy="521367"/>
          </a:xfrm>
          <a:prstGeom prst="rect">
            <a:avLst/>
          </a:prstGeom>
        </p:spPr>
      </p:pic>
      <p:sp>
        <p:nvSpPr>
          <p:cNvPr id="44" name="TextBox 43"/>
          <p:cNvSpPr txBox="1"/>
          <p:nvPr/>
        </p:nvSpPr>
        <p:spPr>
          <a:xfrm>
            <a:off x="441757" y="3590750"/>
            <a:ext cx="745454" cy="274320"/>
          </a:xfrm>
          <a:prstGeom prst="rect">
            <a:avLst/>
          </a:prstGeom>
          <a:noFill/>
        </p:spPr>
        <p:txBody>
          <a:bodyPr wrap="square" lIns="0" tIns="0" rIns="0" bIns="0" rtlCol="0" anchor="t">
            <a:noAutofit/>
          </a:bodyPr>
          <a:lstStyle/>
          <a:p>
            <a:pPr algn="ctr"/>
            <a:r>
              <a:rPr lang="en-US" sz="800" b="1" spc="-50" dirty="0" err="1" smtClean="0"/>
              <a:t>IoT</a:t>
            </a:r>
            <a:r>
              <a:rPr lang="en-US" sz="800" b="1" spc="-50" dirty="0" smtClean="0"/>
              <a:t> thing medical </a:t>
            </a:r>
            <a:r>
              <a:rPr lang="en-US" sz="800" b="1" spc="-50" dirty="0"/>
              <a:t>e</a:t>
            </a:r>
            <a:r>
              <a:rPr lang="en-US" sz="800" b="1" spc="-50" dirty="0" smtClean="0"/>
              <a:t>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6529" y="2917000"/>
            <a:ext cx="521367" cy="521367"/>
          </a:xfrm>
          <a:prstGeom prst="rect">
            <a:avLst/>
          </a:prstGeom>
        </p:spPr>
      </p:pic>
      <p:sp>
        <p:nvSpPr>
          <p:cNvPr id="7" name="TextBox 6"/>
          <p:cNvSpPr txBox="1"/>
          <p:nvPr/>
        </p:nvSpPr>
        <p:spPr>
          <a:xfrm>
            <a:off x="5985493"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58084" y="1862692"/>
            <a:ext cx="514067" cy="521207"/>
          </a:xfrm>
          <a:prstGeom prst="rect">
            <a:avLst/>
          </a:prstGeom>
        </p:spPr>
      </p:pic>
      <p:sp>
        <p:nvSpPr>
          <p:cNvPr id="13" name="TextBox 12"/>
          <p:cNvSpPr txBox="1"/>
          <p:nvPr/>
        </p:nvSpPr>
        <p:spPr>
          <a:xfrm>
            <a:off x="363199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94355" y="1869752"/>
            <a:ext cx="521367" cy="521367"/>
          </a:xfrm>
          <a:prstGeom prst="rect">
            <a:avLst/>
          </a:prstGeom>
        </p:spPr>
      </p:pic>
      <p:sp>
        <p:nvSpPr>
          <p:cNvPr id="23" name="TextBox 22"/>
          <p:cNvSpPr txBox="1"/>
          <p:nvPr/>
        </p:nvSpPr>
        <p:spPr>
          <a:xfrm>
            <a:off x="440689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77551" y="1862692"/>
            <a:ext cx="521367" cy="521367"/>
          </a:xfrm>
          <a:prstGeom prst="rect">
            <a:avLst/>
          </a:prstGeom>
        </p:spPr>
      </p:pic>
      <p:sp>
        <p:nvSpPr>
          <p:cNvPr id="6" name="TextBox 5"/>
          <p:cNvSpPr txBox="1"/>
          <p:nvPr/>
        </p:nvSpPr>
        <p:spPr>
          <a:xfrm>
            <a:off x="7555014"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08737" y="1862692"/>
            <a:ext cx="521208" cy="521208"/>
          </a:xfrm>
          <a:prstGeom prst="rect">
            <a:avLst/>
          </a:prstGeom>
        </p:spPr>
      </p:pic>
      <p:sp>
        <p:nvSpPr>
          <p:cNvPr id="10" name="TextBox 9"/>
          <p:cNvSpPr txBox="1"/>
          <p:nvPr/>
        </p:nvSpPr>
        <p:spPr>
          <a:xfrm>
            <a:off x="49296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6529" y="1869752"/>
            <a:ext cx="521367" cy="521367"/>
          </a:xfrm>
          <a:prstGeom prst="rect">
            <a:avLst/>
          </a:prstGeom>
        </p:spPr>
      </p:pic>
      <p:sp>
        <p:nvSpPr>
          <p:cNvPr id="25" name="TextBox 24"/>
          <p:cNvSpPr txBox="1"/>
          <p:nvPr/>
        </p:nvSpPr>
        <p:spPr>
          <a:xfrm>
            <a:off x="2074992"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t</a:t>
            </a:r>
            <a:r>
              <a:rPr lang="en-US" sz="800" b="1" dirty="0" smtClean="0"/>
              <a: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45648" y="2917000"/>
            <a:ext cx="521367" cy="521367"/>
          </a:xfrm>
          <a:prstGeom prst="rect">
            <a:avLst/>
          </a:prstGeom>
        </p:spPr>
      </p:pic>
      <p:cxnSp>
        <p:nvCxnSpPr>
          <p:cNvPr id="84" name="Straight Connector 83"/>
          <p:cNvCxnSpPr/>
          <p:nvPr/>
        </p:nvCxnSpPr>
        <p:spPr>
          <a:xfrm>
            <a:off x="434829"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91534" y="1360220"/>
            <a:ext cx="643781"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endParaRPr lang="en-US" b="1" dirty="0"/>
          </a:p>
        </p:txBody>
      </p:sp>
      <p:sp>
        <p:nvSpPr>
          <p:cNvPr id="46" name="TextBox 45"/>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Internet of Things (</a:t>
            </a:r>
            <a:r>
              <a:rPr lang="en-US" sz="1050" i="1" dirty="0" err="1" smtClean="0">
                <a:solidFill>
                  <a:schemeClr val="accent6">
                    <a:lumMod val="60000"/>
                    <a:lumOff val="40000"/>
                  </a:schemeClr>
                </a:solidFill>
              </a:rPr>
              <a:t>IoT</a:t>
            </a:r>
            <a:r>
              <a:rPr lang="en-US" sz="1050" i="1" dirty="0" smtClean="0">
                <a:solidFill>
                  <a:schemeClr val="accent6">
                    <a:lumMod val="60000"/>
                    <a:lumOff val="40000"/>
                  </a:schemeClr>
                </a:solidFill>
              </a:rPr>
              <a:t>) icons continue on next slide</a:t>
            </a:r>
            <a:endParaRPr lang="en-US" sz="1050" i="1" dirty="0">
              <a:solidFill>
                <a:schemeClr val="accent6">
                  <a:lumMod val="60000"/>
                  <a:lumOff val="40000"/>
                </a:schemeClr>
              </a:solidFill>
            </a:endParaRPr>
          </a:p>
        </p:txBody>
      </p:sp>
    </p:spTree>
    <p:extLst>
      <p:ext uri="{BB962C8B-B14F-4D97-AF65-F5344CB8AC3E}">
        <p14:creationId xmlns:p14="http://schemas.microsoft.com/office/powerpoint/2010/main" val="192171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2"/>
          <p:cNvSpPr>
            <a:spLocks noGrp="1"/>
          </p:cNvSpPr>
          <p:nvPr>
            <p:ph type="title"/>
          </p:nvPr>
        </p:nvSpPr>
        <p:spPr>
          <a:xfrm>
            <a:off x="336789" y="114936"/>
            <a:ext cx="8205304" cy="545192"/>
          </a:xfrm>
        </p:spPr>
        <p:txBody>
          <a:bodyPr/>
          <a:lstStyle/>
          <a:p>
            <a:r>
              <a:rPr lang="en-US" dirty="0" smtClean="0"/>
              <a:t>Compute</a:t>
            </a:r>
            <a:endParaRPr lang="en-US" dirty="0"/>
          </a:p>
        </p:txBody>
      </p:sp>
      <p:sp>
        <p:nvSpPr>
          <p:cNvPr id="131" name="TextBox 130"/>
          <p:cNvSpPr txBox="1"/>
          <p:nvPr/>
        </p:nvSpPr>
        <p:spPr>
          <a:xfrm>
            <a:off x="487692" y="4649595"/>
            <a:ext cx="640080" cy="274320"/>
          </a:xfrm>
          <a:prstGeom prst="rect">
            <a:avLst/>
          </a:prstGeom>
          <a:noFill/>
        </p:spPr>
        <p:txBody>
          <a:bodyPr wrap="square" lIns="0" tIns="0" rIns="0" bIns="0" rtlCol="0" anchor="t">
            <a:noAutofit/>
          </a:bodyPr>
          <a:lstStyle/>
          <a:p>
            <a:pPr algn="ctr"/>
            <a:r>
              <a:rPr lang="en-US" sz="800" b="1" dirty="0" smtClean="0"/>
              <a:t>instance</a:t>
            </a:r>
            <a:endParaRPr lang="en-US" sz="1400" b="1" dirty="0"/>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42" y="3966668"/>
            <a:ext cx="544781" cy="564959"/>
          </a:xfrm>
          <a:prstGeom prst="rect">
            <a:avLst/>
          </a:prstGeom>
        </p:spPr>
      </p:pic>
      <p:sp>
        <p:nvSpPr>
          <p:cNvPr id="133" name="TextBox 132"/>
          <p:cNvSpPr txBox="1"/>
          <p:nvPr/>
        </p:nvSpPr>
        <p:spPr>
          <a:xfrm>
            <a:off x="487692" y="3589456"/>
            <a:ext cx="640080"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134" name="Picture 1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42" y="2901893"/>
            <a:ext cx="544781" cy="575047"/>
          </a:xfrm>
          <a:prstGeom prst="rect">
            <a:avLst/>
          </a:prstGeom>
        </p:spPr>
      </p:pic>
      <p:sp>
        <p:nvSpPr>
          <p:cNvPr id="135" name="TextBox 134"/>
          <p:cNvSpPr txBox="1"/>
          <p:nvPr/>
        </p:nvSpPr>
        <p:spPr>
          <a:xfrm>
            <a:off x="489459" y="2523808"/>
            <a:ext cx="636547" cy="274320"/>
          </a:xfrm>
          <a:prstGeom prst="rect">
            <a:avLst/>
          </a:prstGeom>
          <a:noFill/>
        </p:spPr>
        <p:txBody>
          <a:bodyPr wrap="square" lIns="0" tIns="0" rIns="0" bIns="0" rtlCol="0" anchor="t">
            <a:noAutofit/>
          </a:bodyPr>
          <a:lstStyle/>
          <a:p>
            <a:pPr algn="ctr"/>
            <a:r>
              <a:rPr lang="en-US" sz="800" b="1" dirty="0" smtClean="0"/>
              <a:t>AMI</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42" y="1847036"/>
            <a:ext cx="544781" cy="564959"/>
          </a:xfrm>
          <a:prstGeom prst="rect">
            <a:avLst/>
          </a:prstGeom>
        </p:spPr>
      </p:pic>
      <p:sp>
        <p:nvSpPr>
          <p:cNvPr id="137" name="TextBox 136"/>
          <p:cNvSpPr txBox="1"/>
          <p:nvPr/>
        </p:nvSpPr>
        <p:spPr>
          <a:xfrm>
            <a:off x="2050074" y="2523808"/>
            <a:ext cx="641615" cy="279062"/>
          </a:xfrm>
          <a:prstGeom prst="rect">
            <a:avLst/>
          </a:prstGeom>
          <a:noFill/>
        </p:spPr>
        <p:txBody>
          <a:bodyPr wrap="square" lIns="0" tIns="0" rIns="0" bIns="0" rtlCol="0" anchor="t">
            <a:noAutofit/>
          </a:bodyPr>
          <a:lstStyle/>
          <a:p>
            <a:pPr algn="ctr"/>
            <a:r>
              <a:rPr lang="en-US" sz="800" b="1" dirty="0" smtClean="0"/>
              <a:t>DB on instance</a:t>
            </a:r>
            <a:endParaRPr lang="en-US" sz="1400" b="1" dirty="0"/>
          </a:p>
        </p:txBody>
      </p:sp>
      <p:pic>
        <p:nvPicPr>
          <p:cNvPr id="138" name="Picture 1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491" y="1836240"/>
            <a:ext cx="544781" cy="575047"/>
          </a:xfrm>
          <a:prstGeom prst="rect">
            <a:avLst/>
          </a:prstGeom>
        </p:spPr>
      </p:pic>
      <p:sp>
        <p:nvSpPr>
          <p:cNvPr id="139" name="TextBox 138"/>
          <p:cNvSpPr txBox="1"/>
          <p:nvPr/>
        </p:nvSpPr>
        <p:spPr>
          <a:xfrm>
            <a:off x="1203084" y="3589456"/>
            <a:ext cx="761962" cy="274320"/>
          </a:xfrm>
          <a:prstGeom prst="rect">
            <a:avLst/>
          </a:prstGeom>
          <a:noFill/>
        </p:spPr>
        <p:txBody>
          <a:bodyPr wrap="square" lIns="0" tIns="0" rIns="0" bIns="0" rtlCol="0" anchor="t">
            <a:noAutofit/>
          </a:bodyPr>
          <a:lstStyle/>
          <a:p>
            <a:pPr algn="ctr"/>
            <a:r>
              <a:rPr lang="en-US" sz="800" b="1" dirty="0" smtClean="0"/>
              <a:t>instance with </a:t>
            </a:r>
            <a:r>
              <a:rPr lang="en-US" sz="800" b="1" dirty="0" err="1" smtClean="0"/>
              <a:t>CloudWatch</a:t>
            </a:r>
            <a:endParaRPr lang="en-US" sz="1400" b="1" dirty="0"/>
          </a:p>
        </p:txBody>
      </p:sp>
      <p:pic>
        <p:nvPicPr>
          <p:cNvPr id="140" name="Picture 1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675" y="2894389"/>
            <a:ext cx="544781" cy="575047"/>
          </a:xfrm>
          <a:prstGeom prst="rect">
            <a:avLst/>
          </a:prstGeom>
        </p:spPr>
      </p:pic>
      <p:sp>
        <p:nvSpPr>
          <p:cNvPr id="141" name="TextBox 140"/>
          <p:cNvSpPr txBox="1"/>
          <p:nvPr/>
        </p:nvSpPr>
        <p:spPr>
          <a:xfrm>
            <a:off x="2805289" y="2527547"/>
            <a:ext cx="640080" cy="274320"/>
          </a:xfrm>
          <a:prstGeom prst="rect">
            <a:avLst/>
          </a:prstGeom>
          <a:noFill/>
        </p:spPr>
        <p:txBody>
          <a:bodyPr wrap="square" lIns="0" tIns="0" rIns="0" bIns="0" rtlCol="0" anchor="t">
            <a:noAutofit/>
          </a:bodyPr>
          <a:lstStyle/>
          <a:p>
            <a:pPr algn="ctr"/>
            <a:r>
              <a:rPr lang="en-US" sz="800" b="1" dirty="0" smtClean="0"/>
              <a:t>Elastic IP address</a:t>
            </a:r>
            <a:endParaRPr lang="en-US" sz="1400" b="1" dirty="0"/>
          </a:p>
        </p:txBody>
      </p:sp>
      <p:pic>
        <p:nvPicPr>
          <p:cNvPr id="142" name="Picture 1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2938" y="2149068"/>
            <a:ext cx="544782" cy="160230"/>
          </a:xfrm>
          <a:prstGeom prst="rect">
            <a:avLst/>
          </a:prstGeom>
        </p:spPr>
      </p:pic>
      <p:sp>
        <p:nvSpPr>
          <p:cNvPr id="143" name="TextBox 142"/>
          <p:cNvSpPr txBox="1"/>
          <p:nvPr/>
        </p:nvSpPr>
        <p:spPr>
          <a:xfrm>
            <a:off x="2048991" y="3586861"/>
            <a:ext cx="643781" cy="274320"/>
          </a:xfrm>
          <a:prstGeom prst="rect">
            <a:avLst/>
          </a:prstGeom>
          <a:noFill/>
        </p:spPr>
        <p:txBody>
          <a:bodyPr wrap="square" lIns="0" tIns="0" rIns="0" bIns="0" rtlCol="0" anchor="t">
            <a:noAutofit/>
          </a:bodyPr>
          <a:lstStyle/>
          <a:p>
            <a:pPr algn="ctr"/>
            <a:r>
              <a:rPr lang="en-US" sz="800" b="1" dirty="0" smtClean="0"/>
              <a:t>optimized instance</a:t>
            </a:r>
            <a:endParaRPr lang="en-US" sz="1400" b="1" dirty="0"/>
          </a:p>
        </p:txBody>
      </p:sp>
      <p:pic>
        <p:nvPicPr>
          <p:cNvPr id="144" name="Picture 1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8491" y="2921062"/>
            <a:ext cx="544781" cy="564959"/>
          </a:xfrm>
          <a:prstGeom prst="rect">
            <a:avLst/>
          </a:prstGeom>
        </p:spPr>
      </p:pic>
      <p:cxnSp>
        <p:nvCxnSpPr>
          <p:cNvPr id="145" name="Straight Connector 144"/>
          <p:cNvCxnSpPr/>
          <p:nvPr/>
        </p:nvCxnSpPr>
        <p:spPr>
          <a:xfrm>
            <a:off x="460992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6" name="Picture 1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342" y="679296"/>
            <a:ext cx="544781" cy="653737"/>
          </a:xfrm>
          <a:prstGeom prst="rect">
            <a:avLst/>
          </a:prstGeom>
        </p:spPr>
      </p:pic>
      <p:pic>
        <p:nvPicPr>
          <p:cNvPr id="147" name="Picture 1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80203" y="765554"/>
            <a:ext cx="513304" cy="481222"/>
          </a:xfrm>
          <a:prstGeom prst="rect">
            <a:avLst/>
          </a:prstGeom>
        </p:spPr>
      </p:pic>
      <p:sp>
        <p:nvSpPr>
          <p:cNvPr id="148" name="TextBox 147"/>
          <p:cNvSpPr txBox="1"/>
          <p:nvPr/>
        </p:nvSpPr>
        <p:spPr>
          <a:xfrm>
            <a:off x="1262175" y="4649595"/>
            <a:ext cx="643781" cy="274320"/>
          </a:xfrm>
          <a:prstGeom prst="rect">
            <a:avLst/>
          </a:prstGeom>
          <a:noFill/>
        </p:spPr>
        <p:txBody>
          <a:bodyPr wrap="square" lIns="0" tIns="0" rIns="0" bIns="0" rtlCol="0" anchor="t">
            <a:noAutofit/>
          </a:bodyPr>
          <a:lstStyle/>
          <a:p>
            <a:pPr algn="ctr"/>
            <a:r>
              <a:rPr lang="en-US" sz="800" b="1" dirty="0" smtClean="0"/>
              <a:t>Spot Instance</a:t>
            </a:r>
            <a:endParaRPr lang="en-US" sz="1400" b="1" dirty="0"/>
          </a:p>
        </p:txBody>
      </p:sp>
      <p:pic>
        <p:nvPicPr>
          <p:cNvPr id="149" name="Picture 1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0755" y="3966668"/>
            <a:ext cx="526621" cy="555878"/>
          </a:xfrm>
          <a:prstGeom prst="rect">
            <a:avLst/>
          </a:prstGeom>
        </p:spPr>
      </p:pic>
      <p:sp>
        <p:nvSpPr>
          <p:cNvPr id="150" name="TextBox 149"/>
          <p:cNvSpPr txBox="1"/>
          <p:nvPr/>
        </p:nvSpPr>
        <p:spPr>
          <a:xfrm>
            <a:off x="2803439" y="3586861"/>
            <a:ext cx="643781" cy="274320"/>
          </a:xfrm>
          <a:prstGeom prst="rect">
            <a:avLst/>
          </a:prstGeom>
          <a:noFill/>
        </p:spPr>
        <p:txBody>
          <a:bodyPr wrap="square" lIns="0" tIns="0" rIns="0" bIns="0" rtlCol="0" anchor="t">
            <a:noAutofit/>
          </a:bodyPr>
          <a:lstStyle/>
          <a:p>
            <a:pPr algn="ctr"/>
            <a:r>
              <a:rPr lang="en-US" sz="800" b="1" dirty="0" smtClean="0"/>
              <a:t>Spot Fleet</a:t>
            </a:r>
            <a:endParaRPr lang="en-US" sz="1400" b="1" dirty="0"/>
          </a:p>
        </p:txBody>
      </p:sp>
      <p:pic>
        <p:nvPicPr>
          <p:cNvPr id="151" name="Picture 1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56620" y="2885808"/>
            <a:ext cx="537419" cy="568129"/>
          </a:xfrm>
          <a:prstGeom prst="rect">
            <a:avLst/>
          </a:prstGeom>
        </p:spPr>
      </p:pic>
      <p:sp>
        <p:nvSpPr>
          <p:cNvPr id="152" name="TextBox 151"/>
          <p:cNvSpPr txBox="1"/>
          <p:nvPr/>
        </p:nvSpPr>
        <p:spPr>
          <a:xfrm>
            <a:off x="1268599" y="2523808"/>
            <a:ext cx="630932" cy="274320"/>
          </a:xfrm>
          <a:prstGeom prst="rect">
            <a:avLst/>
          </a:prstGeom>
          <a:noFill/>
        </p:spPr>
        <p:txBody>
          <a:bodyPr wrap="square" lIns="0" tIns="0" rIns="0" bIns="0" rtlCol="0" anchor="t">
            <a:noAutofit/>
          </a:bodyPr>
          <a:lstStyle/>
          <a:p>
            <a:pPr algn="ctr"/>
            <a:r>
              <a:rPr lang="en-US" sz="800" b="1" dirty="0" smtClean="0"/>
              <a:t>Auto Scaling</a:t>
            </a:r>
            <a:endParaRPr lang="en-US" sz="1400" b="1" dirty="0"/>
          </a:p>
        </p:txBody>
      </p:sp>
      <p:pic>
        <p:nvPicPr>
          <p:cNvPr id="153" name="Picture 1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1675" y="1864690"/>
            <a:ext cx="544781" cy="529649"/>
          </a:xfrm>
          <a:prstGeom prst="rect">
            <a:avLst/>
          </a:prstGeom>
        </p:spPr>
      </p:pic>
      <p:sp>
        <p:nvSpPr>
          <p:cNvPr id="154" name="TextBox 153"/>
          <p:cNvSpPr txBox="1"/>
          <p:nvPr/>
        </p:nvSpPr>
        <p:spPr>
          <a:xfrm>
            <a:off x="485842" y="1360220"/>
            <a:ext cx="643781" cy="155632"/>
          </a:xfrm>
          <a:prstGeom prst="rect">
            <a:avLst/>
          </a:prstGeom>
          <a:noFill/>
        </p:spPr>
        <p:txBody>
          <a:bodyPr wrap="square" lIns="0" tIns="0" rIns="0" bIns="0" rtlCol="0" anchor="t">
            <a:noAutofit/>
          </a:bodyPr>
          <a:lstStyle/>
          <a:p>
            <a:pPr algn="ctr"/>
            <a:r>
              <a:rPr lang="en-US" sz="1000" b="1" dirty="0" smtClean="0"/>
              <a:t>Amazon EC2</a:t>
            </a:r>
            <a:endParaRPr lang="en-US" b="1" dirty="0"/>
          </a:p>
        </p:txBody>
      </p:sp>
      <p:pic>
        <p:nvPicPr>
          <p:cNvPr id="156" name="Picture 15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08772" y="733262"/>
            <a:ext cx="548639" cy="566338"/>
          </a:xfrm>
          <a:prstGeom prst="rect">
            <a:avLst/>
          </a:prstGeom>
        </p:spPr>
      </p:pic>
      <p:sp>
        <p:nvSpPr>
          <p:cNvPr id="157" name="TextBox 156"/>
          <p:cNvSpPr txBox="1"/>
          <p:nvPr/>
        </p:nvSpPr>
        <p:spPr>
          <a:xfrm>
            <a:off x="3671612"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ECR</a:t>
            </a:r>
            <a:endParaRPr lang="en-US" sz="1000" b="1" dirty="0"/>
          </a:p>
        </p:txBody>
      </p:sp>
      <p:sp>
        <p:nvSpPr>
          <p:cNvPr id="158" name="TextBox 157"/>
          <p:cNvSpPr txBox="1"/>
          <p:nvPr/>
        </p:nvSpPr>
        <p:spPr>
          <a:xfrm>
            <a:off x="4725375"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ECS</a:t>
            </a:r>
            <a:endParaRPr lang="en-US" sz="1000" b="1" dirty="0"/>
          </a:p>
        </p:txBody>
      </p:sp>
      <p:cxnSp>
        <p:nvCxnSpPr>
          <p:cNvPr id="159" name="Straight Connector 158"/>
          <p:cNvCxnSpPr/>
          <p:nvPr/>
        </p:nvCxnSpPr>
        <p:spPr>
          <a:xfrm>
            <a:off x="465679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354146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35917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56699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63" name="TextBox 162"/>
          <p:cNvSpPr txBox="1"/>
          <p:nvPr/>
        </p:nvSpPr>
        <p:spPr>
          <a:xfrm>
            <a:off x="3760356" y="2531628"/>
            <a:ext cx="640080" cy="274320"/>
          </a:xfrm>
          <a:prstGeom prst="rect">
            <a:avLst/>
          </a:prstGeom>
          <a:noFill/>
        </p:spPr>
        <p:txBody>
          <a:bodyPr wrap="square" lIns="0" tIns="0" rIns="0" bIns="0" rtlCol="0" anchor="t">
            <a:noAutofit/>
          </a:bodyPr>
          <a:lstStyle/>
          <a:p>
            <a:pPr algn="ctr"/>
            <a:r>
              <a:rPr lang="en-US" sz="800" b="1" dirty="0" smtClean="0"/>
              <a:t>ECR registry</a:t>
            </a:r>
            <a:endParaRPr lang="en-US" sz="1400" b="1" dirty="0"/>
          </a:p>
        </p:txBody>
      </p:sp>
      <p:pic>
        <p:nvPicPr>
          <p:cNvPr id="164" name="Picture 1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14523" y="1847036"/>
            <a:ext cx="537139" cy="564959"/>
          </a:xfrm>
          <a:prstGeom prst="rect">
            <a:avLst/>
          </a:prstGeom>
        </p:spPr>
      </p:pic>
      <p:sp>
        <p:nvSpPr>
          <p:cNvPr id="165" name="TextBox 164"/>
          <p:cNvSpPr txBox="1"/>
          <p:nvPr/>
        </p:nvSpPr>
        <p:spPr>
          <a:xfrm>
            <a:off x="2050841" y="4649595"/>
            <a:ext cx="640080" cy="274320"/>
          </a:xfrm>
          <a:prstGeom prst="rect">
            <a:avLst/>
          </a:prstGeom>
          <a:noFill/>
        </p:spPr>
        <p:txBody>
          <a:bodyPr wrap="square" lIns="0" tIns="0" rIns="0" bIns="0" rtlCol="0" anchor="t">
            <a:noAutofit/>
          </a:bodyPr>
          <a:lstStyle/>
          <a:p>
            <a:pPr algn="ctr"/>
            <a:r>
              <a:rPr lang="en-US" sz="800" b="1" dirty="0" smtClean="0"/>
              <a:t>X1 instance</a:t>
            </a:r>
            <a:endParaRPr lang="en-US" sz="1400" b="1" dirty="0"/>
          </a:p>
        </p:txBody>
      </p:sp>
      <p:pic>
        <p:nvPicPr>
          <p:cNvPr id="166" name="Picture 1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00595" y="3966668"/>
            <a:ext cx="540572" cy="564959"/>
          </a:xfrm>
          <a:prstGeom prst="rect">
            <a:avLst/>
          </a:prstGeom>
        </p:spPr>
      </p:pic>
      <p:sp>
        <p:nvSpPr>
          <p:cNvPr id="167" name="TextBox 166"/>
          <p:cNvSpPr txBox="1"/>
          <p:nvPr/>
        </p:nvSpPr>
        <p:spPr>
          <a:xfrm>
            <a:off x="4785975" y="2523808"/>
            <a:ext cx="701760" cy="274320"/>
          </a:xfrm>
          <a:prstGeom prst="rect">
            <a:avLst/>
          </a:prstGeom>
          <a:noFill/>
        </p:spPr>
        <p:txBody>
          <a:bodyPr wrap="square" lIns="0" tIns="0" rIns="0" bIns="0" rtlCol="0" anchor="t">
            <a:noAutofit/>
          </a:bodyPr>
          <a:lstStyle/>
          <a:p>
            <a:pPr algn="ctr"/>
            <a:r>
              <a:rPr lang="en-US" sz="800" b="1" dirty="0" smtClean="0"/>
              <a:t>ECS </a:t>
            </a:r>
          </a:p>
          <a:p>
            <a:pPr algn="ctr"/>
            <a:r>
              <a:rPr lang="en-US" sz="800" b="1" dirty="0" smtClean="0"/>
              <a:t>container 1</a:t>
            </a:r>
            <a:endParaRPr lang="en-US" sz="1400" b="1" dirty="0"/>
          </a:p>
        </p:txBody>
      </p:sp>
      <p:pic>
        <p:nvPicPr>
          <p:cNvPr id="168" name="Picture 16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66569" y="1966303"/>
            <a:ext cx="540572" cy="304833"/>
          </a:xfrm>
          <a:prstGeom prst="rect">
            <a:avLst/>
          </a:prstGeom>
        </p:spPr>
      </p:pic>
      <p:sp>
        <p:nvSpPr>
          <p:cNvPr id="169" name="TextBox 168"/>
          <p:cNvSpPr txBox="1"/>
          <p:nvPr/>
        </p:nvSpPr>
        <p:spPr>
          <a:xfrm>
            <a:off x="4771957" y="3582026"/>
            <a:ext cx="729796" cy="274320"/>
          </a:xfrm>
          <a:prstGeom prst="rect">
            <a:avLst/>
          </a:prstGeom>
          <a:noFill/>
        </p:spPr>
        <p:txBody>
          <a:bodyPr wrap="square" lIns="0" tIns="0" rIns="0" bIns="0" rtlCol="0" anchor="t">
            <a:noAutofit/>
          </a:bodyPr>
          <a:lstStyle/>
          <a:p>
            <a:pPr algn="ctr"/>
            <a:r>
              <a:rPr lang="en-US" sz="800" b="1" dirty="0" smtClean="0"/>
              <a:t>ECS </a:t>
            </a:r>
          </a:p>
          <a:p>
            <a:pPr algn="ctr"/>
            <a:r>
              <a:rPr lang="en-US" sz="800" b="1" dirty="0" smtClean="0"/>
              <a:t>container 2</a:t>
            </a:r>
            <a:endParaRPr lang="en-US" sz="1400" b="1" dirty="0"/>
          </a:p>
        </p:txBody>
      </p:sp>
      <p:pic>
        <p:nvPicPr>
          <p:cNvPr id="170" name="Picture 16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66569" y="3024521"/>
            <a:ext cx="540572" cy="304833"/>
          </a:xfrm>
          <a:prstGeom prst="rect">
            <a:avLst/>
          </a:prstGeom>
        </p:spPr>
      </p:pic>
      <p:sp>
        <p:nvSpPr>
          <p:cNvPr id="171" name="TextBox 170"/>
          <p:cNvSpPr txBox="1"/>
          <p:nvPr/>
        </p:nvSpPr>
        <p:spPr>
          <a:xfrm>
            <a:off x="4771957" y="4558007"/>
            <a:ext cx="729796" cy="274320"/>
          </a:xfrm>
          <a:prstGeom prst="rect">
            <a:avLst/>
          </a:prstGeom>
          <a:noFill/>
        </p:spPr>
        <p:txBody>
          <a:bodyPr wrap="square" lIns="0" tIns="0" rIns="0" bIns="0" rtlCol="0" anchor="t">
            <a:noAutofit/>
          </a:bodyPr>
          <a:lstStyle/>
          <a:p>
            <a:pPr algn="ctr"/>
            <a:r>
              <a:rPr lang="en-US" sz="800" b="1" dirty="0" smtClean="0"/>
              <a:t>ECS </a:t>
            </a:r>
          </a:p>
          <a:p>
            <a:pPr algn="ctr"/>
            <a:r>
              <a:rPr lang="en-US" sz="800" b="1" dirty="0" smtClean="0"/>
              <a:t>container 3</a:t>
            </a:r>
            <a:endParaRPr lang="en-US" sz="1400" b="1" dirty="0"/>
          </a:p>
        </p:txBody>
      </p:sp>
      <p:pic>
        <p:nvPicPr>
          <p:cNvPr id="172" name="Picture 17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66569" y="3993003"/>
            <a:ext cx="540572" cy="304833"/>
          </a:xfrm>
          <a:prstGeom prst="rect">
            <a:avLst/>
          </a:prstGeom>
        </p:spPr>
      </p:pic>
      <p:cxnSp>
        <p:nvCxnSpPr>
          <p:cNvPr id="173" name="Straight Connector 172"/>
          <p:cNvCxnSpPr/>
          <p:nvPr/>
        </p:nvCxnSpPr>
        <p:spPr>
          <a:xfrm>
            <a:off x="245813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4" name="TextBox 173"/>
          <p:cNvSpPr txBox="1"/>
          <p:nvPr/>
        </p:nvSpPr>
        <p:spPr>
          <a:xfrm>
            <a:off x="5716907"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Lightsail</a:t>
            </a:r>
            <a:endParaRPr lang="en-US" b="1" dirty="0"/>
          </a:p>
        </p:txBody>
      </p:sp>
      <p:pic>
        <p:nvPicPr>
          <p:cNvPr id="175" name="Picture 17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09428" y="673146"/>
            <a:ext cx="544780" cy="586439"/>
          </a:xfrm>
          <a:prstGeom prst="rect">
            <a:avLst/>
          </a:prstGeom>
        </p:spPr>
      </p:pic>
      <p:cxnSp>
        <p:nvCxnSpPr>
          <p:cNvPr id="176" name="Straight Connector 175"/>
          <p:cNvCxnSpPr/>
          <p:nvPr/>
        </p:nvCxnSpPr>
        <p:spPr>
          <a:xfrm>
            <a:off x="571741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434830" y="1739909"/>
            <a:ext cx="3010539"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8" name="TextBox 177"/>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Compute icons continue on next slide</a:t>
            </a:r>
            <a:endParaRPr lang="en-US" sz="1050" i="1" dirty="0">
              <a:solidFill>
                <a:schemeClr val="accent6">
                  <a:lumMod val="60000"/>
                  <a:lumOff val="40000"/>
                </a:schemeClr>
              </a:solidFill>
            </a:endParaRPr>
          </a:p>
        </p:txBody>
      </p:sp>
      <p:pic>
        <p:nvPicPr>
          <p:cNvPr id="2" name="Picture 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48330" y="3954897"/>
            <a:ext cx="552181" cy="582858"/>
          </a:xfrm>
          <a:prstGeom prst="rect">
            <a:avLst/>
          </a:prstGeom>
        </p:spPr>
      </p:pic>
      <p:sp>
        <p:nvSpPr>
          <p:cNvPr id="51" name="TextBox 50"/>
          <p:cNvSpPr txBox="1"/>
          <p:nvPr/>
        </p:nvSpPr>
        <p:spPr>
          <a:xfrm>
            <a:off x="2796150" y="4649595"/>
            <a:ext cx="640080" cy="274320"/>
          </a:xfrm>
          <a:prstGeom prst="rect">
            <a:avLst/>
          </a:prstGeom>
          <a:noFill/>
        </p:spPr>
        <p:txBody>
          <a:bodyPr wrap="square" lIns="0" tIns="0" rIns="0" bIns="0" rtlCol="0" anchor="t">
            <a:noAutofit/>
          </a:bodyPr>
          <a:lstStyle/>
          <a:p>
            <a:pPr algn="ctr"/>
            <a:r>
              <a:rPr lang="en-US" sz="800" b="1" dirty="0" smtClean="0"/>
              <a:t>EC2 </a:t>
            </a:r>
          </a:p>
          <a:p>
            <a:pPr algn="ctr"/>
            <a:r>
              <a:rPr lang="en-US" sz="800" b="1" dirty="0" smtClean="0"/>
              <a:t>rescue</a:t>
            </a:r>
            <a:endParaRPr lang="en-US" sz="1400" b="1" dirty="0"/>
          </a:p>
        </p:txBody>
      </p:sp>
    </p:spTree>
    <p:extLst>
      <p:ext uri="{BB962C8B-B14F-4D97-AF65-F5344CB8AC3E}">
        <p14:creationId xmlns:p14="http://schemas.microsoft.com/office/powerpoint/2010/main" val="1109344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 (</a:t>
            </a:r>
            <a:r>
              <a:rPr lang="en-US" dirty="0" err="1" smtClean="0"/>
              <a:t>IoT</a:t>
            </a:r>
            <a:r>
              <a:rPr lang="en-US" dirty="0" smtClean="0"/>
              <a:t>) (Continued)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064" y="693306"/>
            <a:ext cx="548640" cy="658368"/>
          </a:xfrm>
          <a:prstGeom prst="rect">
            <a:avLst/>
          </a:prstGeom>
        </p:spPr>
      </p:pic>
      <p:sp>
        <p:nvSpPr>
          <p:cNvPr id="38" name="TextBox 37"/>
          <p:cNvSpPr txBox="1"/>
          <p:nvPr/>
        </p:nvSpPr>
        <p:spPr>
          <a:xfrm>
            <a:off x="2837887"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528" y="2903194"/>
            <a:ext cx="468799" cy="542468"/>
          </a:xfrm>
          <a:prstGeom prst="rect">
            <a:avLst/>
          </a:prstGeom>
        </p:spPr>
      </p:pic>
      <p:sp>
        <p:nvSpPr>
          <p:cNvPr id="40" name="TextBox 39"/>
          <p:cNvSpPr txBox="1"/>
          <p:nvPr/>
        </p:nvSpPr>
        <p:spPr>
          <a:xfrm>
            <a:off x="283788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desired </a:t>
            </a:r>
            <a:r>
              <a:rPr lang="en-US" sz="800" b="1" dirty="0"/>
              <a:t>s</a:t>
            </a:r>
            <a:r>
              <a:rPr lang="en-US" sz="800" b="1" dirty="0" smtClean="0"/>
              <a:t>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739" y="1867769"/>
            <a:ext cx="512376" cy="531353"/>
          </a:xfrm>
          <a:prstGeom prst="rect">
            <a:avLst/>
          </a:prstGeom>
        </p:spPr>
      </p:pic>
      <p:sp>
        <p:nvSpPr>
          <p:cNvPr id="42" name="TextBox 41"/>
          <p:cNvSpPr txBox="1"/>
          <p:nvPr/>
        </p:nvSpPr>
        <p:spPr>
          <a:xfrm>
            <a:off x="5980793"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126" y="2908918"/>
            <a:ext cx="389414" cy="531020"/>
          </a:xfrm>
          <a:prstGeom prst="rect">
            <a:avLst/>
          </a:prstGeom>
        </p:spPr>
      </p:pic>
      <p:sp>
        <p:nvSpPr>
          <p:cNvPr id="44" name="TextBox 43"/>
          <p:cNvSpPr txBox="1"/>
          <p:nvPr/>
        </p:nvSpPr>
        <p:spPr>
          <a:xfrm>
            <a:off x="5980793"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MQTT</a:t>
            </a:r>
            <a:br>
              <a:rPr lang="en-US" sz="800" b="1" dirty="0" smtClean="0"/>
            </a:br>
            <a:r>
              <a:rPr lang="en-US" sz="800" b="1" dirty="0" smtClean="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3024" y="1859462"/>
            <a:ext cx="495618" cy="522170"/>
          </a:xfrm>
          <a:prstGeom prst="rect">
            <a:avLst/>
          </a:prstGeom>
        </p:spPr>
      </p:pic>
      <p:sp>
        <p:nvSpPr>
          <p:cNvPr id="46" name="TextBox 45"/>
          <p:cNvSpPr txBox="1"/>
          <p:nvPr/>
        </p:nvSpPr>
        <p:spPr>
          <a:xfrm>
            <a:off x="125686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506" y="1851460"/>
            <a:ext cx="468799" cy="542468"/>
          </a:xfrm>
          <a:prstGeom prst="rect">
            <a:avLst/>
          </a:prstGeom>
        </p:spPr>
      </p:pic>
      <p:sp>
        <p:nvSpPr>
          <p:cNvPr id="48" name="TextBox 47"/>
          <p:cNvSpPr txBox="1"/>
          <p:nvPr/>
        </p:nvSpPr>
        <p:spPr>
          <a:xfrm>
            <a:off x="125686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reported </a:t>
            </a:r>
            <a:r>
              <a:rPr lang="en-US" sz="800" b="1" dirty="0"/>
              <a:t>s</a:t>
            </a:r>
            <a:r>
              <a:rPr lang="en-US" sz="800" b="1" dirty="0" smtClean="0"/>
              <a:t>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717" y="2908752"/>
            <a:ext cx="512376" cy="531353"/>
          </a:xfrm>
          <a:prstGeom prst="rect">
            <a:avLst/>
          </a:prstGeom>
        </p:spPr>
      </p:pic>
      <p:sp>
        <p:nvSpPr>
          <p:cNvPr id="50" name="TextBox 49"/>
          <p:cNvSpPr txBox="1"/>
          <p:nvPr/>
        </p:nvSpPr>
        <p:spPr>
          <a:xfrm>
            <a:off x="4408229" y="3585790"/>
            <a:ext cx="640080" cy="274320"/>
          </a:xfrm>
          <a:prstGeom prst="rect">
            <a:avLst/>
          </a:prstGeom>
          <a:noFill/>
        </p:spPr>
        <p:txBody>
          <a:bodyPr wrap="square" lIns="0" tIns="0" rIns="0" bIns="0" rtlCol="0" anchor="t">
            <a:noAutofit/>
          </a:bodyPr>
          <a:lstStyle/>
          <a:p>
            <a:pPr algn="ctr"/>
            <a:r>
              <a:rPr lang="en-US" sz="800" b="1" dirty="0" err="1" smtClean="0"/>
              <a:t>IoT</a:t>
            </a:r>
            <a:endParaRPr lang="en-US" sz="800" b="1" dirty="0"/>
          </a:p>
          <a:p>
            <a:pPr algn="ctr"/>
            <a:r>
              <a:rPr lang="en-US" sz="800" b="1" dirty="0"/>
              <a:t>s</a:t>
            </a:r>
            <a:r>
              <a:rPr lang="en-US" sz="800" b="1" dirty="0" smtClean="0"/>
              <a:t>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6035" y="2908918"/>
            <a:ext cx="504469" cy="531020"/>
          </a:xfrm>
          <a:prstGeom prst="rect">
            <a:avLst/>
          </a:prstGeom>
        </p:spPr>
      </p:pic>
      <p:sp>
        <p:nvSpPr>
          <p:cNvPr id="52" name="TextBox 51"/>
          <p:cNvSpPr txBox="1"/>
          <p:nvPr/>
        </p:nvSpPr>
        <p:spPr>
          <a:xfrm>
            <a:off x="4408229"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a:t>
            </a:r>
            <a:r>
              <a:rPr lang="en-US" sz="800" b="1" dirty="0"/>
              <a:t/>
            </a:r>
            <a:br>
              <a:rPr lang="en-US" sz="800" b="1" dirty="0"/>
            </a:br>
            <a:r>
              <a:rPr lang="en-US" sz="800" b="1" dirty="0" smtClean="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0460" y="1868964"/>
            <a:ext cx="495618" cy="522170"/>
          </a:xfrm>
          <a:prstGeom prst="rect">
            <a:avLst/>
          </a:prstGeom>
        </p:spPr>
      </p:pic>
      <p:sp>
        <p:nvSpPr>
          <p:cNvPr id="54" name="TextBox 53"/>
          <p:cNvSpPr txBox="1"/>
          <p:nvPr/>
        </p:nvSpPr>
        <p:spPr>
          <a:xfrm>
            <a:off x="5199704"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59061" y="2902245"/>
            <a:ext cx="521366" cy="544367"/>
          </a:xfrm>
          <a:prstGeom prst="rect">
            <a:avLst/>
          </a:prstGeom>
        </p:spPr>
      </p:pic>
      <p:sp>
        <p:nvSpPr>
          <p:cNvPr id="56" name="TextBox 55"/>
          <p:cNvSpPr txBox="1"/>
          <p:nvPr/>
        </p:nvSpPr>
        <p:spPr>
          <a:xfrm>
            <a:off x="2045739"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61170" y="1866051"/>
            <a:ext cx="409219" cy="550330"/>
          </a:xfrm>
          <a:prstGeom prst="rect">
            <a:avLst/>
          </a:prstGeom>
        </p:spPr>
      </p:pic>
      <p:sp>
        <p:nvSpPr>
          <p:cNvPr id="58" name="TextBox 57"/>
          <p:cNvSpPr txBox="1"/>
          <p:nvPr/>
        </p:nvSpPr>
        <p:spPr>
          <a:xfrm>
            <a:off x="2045739"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3025" y="2914690"/>
            <a:ext cx="265509" cy="519476"/>
          </a:xfrm>
          <a:prstGeom prst="rect">
            <a:avLst/>
          </a:prstGeom>
        </p:spPr>
      </p:pic>
      <p:sp>
        <p:nvSpPr>
          <p:cNvPr id="60" name="TextBox 59"/>
          <p:cNvSpPr txBox="1"/>
          <p:nvPr/>
        </p:nvSpPr>
        <p:spPr>
          <a:xfrm>
            <a:off x="5199704"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HTTP/2</a:t>
            </a:r>
            <a:r>
              <a:rPr lang="en-US" sz="800" b="1" dirty="0"/>
              <a:t/>
            </a:r>
            <a:br>
              <a:rPr lang="en-US" sz="800" b="1" dirty="0"/>
            </a:br>
            <a:r>
              <a:rPr lang="en-US" sz="800" b="1" dirty="0" smtClean="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1935" y="1859462"/>
            <a:ext cx="495618" cy="522170"/>
          </a:xfrm>
          <a:prstGeom prst="rect">
            <a:avLst/>
          </a:prstGeom>
        </p:spPr>
      </p:pic>
      <p:sp>
        <p:nvSpPr>
          <p:cNvPr id="62" name="TextBox 61"/>
          <p:cNvSpPr txBox="1"/>
          <p:nvPr/>
        </p:nvSpPr>
        <p:spPr>
          <a:xfrm>
            <a:off x="3628300"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87658" y="2989207"/>
            <a:ext cx="521365" cy="370443"/>
          </a:xfrm>
          <a:prstGeom prst="rect">
            <a:avLst/>
          </a:prstGeom>
        </p:spPr>
      </p:pic>
      <p:sp>
        <p:nvSpPr>
          <p:cNvPr id="64" name="TextBox 63"/>
          <p:cNvSpPr txBox="1"/>
          <p:nvPr/>
        </p:nvSpPr>
        <p:spPr>
          <a:xfrm>
            <a:off x="47960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3291" y="1878367"/>
            <a:ext cx="512708" cy="531020"/>
          </a:xfrm>
          <a:prstGeom prst="rect">
            <a:avLst/>
          </a:prstGeom>
        </p:spPr>
      </p:pic>
      <p:sp>
        <p:nvSpPr>
          <p:cNvPr id="66" name="TextBox 65"/>
          <p:cNvSpPr txBox="1"/>
          <p:nvPr/>
        </p:nvSpPr>
        <p:spPr>
          <a:xfrm>
            <a:off x="47960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3702" y="2908918"/>
            <a:ext cx="331887" cy="531020"/>
          </a:xfrm>
          <a:prstGeom prst="rect">
            <a:avLst/>
          </a:prstGeom>
        </p:spPr>
      </p:pic>
      <p:sp>
        <p:nvSpPr>
          <p:cNvPr id="68" name="TextBox 67"/>
          <p:cNvSpPr txBox="1"/>
          <p:nvPr/>
        </p:nvSpPr>
        <p:spPr>
          <a:xfrm>
            <a:off x="362830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hardware</a:t>
            </a:r>
            <a:br>
              <a:rPr lang="en-US" sz="800" b="1" dirty="0" smtClean="0"/>
            </a:br>
            <a:r>
              <a:rPr lang="en-US" sz="800" b="1" dirty="0" smtClean="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724132" y="1874520"/>
            <a:ext cx="448417" cy="531020"/>
          </a:xfrm>
          <a:prstGeom prst="rect">
            <a:avLst/>
          </a:prstGeom>
        </p:spPr>
      </p:pic>
      <p:sp>
        <p:nvSpPr>
          <p:cNvPr id="71" name="TextBox 70"/>
          <p:cNvSpPr txBox="1"/>
          <p:nvPr/>
        </p:nvSpPr>
        <p:spPr>
          <a:xfrm>
            <a:off x="264365" y="1360220"/>
            <a:ext cx="1097280"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r>
              <a:rPr lang="en-US" sz="1000" b="1" dirty="0" smtClean="0"/>
              <a:t> (Continued)</a:t>
            </a:r>
            <a:endParaRPr lang="en-US" b="1" dirty="0"/>
          </a:p>
        </p:txBody>
      </p:sp>
      <p:sp>
        <p:nvSpPr>
          <p:cNvPr id="72" name="TextBox 71"/>
          <p:cNvSpPr txBox="1"/>
          <p:nvPr/>
        </p:nvSpPr>
        <p:spPr>
          <a:xfrm>
            <a:off x="2837887" y="4643753"/>
            <a:ext cx="640080" cy="274320"/>
          </a:xfrm>
          <a:prstGeom prst="rect">
            <a:avLst/>
          </a:prstGeom>
          <a:noFill/>
        </p:spPr>
        <p:txBody>
          <a:bodyPr wrap="square" lIns="0" tIns="0" rIns="0" bIns="0" rtlCol="0" anchor="t">
            <a:noAutofit/>
          </a:bodyPr>
          <a:lstStyle/>
          <a:p>
            <a:pPr algn="ctr"/>
            <a:r>
              <a:rPr lang="en-US" sz="800" b="1" dirty="0" smtClean="0"/>
              <a:t>Alexa enabled device</a:t>
            </a:r>
            <a:endParaRPr lang="en-US" sz="1400" b="1" dirty="0"/>
          </a:p>
        </p:txBody>
      </p:sp>
      <p:sp>
        <p:nvSpPr>
          <p:cNvPr id="76" name="TextBox 75"/>
          <p:cNvSpPr txBox="1"/>
          <p:nvPr/>
        </p:nvSpPr>
        <p:spPr>
          <a:xfrm>
            <a:off x="1256865" y="4643753"/>
            <a:ext cx="640080" cy="274320"/>
          </a:xfrm>
          <a:prstGeom prst="rect">
            <a:avLst/>
          </a:prstGeom>
          <a:noFill/>
        </p:spPr>
        <p:txBody>
          <a:bodyPr wrap="square" lIns="0" tIns="0" rIns="0" bIns="0" rtlCol="0" anchor="t">
            <a:noAutofit/>
          </a:bodyPr>
          <a:lstStyle/>
          <a:p>
            <a:pPr algn="ctr"/>
            <a:r>
              <a:rPr lang="en-US" sz="800" b="1" dirty="0" smtClean="0"/>
              <a:t>Alexa smart home skill</a:t>
            </a:r>
            <a:endParaRPr lang="en-US" sz="1400" b="1" dirty="0"/>
          </a:p>
        </p:txBody>
      </p:sp>
      <p:pic>
        <p:nvPicPr>
          <p:cNvPr id="77" name="Picture 7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20717" y="4032007"/>
            <a:ext cx="512376" cy="400769"/>
          </a:xfrm>
          <a:prstGeom prst="rect">
            <a:avLst/>
          </a:prstGeom>
        </p:spPr>
      </p:pic>
      <p:sp>
        <p:nvSpPr>
          <p:cNvPr id="78" name="TextBox 77"/>
          <p:cNvSpPr txBox="1"/>
          <p:nvPr/>
        </p:nvSpPr>
        <p:spPr>
          <a:xfrm>
            <a:off x="4408229" y="4643753"/>
            <a:ext cx="640080" cy="274320"/>
          </a:xfrm>
          <a:prstGeom prst="rect">
            <a:avLst/>
          </a:prstGeom>
          <a:noFill/>
        </p:spPr>
        <p:txBody>
          <a:bodyPr wrap="square" lIns="0" tIns="0" rIns="0" bIns="0" rtlCol="0" anchor="t">
            <a:noAutofit/>
          </a:bodyPr>
          <a:lstStyle/>
          <a:p>
            <a:pPr algn="ctr"/>
            <a:r>
              <a:rPr lang="en-US" sz="800" b="1" dirty="0" smtClean="0"/>
              <a:t>Fire TV</a:t>
            </a:r>
          </a:p>
        </p:txBody>
      </p:sp>
      <p:sp>
        <p:nvSpPr>
          <p:cNvPr id="80" name="TextBox 79"/>
          <p:cNvSpPr txBox="1"/>
          <p:nvPr/>
        </p:nvSpPr>
        <p:spPr>
          <a:xfrm>
            <a:off x="5199704" y="4643753"/>
            <a:ext cx="640080" cy="274320"/>
          </a:xfrm>
          <a:prstGeom prst="rect">
            <a:avLst/>
          </a:prstGeom>
          <a:noFill/>
        </p:spPr>
        <p:txBody>
          <a:bodyPr wrap="square" lIns="0" tIns="0" rIns="0" bIns="0" rtlCol="0" anchor="t">
            <a:noAutofit/>
          </a:bodyPr>
          <a:lstStyle/>
          <a:p>
            <a:pPr algn="ctr"/>
            <a:r>
              <a:rPr lang="en-US" sz="800" b="1" dirty="0" smtClean="0"/>
              <a:t>Fire TV stick</a:t>
            </a:r>
            <a:endParaRPr lang="en-US" sz="1400" b="1" dirty="0"/>
          </a:p>
        </p:txBody>
      </p:sp>
      <p:sp>
        <p:nvSpPr>
          <p:cNvPr id="82" name="TextBox 81"/>
          <p:cNvSpPr txBox="1"/>
          <p:nvPr/>
        </p:nvSpPr>
        <p:spPr>
          <a:xfrm>
            <a:off x="2045739" y="4643753"/>
            <a:ext cx="640080" cy="274320"/>
          </a:xfrm>
          <a:prstGeom prst="rect">
            <a:avLst/>
          </a:prstGeom>
          <a:noFill/>
        </p:spPr>
        <p:txBody>
          <a:bodyPr wrap="square" lIns="0" tIns="0" rIns="0" bIns="0" rtlCol="0" anchor="t">
            <a:noAutofit/>
          </a:bodyPr>
          <a:lstStyle/>
          <a:p>
            <a:pPr algn="ctr"/>
            <a:r>
              <a:rPr lang="en-US" sz="800" b="1" dirty="0" smtClean="0"/>
              <a:t>Alexa voice service</a:t>
            </a:r>
            <a:endParaRPr lang="en-US" sz="1400" b="1" dirty="0"/>
          </a:p>
        </p:txBody>
      </p:sp>
      <p:sp>
        <p:nvSpPr>
          <p:cNvPr id="84" name="TextBox 83"/>
          <p:cNvSpPr txBox="1"/>
          <p:nvPr/>
        </p:nvSpPr>
        <p:spPr>
          <a:xfrm>
            <a:off x="3628300" y="4643753"/>
            <a:ext cx="640080" cy="274320"/>
          </a:xfrm>
          <a:prstGeom prst="rect">
            <a:avLst/>
          </a:prstGeom>
          <a:noFill/>
        </p:spPr>
        <p:txBody>
          <a:bodyPr wrap="square" lIns="0" tIns="0" rIns="0" bIns="0" rtlCol="0" anchor="t">
            <a:noAutofit/>
          </a:bodyPr>
          <a:lstStyle/>
          <a:p>
            <a:pPr algn="ctr"/>
            <a:r>
              <a:rPr lang="en-US" sz="800" b="1" dirty="0" smtClean="0"/>
              <a:t>Echo</a:t>
            </a:r>
            <a:endParaRPr lang="en-US" sz="1400" b="1" dirty="0"/>
          </a:p>
        </p:txBody>
      </p:sp>
      <p:sp>
        <p:nvSpPr>
          <p:cNvPr id="86" name="TextBox 85"/>
          <p:cNvSpPr txBox="1"/>
          <p:nvPr/>
        </p:nvSpPr>
        <p:spPr>
          <a:xfrm>
            <a:off x="479605" y="4643753"/>
            <a:ext cx="640080" cy="274320"/>
          </a:xfrm>
          <a:prstGeom prst="rect">
            <a:avLst/>
          </a:prstGeom>
          <a:noFill/>
        </p:spPr>
        <p:txBody>
          <a:bodyPr wrap="square" lIns="0" tIns="0" rIns="0" bIns="0" rtlCol="0" anchor="t">
            <a:noAutofit/>
          </a:bodyPr>
          <a:lstStyle/>
          <a:p>
            <a:pPr algn="ctr"/>
            <a:r>
              <a:rPr lang="en-US" sz="800" b="1" dirty="0" smtClean="0"/>
              <a:t>Alexa skill</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5437" y="3966715"/>
            <a:ext cx="508416" cy="531353"/>
          </a:xfrm>
          <a:prstGeom prst="rect">
            <a:avLst/>
          </a:prstGeom>
        </p:spPr>
      </p:pic>
      <p:pic>
        <p:nvPicPr>
          <p:cNvPr id="89" name="Picture 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01739" y="3976203"/>
            <a:ext cx="512376" cy="512376"/>
          </a:xfrm>
          <a:prstGeom prst="rect">
            <a:avLst/>
          </a:prstGeom>
        </p:spPr>
      </p:pic>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11571" y="3966715"/>
            <a:ext cx="508416" cy="531353"/>
          </a:xfrm>
          <a:prstGeom prst="rect">
            <a:avLst/>
          </a:prstGeom>
        </p:spPr>
      </p:pic>
      <p:pic>
        <p:nvPicPr>
          <p:cNvPr id="91" name="Picture 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472081" y="4045236"/>
            <a:ext cx="512376" cy="374310"/>
          </a:xfrm>
          <a:prstGeom prst="rect">
            <a:avLst/>
          </a:prstGeom>
        </p:spPr>
      </p:pic>
      <p:pic>
        <p:nvPicPr>
          <p:cNvPr id="92" name="Picture 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831702" y="3966715"/>
            <a:ext cx="233276" cy="531353"/>
          </a:xfrm>
          <a:prstGeom prst="rect">
            <a:avLst/>
          </a:prstGeom>
        </p:spPr>
      </p:pic>
      <p:pic>
        <p:nvPicPr>
          <p:cNvPr id="94" name="Picture 9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263556" y="4135310"/>
            <a:ext cx="512376" cy="194163"/>
          </a:xfrm>
          <a:prstGeom prst="rect">
            <a:avLst/>
          </a:prstGeom>
        </p:spPr>
      </p:pic>
      <p:pic>
        <p:nvPicPr>
          <p:cNvPr id="95" name="Picture 94"/>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07568" y="688821"/>
            <a:ext cx="533234" cy="643017"/>
          </a:xfrm>
          <a:prstGeom prst="rect">
            <a:avLst/>
          </a:prstGeom>
        </p:spPr>
      </p:pic>
      <p:cxnSp>
        <p:nvCxnSpPr>
          <p:cNvPr id="96" name="Straight Connector 95"/>
          <p:cNvCxnSpPr/>
          <p:nvPr/>
        </p:nvCxnSpPr>
        <p:spPr>
          <a:xfrm>
            <a:off x="671055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7" name="TextBox 96"/>
          <p:cNvSpPr txBox="1"/>
          <p:nvPr/>
        </p:nvSpPr>
        <p:spPr>
          <a:xfrm>
            <a:off x="6802410" y="1360404"/>
            <a:ext cx="943550" cy="155448"/>
          </a:xfrm>
          <a:prstGeom prst="rect">
            <a:avLst/>
          </a:prstGeom>
          <a:noFill/>
        </p:spPr>
        <p:txBody>
          <a:bodyPr wrap="square" lIns="0" tIns="0" rIns="0" bIns="0" rtlCol="0" anchor="t">
            <a:noAutofit/>
          </a:bodyPr>
          <a:lstStyle/>
          <a:p>
            <a:pPr algn="ctr"/>
            <a:r>
              <a:rPr lang="en-US" sz="1000" b="1" dirty="0" smtClean="0"/>
              <a:t>AWS </a:t>
            </a:r>
            <a:r>
              <a:rPr lang="en-US" sz="1000" b="1" dirty="0" err="1" smtClean="0"/>
              <a:t>Greengrass</a:t>
            </a:r>
            <a:endParaRPr lang="en-US" sz="1000" b="1" dirty="0"/>
          </a:p>
        </p:txBody>
      </p:sp>
      <p:cxnSp>
        <p:nvCxnSpPr>
          <p:cNvPr id="99" name="Straight Connector 98"/>
          <p:cNvCxnSpPr/>
          <p:nvPr/>
        </p:nvCxnSpPr>
        <p:spPr>
          <a:xfrm>
            <a:off x="679412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34830" y="1739909"/>
            <a:ext cx="6120212"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5980793" y="4643753"/>
            <a:ext cx="640080" cy="274320"/>
          </a:xfrm>
          <a:prstGeom prst="rect">
            <a:avLst/>
          </a:prstGeom>
          <a:noFill/>
        </p:spPr>
        <p:txBody>
          <a:bodyPr wrap="square" lIns="0" tIns="0" rIns="0" bIns="0" rtlCol="0" anchor="t">
            <a:noAutofit/>
          </a:bodyPr>
          <a:lstStyle/>
          <a:p>
            <a:pPr algn="ctr"/>
            <a:r>
              <a:rPr lang="en-US" sz="800" b="1" dirty="0" smtClean="0"/>
              <a:t>Lambda function</a:t>
            </a:r>
            <a:endParaRPr lang="en-US" sz="1400" b="1" dirty="0"/>
          </a:p>
        </p:txBody>
      </p:sp>
      <p:pic>
        <p:nvPicPr>
          <p:cNvPr id="79" name="Picture 7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14939" y="3966715"/>
            <a:ext cx="539424" cy="566395"/>
          </a:xfrm>
          <a:prstGeom prst="rect">
            <a:avLst/>
          </a:prstGeom>
        </p:spPr>
      </p:pic>
    </p:spTree>
    <p:extLst>
      <p:ext uri="{BB962C8B-B14F-4D97-AF65-F5344CB8AC3E}">
        <p14:creationId xmlns:p14="http://schemas.microsoft.com/office/powerpoint/2010/main" val="3582007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Game Development</a:t>
            </a:r>
            <a:endParaRPr lang="en-US" dirty="0"/>
          </a:p>
        </p:txBody>
      </p:sp>
    </p:spTree>
    <p:extLst>
      <p:ext uri="{BB962C8B-B14F-4D97-AF65-F5344CB8AC3E}">
        <p14:creationId xmlns:p14="http://schemas.microsoft.com/office/powerpoint/2010/main" val="2286136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Development</a:t>
            </a:r>
            <a:endParaRPr lang="en-US" dirty="0"/>
          </a:p>
        </p:txBody>
      </p:sp>
      <p:sp>
        <p:nvSpPr>
          <p:cNvPr id="3" name="TextBox 2"/>
          <p:cNvSpPr txBox="1"/>
          <p:nvPr/>
        </p:nvSpPr>
        <p:spPr>
          <a:xfrm>
            <a:off x="343913"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GameLift</a:t>
            </a:r>
            <a:endParaRPr lang="en-US" sz="1000" b="1" dirty="0"/>
          </a:p>
        </p:txBody>
      </p:sp>
      <p:cxnSp>
        <p:nvCxnSpPr>
          <p:cNvPr id="4" name="Straight Connector 3"/>
          <p:cNvCxnSpPr/>
          <p:nvPr/>
        </p:nvCxnSpPr>
        <p:spPr>
          <a:xfrm>
            <a:off x="34549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5" y="669591"/>
            <a:ext cx="524567" cy="622923"/>
          </a:xfrm>
          <a:prstGeom prst="rect">
            <a:avLst/>
          </a:prstGeom>
        </p:spPr>
      </p:pic>
      <p:cxnSp>
        <p:nvCxnSpPr>
          <p:cNvPr id="6" name="Straight Connector 5"/>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298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Contact Center</a:t>
            </a:r>
            <a:endParaRPr lang="en-US" dirty="0"/>
          </a:p>
        </p:txBody>
      </p:sp>
    </p:spTree>
    <p:extLst>
      <p:ext uri="{BB962C8B-B14F-4D97-AF65-F5344CB8AC3E}">
        <p14:creationId xmlns:p14="http://schemas.microsoft.com/office/powerpoint/2010/main" val="601106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Center</a:t>
            </a:r>
            <a:endParaRPr lang="en-US" dirty="0"/>
          </a:p>
        </p:txBody>
      </p:sp>
      <p:sp>
        <p:nvSpPr>
          <p:cNvPr id="3" name="TextBox 2"/>
          <p:cNvSpPr txBox="1"/>
          <p:nvPr/>
        </p:nvSpPr>
        <p:spPr>
          <a:xfrm>
            <a:off x="352988" y="1360404"/>
            <a:ext cx="943550" cy="155448"/>
          </a:xfrm>
          <a:prstGeom prst="rect">
            <a:avLst/>
          </a:prstGeom>
          <a:noFill/>
        </p:spPr>
        <p:txBody>
          <a:bodyPr wrap="square" lIns="0" tIns="0" rIns="0" bIns="0" rtlCol="0" anchor="t">
            <a:noAutofit/>
          </a:bodyPr>
          <a:lstStyle/>
          <a:p>
            <a:pPr algn="ctr"/>
            <a:r>
              <a:rPr lang="en-US" sz="1000" b="1" dirty="0" smtClean="0"/>
              <a:t>Amazon Connect</a:t>
            </a:r>
            <a:endParaRPr lang="en-US" sz="1000" b="1" dirty="0"/>
          </a:p>
        </p:txBody>
      </p:sp>
      <p:cxnSp>
        <p:nvCxnSpPr>
          <p:cNvPr id="4" name="Straight Connector 3"/>
          <p:cNvCxnSpPr/>
          <p:nvPr/>
        </p:nvCxnSpPr>
        <p:spPr>
          <a:xfrm>
            <a:off x="34470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43" y="787760"/>
            <a:ext cx="548640" cy="422030"/>
          </a:xfrm>
          <a:prstGeom prst="rect">
            <a:avLst/>
          </a:prstGeom>
        </p:spPr>
      </p:pic>
      <p:cxnSp>
        <p:nvCxnSpPr>
          <p:cNvPr id="7" name="Straight Connector 6"/>
          <p:cNvCxnSpPr/>
          <p:nvPr/>
        </p:nvCxnSpPr>
        <p:spPr>
          <a:xfrm>
            <a:off x="137259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113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smtClean="0">
                <a:latin typeface="Helvetica Neue"/>
                <a:cs typeface="Helvetica Neue"/>
              </a:rPr>
              <a:t>General</a:t>
            </a:r>
            <a:endParaRPr lang="en-US" b="0" dirty="0">
              <a:latin typeface="Helvetica Neue"/>
              <a:cs typeface="Helvetica Neu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4385" y="791846"/>
            <a:ext cx="731520" cy="73152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224" y="859853"/>
            <a:ext cx="709267" cy="70125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647" y="2122985"/>
            <a:ext cx="479271" cy="73152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6004" y="2148255"/>
            <a:ext cx="731520" cy="707136"/>
          </a:xfrm>
          <a:prstGeom prst="rect">
            <a:avLst/>
          </a:prstGeom>
        </p:spPr>
      </p:pic>
      <p:sp>
        <p:nvSpPr>
          <p:cNvPr id="20" name="TextBox 19"/>
          <p:cNvSpPr txBox="1"/>
          <p:nvPr/>
        </p:nvSpPr>
        <p:spPr>
          <a:xfrm>
            <a:off x="4620069"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mobile client</a:t>
            </a:r>
            <a:endParaRPr lang="en-US" sz="1000" dirty="0">
              <a:latin typeface="Helvetica Neue"/>
              <a:cs typeface="Helvetica Neue"/>
            </a:endParaRPr>
          </a:p>
        </p:txBody>
      </p:sp>
      <p:sp>
        <p:nvSpPr>
          <p:cNvPr id="21" name="TextBox 20"/>
          <p:cNvSpPr txBox="1"/>
          <p:nvPr/>
        </p:nvSpPr>
        <p:spPr>
          <a:xfrm>
            <a:off x="5719338" y="2966267"/>
            <a:ext cx="1078992" cy="155448"/>
          </a:xfrm>
          <a:prstGeom prst="rect">
            <a:avLst/>
          </a:prstGeom>
          <a:noFill/>
        </p:spPr>
        <p:txBody>
          <a:bodyPr wrap="square" lIns="0" tIns="0" rIns="0" bIns="0" rtlCol="0">
            <a:noAutofit/>
          </a:bodyPr>
          <a:lstStyle/>
          <a:p>
            <a:pPr algn="ctr"/>
            <a:r>
              <a:rPr lang="en-US" sz="1000" dirty="0">
                <a:latin typeface="Helvetica Neue"/>
                <a:cs typeface="Helvetica Neue"/>
              </a:rPr>
              <a:t>multimedia</a:t>
            </a:r>
          </a:p>
        </p:txBody>
      </p:sp>
      <p:sp>
        <p:nvSpPr>
          <p:cNvPr id="22" name="TextBox 21"/>
          <p:cNvSpPr txBox="1"/>
          <p:nvPr/>
        </p:nvSpPr>
        <p:spPr>
          <a:xfrm>
            <a:off x="57002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a:t>
            </a:r>
            <a:endParaRPr lang="en-US" sz="1000" dirty="0">
              <a:latin typeface="Helvetica Neue"/>
              <a:cs typeface="Helvetica Neue"/>
            </a:endParaRPr>
          </a:p>
        </p:txBody>
      </p:sp>
      <p:sp>
        <p:nvSpPr>
          <p:cNvPr id="23" name="TextBox 22"/>
          <p:cNvSpPr txBox="1"/>
          <p:nvPr/>
        </p:nvSpPr>
        <p:spPr>
          <a:xfrm>
            <a:off x="45911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client</a:t>
            </a:r>
            <a:endParaRPr lang="en-US" sz="1000" dirty="0">
              <a:latin typeface="Helvetica Neue"/>
              <a:cs typeface="Helvetica Neue"/>
            </a:endParaRPr>
          </a:p>
        </p:txBody>
      </p:sp>
      <p:sp>
        <p:nvSpPr>
          <p:cNvPr id="24" name="TextBox 23"/>
          <p:cNvSpPr txBox="1"/>
          <p:nvPr/>
        </p:nvSpPr>
        <p:spPr>
          <a:xfrm>
            <a:off x="68093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 alt1</a:t>
            </a:r>
            <a:endParaRPr lang="en-US" sz="1000" dirty="0">
              <a:latin typeface="Helvetica Neue"/>
              <a:cs typeface="Helvetica Neue"/>
            </a:endParaRPr>
          </a:p>
        </p:txBody>
      </p:sp>
      <p:sp>
        <p:nvSpPr>
          <p:cNvPr id="25" name="TextBox 24"/>
          <p:cNvSpPr txBox="1"/>
          <p:nvPr/>
        </p:nvSpPr>
        <p:spPr>
          <a:xfrm>
            <a:off x="7918447" y="162425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 alt2</a:t>
            </a:r>
            <a:endParaRPr lang="en-US" sz="1000" dirty="0">
              <a:latin typeface="Helvetica Neue"/>
              <a:cs typeface="Helvetica Neue"/>
            </a:endParaRPr>
          </a:p>
        </p:txBody>
      </p:sp>
      <p:sp>
        <p:nvSpPr>
          <p:cNvPr id="27" name="TextBox 26"/>
          <p:cNvSpPr txBox="1"/>
          <p:nvPr/>
        </p:nvSpPr>
        <p:spPr>
          <a:xfrm>
            <a:off x="173628"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corporate data center</a:t>
            </a:r>
            <a:endParaRPr lang="en-US" sz="1000" dirty="0">
              <a:latin typeface="Helvetica Neue"/>
              <a:cs typeface="Helvetica Neue"/>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329" y="2137759"/>
            <a:ext cx="529721" cy="73152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5545" y="2157596"/>
            <a:ext cx="706295" cy="731520"/>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56665" y="2159043"/>
            <a:ext cx="554946" cy="73152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5671" y="2146835"/>
            <a:ext cx="306502" cy="731520"/>
          </a:xfrm>
          <a:prstGeom prst="rect">
            <a:avLst/>
          </a:prstGeom>
        </p:spPr>
      </p:pic>
      <p:sp>
        <p:nvSpPr>
          <p:cNvPr id="28" name="TextBox 27"/>
          <p:cNvSpPr txBox="1"/>
          <p:nvPr/>
        </p:nvSpPr>
        <p:spPr>
          <a:xfrm>
            <a:off x="1285561"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disk</a:t>
            </a:r>
            <a:endParaRPr lang="en-US" sz="1000" dirty="0">
              <a:latin typeface="Helvetica Neue"/>
              <a:cs typeface="Helvetica Neue"/>
            </a:endParaRPr>
          </a:p>
        </p:txBody>
      </p:sp>
      <p:sp>
        <p:nvSpPr>
          <p:cNvPr id="29" name="TextBox 28"/>
          <p:cNvSpPr txBox="1"/>
          <p:nvPr/>
        </p:nvSpPr>
        <p:spPr>
          <a:xfrm>
            <a:off x="2397494"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generic database</a:t>
            </a:r>
            <a:endParaRPr lang="en-US" sz="1000" dirty="0">
              <a:latin typeface="Helvetica Neue"/>
              <a:cs typeface="Helvetica Neue"/>
            </a:endParaRPr>
          </a:p>
        </p:txBody>
      </p:sp>
      <p:sp>
        <p:nvSpPr>
          <p:cNvPr id="30" name="TextBox 29"/>
          <p:cNvSpPr txBox="1"/>
          <p:nvPr/>
        </p:nvSpPr>
        <p:spPr>
          <a:xfrm>
            <a:off x="3509427" y="2975163"/>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office building</a:t>
            </a:r>
            <a:endParaRPr lang="en-US" sz="1000" dirty="0">
              <a:latin typeface="Helvetica Neue"/>
              <a:cs typeface="Helvetica Neue"/>
            </a:endParaRPr>
          </a:p>
        </p:txBody>
      </p:sp>
      <p:pic>
        <p:nvPicPr>
          <p:cNvPr id="4" name="Picture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49052" y="791846"/>
            <a:ext cx="731520" cy="731520"/>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75526"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smtClean="0">
                <a:latin typeface="Helvetica Neue"/>
                <a:cs typeface="Helvetica Neue"/>
              </a:rPr>
              <a:t>AWS cloud</a:t>
            </a:r>
            <a:endParaRPr lang="en-US" sz="1000" dirty="0">
              <a:latin typeface="Helvetica Neue"/>
              <a:cs typeface="Helvetica Neue"/>
            </a:endParaRPr>
          </a:p>
        </p:txBody>
      </p:sp>
      <p:sp>
        <p:nvSpPr>
          <p:cNvPr id="19" name="TextBox 18"/>
          <p:cNvSpPr txBox="1"/>
          <p:nvPr/>
        </p:nvSpPr>
        <p:spPr>
          <a:xfrm>
            <a:off x="1292060"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AWS Management Console</a:t>
            </a:r>
            <a:endParaRPr lang="en-US" sz="1000" dirty="0">
              <a:latin typeface="Helvetica Neue"/>
              <a:cs typeface="Helvetica Neue"/>
            </a:endParaRPr>
          </a:p>
        </p:txBody>
      </p:sp>
      <p:sp>
        <p:nvSpPr>
          <p:cNvPr id="31" name="TextBox 30"/>
          <p:cNvSpPr txBox="1"/>
          <p:nvPr/>
        </p:nvSpPr>
        <p:spPr>
          <a:xfrm>
            <a:off x="3503656"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virtual private cloud</a:t>
            </a:r>
            <a:endParaRPr lang="en-US" sz="1000" dirty="0">
              <a:latin typeface="Helvetica Neue"/>
              <a:cs typeface="Helvetica Neue"/>
            </a:endParaRPr>
          </a:p>
        </p:txBody>
      </p:sp>
      <p:sp>
        <p:nvSpPr>
          <p:cNvPr id="32" name="TextBox 31"/>
          <p:cNvSpPr txBox="1"/>
          <p:nvPr/>
        </p:nvSpPr>
        <p:spPr>
          <a:xfrm>
            <a:off x="2397858"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forums</a:t>
            </a:r>
            <a:endParaRPr lang="en-US" sz="1000" dirty="0">
              <a:latin typeface="Helvetica Neue"/>
              <a:cs typeface="Helvetica Neue"/>
            </a:endParaRPr>
          </a:p>
        </p:txBody>
      </p:sp>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76657" y="787101"/>
            <a:ext cx="731520" cy="694006"/>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Non-Service Specific</a:t>
            </a:r>
            <a:endParaRPr lang="en-US" sz="1400" dirty="0">
              <a:solidFill>
                <a:schemeClr val="bg1">
                  <a:lumMod val="65000"/>
                </a:schemeClr>
              </a:solidFill>
              <a:latin typeface="Helvetica Neue"/>
              <a:cs typeface="Helvetica Neue"/>
            </a:endParaRPr>
          </a:p>
        </p:txBody>
      </p:sp>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4864" y="3530267"/>
            <a:ext cx="731520" cy="376517"/>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2064" y="3313638"/>
            <a:ext cx="529721" cy="731520"/>
          </a:xfrm>
          <a:prstGeom prst="rect">
            <a:avLst/>
          </a:prstGeom>
        </p:spPr>
      </p:pic>
      <p:sp>
        <p:nvSpPr>
          <p:cNvPr id="37" name="TextBox 36"/>
          <p:cNvSpPr txBox="1"/>
          <p:nvPr/>
        </p:nvSpPr>
        <p:spPr>
          <a:xfrm>
            <a:off x="1285227"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traditional server</a:t>
            </a:r>
            <a:endParaRPr lang="en-US" sz="1000" dirty="0">
              <a:latin typeface="Helvetica Neue"/>
              <a:cs typeface="Helvetica Neue"/>
            </a:endParaRPr>
          </a:p>
        </p:txBody>
      </p:sp>
      <p:sp>
        <p:nvSpPr>
          <p:cNvPr id="38" name="TextBox 37"/>
          <p:cNvSpPr txBox="1"/>
          <p:nvPr/>
        </p:nvSpPr>
        <p:spPr>
          <a:xfrm>
            <a:off x="183127"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tape storage</a:t>
            </a:r>
            <a:endParaRPr lang="en-US" sz="1000" dirty="0">
              <a:latin typeface="Helvetica Neue"/>
              <a:cs typeface="Helvetica Neue"/>
            </a:endParaRPr>
          </a:p>
        </p:txBody>
      </p:sp>
      <p:pic>
        <p:nvPicPr>
          <p:cNvPr id="39" name="Picture 3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79380" y="2239712"/>
            <a:ext cx="479271" cy="498065"/>
          </a:xfrm>
          <a:prstGeom prst="rect">
            <a:avLst/>
          </a:prstGeom>
        </p:spPr>
      </p:pic>
      <p:pic>
        <p:nvPicPr>
          <p:cNvPr id="40" name="Picture 3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150416" y="2148255"/>
            <a:ext cx="568161" cy="707136"/>
          </a:xfrm>
          <a:prstGeom prst="rect">
            <a:avLst/>
          </a:prstGeom>
        </p:spPr>
      </p:pic>
      <p:pic>
        <p:nvPicPr>
          <p:cNvPr id="41" name="Picture 4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5245" y="3313638"/>
            <a:ext cx="548640" cy="731520"/>
          </a:xfrm>
          <a:prstGeom prst="rect">
            <a:avLst/>
          </a:prstGeom>
        </p:spPr>
      </p:pic>
      <p:pic>
        <p:nvPicPr>
          <p:cNvPr id="42" name="Picture 4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7004" y="3344336"/>
            <a:ext cx="731520" cy="707136"/>
          </a:xfrm>
          <a:prstGeom prst="rect">
            <a:avLst/>
          </a:prstGeom>
        </p:spPr>
      </p:pic>
      <p:sp>
        <p:nvSpPr>
          <p:cNvPr id="43" name="TextBox 42"/>
          <p:cNvSpPr txBox="1"/>
          <p:nvPr/>
        </p:nvSpPr>
        <p:spPr>
          <a:xfrm>
            <a:off x="4620069" y="414604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a:t>
            </a:r>
            <a:endParaRPr lang="en-US" sz="1000" dirty="0">
              <a:latin typeface="Helvetica Neue"/>
              <a:cs typeface="Helvetica Neue"/>
            </a:endParaRPr>
          </a:p>
        </p:txBody>
      </p:sp>
      <p:sp>
        <p:nvSpPr>
          <p:cNvPr id="44" name="TextBox 43"/>
          <p:cNvSpPr txBox="1"/>
          <p:nvPr/>
        </p:nvSpPr>
        <p:spPr>
          <a:xfrm>
            <a:off x="5719338" y="414604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users</a:t>
            </a:r>
            <a:endParaRPr lang="en-US" sz="1000" dirty="0">
              <a:latin typeface="Helvetica Neue"/>
              <a:cs typeface="Helvetica Neue"/>
            </a:endParaRPr>
          </a:p>
        </p:txBody>
      </p:sp>
      <p:sp>
        <p:nvSpPr>
          <p:cNvPr id="46" name="TextBox 45"/>
          <p:cNvSpPr txBox="1"/>
          <p:nvPr/>
        </p:nvSpPr>
        <p:spPr>
          <a:xfrm>
            <a:off x="6779520"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SAML token</a:t>
            </a:r>
            <a:endParaRPr lang="en-US" sz="1000" dirty="0">
              <a:latin typeface="Helvetica Neue"/>
              <a:cs typeface="Helvetica Neue"/>
            </a:endParaRPr>
          </a:p>
        </p:txBody>
      </p:sp>
      <p:sp>
        <p:nvSpPr>
          <p:cNvPr id="47" name="TextBox 46"/>
          <p:cNvSpPr txBox="1"/>
          <p:nvPr/>
        </p:nvSpPr>
        <p:spPr>
          <a:xfrm>
            <a:off x="7888620" y="2966267"/>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SSL padlock</a:t>
            </a:r>
            <a:endParaRPr lang="en-US" sz="1000" dirty="0">
              <a:latin typeface="Helvetica Neue"/>
              <a:cs typeface="Helvetica Neue"/>
            </a:endParaRPr>
          </a:p>
        </p:txBody>
      </p:sp>
      <p:pic>
        <p:nvPicPr>
          <p:cNvPr id="48" name="Picture 4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984528" y="918846"/>
            <a:ext cx="728629" cy="477520"/>
          </a:xfrm>
          <a:prstGeom prst="rect">
            <a:avLst/>
          </a:prstGeom>
        </p:spPr>
      </p:pic>
      <p:pic>
        <p:nvPicPr>
          <p:cNvPr id="49" name="Picture 4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070181" y="918846"/>
            <a:ext cx="728629" cy="477520"/>
          </a:xfrm>
          <a:prstGeom prst="rect">
            <a:avLst/>
          </a:prstGeom>
        </p:spPr>
      </p:pic>
      <p:pic>
        <p:nvPicPr>
          <p:cNvPr id="45" name="Picture 4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9071" y="806768"/>
            <a:ext cx="731520" cy="731520"/>
          </a:xfrm>
          <a:prstGeom prst="rect">
            <a:avLst/>
          </a:prstGeom>
        </p:spPr>
      </p:pic>
    </p:spTree>
    <p:extLst>
      <p:ext uri="{BB962C8B-B14F-4D97-AF65-F5344CB8AC3E}">
        <p14:creationId xmlns:p14="http://schemas.microsoft.com/office/powerpoint/2010/main" val="442416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smtClean="0">
                <a:latin typeface="Helvetica Neue"/>
                <a:cs typeface="Helvetica Neue"/>
              </a:rPr>
              <a:t>On</a:t>
            </a:r>
            <a:r>
              <a:rPr lang="en-US" dirty="0" smtClean="0"/>
              <a:t>-</a:t>
            </a:r>
            <a:r>
              <a:rPr lang="en-US" b="0" dirty="0" smtClean="0">
                <a:latin typeface="Helvetica Neue"/>
                <a:cs typeface="Helvetica Neue"/>
              </a:rPr>
              <a:t>Demand </a:t>
            </a:r>
            <a:r>
              <a:rPr lang="en-US" b="0" dirty="0">
                <a:latin typeface="Helvetica Neue"/>
                <a:cs typeface="Helvetica Neue"/>
              </a:rPr>
              <a:t>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human intelligence tasks </a:t>
            </a:r>
            <a:r>
              <a:rPr lang="en-US" sz="900" dirty="0">
                <a:latin typeface="Helvetica Neue"/>
                <a:ea typeface="Verdana" pitchFamily="34" charset="0"/>
                <a:cs typeface="Helvetica Neue"/>
              </a:rPr>
              <a:t>(HIT)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assignment/</a:t>
            </a:r>
          </a:p>
          <a:p>
            <a:pPr algn="ctr"/>
            <a:r>
              <a:rPr lang="en-US" sz="900" dirty="0" smtClean="0">
                <a:latin typeface="Helvetica Neue"/>
                <a:ea typeface="Verdana" pitchFamily="34" charset="0"/>
                <a:cs typeface="Helvetica Neue"/>
              </a:rPr>
              <a:t>task</a:t>
            </a:r>
            <a:endParaRPr lang="en-US" sz="900" dirty="0">
              <a:latin typeface="Helvetica Neue"/>
              <a:ea typeface="Verdana" pitchFamily="34" charset="0"/>
              <a:cs typeface="Helvetica Neue"/>
            </a:endParaRP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requester</a:t>
            </a:r>
            <a:endParaRPr lang="en-US" sz="900" dirty="0">
              <a:latin typeface="Helvetica Neue"/>
              <a:ea typeface="Verdana" pitchFamily="34" charset="0"/>
              <a:cs typeface="Helvetica Neue"/>
            </a:endParaRP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a:t>
            </a:r>
            <a:r>
              <a:rPr lang="en-US" sz="900" dirty="0" smtClean="0">
                <a:latin typeface="Helvetica Neue"/>
                <a:ea typeface="Verdana" pitchFamily="34" charset="0"/>
                <a:cs typeface="Helvetica Neue"/>
              </a:rPr>
              <a:t>orkers</a:t>
            </a:r>
            <a:endParaRPr lang="en-US" sz="900" dirty="0">
              <a:latin typeface="Helvetica Neue"/>
              <a:ea typeface="Verdana" pitchFamily="34" charset="0"/>
              <a:cs typeface="Helvetica Neue"/>
            </a:endParaRP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smtClean="0">
                <a:latin typeface="Helvetica Neue"/>
                <a:ea typeface="Verdana" pitchFamily="34" charset="0"/>
                <a:cs typeface="Helvetica Neue"/>
              </a:rPr>
              <a:t>Amazon </a:t>
            </a:r>
          </a:p>
          <a:p>
            <a:pPr algn="ctr"/>
            <a:r>
              <a:rPr lang="en-US" sz="900" dirty="0" smtClean="0">
                <a:latin typeface="Helvetica Neue"/>
                <a:ea typeface="Verdana" pitchFamily="34" charset="0"/>
                <a:cs typeface="Helvetica Neue"/>
              </a:rPr>
              <a:t>Mechanical Turk</a:t>
            </a:r>
            <a:endParaRPr lang="en-US" sz="900" dirty="0">
              <a:latin typeface="Helvetica Neue"/>
              <a:ea typeface="Verdana" pitchFamily="34" charset="0"/>
              <a:cs typeface="Helvetica Neue"/>
            </a:endParaRP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On-Demand Workforce</a:t>
            </a:r>
            <a:endParaRPr lang="en-US" sz="1400" dirty="0">
              <a:solidFill>
                <a:schemeClr val="bg1">
                  <a:lumMod val="65000"/>
                </a:schemeClr>
              </a:solidFill>
              <a:latin typeface="Helvetica Neue"/>
              <a:cs typeface="Helvetica Neue"/>
            </a:endParaRP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smtClean="0">
                <a:latin typeface="Helvetica Neue"/>
                <a:cs typeface="Helvetica Neue"/>
              </a:rPr>
              <a:t>SDKs</a:t>
            </a:r>
            <a:endParaRPr lang="en-US" b="0" dirty="0">
              <a:latin typeface="Helvetica Neue"/>
              <a:cs typeface="Helvetica Neue"/>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19"/>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19"/>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19"/>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Python (boto)</a:t>
            </a:r>
            <a:endParaRPr lang="en-US" sz="1100" dirty="0">
              <a:latin typeface="Helvetica Neue"/>
              <a:cs typeface="Helvetica Neue"/>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19"/>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19"/>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Node.js</a:t>
            </a:r>
            <a:endParaRPr lang="en-US" sz="1100" dirty="0">
              <a:latin typeface="Helvetica Neue"/>
              <a:cs typeface="Helvetica Neue"/>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19"/>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19"/>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19"/>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19"/>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19"/>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Tools </a:t>
            </a:r>
            <a:r>
              <a:rPr lang="en-US" sz="1100" dirty="0">
                <a:latin typeface="Helvetica Neue"/>
                <a:cs typeface="Helvetica Neue"/>
              </a:rPr>
              <a:t>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SDKs</a:t>
            </a:r>
            <a:endParaRPr lang="en-US" sz="1400" dirty="0">
              <a:solidFill>
                <a:schemeClr val="bg1">
                  <a:lumMod val="65000"/>
                </a:schemeClr>
              </a:solidFill>
              <a:latin typeface="Helvetica Neue"/>
              <a:cs typeface="Helvetica Neue"/>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19"/>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AWS CLI</a:t>
            </a:r>
            <a:endParaRPr lang="en-US" sz="1100" dirty="0">
              <a:latin typeface="Helvetica Neue"/>
              <a:cs typeface="Helvetica Neue"/>
            </a:endParaRP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JavaScript</a:t>
            </a:r>
            <a:endParaRPr lang="en-US" sz="1100" dirty="0">
              <a:latin typeface="Helvetica Neue"/>
              <a:cs typeface="Helvetica Neue"/>
            </a:endParaRP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5"/>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19"/>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6"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smtClean="0">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smtClean="0">
                <a:latin typeface="Helvetica Neue"/>
                <a:cs typeface="Helvetica Neue"/>
              </a:rPr>
              <a:t>Groups</a:t>
            </a:r>
            <a:endParaRPr lang="en-US" b="0" dirty="0">
              <a:latin typeface="Helvetica Neue"/>
              <a:cs typeface="Helvetica Neue"/>
            </a:endParaRP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Auto Scaling group</a:t>
            </a:r>
            <a:endParaRPr lang="en-US" sz="900" b="1" dirty="0">
              <a:latin typeface="+mj-lt"/>
              <a:ea typeface="Verdana" pitchFamily="34" charset="0"/>
              <a:cs typeface="Helvetica Neue"/>
            </a:endParaRP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region</a:t>
            </a:r>
            <a:endParaRPr lang="en-US" sz="900" b="1" dirty="0">
              <a:latin typeface="+mj-lt"/>
              <a:ea typeface="Verdana" pitchFamily="34" charset="0"/>
              <a:cs typeface="Helvetica Neue"/>
            </a:endParaRP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smtClean="0">
                <a:solidFill>
                  <a:srgbClr val="6F2927"/>
                </a:solidFill>
                <a:latin typeface="+mj-lt"/>
                <a:ea typeface="Verdana" pitchFamily="34" charset="0"/>
                <a:cs typeface="Helvetica Neue"/>
              </a:rPr>
              <a:t>security group</a:t>
            </a:r>
            <a:endParaRPr lang="en-US" sz="900" b="1" dirty="0">
              <a:solidFill>
                <a:srgbClr val="6F2927"/>
              </a:solidFill>
              <a:latin typeface="+mj-lt"/>
              <a:ea typeface="Verdana" pitchFamily="34" charset="0"/>
              <a:cs typeface="Helvetica Neue"/>
            </a:endParaRP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a:t>
            </a:r>
            <a:r>
              <a:rPr lang="en-US" sz="900" b="1" dirty="0" smtClean="0">
                <a:latin typeface="+mj-lt"/>
                <a:ea typeface="Verdana" pitchFamily="34" charset="0"/>
                <a:cs typeface="Helvetica Neue"/>
              </a:rPr>
              <a:t>container</a:t>
            </a:r>
            <a:endParaRPr lang="en-US" sz="900" b="1" dirty="0">
              <a:latin typeface="+mj-lt"/>
              <a:ea typeface="Verdana" pitchFamily="34" charset="0"/>
              <a:cs typeface="Helvetica Neue"/>
            </a:endParaRP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a:t>
            </a:r>
            <a:r>
              <a:rPr lang="en-US" sz="900" b="1" dirty="0" smtClean="0">
                <a:latin typeface="+mj-lt"/>
                <a:ea typeface="Verdana" pitchFamily="34" charset="0"/>
                <a:cs typeface="Helvetica Neue"/>
              </a:rPr>
              <a:t>instance contents</a:t>
            </a:r>
            <a:endParaRPr lang="en-US" sz="900" b="1" dirty="0">
              <a:latin typeface="+mj-lt"/>
              <a:ea typeface="Verdana" pitchFamily="34" charset="0"/>
              <a:cs typeface="Helvetica Neue"/>
            </a:endParaRP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smtClean="0">
                <a:solidFill>
                  <a:schemeClr val="bg1">
                    <a:lumMod val="50000"/>
                  </a:schemeClr>
                </a:solidFill>
                <a:latin typeface="+mj-lt"/>
                <a:cs typeface="Helvetica Neue"/>
              </a:rPr>
              <a:t>server contents</a:t>
            </a:r>
            <a:endParaRPr lang="en-US" sz="900" b="1" dirty="0">
              <a:solidFill>
                <a:schemeClr val="bg1">
                  <a:lumMod val="50000"/>
                </a:schemeClr>
              </a:solidFill>
              <a:latin typeface="+mj-lt"/>
              <a:cs typeface="Helvetica Neue"/>
            </a:endParaRP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a:t>
            </a:r>
            <a:r>
              <a:rPr lang="en-US" sz="900" b="1" dirty="0" smtClean="0">
                <a:latin typeface="+mj-lt"/>
                <a:ea typeface="Verdana" pitchFamily="34" charset="0"/>
                <a:cs typeface="Helvetica Neue"/>
              </a:rPr>
              <a:t>subnet</a:t>
            </a:r>
            <a:endParaRPr lang="en-US" sz="900" b="1" dirty="0">
              <a:latin typeface="+mj-lt"/>
              <a:ea typeface="Verdana" pitchFamily="34" charset="0"/>
              <a:cs typeface="Helvetica Neue"/>
            </a:endParaRP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6"/>
            <a:ext cx="360192" cy="504268"/>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59"/>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369041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smtClean="0">
                <a:latin typeface="Helvetica Neue"/>
                <a:cs typeface="Helvetica Neue"/>
              </a:rPr>
              <a:t>Groups (Continued)</a:t>
            </a:r>
            <a:endParaRPr lang="en-US" b="0" dirty="0">
              <a:latin typeface="Helvetica Neue"/>
              <a:cs typeface="Helvetica Neue"/>
            </a:endParaRPr>
          </a:p>
        </p:txBody>
      </p:sp>
      <p:grpSp>
        <p:nvGrpSpPr>
          <p:cNvPr id="12" name="Group 11"/>
          <p:cNvGrpSpPr/>
          <p:nvPr/>
        </p:nvGrpSpPr>
        <p:grpSpPr>
          <a:xfrm>
            <a:off x="468313" y="988432"/>
            <a:ext cx="1752600" cy="1995975"/>
            <a:chOff x="468313" y="988432"/>
            <a:chExt cx="1752600" cy="1995975"/>
          </a:xfrm>
        </p:grpSpPr>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virtual private cloud</a:t>
              </a:r>
              <a:endParaRPr lang="en-US" sz="900" b="1" dirty="0">
                <a:latin typeface="+mj-lt"/>
                <a:ea typeface="Verdana" pitchFamily="34" charset="0"/>
                <a:cs typeface="Helvetica Neue"/>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0" cy="391125"/>
            </a:xfrm>
            <a:prstGeom prst="rect">
              <a:avLst/>
            </a:prstGeom>
          </p:spPr>
        </p:pic>
      </p:grpSp>
      <p:grpSp>
        <p:nvGrpSpPr>
          <p:cNvPr id="16" name="Group 15"/>
          <p:cNvGrpSpPr/>
          <p:nvPr/>
        </p:nvGrpSpPr>
        <p:grpSpPr>
          <a:xfrm>
            <a:off x="4676775" y="982605"/>
            <a:ext cx="1752600" cy="1999607"/>
            <a:chOff x="4676775" y="982605"/>
            <a:chExt cx="1752600" cy="1999607"/>
          </a:xfrm>
        </p:grpSpPr>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231775"/>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corporate data center</a:t>
              </a:r>
              <a:endParaRPr lang="en-US" sz="900" b="1" dirty="0">
                <a:latin typeface="+mj-lt"/>
                <a:ea typeface="Verdana" pitchFamily="34" charset="0"/>
                <a:cs typeface="Helvetica Neue"/>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370" y="982605"/>
              <a:ext cx="323113" cy="446204"/>
            </a:xfrm>
            <a:prstGeom prst="rect">
              <a:avLst/>
            </a:prstGeom>
          </p:spPr>
        </p:pic>
      </p:grpSp>
      <p:sp>
        <p:nvSpPr>
          <p:cNvPr id="14" name="Rectangle 13"/>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grpSp>
        <p:nvGrpSpPr>
          <p:cNvPr id="11" name="Group 10"/>
          <p:cNvGrpSpPr/>
          <p:nvPr/>
        </p:nvGrpSpPr>
        <p:grpSpPr>
          <a:xfrm>
            <a:off x="2562225" y="1047233"/>
            <a:ext cx="1751013" cy="1937174"/>
            <a:chOff x="2562225" y="1047233"/>
            <a:chExt cx="1751013" cy="1937174"/>
          </a:xfrm>
        </p:grpSpPr>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6" name="TextBox 5"/>
            <p:cNvSpPr txBox="1">
              <a:spLocks noChangeArrowheads="1"/>
            </p:cNvSpPr>
            <p:nvPr/>
          </p:nvSpPr>
          <p:spPr bwMode="auto">
            <a:xfrm>
              <a:off x="2681288" y="2739324"/>
              <a:ext cx="1557337"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AWS cloud</a:t>
              </a:r>
              <a:endParaRPr lang="en-US" sz="900" b="1" dirty="0">
                <a:latin typeface="+mj-lt"/>
                <a:ea typeface="Verdana" pitchFamily="34" charset="0"/>
                <a:cs typeface="Helvetica Neue"/>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5217" y="1047233"/>
              <a:ext cx="399410" cy="399410"/>
            </a:xfrm>
            <a:prstGeom prst="rect">
              <a:avLst/>
            </a:prstGeom>
          </p:spPr>
        </p:pic>
      </p:grpSp>
    </p:spTree>
    <p:extLst>
      <p:ext uri="{BB962C8B-B14F-4D97-AF65-F5344CB8AC3E}">
        <p14:creationId xmlns:p14="http://schemas.microsoft.com/office/powerpoint/2010/main" val="428580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(Continued)</a:t>
            </a:r>
            <a:endParaRPr lang="en-US" dirty="0"/>
          </a:p>
        </p:txBody>
      </p:sp>
      <p:cxnSp>
        <p:nvCxnSpPr>
          <p:cNvPr id="39" name="Straight Connector 38"/>
          <p:cNvCxnSpPr/>
          <p:nvPr/>
        </p:nvCxnSpPr>
        <p:spPr>
          <a:xfrm>
            <a:off x="33688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067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84993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888953"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338" y="673146"/>
            <a:ext cx="544780" cy="653737"/>
          </a:xfrm>
          <a:prstGeom prst="rect">
            <a:avLst/>
          </a:prstGeom>
        </p:spPr>
      </p:pic>
      <p:sp>
        <p:nvSpPr>
          <p:cNvPr id="32" name="TextBox 31"/>
          <p:cNvSpPr txBox="1"/>
          <p:nvPr/>
        </p:nvSpPr>
        <p:spPr>
          <a:xfrm>
            <a:off x="6998932" y="3589456"/>
            <a:ext cx="723592" cy="274320"/>
          </a:xfrm>
          <a:prstGeom prst="rect">
            <a:avLst/>
          </a:prstGeom>
          <a:noFill/>
        </p:spPr>
        <p:txBody>
          <a:bodyPr wrap="square" lIns="0" tIns="0" rIns="0" bIns="0" rtlCol="0" anchor="t">
            <a:noAutofit/>
          </a:bodyPr>
          <a:lstStyle/>
          <a:p>
            <a:pPr algn="ctr"/>
            <a:r>
              <a:rPr lang="en-US" sz="800" b="1" dirty="0" smtClean="0"/>
              <a:t>Application Load Balancer</a:t>
            </a:r>
            <a:endParaRPr lang="en-US" sz="1400" b="1" dirty="0"/>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8909" y="2904477"/>
            <a:ext cx="543639" cy="564959"/>
          </a:xfrm>
          <a:prstGeom prst="rect">
            <a:avLst/>
          </a:prstGeom>
        </p:spPr>
      </p:pic>
      <p:sp>
        <p:nvSpPr>
          <p:cNvPr id="34" name="TextBox 33"/>
          <p:cNvSpPr txBox="1"/>
          <p:nvPr/>
        </p:nvSpPr>
        <p:spPr>
          <a:xfrm>
            <a:off x="7042455" y="2523808"/>
            <a:ext cx="636547" cy="274320"/>
          </a:xfrm>
          <a:prstGeom prst="rect">
            <a:avLst/>
          </a:prstGeom>
          <a:noFill/>
        </p:spPr>
        <p:txBody>
          <a:bodyPr wrap="square" lIns="0" tIns="0" rIns="0" bIns="0" rtlCol="0" anchor="t">
            <a:noAutofit/>
          </a:bodyPr>
          <a:lstStyle/>
          <a:p>
            <a:pPr algn="ctr"/>
            <a:r>
              <a:rPr lang="en-US" sz="800" b="1" dirty="0" smtClean="0"/>
              <a:t>Classic Load Balancer</a:t>
            </a:r>
            <a:endParaRPr lang="en-US" sz="1400" b="1" dirty="0"/>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909" y="1847036"/>
            <a:ext cx="543639" cy="564958"/>
          </a:xfrm>
          <a:prstGeom prst="rect">
            <a:avLst/>
          </a:prstGeom>
        </p:spPr>
      </p:pic>
      <p:sp>
        <p:nvSpPr>
          <p:cNvPr id="20" name="TextBox 19"/>
          <p:cNvSpPr txBox="1"/>
          <p:nvPr/>
        </p:nvSpPr>
        <p:spPr>
          <a:xfrm>
            <a:off x="4894109" y="2531628"/>
            <a:ext cx="640080" cy="274320"/>
          </a:xfrm>
          <a:prstGeom prst="rect">
            <a:avLst/>
          </a:prstGeom>
          <a:noFill/>
        </p:spPr>
        <p:txBody>
          <a:bodyPr wrap="square" lIns="0" tIns="0" rIns="0" bIns="0" rtlCol="0" anchor="t">
            <a:noAutofit/>
          </a:bodyPr>
          <a:lstStyle/>
          <a:p>
            <a:pPr algn="ctr"/>
            <a:r>
              <a:rPr lang="en-US" sz="800" b="1" dirty="0" smtClean="0"/>
              <a:t>application</a:t>
            </a:r>
            <a:endParaRPr lang="en-US" sz="1400" b="1" dirty="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5319" y="1831196"/>
            <a:ext cx="322832" cy="585134"/>
          </a:xfrm>
          <a:prstGeom prst="rect">
            <a:avLst/>
          </a:prstGeom>
        </p:spPr>
      </p:pic>
      <p:sp>
        <p:nvSpPr>
          <p:cNvPr id="30" name="TextBox 29"/>
          <p:cNvSpPr txBox="1"/>
          <p:nvPr/>
        </p:nvSpPr>
        <p:spPr>
          <a:xfrm>
            <a:off x="4894109" y="3589456"/>
            <a:ext cx="640080" cy="274320"/>
          </a:xfrm>
          <a:prstGeom prst="rect">
            <a:avLst/>
          </a:prstGeom>
          <a:noFill/>
        </p:spPr>
        <p:txBody>
          <a:bodyPr wrap="square" lIns="0" tIns="0" rIns="0" bIns="0" rtlCol="0" anchor="t">
            <a:noAutofit/>
          </a:bodyPr>
          <a:lstStyle/>
          <a:p>
            <a:pPr algn="ctr"/>
            <a:r>
              <a:rPr lang="en-US" sz="800" b="1" dirty="0" smtClean="0"/>
              <a:t>deployment</a:t>
            </a:r>
            <a:endParaRPr lang="en-US" sz="1400" b="1" dirty="0"/>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0323" y="2903098"/>
            <a:ext cx="443283" cy="5851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09495" y="679296"/>
            <a:ext cx="544781" cy="653737"/>
          </a:xfrm>
          <a:prstGeom prst="rect">
            <a:avLst/>
          </a:prstGeom>
        </p:spPr>
      </p:pic>
      <p:pic>
        <p:nvPicPr>
          <p:cNvPr id="37" name="Picture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96691" y="720373"/>
            <a:ext cx="408274" cy="571583"/>
          </a:xfrm>
          <a:prstGeom prst="rect">
            <a:avLst/>
          </a:prstGeom>
        </p:spPr>
      </p:pic>
      <p:sp>
        <p:nvSpPr>
          <p:cNvPr id="38" name="TextBox 37"/>
          <p:cNvSpPr txBox="1"/>
          <p:nvPr/>
        </p:nvSpPr>
        <p:spPr>
          <a:xfrm>
            <a:off x="4792532"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sp>
        <p:nvSpPr>
          <p:cNvPr id="40" name="TextBox 39"/>
          <p:cNvSpPr txBox="1"/>
          <p:nvPr/>
        </p:nvSpPr>
        <p:spPr>
          <a:xfrm>
            <a:off x="5869382" y="1360220"/>
            <a:ext cx="825006" cy="155632"/>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Lambda</a:t>
            </a:r>
            <a:endParaRPr lang="en-US" sz="1000" b="1" dirty="0"/>
          </a:p>
        </p:txBody>
      </p:sp>
      <p:cxnSp>
        <p:nvCxnSpPr>
          <p:cNvPr id="41" name="Straight Connector 40"/>
          <p:cNvCxnSpPr/>
          <p:nvPr/>
        </p:nvCxnSpPr>
        <p:spPr>
          <a:xfrm>
            <a:off x="57425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57856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963612" y="2523808"/>
            <a:ext cx="636547" cy="274320"/>
          </a:xfrm>
          <a:prstGeom prst="rect">
            <a:avLst/>
          </a:prstGeom>
          <a:noFill/>
        </p:spPr>
        <p:txBody>
          <a:bodyPr wrap="square" lIns="0" tIns="0" rIns="0" bIns="0" rtlCol="0" anchor="t">
            <a:noAutofit/>
          </a:bodyPr>
          <a:lstStyle/>
          <a:p>
            <a:pPr algn="ctr"/>
            <a:r>
              <a:rPr lang="en-US" sz="800" b="1" dirty="0" smtClean="0"/>
              <a:t>Lambda function</a:t>
            </a:r>
            <a:endParaRPr lang="en-US" sz="1400" b="1" dirty="0"/>
          </a:p>
        </p:txBody>
      </p:sp>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10066" y="1847036"/>
            <a:ext cx="543639" cy="564959"/>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5899" y="679660"/>
            <a:ext cx="530056" cy="644902"/>
          </a:xfrm>
          <a:prstGeom prst="rect">
            <a:avLst/>
          </a:prstGeom>
        </p:spPr>
      </p:pic>
      <p:sp>
        <p:nvSpPr>
          <p:cNvPr id="28" name="TextBox 27"/>
          <p:cNvSpPr txBox="1"/>
          <p:nvPr/>
        </p:nvSpPr>
        <p:spPr>
          <a:xfrm>
            <a:off x="1268893"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sp>
        <p:nvSpPr>
          <p:cNvPr id="29" name="TextBox 28"/>
          <p:cNvSpPr txBox="1"/>
          <p:nvPr/>
        </p:nvSpPr>
        <p:spPr>
          <a:xfrm>
            <a:off x="481184" y="3584503"/>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sp>
        <p:nvSpPr>
          <p:cNvPr id="45" name="TextBox 44"/>
          <p:cNvSpPr txBox="1"/>
          <p:nvPr/>
        </p:nvSpPr>
        <p:spPr>
          <a:xfrm>
            <a:off x="485340"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46" name="Picture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6578" y="1845846"/>
            <a:ext cx="538196" cy="564237"/>
          </a:xfrm>
          <a:prstGeom prst="rect">
            <a:avLst/>
          </a:prstGeom>
        </p:spPr>
      </p:pic>
      <p:sp>
        <p:nvSpPr>
          <p:cNvPr id="47" name="TextBox 46"/>
          <p:cNvSpPr txBox="1"/>
          <p:nvPr/>
        </p:nvSpPr>
        <p:spPr>
          <a:xfrm>
            <a:off x="2077854"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48" name="Picture 4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28796" y="3977309"/>
            <a:ext cx="538196" cy="564237"/>
          </a:xfrm>
          <a:prstGeom prst="rect">
            <a:avLst/>
          </a:prstGeom>
        </p:spPr>
      </p:pic>
      <p:sp>
        <p:nvSpPr>
          <p:cNvPr id="49" name="TextBox 48"/>
          <p:cNvSpPr txBox="1"/>
          <p:nvPr/>
        </p:nvSpPr>
        <p:spPr>
          <a:xfrm>
            <a:off x="1250600"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50" name="Picture 4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0509" y="4042817"/>
            <a:ext cx="532112" cy="423718"/>
          </a:xfrm>
          <a:prstGeom prst="rect">
            <a:avLst/>
          </a:prstGeom>
        </p:spPr>
      </p:pic>
      <p:sp>
        <p:nvSpPr>
          <p:cNvPr id="51" name="TextBox 50"/>
          <p:cNvSpPr txBox="1"/>
          <p:nvPr/>
        </p:nvSpPr>
        <p:spPr>
          <a:xfrm>
            <a:off x="47498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52" name="Picture 5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21622" y="3977309"/>
            <a:ext cx="538196" cy="564237"/>
          </a:xfrm>
          <a:prstGeom prst="rect">
            <a:avLst/>
          </a:prstGeom>
        </p:spPr>
      </p:pic>
      <p:sp>
        <p:nvSpPr>
          <p:cNvPr id="53" name="TextBox 52"/>
          <p:cNvSpPr txBox="1"/>
          <p:nvPr/>
        </p:nvSpPr>
        <p:spPr>
          <a:xfrm>
            <a:off x="1202247" y="2538982"/>
            <a:ext cx="773372" cy="274320"/>
          </a:xfrm>
          <a:prstGeom prst="rect">
            <a:avLst/>
          </a:prstGeom>
          <a:noFill/>
        </p:spPr>
        <p:txBody>
          <a:bodyPr wrap="square" lIns="0" tIns="0" rIns="0" bIns="0" rtlCol="0" anchor="t">
            <a:noAutofit/>
          </a:bodyPr>
          <a:lstStyle/>
          <a:p>
            <a:pPr algn="ctr"/>
            <a:r>
              <a:rPr lang="en-US" sz="800" b="1" dirty="0" smtClean="0"/>
              <a:t>elastic network adapter</a:t>
            </a:r>
            <a:endParaRPr lang="en-US" sz="1400" b="1" dirty="0"/>
          </a:p>
        </p:txBody>
      </p:sp>
      <p:pic>
        <p:nvPicPr>
          <p:cNvPr id="54" name="Picture 5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922480" y="1845846"/>
            <a:ext cx="538195" cy="564237"/>
          </a:xfrm>
          <a:prstGeom prst="rect">
            <a:avLst/>
          </a:prstGeom>
        </p:spPr>
      </p:pic>
      <p:sp>
        <p:nvSpPr>
          <p:cNvPr id="55" name="TextBox 54"/>
          <p:cNvSpPr txBox="1"/>
          <p:nvPr/>
        </p:nvSpPr>
        <p:spPr>
          <a:xfrm>
            <a:off x="2025808" y="2531068"/>
            <a:ext cx="744172" cy="274320"/>
          </a:xfrm>
          <a:prstGeom prst="rect">
            <a:avLst/>
          </a:prstGeom>
          <a:noFill/>
        </p:spPr>
        <p:txBody>
          <a:bodyPr wrap="square" lIns="0" tIns="0" rIns="0" bIns="0" rtlCol="0" anchor="t">
            <a:noAutofit/>
          </a:bodyPr>
          <a:lstStyle/>
          <a:p>
            <a:pPr algn="ctr"/>
            <a:r>
              <a:rPr lang="en-US" sz="800" b="1" dirty="0"/>
              <a:t>elastic network </a:t>
            </a:r>
            <a:r>
              <a:rPr lang="en-US" sz="800" b="1" dirty="0" smtClean="0"/>
              <a:t>interface</a:t>
            </a:r>
            <a:endParaRPr lang="en-US" sz="1400" b="1" dirty="0"/>
          </a:p>
        </p:txBody>
      </p:sp>
      <p:pic>
        <p:nvPicPr>
          <p:cNvPr id="56" name="Picture 5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32937" y="1848277"/>
            <a:ext cx="529915" cy="550695"/>
          </a:xfrm>
          <a:prstGeom prst="rect">
            <a:avLst/>
          </a:prstGeom>
        </p:spPr>
      </p:pic>
      <p:cxnSp>
        <p:nvCxnSpPr>
          <p:cNvPr id="57" name="Straight Connector 56"/>
          <p:cNvCxnSpPr/>
          <p:nvPr/>
        </p:nvCxnSpPr>
        <p:spPr>
          <a:xfrm>
            <a:off x="1208989"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489650"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cxnSp>
        <p:nvCxnSpPr>
          <p:cNvPr id="59" name="Straight Connector 58"/>
          <p:cNvCxnSpPr/>
          <p:nvPr/>
        </p:nvCxnSpPr>
        <p:spPr>
          <a:xfrm>
            <a:off x="434829"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7854"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cxnSp>
        <p:nvCxnSpPr>
          <p:cNvPr id="61" name="Straight Connector 60"/>
          <p:cNvCxnSpPr/>
          <p:nvPr/>
        </p:nvCxnSpPr>
        <p:spPr>
          <a:xfrm>
            <a:off x="36027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869075" y="2531068"/>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sp>
        <p:nvSpPr>
          <p:cNvPr id="63" name="TextBox 62"/>
          <p:cNvSpPr txBox="1"/>
          <p:nvPr/>
        </p:nvSpPr>
        <p:spPr>
          <a:xfrm>
            <a:off x="2863144"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64" name="Picture 6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128796" y="2904838"/>
            <a:ext cx="538196" cy="564237"/>
          </a:xfrm>
          <a:prstGeom prst="rect">
            <a:avLst/>
          </a:prstGeom>
        </p:spPr>
      </p:pic>
      <p:pic>
        <p:nvPicPr>
          <p:cNvPr id="65" name="Picture 6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18698" y="2904838"/>
            <a:ext cx="538196" cy="564237"/>
          </a:xfrm>
          <a:prstGeom prst="rect">
            <a:avLst/>
          </a:prstGeom>
        </p:spPr>
      </p:pic>
      <p:pic>
        <p:nvPicPr>
          <p:cNvPr id="66" name="Picture 6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48977" y="2918288"/>
            <a:ext cx="529915" cy="555557"/>
          </a:xfrm>
          <a:prstGeom prst="rect">
            <a:avLst/>
          </a:prstGeom>
        </p:spPr>
      </p:pic>
      <p:pic>
        <p:nvPicPr>
          <p:cNvPr id="67" name="Picture 6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913233" y="2909178"/>
            <a:ext cx="538195" cy="555557"/>
          </a:xfrm>
          <a:prstGeom prst="rect">
            <a:avLst/>
          </a:prstGeom>
        </p:spPr>
      </p:pic>
      <p:pic>
        <p:nvPicPr>
          <p:cNvPr id="68" name="Picture 6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51043" y="1845846"/>
            <a:ext cx="473505" cy="564237"/>
          </a:xfrm>
          <a:prstGeom prst="rect">
            <a:avLst/>
          </a:prstGeom>
        </p:spPr>
      </p:pic>
      <p:cxnSp>
        <p:nvCxnSpPr>
          <p:cNvPr id="70" name="Straight Connector 69"/>
          <p:cNvCxnSpPr/>
          <p:nvPr/>
        </p:nvCxnSpPr>
        <p:spPr>
          <a:xfrm>
            <a:off x="36440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3658445" y="1360404"/>
            <a:ext cx="943550" cy="155448"/>
          </a:xfrm>
          <a:prstGeom prst="rect">
            <a:avLst/>
          </a:prstGeom>
          <a:noFill/>
        </p:spPr>
        <p:txBody>
          <a:bodyPr wrap="square" lIns="0" tIns="0" rIns="0" bIns="0" rtlCol="0" anchor="t">
            <a:noAutofit/>
          </a:bodyPr>
          <a:lstStyle/>
          <a:p>
            <a:pPr algn="ctr"/>
            <a:r>
              <a:rPr lang="en-US" sz="1000" b="1" dirty="0" smtClean="0"/>
              <a:t>AWS Batch</a:t>
            </a:r>
            <a:endParaRPr lang="en-US" b="1" dirty="0"/>
          </a:p>
        </p:txBody>
      </p:sp>
      <p:pic>
        <p:nvPicPr>
          <p:cNvPr id="72" name="Picture 7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852294" y="673146"/>
            <a:ext cx="542123" cy="653737"/>
          </a:xfrm>
          <a:prstGeom prst="rect">
            <a:avLst/>
          </a:prstGeom>
        </p:spPr>
      </p:pic>
      <p:cxnSp>
        <p:nvCxnSpPr>
          <p:cNvPr id="73" name="Straight Connector 72"/>
          <p:cNvCxnSpPr/>
          <p:nvPr/>
        </p:nvCxnSpPr>
        <p:spPr>
          <a:xfrm>
            <a:off x="46858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7290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pic>
        <p:nvPicPr>
          <p:cNvPr id="75" name="Picture 7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83319" y="3987215"/>
            <a:ext cx="537008" cy="554331"/>
          </a:xfrm>
          <a:prstGeom prst="rect">
            <a:avLst/>
          </a:prstGeom>
        </p:spPr>
      </p:pic>
      <p:sp>
        <p:nvSpPr>
          <p:cNvPr id="76" name="TextBox 75"/>
          <p:cNvSpPr txBox="1"/>
          <p:nvPr/>
        </p:nvSpPr>
        <p:spPr>
          <a:xfrm>
            <a:off x="2758602" y="4656615"/>
            <a:ext cx="786441" cy="274320"/>
          </a:xfrm>
          <a:prstGeom prst="rect">
            <a:avLst/>
          </a:prstGeom>
          <a:noFill/>
        </p:spPr>
        <p:txBody>
          <a:bodyPr wrap="square" lIns="0" tIns="0" rIns="0" bIns="0" rtlCol="0" anchor="t">
            <a:noAutofit/>
          </a:bodyPr>
          <a:lstStyle/>
          <a:p>
            <a:pPr algn="ctr"/>
            <a:r>
              <a:rPr lang="en-US" sz="800" b="1" dirty="0" smtClean="0"/>
              <a:t>network </a:t>
            </a:r>
            <a:r>
              <a:rPr lang="en-US" sz="800" b="1" smtClean="0"/>
              <a:t>access control list</a:t>
            </a:r>
            <a:endParaRPr lang="en-US" sz="1400" b="1" dirty="0"/>
          </a:p>
        </p:txBody>
      </p:sp>
    </p:spTree>
    <p:extLst>
      <p:ext uri="{BB962C8B-B14F-4D97-AF65-F5344CB8AC3E}">
        <p14:creationId xmlns:p14="http://schemas.microsoft.com/office/powerpoint/2010/main" val="2073128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smtClean="0">
                <a:latin typeface="Helvetica Neue"/>
                <a:ea typeface="Verdana" pitchFamily="34" charset="0"/>
                <a:cs typeface="Helvetica Neue"/>
              </a:rPr>
              <a:t>Example</a:t>
            </a:r>
            <a:r>
              <a:rPr lang="en-US" sz="1200" dirty="0" smtClean="0">
                <a:latin typeface="Helvetica Neue"/>
                <a:ea typeface="Verdana" pitchFamily="34" charset="0"/>
                <a:cs typeface="Helvetica Neue"/>
              </a:rPr>
              <a:t>: </a:t>
            </a:r>
            <a:r>
              <a:rPr lang="en-US" sz="1200" dirty="0">
                <a:latin typeface="Helvetica Neue"/>
                <a:ea typeface="Verdana" pitchFamily="34" charset="0"/>
                <a:cs typeface="Helvetica Neue"/>
              </a:rPr>
              <a:t>2-Tier </a:t>
            </a:r>
            <a:r>
              <a:rPr lang="en-US" sz="1200" dirty="0" smtClean="0">
                <a:latin typeface="Helvetica Neue"/>
                <a:ea typeface="Verdana" pitchFamily="34" charset="0"/>
                <a:cs typeface="Helvetica Neue"/>
              </a:rPr>
              <a:t>Scalable </a:t>
            </a:r>
            <a:r>
              <a:rPr lang="en-US" sz="1200" dirty="0">
                <a:latin typeface="Helvetica Neue"/>
                <a:ea typeface="Verdana" pitchFamily="34" charset="0"/>
                <a:cs typeface="Helvetica Neue"/>
              </a:rPr>
              <a:t>Web Application Architecture in 1 </a:t>
            </a:r>
            <a:r>
              <a:rPr lang="en-US" sz="1200" dirty="0" smtClean="0">
                <a:latin typeface="Helvetica Neue"/>
                <a:ea typeface="Verdana" pitchFamily="34" charset="0"/>
                <a:cs typeface="Helvetica Neue"/>
              </a:rPr>
              <a:t>Zone</a:t>
            </a:r>
            <a:endParaRPr lang="en-US" sz="1200" dirty="0">
              <a:latin typeface="Helvetica Neue"/>
              <a:ea typeface="Verdana" pitchFamily="34" charset="0"/>
              <a:cs typeface="Helvetica Neue"/>
            </a:endParaRP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smtClean="0">
                  <a:solidFill>
                    <a:srgbClr val="414042"/>
                  </a:solidFill>
                  <a:latin typeface="Helvetica Neue"/>
                  <a:ea typeface="Verdana" pitchFamily="34" charset="0"/>
                  <a:cs typeface="Helvetica Neue"/>
                </a:rPr>
                <a:t>Auto Scaling group</a:t>
              </a:r>
              <a:endParaRPr lang="en-US" sz="700" b="1" dirty="0">
                <a:solidFill>
                  <a:srgbClr val="414042"/>
                </a:solidFill>
                <a:latin typeface="Helvetica Neue"/>
                <a:ea typeface="Verdana" pitchFamily="34" charset="0"/>
                <a:cs typeface="Helvetica Neue"/>
              </a:endParaRP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a:t>
              </a:r>
              <a:r>
                <a:rPr lang="en-US" sz="700" b="1" dirty="0" smtClean="0">
                  <a:solidFill>
                    <a:srgbClr val="F7981F"/>
                  </a:solidFill>
                  <a:latin typeface="Helvetica Neue"/>
                  <a:ea typeface="Verdana" pitchFamily="34" charset="0"/>
                  <a:cs typeface="Helvetica Neue"/>
                </a:rPr>
                <a:t>Zone #1</a:t>
              </a:r>
              <a:endParaRPr lang="en-US" sz="700" b="1" dirty="0">
                <a:solidFill>
                  <a:srgbClr val="F7981F"/>
                </a:solidFill>
                <a:latin typeface="Helvetica Neue"/>
                <a:ea typeface="Verdana" pitchFamily="34" charset="0"/>
                <a:cs typeface="Helvetica Neue"/>
              </a:endParaRP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smtClean="0">
                <a:latin typeface="Helvetica Neue"/>
                <a:cs typeface="Helvetica Neue"/>
              </a:rPr>
              <a:t>www.example.com</a:t>
            </a:r>
            <a:endParaRPr lang="en-US" sz="1400" dirty="0">
              <a:latin typeface="Helvetica Neue"/>
              <a:cs typeface="Helvetica Neue"/>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6"/>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smtClean="0">
                  <a:solidFill>
                    <a:srgbClr val="6F2927"/>
                  </a:solidFill>
                  <a:latin typeface="Helvetica Neue"/>
                  <a:ea typeface="Verdana" pitchFamily="34" charset="0"/>
                  <a:cs typeface="Helvetica Neue"/>
                </a:rPr>
                <a:t>security group</a:t>
              </a:r>
              <a:endParaRPr lang="en-US" sz="700" b="1" dirty="0">
                <a:solidFill>
                  <a:srgbClr val="6F2927"/>
                </a:solidFill>
                <a:latin typeface="Helvetica Neue"/>
                <a:ea typeface="Verdana" pitchFamily="34" charset="0"/>
                <a:cs typeface="Helvetica Neue"/>
              </a:endParaRP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smtClean="0">
                  <a:solidFill>
                    <a:srgbClr val="414042"/>
                  </a:solidFill>
                  <a:latin typeface="Arial"/>
                  <a:ea typeface="Verdana" pitchFamily="34" charset="0"/>
                  <a:cs typeface="Arial"/>
                </a:rPr>
                <a:t>security group</a:t>
              </a:r>
              <a:endParaRPr lang="en-US" sz="700" b="1" dirty="0">
                <a:solidFill>
                  <a:srgbClr val="414042"/>
                </a:solidFill>
                <a:latin typeface="Arial"/>
                <a:ea typeface="Verdana" pitchFamily="34" charset="0"/>
                <a:cs typeface="Arial"/>
              </a:endParaRP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smtClean="0">
                <a:latin typeface="Helvetica Neue"/>
                <a:cs typeface="Helvetica Neue"/>
              </a:rPr>
              <a:t>root volume</a:t>
            </a:r>
            <a:endParaRPr lang="en-US" sz="800" b="1" dirty="0">
              <a:latin typeface="Helvetica Neue"/>
              <a:cs typeface="Helvetica Neue"/>
            </a:endParaRP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smtClean="0">
                <a:latin typeface="Helvetica Neue"/>
                <a:cs typeface="Helvetica Neue"/>
              </a:rPr>
              <a:t>data volume</a:t>
            </a:r>
            <a:endParaRPr lang="en-US" sz="800" b="1" dirty="0">
              <a:latin typeface="Helvetica Neue"/>
              <a:cs typeface="Helvetica Neue"/>
            </a:endParaRP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a:t>
            </a:r>
            <a:r>
              <a:rPr lang="en-US" sz="1400" dirty="0" smtClean="0">
                <a:latin typeface="Helvetica Neue"/>
                <a:cs typeface="Helvetica Neue"/>
              </a:rPr>
              <a:t>edia.example.com</a:t>
            </a:r>
            <a:endParaRPr lang="en-US" sz="1400" dirty="0">
              <a:latin typeface="Helvetica Neue"/>
              <a:cs typeface="Helvetica Neue"/>
            </a:endParaRP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smtClean="0">
                <a:latin typeface="Helvetica Neue"/>
                <a:cs typeface="Helvetica Neue"/>
              </a:rPr>
              <a:t>Elastic Load Balancing</a:t>
            </a:r>
            <a:endParaRPr lang="en-US" sz="800" b="1" dirty="0">
              <a:latin typeface="Helvetica Neue"/>
              <a:cs typeface="Helvetica Neue"/>
            </a:endParaRP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smtClean="0">
                <a:latin typeface="Helvetica Neue"/>
                <a:cs typeface="Helvetica Neue"/>
              </a:rPr>
              <a:t>Amazon S3 </a:t>
            </a:r>
            <a:br>
              <a:rPr lang="en-US" sz="800" b="1" dirty="0" smtClean="0">
                <a:latin typeface="Helvetica Neue"/>
                <a:cs typeface="Helvetica Neue"/>
              </a:rPr>
            </a:br>
            <a:r>
              <a:rPr lang="en-US" sz="800" b="1" dirty="0" smtClean="0">
                <a:latin typeface="Helvetica Neue"/>
                <a:cs typeface="Helvetica Neue"/>
              </a:rPr>
              <a:t>bucket</a:t>
            </a:r>
            <a:endParaRPr lang="en-US" sz="800" b="1" dirty="0">
              <a:latin typeface="Helvetica Neue"/>
              <a:cs typeface="Helvetica Neue"/>
            </a:endParaRP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smtClean="0">
                <a:latin typeface="Helvetica Neue"/>
                <a:cs typeface="Helvetica Neue"/>
              </a:rPr>
              <a:t>logs</a:t>
            </a:r>
            <a:endParaRPr lang="en-US" sz="800" b="1" dirty="0">
              <a:latin typeface="Helvetica Neue"/>
              <a:cs typeface="Helvetica Neue"/>
            </a:endParaRP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smtClean="0">
                <a:latin typeface="Helvetica Neue"/>
                <a:cs typeface="Helvetica Neue"/>
              </a:rPr>
              <a:t>Amazon EBS </a:t>
            </a:r>
            <a:br>
              <a:rPr lang="en-US" sz="800" b="1" dirty="0" smtClean="0">
                <a:latin typeface="Helvetica Neue"/>
                <a:cs typeface="Helvetica Neue"/>
              </a:rPr>
            </a:br>
            <a:r>
              <a:rPr lang="en-US" sz="800" b="1" dirty="0" smtClean="0">
                <a:latin typeface="Helvetica Neue"/>
                <a:cs typeface="Helvetica Neue"/>
              </a:rPr>
              <a:t>snapshot</a:t>
            </a:r>
            <a:endParaRPr lang="en-US" sz="800" b="1" dirty="0">
              <a:latin typeface="Helvetica Neue"/>
              <a:cs typeface="Helvetica Neue"/>
            </a:endParaRP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smtClean="0">
                <a:latin typeface="Helvetica Neue"/>
                <a:cs typeface="Helvetica Neue"/>
              </a:rPr>
              <a:t>CloudFront</a:t>
            </a:r>
          </a:p>
          <a:p>
            <a:pPr algn="ctr"/>
            <a:r>
              <a:rPr lang="en-US" sz="800" b="1" dirty="0" smtClean="0">
                <a:latin typeface="Helvetica Neue"/>
                <a:cs typeface="Helvetica Neue"/>
              </a:rPr>
              <a:t>distribution</a:t>
            </a:r>
            <a:endParaRPr lang="en-US" sz="800" b="1" dirty="0">
              <a:latin typeface="Helvetica Neue"/>
              <a:cs typeface="Helvetica Neue"/>
            </a:endParaRP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smtClean="0">
                <a:latin typeface="Helvetica Neue"/>
                <a:cs typeface="Helvetica Neue"/>
              </a:rPr>
              <a:t>EC2 instance</a:t>
            </a:r>
            <a:endParaRPr lang="en-US" sz="800" b="1" dirty="0">
              <a:latin typeface="Helvetica Neue"/>
              <a:cs typeface="Helvetica Neue"/>
            </a:endParaRP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smtClean="0">
                <a:solidFill>
                  <a:schemeClr val="bg1"/>
                </a:solidFill>
                <a:latin typeface="Helvetica Neue"/>
                <a:cs typeface="Helvetica Neue"/>
              </a:rPr>
              <a:t>web app</a:t>
            </a:r>
          </a:p>
          <a:p>
            <a:pPr algn="ctr"/>
            <a:r>
              <a:rPr lang="en-US" sz="800" dirty="0" smtClean="0">
                <a:solidFill>
                  <a:schemeClr val="bg1"/>
                </a:solidFill>
                <a:latin typeface="Helvetica Neue"/>
                <a:cs typeface="Helvetica Neue"/>
              </a:rPr>
              <a:t>server</a:t>
            </a:r>
            <a:endParaRPr lang="en-US" sz="800" dirty="0">
              <a:solidFill>
                <a:schemeClr val="bg1"/>
              </a:solidFill>
              <a:latin typeface="Helvetica Neue"/>
              <a:cs typeface="Helvetica Neue"/>
            </a:endParaRP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7"/>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4319"/>
            <a:ext cx="450376" cy="534821"/>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1"/>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7"/>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1"/>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7"/>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Example</a:t>
            </a:r>
            <a:endParaRPr lang="en-US" sz="1400" dirty="0">
              <a:solidFill>
                <a:schemeClr val="bg1">
                  <a:lumMod val="65000"/>
                </a:schemeClr>
              </a:solidFill>
              <a:latin typeface="Helvetica Neue"/>
              <a:cs typeface="Helvetica Neue"/>
            </a:endParaRP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smtClean="0">
                <a:latin typeface="Helvetica Neue"/>
                <a:cs typeface="Helvetica Neue"/>
              </a:rPr>
              <a:t>Amazon </a:t>
            </a:r>
            <a:br>
              <a:rPr lang="en-US" sz="800" b="1" dirty="0" smtClean="0">
                <a:latin typeface="Helvetica Neue"/>
                <a:cs typeface="Helvetica Neue"/>
              </a:rPr>
            </a:br>
            <a:r>
              <a:rPr lang="en-US" sz="800" b="1" dirty="0" smtClean="0">
                <a:latin typeface="Helvetica Neue"/>
                <a:cs typeface="Helvetica Neue"/>
              </a:rPr>
              <a:t>Route 53</a:t>
            </a:r>
            <a:endParaRPr lang="en-US" sz="800" b="1" dirty="0">
              <a:latin typeface="Helvetica Neue"/>
              <a:cs typeface="Helvetica Neue"/>
            </a:endParaRPr>
          </a:p>
        </p:txBody>
      </p:sp>
    </p:spTree>
    <p:extLst>
      <p:ext uri="{BB962C8B-B14F-4D97-AF65-F5344CB8AC3E}">
        <p14:creationId xmlns:p14="http://schemas.microsoft.com/office/powerpoint/2010/main" val="17523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Tree>
    <p:extLst>
      <p:ext uri="{BB962C8B-B14F-4D97-AF65-F5344CB8AC3E}">
        <p14:creationId xmlns:p14="http://schemas.microsoft.com/office/powerpoint/2010/main" val="382565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a:t>
            </a:r>
            <a:endParaRPr lang="en-US" dirty="0"/>
          </a:p>
        </p:txBody>
      </p:sp>
      <p:cxnSp>
        <p:nvCxnSpPr>
          <p:cNvPr id="20" name="Straight Connector 19"/>
          <p:cNvCxnSpPr/>
          <p:nvPr/>
        </p:nvCxnSpPr>
        <p:spPr>
          <a:xfrm>
            <a:off x="35111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4459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45868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3619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701" y="681263"/>
            <a:ext cx="544780" cy="653736"/>
          </a:xfrm>
          <a:prstGeom prst="rect">
            <a:avLst/>
          </a:prstGeom>
        </p:spPr>
      </p:pic>
      <p:sp>
        <p:nvSpPr>
          <p:cNvPr id="87" name="TextBox 86"/>
          <p:cNvSpPr txBox="1"/>
          <p:nvPr/>
        </p:nvSpPr>
        <p:spPr>
          <a:xfrm>
            <a:off x="2639746" y="2528140"/>
            <a:ext cx="640080" cy="274320"/>
          </a:xfrm>
          <a:prstGeom prst="rect">
            <a:avLst/>
          </a:prstGeom>
          <a:noFill/>
        </p:spPr>
        <p:txBody>
          <a:bodyPr wrap="square" lIns="0" tIns="0" rIns="0" bIns="0" rtlCol="0" anchor="t">
            <a:noAutofit/>
          </a:bodyPr>
          <a:lstStyle/>
          <a:p>
            <a:pPr algn="ctr"/>
            <a:r>
              <a:rPr lang="en-US" sz="800" b="1" dirty="0" smtClean="0"/>
              <a:t>archive</a:t>
            </a:r>
            <a:endParaRPr lang="en-US" sz="1400" b="1" dirty="0"/>
          </a:p>
        </p:txBody>
      </p:sp>
      <p:pic>
        <p:nvPicPr>
          <p:cNvPr id="88" name="Picture 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185" y="1867193"/>
            <a:ext cx="404959" cy="521774"/>
          </a:xfrm>
          <a:prstGeom prst="rect">
            <a:avLst/>
          </a:prstGeom>
        </p:spPr>
      </p:pic>
      <p:sp>
        <p:nvSpPr>
          <p:cNvPr id="89" name="TextBox 88"/>
          <p:cNvSpPr txBox="1"/>
          <p:nvPr/>
        </p:nvSpPr>
        <p:spPr>
          <a:xfrm>
            <a:off x="2639746" y="3577781"/>
            <a:ext cx="640080" cy="274320"/>
          </a:xfrm>
          <a:prstGeom prst="rect">
            <a:avLst/>
          </a:prstGeom>
          <a:noFill/>
        </p:spPr>
        <p:txBody>
          <a:bodyPr wrap="square" lIns="0" tIns="0" rIns="0" bIns="0" rtlCol="0" anchor="t">
            <a:noAutofit/>
          </a:bodyPr>
          <a:lstStyle/>
          <a:p>
            <a:pPr algn="ctr"/>
            <a:r>
              <a:rPr lang="en-US" sz="800" b="1" dirty="0" smtClean="0"/>
              <a:t>vault</a:t>
            </a:r>
            <a:endParaRPr lang="en-US" sz="1400" b="1" dirty="0"/>
          </a:p>
        </p:txBody>
      </p:sp>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185" y="2916428"/>
            <a:ext cx="398034" cy="555590"/>
          </a:xfrm>
          <a:prstGeom prst="rect">
            <a:avLst/>
          </a:prstGeom>
        </p:spPr>
      </p:pic>
      <p:sp>
        <p:nvSpPr>
          <p:cNvPr id="291" name="TextBox 290"/>
          <p:cNvSpPr txBox="1"/>
          <p:nvPr/>
        </p:nvSpPr>
        <p:spPr>
          <a:xfrm>
            <a:off x="2602852" y="1360220"/>
            <a:ext cx="731520" cy="155632"/>
          </a:xfrm>
          <a:prstGeom prst="rect">
            <a:avLst/>
          </a:prstGeom>
          <a:noFill/>
        </p:spPr>
        <p:txBody>
          <a:bodyPr wrap="square" lIns="0" tIns="0" rIns="0" bIns="0" rtlCol="0" anchor="t">
            <a:noAutofit/>
          </a:bodyPr>
          <a:lstStyle/>
          <a:p>
            <a:pPr algn="ctr"/>
            <a:r>
              <a:rPr lang="en-US" sz="1000" b="1" dirty="0" smtClean="0"/>
              <a:t>Amazon Glacier</a:t>
            </a:r>
            <a:endParaRPr lang="en-US" b="1" dirty="0"/>
          </a:p>
        </p:txBody>
      </p:sp>
      <p:cxnSp>
        <p:nvCxnSpPr>
          <p:cNvPr id="292" name="Straight Connector 291"/>
          <p:cNvCxnSpPr/>
          <p:nvPr/>
        </p:nvCxnSpPr>
        <p:spPr>
          <a:xfrm>
            <a:off x="248855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678" y="709358"/>
            <a:ext cx="521367" cy="625640"/>
          </a:xfrm>
          <a:prstGeom prst="rect">
            <a:avLst/>
          </a:prstGeom>
        </p:spPr>
      </p:pic>
      <p:sp>
        <p:nvSpPr>
          <p:cNvPr id="8" name="TextBox 7"/>
          <p:cNvSpPr txBox="1"/>
          <p:nvPr/>
        </p:nvSpPr>
        <p:spPr>
          <a:xfrm>
            <a:off x="497992" y="2540805"/>
            <a:ext cx="640080" cy="274320"/>
          </a:xfrm>
          <a:prstGeom prst="rect">
            <a:avLst/>
          </a:prstGeom>
          <a:noFill/>
        </p:spPr>
        <p:txBody>
          <a:bodyPr wrap="square" lIns="0" tIns="0" rIns="0" bIns="0" rtlCol="0" anchor="t">
            <a:noAutofit/>
          </a:bodyPr>
          <a:lstStyle/>
          <a:p>
            <a:pPr algn="ctr"/>
            <a:r>
              <a:rPr lang="en-US" sz="800" b="1" dirty="0" smtClean="0"/>
              <a:t>bucket</a:t>
            </a:r>
            <a:endParaRPr lang="en-US" sz="1400" b="1"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2224" y="1867192"/>
            <a:ext cx="503140" cy="521774"/>
          </a:xfrm>
          <a:prstGeom prst="rect">
            <a:avLst/>
          </a:prstGeom>
        </p:spPr>
      </p:pic>
      <p:sp>
        <p:nvSpPr>
          <p:cNvPr id="10" name="TextBox 9"/>
          <p:cNvSpPr txBox="1"/>
          <p:nvPr/>
        </p:nvSpPr>
        <p:spPr>
          <a:xfrm>
            <a:off x="497992" y="3577781"/>
            <a:ext cx="640080" cy="274320"/>
          </a:xfrm>
          <a:prstGeom prst="rect">
            <a:avLst/>
          </a:prstGeom>
          <a:noFill/>
        </p:spPr>
        <p:txBody>
          <a:bodyPr wrap="square" lIns="0" tIns="0" rIns="0" bIns="0" rtlCol="0" anchor="t">
            <a:noAutofit/>
          </a:bodyPr>
          <a:lstStyle/>
          <a:p>
            <a:pPr algn="ctr"/>
            <a:r>
              <a:rPr lang="en-US" sz="800" b="1" dirty="0" smtClean="0"/>
              <a:t>bucket with objects</a:t>
            </a:r>
            <a:endParaRPr lang="en-US" sz="1400" b="1" dirty="0"/>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376" y="2906352"/>
            <a:ext cx="543745" cy="563883"/>
          </a:xfrm>
          <a:prstGeom prst="rect">
            <a:avLst/>
          </a:prstGeom>
        </p:spPr>
      </p:pic>
      <p:sp>
        <p:nvSpPr>
          <p:cNvPr id="12" name="TextBox 11"/>
          <p:cNvSpPr txBox="1"/>
          <p:nvPr/>
        </p:nvSpPr>
        <p:spPr>
          <a:xfrm>
            <a:off x="489446" y="4664432"/>
            <a:ext cx="640080" cy="274320"/>
          </a:xfrm>
          <a:prstGeom prst="rect">
            <a:avLst/>
          </a:prstGeom>
          <a:noFill/>
        </p:spPr>
        <p:txBody>
          <a:bodyPr wrap="square" lIns="0" tIns="0" rIns="0" bIns="0" rtlCol="0" anchor="t">
            <a:noAutofit/>
          </a:bodyPr>
          <a:lstStyle/>
          <a:p>
            <a:pPr algn="ctr"/>
            <a:r>
              <a:rPr lang="en-US" sz="800" b="1" dirty="0" smtClean="0"/>
              <a:t>object</a:t>
            </a:r>
            <a:endParaRPr lang="en-US" sz="1400" b="1" dirty="0"/>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218" y="4065390"/>
            <a:ext cx="359680" cy="388076"/>
          </a:xfrm>
          <a:prstGeom prst="rect">
            <a:avLst/>
          </a:prstGeom>
        </p:spPr>
      </p:pic>
      <p:sp>
        <p:nvSpPr>
          <p:cNvPr id="348" name="TextBox 347"/>
          <p:cNvSpPr txBox="1"/>
          <p:nvPr/>
        </p:nvSpPr>
        <p:spPr>
          <a:xfrm>
            <a:off x="454119" y="1360220"/>
            <a:ext cx="73152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S3</a:t>
            </a:r>
            <a:endParaRPr lang="en-US" b="1" dirty="0"/>
          </a:p>
        </p:txBody>
      </p:sp>
      <p:cxnSp>
        <p:nvCxnSpPr>
          <p:cNvPr id="349" name="Straight Connector 348"/>
          <p:cNvCxnSpPr/>
          <p:nvPr/>
        </p:nvCxnSpPr>
        <p:spPr>
          <a:xfrm>
            <a:off x="33981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18794"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pic>
        <p:nvPicPr>
          <p:cNvPr id="58" name="Picture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10308" y="1884549"/>
            <a:ext cx="461359" cy="461359"/>
          </a:xfrm>
          <a:prstGeom prst="rect">
            <a:avLst/>
          </a:prstGeom>
        </p:spPr>
      </p:pic>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49714" y="698794"/>
            <a:ext cx="543291" cy="641262"/>
          </a:xfrm>
          <a:prstGeom prst="rect">
            <a:avLst/>
          </a:prstGeom>
        </p:spPr>
      </p:pic>
      <p:sp>
        <p:nvSpPr>
          <p:cNvPr id="351" name="TextBox 350"/>
          <p:cNvSpPr txBox="1"/>
          <p:nvPr/>
        </p:nvSpPr>
        <p:spPr>
          <a:xfrm>
            <a:off x="4609508" y="1360220"/>
            <a:ext cx="1005840" cy="155632"/>
          </a:xfrm>
          <a:prstGeom prst="rect">
            <a:avLst/>
          </a:prstGeom>
          <a:noFill/>
        </p:spPr>
        <p:txBody>
          <a:bodyPr wrap="square" lIns="0" tIns="0" rIns="0" bIns="0" rtlCol="0" anchor="t">
            <a:noAutofit/>
          </a:bodyPr>
          <a:lstStyle/>
          <a:p>
            <a:pPr algn="ctr"/>
            <a:r>
              <a:rPr lang="en-US" sz="1000" b="1" spc="-50" dirty="0" smtClean="0"/>
              <a:t>AWS Snowball*</a:t>
            </a:r>
            <a:endParaRPr lang="en-US" b="1" spc="-50" dirty="0"/>
          </a:p>
        </p:txBody>
      </p:sp>
      <p:cxnSp>
        <p:nvCxnSpPr>
          <p:cNvPr id="352" name="Straight Connector 351"/>
          <p:cNvCxnSpPr/>
          <p:nvPr/>
        </p:nvCxnSpPr>
        <p:spPr>
          <a:xfrm>
            <a:off x="464903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53302" y="708269"/>
            <a:ext cx="543292" cy="651950"/>
          </a:xfrm>
          <a:prstGeom prst="rect">
            <a:avLst/>
          </a:prstGeom>
        </p:spPr>
      </p:pic>
      <p:sp>
        <p:nvSpPr>
          <p:cNvPr id="76" name="TextBox 75"/>
          <p:cNvSpPr txBox="1"/>
          <p:nvPr/>
        </p:nvSpPr>
        <p:spPr>
          <a:xfrm>
            <a:off x="3718969" y="4661460"/>
            <a:ext cx="640080" cy="274320"/>
          </a:xfrm>
          <a:prstGeom prst="rect">
            <a:avLst/>
          </a:prstGeom>
          <a:noFill/>
        </p:spPr>
        <p:txBody>
          <a:bodyPr wrap="square" lIns="0" tIns="0" rIns="0" bIns="0" rtlCol="0" anchor="t">
            <a:noAutofit/>
          </a:bodyPr>
          <a:lstStyle/>
          <a:p>
            <a:pPr algn="ctr"/>
            <a:r>
              <a:rPr lang="en-US" sz="800" b="1" dirty="0" smtClean="0"/>
              <a:t>virtual tape library</a:t>
            </a:r>
            <a:endParaRPr lang="en-US" sz="1400" b="1" dirty="0"/>
          </a:p>
        </p:txBody>
      </p:sp>
      <p:pic>
        <p:nvPicPr>
          <p:cNvPr id="77" name="Picture 7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21380" y="3998442"/>
            <a:ext cx="420534" cy="513987"/>
          </a:xfrm>
          <a:prstGeom prst="rect">
            <a:avLst/>
          </a:prstGeom>
        </p:spPr>
      </p:pic>
      <p:sp>
        <p:nvSpPr>
          <p:cNvPr id="78" name="TextBox 77"/>
          <p:cNvSpPr txBox="1"/>
          <p:nvPr/>
        </p:nvSpPr>
        <p:spPr>
          <a:xfrm>
            <a:off x="3727515" y="3577781"/>
            <a:ext cx="640080" cy="274320"/>
          </a:xfrm>
          <a:prstGeom prst="rect">
            <a:avLst/>
          </a:prstGeom>
          <a:noFill/>
        </p:spPr>
        <p:txBody>
          <a:bodyPr wrap="square" lIns="0" tIns="0" rIns="0" bIns="0" rtlCol="0" anchor="t">
            <a:noAutofit/>
          </a:bodyPr>
          <a:lstStyle/>
          <a:p>
            <a:pPr algn="ctr"/>
            <a:r>
              <a:rPr lang="en-US" sz="800" b="1" dirty="0" smtClean="0"/>
              <a:t>non-cached volume</a:t>
            </a:r>
            <a:endParaRPr lang="en-US" sz="1400" b="1" dirty="0"/>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09135" y="2906352"/>
            <a:ext cx="461358" cy="563883"/>
          </a:xfrm>
          <a:prstGeom prst="rect">
            <a:avLst/>
          </a:prstGeom>
        </p:spPr>
      </p:pic>
      <p:sp>
        <p:nvSpPr>
          <p:cNvPr id="72" name="TextBox 71"/>
          <p:cNvSpPr txBox="1"/>
          <p:nvPr/>
        </p:nvSpPr>
        <p:spPr>
          <a:xfrm>
            <a:off x="3718969" y="2526939"/>
            <a:ext cx="640080" cy="274320"/>
          </a:xfrm>
          <a:prstGeom prst="rect">
            <a:avLst/>
          </a:prstGeom>
          <a:noFill/>
        </p:spPr>
        <p:txBody>
          <a:bodyPr wrap="square" lIns="0" tIns="0" rIns="0" bIns="0" rtlCol="0" anchor="t">
            <a:noAutofit/>
          </a:bodyPr>
          <a:lstStyle/>
          <a:p>
            <a:pPr algn="ctr"/>
            <a:r>
              <a:rPr lang="en-US" sz="800" b="1" dirty="0" smtClean="0"/>
              <a:t>cached volume</a:t>
            </a:r>
            <a:endParaRPr lang="en-US" sz="1400" b="1" dirty="0"/>
          </a:p>
        </p:txBody>
      </p:sp>
      <p:pic>
        <p:nvPicPr>
          <p:cNvPr id="73" name="Picture 7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15888" y="1846137"/>
            <a:ext cx="461358" cy="563883"/>
          </a:xfrm>
          <a:prstGeom prst="rect">
            <a:avLst/>
          </a:prstGeom>
        </p:spPr>
      </p:pic>
      <p:sp>
        <p:nvSpPr>
          <p:cNvPr id="381" name="TextBox 380"/>
          <p:cNvSpPr txBox="1"/>
          <p:nvPr/>
        </p:nvSpPr>
        <p:spPr>
          <a:xfrm>
            <a:off x="3548469" y="1360220"/>
            <a:ext cx="942488" cy="155632"/>
          </a:xfrm>
          <a:prstGeom prst="rect">
            <a:avLst/>
          </a:prstGeom>
          <a:noFill/>
        </p:spPr>
        <p:txBody>
          <a:bodyPr wrap="square" lIns="0" tIns="0" rIns="0" bIns="0" rtlCol="0" anchor="t">
            <a:noAutofit/>
          </a:bodyPr>
          <a:lstStyle/>
          <a:p>
            <a:pPr algn="ctr"/>
            <a:r>
              <a:rPr lang="en-US" sz="1000" b="1" dirty="0" smtClean="0"/>
              <a:t>AWS Storage Gateway</a:t>
            </a:r>
            <a:endParaRPr lang="en-US" b="1" dirty="0"/>
          </a:p>
        </p:txBody>
      </p:sp>
      <p:cxnSp>
        <p:nvCxnSpPr>
          <p:cNvPr id="382" name="Straight Connector 381"/>
          <p:cNvCxnSpPr/>
          <p:nvPr/>
        </p:nvCxnSpPr>
        <p:spPr>
          <a:xfrm>
            <a:off x="3577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26989" y="686643"/>
            <a:ext cx="543292" cy="651950"/>
          </a:xfrm>
          <a:prstGeom prst="rect">
            <a:avLst/>
          </a:prstGeom>
        </p:spPr>
      </p:pic>
      <p:sp>
        <p:nvSpPr>
          <p:cNvPr id="284" name="TextBox 283"/>
          <p:cNvSpPr txBox="1"/>
          <p:nvPr/>
        </p:nvSpPr>
        <p:spPr>
          <a:xfrm>
            <a:off x="1416428" y="1360220"/>
            <a:ext cx="980160" cy="155632"/>
          </a:xfrm>
          <a:prstGeom prst="rect">
            <a:avLst/>
          </a:prstGeom>
          <a:noFill/>
        </p:spPr>
        <p:txBody>
          <a:bodyPr wrap="square" lIns="0" tIns="0" rIns="0" bIns="0" rtlCol="0" anchor="t">
            <a:noAutofit/>
          </a:bodyPr>
          <a:lstStyle/>
          <a:p>
            <a:pPr algn="ctr"/>
            <a:r>
              <a:rPr lang="en-US" sz="1000" b="1" dirty="0"/>
              <a:t>Amazon </a:t>
            </a:r>
            <a:endParaRPr lang="en-US" sz="1000" b="1" dirty="0" smtClean="0"/>
          </a:p>
          <a:p>
            <a:pPr algn="ctr"/>
            <a:r>
              <a:rPr lang="en-US" sz="1000" b="1" dirty="0" smtClean="0"/>
              <a:t>EFS</a:t>
            </a:r>
            <a:endParaRPr lang="en-US" sz="1000" b="1" dirty="0"/>
          </a:p>
        </p:txBody>
      </p:sp>
      <p:cxnSp>
        <p:nvCxnSpPr>
          <p:cNvPr id="285" name="Straight Connector 284"/>
          <p:cNvCxnSpPr/>
          <p:nvPr/>
        </p:nvCxnSpPr>
        <p:spPr>
          <a:xfrm>
            <a:off x="141280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586468" y="2531572"/>
            <a:ext cx="640080" cy="274320"/>
          </a:xfrm>
          <a:prstGeom prst="rect">
            <a:avLst/>
          </a:prstGeom>
          <a:noFill/>
        </p:spPr>
        <p:txBody>
          <a:bodyPr wrap="square" lIns="0" tIns="0" rIns="0" bIns="0" rtlCol="0" anchor="t">
            <a:noAutofit/>
          </a:bodyPr>
          <a:lstStyle/>
          <a:p>
            <a:pPr algn="ctr"/>
            <a:r>
              <a:rPr lang="en-US" sz="800" b="1" dirty="0" smtClean="0"/>
              <a:t>file system</a:t>
            </a:r>
            <a:endParaRPr lang="en-US" sz="1400" b="1" dirty="0"/>
          </a:p>
        </p:txBody>
      </p:sp>
      <p:pic>
        <p:nvPicPr>
          <p:cNvPr id="62" name="Picture 6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54618" y="1906086"/>
            <a:ext cx="503781" cy="455028"/>
          </a:xfrm>
          <a:prstGeom prst="rect">
            <a:avLst/>
          </a:prstGeom>
        </p:spPr>
      </p:pic>
      <p:cxnSp>
        <p:nvCxnSpPr>
          <p:cNvPr id="81" name="Straight Connector 80"/>
          <p:cNvCxnSpPr/>
          <p:nvPr/>
        </p:nvCxnSpPr>
        <p:spPr>
          <a:xfrm>
            <a:off x="567272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5730085"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5661078" y="2509786"/>
            <a:ext cx="899042" cy="274320"/>
          </a:xfrm>
          <a:prstGeom prst="rect">
            <a:avLst/>
          </a:prstGeom>
          <a:noFill/>
        </p:spPr>
        <p:txBody>
          <a:bodyPr wrap="square" lIns="0" tIns="0" rIns="0" bIns="0" rtlCol="0" anchor="t">
            <a:noAutofit/>
          </a:bodyPr>
          <a:lstStyle/>
          <a:p>
            <a:pPr algn="ctr"/>
            <a:r>
              <a:rPr lang="en-US" sz="800" b="1" dirty="0" smtClean="0"/>
              <a:t>Amazon EBS</a:t>
            </a:r>
            <a:endParaRPr lang="en-US" sz="1400" b="1" dirty="0"/>
          </a:p>
        </p:txBody>
      </p:sp>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26444" y="1854526"/>
            <a:ext cx="368310" cy="514100"/>
          </a:xfrm>
          <a:prstGeom prst="rect">
            <a:avLst/>
          </a:prstGeom>
        </p:spPr>
      </p:pic>
      <p:sp>
        <p:nvSpPr>
          <p:cNvPr id="59" name="TextBox 58"/>
          <p:cNvSpPr txBox="1"/>
          <p:nvPr/>
        </p:nvSpPr>
        <p:spPr>
          <a:xfrm>
            <a:off x="5790559" y="4609819"/>
            <a:ext cx="640080" cy="274320"/>
          </a:xfrm>
          <a:prstGeom prst="rect">
            <a:avLst/>
          </a:prstGeom>
          <a:noFill/>
        </p:spPr>
        <p:txBody>
          <a:bodyPr wrap="square" lIns="0" tIns="0" rIns="0" bIns="0" rtlCol="0" anchor="t">
            <a:noAutofit/>
          </a:bodyPr>
          <a:lstStyle/>
          <a:p>
            <a:pPr algn="ctr"/>
            <a:r>
              <a:rPr lang="en-US" sz="800" b="1" dirty="0"/>
              <a:t>v</a:t>
            </a:r>
            <a:r>
              <a:rPr lang="en-US" sz="800" b="1" dirty="0" smtClean="0"/>
              <a:t>olume</a:t>
            </a:r>
            <a:endParaRPr lang="en-US" sz="1400" b="1" dirty="0"/>
          </a:p>
        </p:txBody>
      </p:sp>
      <p:pic>
        <p:nvPicPr>
          <p:cNvPr id="60" name="Picture 5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11582" y="3948466"/>
            <a:ext cx="398034" cy="555590"/>
          </a:xfrm>
          <a:prstGeom prst="rect">
            <a:avLst/>
          </a:prstGeom>
        </p:spPr>
      </p:pic>
      <p:sp>
        <p:nvSpPr>
          <p:cNvPr id="64" name="TextBox 63"/>
          <p:cNvSpPr txBox="1"/>
          <p:nvPr/>
        </p:nvSpPr>
        <p:spPr>
          <a:xfrm>
            <a:off x="5790559" y="3565046"/>
            <a:ext cx="640080" cy="274320"/>
          </a:xfrm>
          <a:prstGeom prst="rect">
            <a:avLst/>
          </a:prstGeom>
          <a:noFill/>
        </p:spPr>
        <p:txBody>
          <a:bodyPr wrap="square" lIns="0" tIns="0" rIns="0" bIns="0" rtlCol="0" anchor="t">
            <a:noAutofit/>
          </a:bodyPr>
          <a:lstStyle/>
          <a:p>
            <a:pPr algn="ctr"/>
            <a:r>
              <a:rPr lang="en-US" sz="800" b="1" dirty="0" smtClean="0"/>
              <a:t>snapshot</a:t>
            </a:r>
            <a:endParaRPr lang="en-US" sz="1400" b="1" dirty="0"/>
          </a:p>
        </p:txBody>
      </p:sp>
      <p:pic>
        <p:nvPicPr>
          <p:cNvPr id="67" name="Picture 6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00332" y="2916587"/>
            <a:ext cx="420534" cy="513986"/>
          </a:xfrm>
          <a:prstGeom prst="rect">
            <a:avLst/>
          </a:prstGeom>
        </p:spPr>
      </p:pic>
      <p:sp>
        <p:nvSpPr>
          <p:cNvPr id="52" name="TextBox 51"/>
          <p:cNvSpPr txBox="1"/>
          <p:nvPr/>
        </p:nvSpPr>
        <p:spPr>
          <a:xfrm>
            <a:off x="0" y="4916736"/>
            <a:ext cx="3119805" cy="215444"/>
          </a:xfrm>
          <a:prstGeom prst="rect">
            <a:avLst/>
          </a:prstGeom>
          <a:noFill/>
        </p:spPr>
        <p:txBody>
          <a:bodyPr wrap="square" rtlCol="0">
            <a:spAutoFit/>
          </a:bodyPr>
          <a:lstStyle/>
          <a:p>
            <a:r>
              <a:rPr lang="en-US" sz="800" b="1" i="1" dirty="0" smtClean="0">
                <a:solidFill>
                  <a:schemeClr val="accent6">
                    <a:lumMod val="60000"/>
                    <a:lumOff val="40000"/>
                  </a:schemeClr>
                </a:solidFill>
              </a:rPr>
              <a:t>*</a:t>
            </a:r>
            <a:r>
              <a:rPr lang="en-US" sz="800" i="1" dirty="0" smtClean="0">
                <a:solidFill>
                  <a:schemeClr val="accent6">
                    <a:lumMod val="60000"/>
                    <a:lumOff val="40000"/>
                  </a:schemeClr>
                </a:solidFill>
              </a:rPr>
              <a:t> Refers to services that are listed under multiple categories.</a:t>
            </a:r>
            <a:endParaRPr lang="en-US" sz="800" i="1" dirty="0">
              <a:solidFill>
                <a:schemeClr val="accent6">
                  <a:lumMod val="60000"/>
                  <a:lumOff val="40000"/>
                </a:schemeClr>
              </a:solidFill>
            </a:endParaRPr>
          </a:p>
        </p:txBody>
      </p:sp>
    </p:spTree>
    <p:extLst>
      <p:ext uri="{BB962C8B-B14F-4D97-AF65-F5344CB8AC3E}">
        <p14:creationId xmlns:p14="http://schemas.microsoft.com/office/powerpoint/2010/main" val="190330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193699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smtClean="0"/>
              <a:t>Database</a:t>
            </a:r>
            <a:endParaRPr lang="en-US" dirty="0"/>
          </a:p>
        </p:txBody>
      </p:sp>
      <p:cxnSp>
        <p:nvCxnSpPr>
          <p:cNvPr id="65" name="Straight Connector 64"/>
          <p:cNvCxnSpPr/>
          <p:nvPr/>
        </p:nvCxnSpPr>
        <p:spPr>
          <a:xfrm>
            <a:off x="759618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3635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10340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4379940" y="709817"/>
            <a:ext cx="1643017" cy="4225614"/>
            <a:chOff x="365197" y="709817"/>
            <a:chExt cx="1643017" cy="4225614"/>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39" y="709817"/>
              <a:ext cx="543466" cy="601994"/>
            </a:xfrm>
            <a:prstGeom prst="rect">
              <a:avLst/>
            </a:prstGeom>
          </p:spPr>
        </p:pic>
        <p:sp>
          <p:nvSpPr>
            <p:cNvPr id="55" name="TextBox 54"/>
            <p:cNvSpPr txBox="1"/>
            <p:nvPr/>
          </p:nvSpPr>
          <p:spPr>
            <a:xfrm>
              <a:off x="1277377" y="3588345"/>
              <a:ext cx="640080" cy="274320"/>
            </a:xfrm>
            <a:prstGeom prst="rect">
              <a:avLst/>
            </a:prstGeom>
            <a:noFill/>
          </p:spPr>
          <p:txBody>
            <a:bodyPr wrap="square" lIns="0" tIns="0" rIns="0" bIns="0" rtlCol="0" anchor="t">
              <a:noAutofit/>
            </a:bodyPr>
            <a:lstStyle/>
            <a:p>
              <a:pPr algn="ctr"/>
              <a:r>
                <a:rPr lang="en-US" sz="800" b="1" dirty="0"/>
                <a:t>i</a:t>
              </a:r>
              <a:r>
                <a:rPr lang="en-US" sz="800" b="1" dirty="0" smtClean="0"/>
                <a:t>tem</a:t>
              </a:r>
              <a:endParaRPr lang="en-US" sz="1400" b="1" dirty="0"/>
            </a:p>
          </p:txBody>
        </p:sp>
        <p:pic>
          <p:nvPicPr>
            <p:cNvPr id="135" name="Picture 1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8104" y="2924648"/>
              <a:ext cx="486609" cy="521366"/>
            </a:xfrm>
            <a:prstGeom prst="rect">
              <a:avLst/>
            </a:prstGeom>
          </p:spPr>
        </p:pic>
        <p:sp>
          <p:nvSpPr>
            <p:cNvPr id="56" name="TextBox 55"/>
            <p:cNvSpPr txBox="1"/>
            <p:nvPr/>
          </p:nvSpPr>
          <p:spPr>
            <a:xfrm>
              <a:off x="487923" y="4661111"/>
              <a:ext cx="640080" cy="274320"/>
            </a:xfrm>
            <a:prstGeom prst="rect">
              <a:avLst/>
            </a:prstGeom>
            <a:noFill/>
          </p:spPr>
          <p:txBody>
            <a:bodyPr wrap="square" lIns="0" tIns="0" rIns="0" bIns="0" rtlCol="0" anchor="t">
              <a:noAutofit/>
            </a:bodyPr>
            <a:lstStyle/>
            <a:p>
              <a:pPr algn="ctr"/>
              <a:r>
                <a:rPr lang="en-US" sz="800" b="1" dirty="0" smtClean="0"/>
                <a:t>items</a:t>
              </a:r>
              <a:endParaRPr lang="en-US" sz="1400" b="1" dirty="0"/>
            </a:p>
          </p:txBody>
        </p:sp>
        <p:pic>
          <p:nvPicPr>
            <p:cNvPr id="136" name="Picture 1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966" y="3991336"/>
              <a:ext cx="503071" cy="529549"/>
            </a:xfrm>
            <a:prstGeom prst="rect">
              <a:avLst/>
            </a:prstGeom>
          </p:spPr>
        </p:pic>
        <p:sp>
          <p:nvSpPr>
            <p:cNvPr id="94" name="TextBox 93"/>
            <p:cNvSpPr txBox="1"/>
            <p:nvPr/>
          </p:nvSpPr>
          <p:spPr>
            <a:xfrm>
              <a:off x="491934" y="2534480"/>
              <a:ext cx="640080" cy="274320"/>
            </a:xfrm>
            <a:prstGeom prst="rect">
              <a:avLst/>
            </a:prstGeom>
            <a:noFill/>
          </p:spPr>
          <p:txBody>
            <a:bodyPr wrap="square" lIns="0" tIns="0" rIns="0" bIns="0" rtlCol="0" anchor="t">
              <a:noAutofit/>
            </a:bodyPr>
            <a:lstStyle/>
            <a:p>
              <a:pPr algn="ctr"/>
              <a:r>
                <a:rPr lang="en-US" sz="800" b="1" dirty="0" smtClean="0"/>
                <a:t>attribute</a:t>
              </a:r>
              <a:endParaRPr lang="en-US" sz="1400" b="1" dirty="0"/>
            </a:p>
          </p:txBody>
        </p:sp>
        <p:pic>
          <p:nvPicPr>
            <p:cNvPr id="95" name="Picture 9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732" y="1879770"/>
              <a:ext cx="495298" cy="530676"/>
            </a:xfrm>
            <a:prstGeom prst="rect">
              <a:avLst/>
            </a:prstGeom>
          </p:spPr>
        </p:pic>
        <p:sp>
          <p:nvSpPr>
            <p:cNvPr id="92" name="TextBox 91"/>
            <p:cNvSpPr txBox="1"/>
            <p:nvPr/>
          </p:nvSpPr>
          <p:spPr>
            <a:xfrm>
              <a:off x="1278146" y="2534480"/>
              <a:ext cx="640080" cy="274320"/>
            </a:xfrm>
            <a:prstGeom prst="rect">
              <a:avLst/>
            </a:prstGeom>
            <a:noFill/>
          </p:spPr>
          <p:txBody>
            <a:bodyPr wrap="square" lIns="0" tIns="0" rIns="0" bIns="0" rtlCol="0" anchor="t">
              <a:noAutofit/>
            </a:bodyPr>
            <a:lstStyle/>
            <a:p>
              <a:pPr algn="ctr"/>
              <a:r>
                <a:rPr lang="en-US" sz="800" b="1" dirty="0" smtClean="0"/>
                <a:t>attributes</a:t>
              </a:r>
              <a:endParaRPr lang="en-US" sz="1400" b="1" dirty="0"/>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2244" y="1879770"/>
              <a:ext cx="503071" cy="529549"/>
            </a:xfrm>
            <a:prstGeom prst="rect">
              <a:avLst/>
            </a:prstGeom>
          </p:spPr>
        </p:pic>
        <p:sp>
          <p:nvSpPr>
            <p:cNvPr id="93" name="TextBox 92"/>
            <p:cNvSpPr txBox="1"/>
            <p:nvPr/>
          </p:nvSpPr>
          <p:spPr>
            <a:xfrm>
              <a:off x="436151" y="3588345"/>
              <a:ext cx="749876" cy="274320"/>
            </a:xfrm>
            <a:prstGeom prst="rect">
              <a:avLst/>
            </a:prstGeom>
            <a:noFill/>
          </p:spPr>
          <p:txBody>
            <a:bodyPr wrap="square" lIns="0" tIns="0" rIns="0" bIns="0" rtlCol="0" anchor="t">
              <a:noAutofit/>
            </a:bodyPr>
            <a:lstStyle/>
            <a:p>
              <a:pPr algn="ctr"/>
              <a:r>
                <a:rPr lang="en-US" sz="800" b="1" spc="-50" dirty="0" smtClean="0"/>
                <a:t>global secondary index</a:t>
              </a:r>
              <a:endParaRPr lang="en-US" sz="1400" b="1" spc="-50" dirty="0"/>
            </a:p>
          </p:txBody>
        </p: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271" y="2937920"/>
              <a:ext cx="503071" cy="494824"/>
            </a:xfrm>
            <a:prstGeom prst="rect">
              <a:avLst/>
            </a:prstGeom>
          </p:spPr>
        </p:pic>
        <p:sp>
          <p:nvSpPr>
            <p:cNvPr id="100" name="TextBox 99"/>
            <p:cNvSpPr txBox="1"/>
            <p:nvPr/>
          </p:nvSpPr>
          <p:spPr>
            <a:xfrm>
              <a:off x="1276354" y="4661111"/>
              <a:ext cx="640080" cy="274320"/>
            </a:xfrm>
            <a:prstGeom prst="rect">
              <a:avLst/>
            </a:prstGeom>
            <a:noFill/>
          </p:spPr>
          <p:txBody>
            <a:bodyPr wrap="square" lIns="0" tIns="0" rIns="0" bIns="0" rtlCol="0" anchor="t">
              <a:noAutofit/>
            </a:bodyPr>
            <a:lstStyle/>
            <a:p>
              <a:pPr algn="ctr"/>
              <a:r>
                <a:rPr lang="en-US" sz="800" b="1" dirty="0" smtClean="0"/>
                <a:t>table</a:t>
              </a:r>
              <a:endParaRPr lang="en-US" sz="1400" b="1" dirty="0"/>
            </a:p>
          </p:txBody>
        </p:sp>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3846" y="4016449"/>
              <a:ext cx="487309" cy="479320"/>
            </a:xfrm>
            <a:prstGeom prst="rect">
              <a:avLst/>
            </a:prstGeom>
          </p:spPr>
        </p:pic>
        <p:sp>
          <p:nvSpPr>
            <p:cNvPr id="255" name="TextBox 254"/>
            <p:cNvSpPr txBox="1"/>
            <p:nvPr/>
          </p:nvSpPr>
          <p:spPr>
            <a:xfrm>
              <a:off x="36519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cxnSp>
          <p:nvCxnSpPr>
            <p:cNvPr id="256" name="Straight Connector 255"/>
            <p:cNvCxnSpPr/>
            <p:nvPr/>
          </p:nvCxnSpPr>
          <p:spPr>
            <a:xfrm>
              <a:off x="40801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pic>
        <p:nvPicPr>
          <p:cNvPr id="64" name="Picture 6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84982" y="690987"/>
            <a:ext cx="548639" cy="647575"/>
          </a:xfrm>
          <a:prstGeom prst="rect">
            <a:avLst/>
          </a:prstGeom>
        </p:spPr>
      </p:pic>
      <p:sp>
        <p:nvSpPr>
          <p:cNvPr id="69" name="TextBox 68"/>
          <p:cNvSpPr txBox="1"/>
          <p:nvPr/>
        </p:nvSpPr>
        <p:spPr>
          <a:xfrm>
            <a:off x="7829128" y="2534480"/>
            <a:ext cx="640080" cy="274320"/>
          </a:xfrm>
          <a:prstGeom prst="rect">
            <a:avLst/>
          </a:prstGeom>
          <a:noFill/>
        </p:spPr>
        <p:txBody>
          <a:bodyPr wrap="square" lIns="0" tIns="0" rIns="0" bIns="0" rtlCol="0" anchor="t">
            <a:noAutofit/>
          </a:bodyPr>
          <a:lstStyle/>
          <a:p>
            <a:pPr algn="ctr"/>
            <a:r>
              <a:rPr lang="en-US" sz="800" b="1" dirty="0" smtClean="0"/>
              <a:t>cache node</a:t>
            </a:r>
            <a:endParaRPr lang="en-US" sz="1400" b="1" dirty="0"/>
          </a:p>
        </p:txBody>
      </p:sp>
      <p:pic>
        <p:nvPicPr>
          <p:cNvPr id="140" name="Picture 1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92482" y="1859873"/>
            <a:ext cx="511724" cy="530676"/>
          </a:xfrm>
          <a:prstGeom prst="rect">
            <a:avLst/>
          </a:prstGeom>
        </p:spPr>
      </p:pic>
      <p:sp>
        <p:nvSpPr>
          <p:cNvPr id="73" name="TextBox 72"/>
          <p:cNvSpPr txBox="1"/>
          <p:nvPr/>
        </p:nvSpPr>
        <p:spPr>
          <a:xfrm>
            <a:off x="7829128" y="3588345"/>
            <a:ext cx="640080" cy="274320"/>
          </a:xfrm>
          <a:prstGeom prst="rect">
            <a:avLst/>
          </a:prstGeom>
          <a:noFill/>
        </p:spPr>
        <p:txBody>
          <a:bodyPr wrap="square" lIns="0" tIns="0" rIns="0" bIns="0" rtlCol="0" anchor="t">
            <a:noAutofit/>
          </a:bodyPr>
          <a:lstStyle/>
          <a:p>
            <a:pPr algn="ctr"/>
            <a:r>
              <a:rPr lang="en-US" sz="800" b="1" dirty="0" err="1" smtClean="0"/>
              <a:t>Memcached</a:t>
            </a:r>
            <a:endParaRPr lang="en-US" sz="1400" b="1" dirty="0"/>
          </a:p>
        </p:txBody>
      </p:sp>
      <p:pic>
        <p:nvPicPr>
          <p:cNvPr id="142" name="Picture 14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05726" y="2929137"/>
            <a:ext cx="494088" cy="512387"/>
          </a:xfrm>
          <a:prstGeom prst="rect">
            <a:avLst/>
          </a:prstGeom>
        </p:spPr>
      </p:pic>
      <p:sp>
        <p:nvSpPr>
          <p:cNvPr id="77" name="TextBox 76"/>
          <p:cNvSpPr txBox="1"/>
          <p:nvPr/>
        </p:nvSpPr>
        <p:spPr>
          <a:xfrm>
            <a:off x="7829128" y="4661111"/>
            <a:ext cx="640080" cy="274320"/>
          </a:xfrm>
          <a:prstGeom prst="rect">
            <a:avLst/>
          </a:prstGeom>
          <a:noFill/>
        </p:spPr>
        <p:txBody>
          <a:bodyPr wrap="square" lIns="0" tIns="0" rIns="0" bIns="0" rtlCol="0" anchor="t">
            <a:noAutofit/>
          </a:bodyPr>
          <a:lstStyle/>
          <a:p>
            <a:pPr algn="ctr"/>
            <a:r>
              <a:rPr lang="en-US" sz="800" b="1" dirty="0" err="1" smtClean="0"/>
              <a:t>Redis</a:t>
            </a:r>
            <a:endParaRPr lang="en-US" sz="1400" b="1" dirty="0"/>
          </a:p>
        </p:txBody>
      </p:sp>
      <p:pic>
        <p:nvPicPr>
          <p:cNvPr id="80" name="Picture 7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09985" y="3997531"/>
            <a:ext cx="494088" cy="512387"/>
          </a:xfrm>
          <a:prstGeom prst="rect">
            <a:avLst/>
          </a:prstGeom>
        </p:spPr>
      </p:pic>
      <p:sp>
        <p:nvSpPr>
          <p:cNvPr id="366" name="TextBox 365"/>
          <p:cNvSpPr txBox="1"/>
          <p:nvPr/>
        </p:nvSpPr>
        <p:spPr>
          <a:xfrm>
            <a:off x="7657249"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smtClean="0"/>
              <a:t>ElastiCache</a:t>
            </a:r>
            <a:endParaRPr lang="en-US" sz="1000" b="1" dirty="0"/>
          </a:p>
        </p:txBody>
      </p:sp>
      <p:cxnSp>
        <p:nvCxnSpPr>
          <p:cNvPr id="367" name="Straight Connector 366"/>
          <p:cNvCxnSpPr/>
          <p:nvPr/>
        </p:nvCxnSpPr>
        <p:spPr>
          <a:xfrm>
            <a:off x="7682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356109" y="718387"/>
            <a:ext cx="3942475" cy="4217044"/>
            <a:chOff x="3141507" y="718387"/>
            <a:chExt cx="3942475" cy="4217044"/>
          </a:xfrm>
        </p:grpSpPr>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200" y="718387"/>
              <a:ext cx="521366" cy="602829"/>
            </a:xfrm>
            <a:prstGeom prst="rect">
              <a:avLst/>
            </a:prstGeom>
          </p:spPr>
        </p:pic>
        <p:sp>
          <p:nvSpPr>
            <p:cNvPr id="123" name="TextBox 122"/>
            <p:cNvSpPr txBox="1"/>
            <p:nvPr/>
          </p:nvSpPr>
          <p:spPr>
            <a:xfrm>
              <a:off x="5607835" y="3588345"/>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instance</a:t>
              </a:r>
              <a:endParaRPr lang="en-US" sz="1400" b="1" dirty="0"/>
            </a:p>
          </p:txBody>
        </p:sp>
        <p:pic>
          <p:nvPicPr>
            <p:cNvPr id="83" name="Picture 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95064" y="2883916"/>
              <a:ext cx="457319" cy="602829"/>
            </a:xfrm>
            <a:prstGeom prst="rect">
              <a:avLst/>
            </a:prstGeom>
          </p:spPr>
        </p:pic>
        <p:sp>
          <p:nvSpPr>
            <p:cNvPr id="38" name="TextBox 37"/>
            <p:cNvSpPr txBox="1"/>
            <p:nvPr/>
          </p:nvSpPr>
          <p:spPr>
            <a:xfrm>
              <a:off x="4825880" y="2534480"/>
              <a:ext cx="640080" cy="274320"/>
            </a:xfrm>
            <a:prstGeom prst="rect">
              <a:avLst/>
            </a:prstGeom>
            <a:noFill/>
          </p:spPr>
          <p:txBody>
            <a:bodyPr wrap="square" lIns="0" tIns="0" rIns="0" bIns="0" rtlCol="0" anchor="t">
              <a:noAutofit/>
            </a:bodyPr>
            <a:lstStyle/>
            <a:p>
              <a:pPr algn="ctr"/>
              <a:r>
                <a:rPr lang="en-US" sz="800" b="1" dirty="0"/>
                <a:t>MySQL DB </a:t>
              </a:r>
              <a:r>
                <a:rPr lang="en-US" sz="800" b="1" dirty="0" smtClean="0"/>
                <a:t>instance</a:t>
              </a:r>
              <a:endParaRPr lang="en-US" sz="1400" b="1" dirty="0"/>
            </a:p>
          </p:txBody>
        </p:sp>
        <p:pic>
          <p:nvPicPr>
            <p:cNvPr id="86" name="Picture 8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93408" y="1856116"/>
              <a:ext cx="512376" cy="550330"/>
            </a:xfrm>
            <a:prstGeom prst="rect">
              <a:avLst/>
            </a:prstGeom>
          </p:spPr>
        </p:pic>
        <p:sp>
          <p:nvSpPr>
            <p:cNvPr id="45" name="TextBox 44"/>
            <p:cNvSpPr txBox="1"/>
            <p:nvPr/>
          </p:nvSpPr>
          <p:spPr>
            <a:xfrm>
              <a:off x="5609490" y="4661111"/>
              <a:ext cx="640080" cy="274320"/>
            </a:xfrm>
            <a:prstGeom prst="rect">
              <a:avLst/>
            </a:prstGeom>
            <a:noFill/>
          </p:spPr>
          <p:txBody>
            <a:bodyPr wrap="square" lIns="0" tIns="0" rIns="0" bIns="0" rtlCol="0" anchor="t">
              <a:noAutofit/>
            </a:bodyPr>
            <a:lstStyle/>
            <a:p>
              <a:pPr algn="ctr"/>
              <a:r>
                <a:rPr lang="en-US" sz="800" b="1" dirty="0" smtClean="0"/>
                <a:t>SQL slave</a:t>
              </a:r>
              <a:endParaRPr lang="en-US" sz="1400" b="1" dirty="0"/>
            </a:p>
          </p:txBody>
        </p:sp>
        <p:pic>
          <p:nvPicPr>
            <p:cNvPr id="89" name="Picture 8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63041" y="3990727"/>
              <a:ext cx="521366" cy="550330"/>
            </a:xfrm>
            <a:prstGeom prst="rect">
              <a:avLst/>
            </a:prstGeom>
          </p:spPr>
        </p:pic>
        <p:sp>
          <p:nvSpPr>
            <p:cNvPr id="126" name="TextBox 125"/>
            <p:cNvSpPr txBox="1"/>
            <p:nvPr/>
          </p:nvSpPr>
          <p:spPr>
            <a:xfrm>
              <a:off x="4818371" y="3588345"/>
              <a:ext cx="640080" cy="274320"/>
            </a:xfrm>
            <a:prstGeom prst="rect">
              <a:avLst/>
            </a:prstGeom>
            <a:noFill/>
          </p:spPr>
          <p:txBody>
            <a:bodyPr wrap="square" lIns="0" tIns="0" rIns="0" bIns="0" rtlCol="0" anchor="t">
              <a:noAutofit/>
            </a:bodyPr>
            <a:lstStyle/>
            <a:p>
              <a:pPr algn="ctr"/>
              <a:r>
                <a:rPr lang="en-US" sz="800" b="1" dirty="0" smtClean="0"/>
                <a:t>Postgre SQL instance</a:t>
              </a:r>
              <a:endParaRPr lang="en-US" sz="1400" b="1" dirty="0"/>
            </a:p>
          </p:txBody>
        </p:sp>
        <p:pic>
          <p:nvPicPr>
            <p:cNvPr id="129" name="Picture 12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89103" y="2915911"/>
              <a:ext cx="512055" cy="531020"/>
            </a:xfrm>
            <a:prstGeom prst="rect">
              <a:avLst/>
            </a:prstGeom>
          </p:spPr>
        </p:pic>
        <p:sp>
          <p:nvSpPr>
            <p:cNvPr id="132" name="TextBox 131"/>
            <p:cNvSpPr txBox="1"/>
            <p:nvPr/>
          </p:nvSpPr>
          <p:spPr>
            <a:xfrm>
              <a:off x="3258113" y="3588345"/>
              <a:ext cx="640080" cy="274320"/>
            </a:xfrm>
            <a:prstGeom prst="rect">
              <a:avLst/>
            </a:prstGeom>
            <a:noFill/>
          </p:spPr>
          <p:txBody>
            <a:bodyPr wrap="square" lIns="0" tIns="0" rIns="0" bIns="0" rtlCol="0" anchor="t">
              <a:noAutofit/>
            </a:bodyPr>
            <a:lstStyle/>
            <a:p>
              <a:pPr algn="ctr"/>
              <a:r>
                <a:rPr lang="en-US" sz="800" b="1" dirty="0" smtClean="0"/>
                <a:t>Oracle DB instance alternate</a:t>
              </a:r>
              <a:endParaRPr lang="en-US" sz="1400" b="1" dirty="0"/>
            </a:p>
          </p:txBody>
        </p:sp>
        <p:pic>
          <p:nvPicPr>
            <p:cNvPr id="133" name="Picture 1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329501" y="2910504"/>
              <a:ext cx="512055" cy="531020"/>
            </a:xfrm>
            <a:prstGeom prst="rect">
              <a:avLst/>
            </a:prstGeom>
          </p:spPr>
        </p:pic>
        <p:sp>
          <p:nvSpPr>
            <p:cNvPr id="125" name="TextBox 124"/>
            <p:cNvSpPr txBox="1"/>
            <p:nvPr/>
          </p:nvSpPr>
          <p:spPr>
            <a:xfrm>
              <a:off x="3216194" y="4661111"/>
              <a:ext cx="746446" cy="274320"/>
            </a:xfrm>
            <a:prstGeom prst="rect">
              <a:avLst/>
            </a:prstGeom>
            <a:noFill/>
          </p:spPr>
          <p:txBody>
            <a:bodyPr wrap="square" lIns="0" tIns="0" rIns="0" bIns="0" rtlCol="0" anchor="t">
              <a:noAutofit/>
            </a:bodyPr>
            <a:lstStyle/>
            <a:p>
              <a:pPr algn="ctr"/>
              <a:r>
                <a:rPr lang="en-US" sz="800" b="1" spc="-50" dirty="0"/>
                <a:t>RDS DB </a:t>
              </a:r>
              <a:r>
                <a:rPr lang="en-US" sz="800" b="1" spc="-50" dirty="0" smtClean="0"/>
                <a:t/>
              </a:r>
              <a:br>
                <a:rPr lang="en-US" sz="800" b="1" spc="-50" dirty="0" smtClean="0"/>
              </a:br>
              <a:r>
                <a:rPr lang="en-US" sz="800" b="1" spc="-50" dirty="0" smtClean="0"/>
                <a:t>instance standby (multi-AZ</a:t>
              </a:r>
              <a:r>
                <a:rPr lang="en-US" sz="800" b="1" spc="-50" dirty="0"/>
                <a:t>)</a:t>
              </a:r>
              <a:endParaRPr lang="en-US" sz="1400" b="1" spc="-50" dirty="0"/>
            </a:p>
          </p:txBody>
        </p:sp>
        <p:pic>
          <p:nvPicPr>
            <p:cNvPr id="84" name="Picture 8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354685" y="3974362"/>
              <a:ext cx="457319" cy="602829"/>
            </a:xfrm>
            <a:prstGeom prst="rect">
              <a:avLst/>
            </a:prstGeom>
          </p:spPr>
        </p:pic>
        <p:sp>
          <p:nvSpPr>
            <p:cNvPr id="40" name="TextBox 39"/>
            <p:cNvSpPr txBox="1"/>
            <p:nvPr/>
          </p:nvSpPr>
          <p:spPr>
            <a:xfrm>
              <a:off x="6395872" y="2534480"/>
              <a:ext cx="640080" cy="274320"/>
            </a:xfrm>
            <a:prstGeom prst="rect">
              <a:avLst/>
            </a:prstGeom>
            <a:noFill/>
          </p:spPr>
          <p:txBody>
            <a:bodyPr wrap="square" lIns="0" tIns="0" rIns="0" bIns="0" rtlCol="0" anchor="t">
              <a:noAutofit/>
            </a:bodyPr>
            <a:lstStyle/>
            <a:p>
              <a:pPr algn="ctr"/>
              <a:r>
                <a:rPr lang="en-US" sz="800" b="1" dirty="0" smtClean="0"/>
                <a:t>Oracle DB instance</a:t>
              </a:r>
              <a:endParaRPr lang="en-US" sz="1400" b="1" dirty="0"/>
            </a:p>
          </p:txBody>
        </p:sp>
        <p:pic>
          <p:nvPicPr>
            <p:cNvPr id="87" name="Picture 8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61302" y="1856116"/>
              <a:ext cx="512377" cy="550330"/>
            </a:xfrm>
            <a:prstGeom prst="rect">
              <a:avLst/>
            </a:prstGeom>
          </p:spPr>
        </p:pic>
        <p:sp>
          <p:nvSpPr>
            <p:cNvPr id="49" name="TextBox 48"/>
            <p:cNvSpPr txBox="1"/>
            <p:nvPr/>
          </p:nvSpPr>
          <p:spPr>
            <a:xfrm>
              <a:off x="4037680" y="3588345"/>
              <a:ext cx="640080" cy="274320"/>
            </a:xfrm>
            <a:prstGeom prst="rect">
              <a:avLst/>
            </a:prstGeom>
            <a:noFill/>
          </p:spPr>
          <p:txBody>
            <a:bodyPr wrap="square" lIns="0" tIns="0" rIns="0" bIns="0" rtlCol="0" anchor="t">
              <a:noAutofit/>
            </a:bodyPr>
            <a:lstStyle/>
            <a:p>
              <a:pPr algn="ctr"/>
              <a:r>
                <a:rPr lang="en-US" sz="800" b="1" dirty="0" smtClean="0"/>
                <a:t>PIOP</a:t>
              </a:r>
              <a:endParaRPr lang="en-US" sz="1400" b="1" dirty="0"/>
            </a:p>
          </p:txBody>
        </p:sp>
        <p:pic>
          <p:nvPicPr>
            <p:cNvPr id="90" name="Picture 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98223" y="2914626"/>
              <a:ext cx="512055" cy="531020"/>
            </a:xfrm>
            <a:prstGeom prst="rect">
              <a:avLst/>
            </a:prstGeom>
          </p:spPr>
        </p:pic>
        <p:sp>
          <p:nvSpPr>
            <p:cNvPr id="127" name="TextBox 126"/>
            <p:cNvSpPr txBox="1"/>
            <p:nvPr/>
          </p:nvSpPr>
          <p:spPr>
            <a:xfrm>
              <a:off x="5560369" y="2534480"/>
              <a:ext cx="748530" cy="274320"/>
            </a:xfrm>
            <a:prstGeom prst="rect">
              <a:avLst/>
            </a:prstGeom>
            <a:noFill/>
          </p:spPr>
          <p:txBody>
            <a:bodyPr wrap="square" lIns="0" tIns="0" rIns="0" bIns="0" rtlCol="0" anchor="t">
              <a:noAutofit/>
            </a:bodyPr>
            <a:lstStyle/>
            <a:p>
              <a:pPr algn="ctr"/>
              <a:r>
                <a:rPr lang="en-US" sz="800" b="1" spc="-60" dirty="0" smtClean="0"/>
                <a:t>MySQL </a:t>
              </a:r>
              <a:br>
                <a:rPr lang="en-US" sz="800" b="1" spc="-60" dirty="0" smtClean="0"/>
              </a:br>
              <a:r>
                <a:rPr lang="en-US" sz="800" b="1" spc="-60" dirty="0" smtClean="0"/>
                <a:t>instance alternate</a:t>
              </a:r>
              <a:endParaRPr lang="en-US" sz="1400" b="1" spc="-60" dirty="0"/>
            </a:p>
          </p:txBody>
        </p:sp>
        <p:pic>
          <p:nvPicPr>
            <p:cNvPr id="130" name="Picture 12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77516" y="1856116"/>
              <a:ext cx="512055" cy="531020"/>
            </a:xfrm>
            <a:prstGeom prst="rect">
              <a:avLst/>
            </a:prstGeom>
          </p:spPr>
        </p:pic>
        <p:sp>
          <p:nvSpPr>
            <p:cNvPr id="42" name="TextBox 41"/>
            <p:cNvSpPr txBox="1"/>
            <p:nvPr/>
          </p:nvSpPr>
          <p:spPr>
            <a:xfrm>
              <a:off x="4046472" y="4661111"/>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
              </a:r>
              <a:br>
                <a:rPr lang="en-US" sz="800" b="1" dirty="0" smtClean="0"/>
              </a:br>
              <a:r>
                <a:rPr lang="en-US" sz="800" b="1" dirty="0" smtClean="0"/>
                <a:t>instance read replica</a:t>
              </a:r>
              <a:endParaRPr lang="en-US" sz="1400" b="1" dirty="0"/>
            </a:p>
          </p:txBody>
        </p:sp>
        <p:pic>
          <p:nvPicPr>
            <p:cNvPr id="85" name="Picture 8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147979" y="3970765"/>
              <a:ext cx="457319" cy="602829"/>
            </a:xfrm>
            <a:prstGeom prst="rect">
              <a:avLst/>
            </a:prstGeom>
          </p:spPr>
        </p:pic>
        <p:sp>
          <p:nvSpPr>
            <p:cNvPr id="41" name="TextBox 40"/>
            <p:cNvSpPr txBox="1"/>
            <p:nvPr/>
          </p:nvSpPr>
          <p:spPr>
            <a:xfrm>
              <a:off x="3253958" y="2534480"/>
              <a:ext cx="640080" cy="274320"/>
            </a:xfrm>
            <a:prstGeom prst="rect">
              <a:avLst/>
            </a:prstGeom>
            <a:noFill/>
          </p:spPr>
          <p:txBody>
            <a:bodyPr wrap="square" lIns="0" tIns="0" rIns="0" bIns="0" rtlCol="0" anchor="t">
              <a:noAutofit/>
            </a:bodyPr>
            <a:lstStyle/>
            <a:p>
              <a:pPr algn="ctr"/>
              <a:r>
                <a:rPr lang="en-US" sz="800" b="1" dirty="0" smtClean="0"/>
                <a:t>MS SQL instance</a:t>
              </a:r>
              <a:endParaRPr lang="en-US" sz="1400" b="1" dirty="0"/>
            </a:p>
          </p:txBody>
        </p:sp>
        <p:pic>
          <p:nvPicPr>
            <p:cNvPr id="88" name="Picture 8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25512" y="1856116"/>
              <a:ext cx="512377" cy="550330"/>
            </a:xfrm>
            <a:prstGeom prst="rect">
              <a:avLst/>
            </a:prstGeom>
          </p:spPr>
        </p:pic>
        <p:sp>
          <p:nvSpPr>
            <p:cNvPr id="50" name="TextBox 49"/>
            <p:cNvSpPr txBox="1"/>
            <p:nvPr/>
          </p:nvSpPr>
          <p:spPr>
            <a:xfrm>
              <a:off x="4825880" y="4661111"/>
              <a:ext cx="640080" cy="274320"/>
            </a:xfrm>
            <a:prstGeom prst="rect">
              <a:avLst/>
            </a:prstGeom>
            <a:noFill/>
          </p:spPr>
          <p:txBody>
            <a:bodyPr wrap="square" lIns="0" tIns="0" rIns="0" bIns="0" rtlCol="0" anchor="t">
              <a:noAutofit/>
            </a:bodyPr>
            <a:lstStyle/>
            <a:p>
              <a:pPr algn="ctr"/>
              <a:r>
                <a:rPr lang="en-US" sz="800" b="1" dirty="0" smtClean="0"/>
                <a:t>SQL master</a:t>
              </a:r>
              <a:endParaRPr lang="en-US" sz="1400" b="1" dirty="0"/>
            </a:p>
          </p:txBody>
        </p:sp>
        <p:pic>
          <p:nvPicPr>
            <p:cNvPr id="91" name="Picture 9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884896" y="3990727"/>
              <a:ext cx="521366" cy="550330"/>
            </a:xfrm>
            <a:prstGeom prst="rect">
              <a:avLst/>
            </a:prstGeom>
          </p:spPr>
        </p:pic>
        <p:sp>
          <p:nvSpPr>
            <p:cNvPr id="128" name="TextBox 127"/>
            <p:cNvSpPr txBox="1"/>
            <p:nvPr/>
          </p:nvSpPr>
          <p:spPr>
            <a:xfrm>
              <a:off x="4001976" y="2534480"/>
              <a:ext cx="736214" cy="274320"/>
            </a:xfrm>
            <a:prstGeom prst="rect">
              <a:avLst/>
            </a:prstGeom>
            <a:noFill/>
          </p:spPr>
          <p:txBody>
            <a:bodyPr wrap="square" lIns="0" tIns="0" rIns="0" bIns="0" rtlCol="0" anchor="t">
              <a:noAutofit/>
            </a:bodyPr>
            <a:lstStyle/>
            <a:p>
              <a:pPr algn="ctr"/>
              <a:r>
                <a:rPr lang="en-US" sz="800" b="1" spc="-60" dirty="0" smtClean="0"/>
                <a:t>MS SQL </a:t>
              </a:r>
              <a:br>
                <a:rPr lang="en-US" sz="800" b="1" spc="-60" dirty="0" smtClean="0"/>
              </a:br>
              <a:r>
                <a:rPr lang="en-US" sz="800" b="1" spc="-60" dirty="0" smtClean="0"/>
                <a:t>instance alternate</a:t>
              </a:r>
              <a:endParaRPr lang="en-US" sz="1400" b="1" spc="-60" dirty="0"/>
            </a:p>
          </p:txBody>
        </p:sp>
        <p:pic>
          <p:nvPicPr>
            <p:cNvPr id="131" name="Picture 13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109621" y="1856116"/>
              <a:ext cx="512055" cy="531020"/>
            </a:xfrm>
            <a:prstGeom prst="rect">
              <a:avLst/>
            </a:prstGeom>
          </p:spPr>
        </p:pic>
        <p:cxnSp>
          <p:nvCxnSpPr>
            <p:cNvPr id="397" name="Straight Connector 396"/>
            <p:cNvCxnSpPr/>
            <p:nvPr/>
          </p:nvCxnSpPr>
          <p:spPr>
            <a:xfrm>
              <a:off x="319778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14150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RDS</a:t>
              </a:r>
              <a:endParaRPr lang="en-US" b="1" dirty="0"/>
            </a:p>
          </p:txBody>
        </p:sp>
      </p:grpSp>
      <p:sp>
        <p:nvSpPr>
          <p:cNvPr id="67" name="TextBox 66"/>
          <p:cNvSpPr txBox="1"/>
          <p:nvPr/>
        </p:nvSpPr>
        <p:spPr>
          <a:xfrm>
            <a:off x="5503865" y="114936"/>
            <a:ext cx="3496869" cy="261610"/>
          </a:xfrm>
          <a:prstGeom prst="rect">
            <a:avLst/>
          </a:prstGeom>
          <a:noFill/>
        </p:spPr>
        <p:txBody>
          <a:bodyPr wrap="square" rtlCol="0">
            <a:spAutoFit/>
          </a:bodyPr>
          <a:lstStyle/>
          <a:p>
            <a:pPr algn="r"/>
            <a:r>
              <a:rPr lang="en-US" sz="1050" i="1" dirty="0" smtClean="0">
                <a:solidFill>
                  <a:schemeClr val="accent6">
                    <a:lumMod val="60000"/>
                    <a:lumOff val="40000"/>
                  </a:schemeClr>
                </a:solidFill>
              </a:rPr>
              <a:t>Database icons continue on next slide</a:t>
            </a:r>
            <a:endParaRPr lang="en-US" sz="1050" i="1" dirty="0">
              <a:solidFill>
                <a:schemeClr val="accent6">
                  <a:lumMod val="60000"/>
                  <a:lumOff val="40000"/>
                </a:schemeClr>
              </a:solidFill>
            </a:endParaRPr>
          </a:p>
        </p:txBody>
      </p:sp>
      <p:grpSp>
        <p:nvGrpSpPr>
          <p:cNvPr id="76" name="Group 75"/>
          <p:cNvGrpSpPr/>
          <p:nvPr/>
        </p:nvGrpSpPr>
        <p:grpSpPr>
          <a:xfrm>
            <a:off x="6215092" y="696397"/>
            <a:ext cx="1260268" cy="819455"/>
            <a:chOff x="7281825" y="696397"/>
            <a:chExt cx="1260268" cy="819455"/>
          </a:xfrm>
        </p:grpSpPr>
        <p:pic>
          <p:nvPicPr>
            <p:cNvPr id="81" name="Picture 80"/>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635465" y="696397"/>
              <a:ext cx="548639" cy="620647"/>
            </a:xfrm>
            <a:prstGeom prst="rect">
              <a:avLst/>
            </a:prstGeom>
          </p:spPr>
        </p:pic>
        <p:sp>
          <p:nvSpPr>
            <p:cNvPr id="96" name="TextBox 95"/>
            <p:cNvSpPr txBox="1"/>
            <p:nvPr/>
          </p:nvSpPr>
          <p:spPr>
            <a:xfrm>
              <a:off x="7281825" y="1360220"/>
              <a:ext cx="1260268"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DynamoDB</a:t>
              </a:r>
              <a:r>
                <a:rPr lang="en-US" sz="1000" b="1" dirty="0" smtClean="0"/>
                <a:t> Accelerator</a:t>
              </a:r>
              <a:endParaRPr lang="en-US" sz="1000" b="1" dirty="0"/>
            </a:p>
          </p:txBody>
        </p:sp>
      </p:grpSp>
      <p:cxnSp>
        <p:nvCxnSpPr>
          <p:cNvPr id="99" name="Straight Connector 98"/>
          <p:cNvCxnSpPr/>
          <p:nvPr/>
        </p:nvCxnSpPr>
        <p:spPr>
          <a:xfrm>
            <a:off x="6173616" y="1739909"/>
            <a:ext cx="13432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955800"/>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AWS PPT template</Template>
  <TotalTime>12483</TotalTime>
  <Words>1262</Words>
  <Application>Microsoft Office PowerPoint</Application>
  <PresentationFormat>On-screen Show (16:9)</PresentationFormat>
  <Paragraphs>540</Paragraphs>
  <Slides>50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Consolas</vt:lpstr>
      <vt:lpstr>Helvetica Neue</vt:lpstr>
      <vt:lpstr>Lucida Console</vt:lpstr>
      <vt:lpstr>Times New Roman</vt:lpstr>
      <vt:lpstr>Verdana</vt:lpstr>
      <vt:lpstr>DeckTemplate-AWS</vt:lpstr>
      <vt:lpstr>AWS Simple Icons </vt:lpstr>
      <vt:lpstr>Table of Contents</vt:lpstr>
      <vt:lpstr>Compute</vt:lpstr>
      <vt:lpstr>Compute</vt:lpstr>
      <vt:lpstr>Compute (Continued)</vt:lpstr>
      <vt:lpstr>Storage</vt:lpstr>
      <vt:lpstr>Storage</vt:lpstr>
      <vt:lpstr>Database</vt:lpstr>
      <vt:lpstr>Database</vt:lpstr>
      <vt:lpstr>Database (Continued)</vt:lpstr>
      <vt:lpstr>Networking &amp; Content Delivery</vt:lpstr>
      <vt:lpstr>Networking &amp; Content Delivery</vt:lpstr>
      <vt:lpstr>Migration</vt:lpstr>
      <vt:lpstr>Migration</vt:lpstr>
      <vt:lpstr>Developer Tools</vt:lpstr>
      <vt:lpstr>Developer Tools</vt:lpstr>
      <vt:lpstr>Management Tools</vt:lpstr>
      <vt:lpstr>Management Tools</vt:lpstr>
      <vt:lpstr>Management Tools (Continued)</vt:lpstr>
      <vt:lpstr>Security, Identity &amp; Compliance</vt:lpstr>
      <vt:lpstr>Security, Identity &amp; Compliance</vt:lpstr>
      <vt:lpstr>Security, Identity &amp; Compliance (Continued)</vt:lpstr>
      <vt:lpstr>Analytics</vt:lpstr>
      <vt:lpstr>Analytics</vt:lpstr>
      <vt:lpstr>Analytics (Continued)</vt:lpstr>
      <vt:lpstr>Artificial Intelligence</vt:lpstr>
      <vt:lpstr>Artificial Intelligence</vt:lpstr>
      <vt:lpstr>Mobile Services</vt:lpstr>
      <vt:lpstr>Mobile Services</vt:lpstr>
      <vt:lpstr>Application Services</vt:lpstr>
      <vt:lpstr>Application Services</vt:lpstr>
      <vt:lpstr>Messaging</vt:lpstr>
      <vt:lpstr>Messaging</vt:lpstr>
      <vt:lpstr>Business Productivity</vt:lpstr>
      <vt:lpstr>Business Productivity</vt:lpstr>
      <vt:lpstr>Desktop &amp; App Streaming</vt:lpstr>
      <vt:lpstr>Desktop &amp; App Streaming</vt:lpstr>
      <vt:lpstr>Internet of Things (IoT)</vt:lpstr>
      <vt:lpstr>Internet of Things (IoT)</vt:lpstr>
      <vt:lpstr>Internet of Things (IoT) (Continued) </vt:lpstr>
      <vt:lpstr>Game Development</vt:lpstr>
      <vt:lpstr>Game Development</vt:lpstr>
      <vt:lpstr>Contact Center</vt:lpstr>
      <vt:lpstr>Contact Center</vt:lpstr>
      <vt:lpstr>General</vt:lpstr>
      <vt:lpstr>On-Demand Workforce</vt:lpstr>
      <vt:lpstr>SDKs</vt:lpstr>
      <vt:lpstr>Groups</vt:lpstr>
      <vt:lpstr>Groups (Continued)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Brown, Victoria</cp:lastModifiedBy>
  <cp:revision>480</cp:revision>
  <cp:lastPrinted>2015-12-08T20:42:53Z</cp:lastPrinted>
  <dcterms:created xsi:type="dcterms:W3CDTF">2015-09-11T19:32:07Z</dcterms:created>
  <dcterms:modified xsi:type="dcterms:W3CDTF">2018-10-01T18:32:38Z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