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wav" ContentType="audio/wav"/>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entation.xml" ContentType="application/vnd.openxmlformats-officedocument.presentationml.presentation.main+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31.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80.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3.xml" ContentType="application/vnd.openxmlformats-officedocument.themeOverride+xml"/>
  <Override PartName="/ppt/theme/themeOverride2.xml" ContentType="application/vnd.openxmlformats-officedocument.themeOverride+xml"/>
  <Override PartName="/ppt/theme/themeOverride1.xml" ContentType="application/vnd.openxmlformats-officedocument.themeOverrid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5.xml" ContentType="application/vnd.openxmlformats-officedocument.themeOverride+xml"/>
  <Override PartName="/ppt/theme/themeOverride4.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0" r:id="rId2"/>
    <p:sldMasterId id="2147483672" r:id="rId3"/>
  </p:sldMasterIdLst>
  <p:notesMasterIdLst>
    <p:notesMasterId r:id="rId100"/>
  </p:notesMasterIdLst>
  <p:handoutMasterIdLst>
    <p:handoutMasterId r:id="rId101"/>
  </p:handoutMasterIdLst>
  <p:sldIdLst>
    <p:sldId id="341" r:id="rId4"/>
    <p:sldId id="342" r:id="rId5"/>
    <p:sldId id="343" r:id="rId6"/>
    <p:sldId id="344" r:id="rId7"/>
    <p:sldId id="345" r:id="rId8"/>
    <p:sldId id="347" r:id="rId9"/>
    <p:sldId id="567" r:id="rId10"/>
    <p:sldId id="568" r:id="rId11"/>
    <p:sldId id="348" r:id="rId12"/>
    <p:sldId id="349" r:id="rId13"/>
    <p:sldId id="350" r:id="rId14"/>
    <p:sldId id="351" r:id="rId15"/>
    <p:sldId id="352" r:id="rId16"/>
    <p:sldId id="353" r:id="rId17"/>
    <p:sldId id="354" r:id="rId18"/>
    <p:sldId id="467" r:id="rId19"/>
    <p:sldId id="468" r:id="rId20"/>
    <p:sldId id="469" r:id="rId21"/>
    <p:sldId id="470" r:id="rId22"/>
    <p:sldId id="443" r:id="rId23"/>
    <p:sldId id="444" r:id="rId24"/>
    <p:sldId id="445" r:id="rId25"/>
    <p:sldId id="446" r:id="rId26"/>
    <p:sldId id="450" r:id="rId27"/>
    <p:sldId id="451" r:id="rId28"/>
    <p:sldId id="541" r:id="rId29"/>
    <p:sldId id="471" r:id="rId30"/>
    <p:sldId id="472" r:id="rId31"/>
    <p:sldId id="473" r:id="rId32"/>
    <p:sldId id="474" r:id="rId33"/>
    <p:sldId id="475" r:id="rId34"/>
    <p:sldId id="476"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494"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15" r:id="rId71"/>
    <p:sldId id="516" r:id="rId72"/>
    <p:sldId id="517" r:id="rId73"/>
    <p:sldId id="518" r:id="rId74"/>
    <p:sldId id="519" r:id="rId75"/>
    <p:sldId id="520" r:id="rId76"/>
    <p:sldId id="521" r:id="rId77"/>
    <p:sldId id="522" r:id="rId78"/>
    <p:sldId id="523" r:id="rId79"/>
    <p:sldId id="524" r:id="rId80"/>
    <p:sldId id="525" r:id="rId81"/>
    <p:sldId id="526" r:id="rId82"/>
    <p:sldId id="527" r:id="rId83"/>
    <p:sldId id="528" r:id="rId84"/>
    <p:sldId id="566" r:id="rId85"/>
    <p:sldId id="544" r:id="rId86"/>
    <p:sldId id="545" r:id="rId87"/>
    <p:sldId id="546" r:id="rId88"/>
    <p:sldId id="547" r:id="rId89"/>
    <p:sldId id="548" r:id="rId90"/>
    <p:sldId id="549" r:id="rId91"/>
    <p:sldId id="550" r:id="rId92"/>
    <p:sldId id="551" r:id="rId93"/>
    <p:sldId id="557" r:id="rId94"/>
    <p:sldId id="552" r:id="rId95"/>
    <p:sldId id="553" r:id="rId96"/>
    <p:sldId id="554" r:id="rId97"/>
    <p:sldId id="555" r:id="rId98"/>
    <p:sldId id="556" r:id="rId99"/>
  </p:sldIdLst>
  <p:sldSz cx="9144000" cy="6858000" type="screen4x3"/>
  <p:notesSz cx="9144000" cy="6858000"/>
  <p:defaultTextStyle>
    <a:defPPr>
      <a:defRPr lang="tr-TR"/>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la Demirtaş" initials="D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3399"/>
    <a:srgbClr val="3399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8" autoAdjust="0"/>
    <p:restoredTop sz="66974" autoAdjust="0"/>
  </p:normalViewPr>
  <p:slideViewPr>
    <p:cSldViewPr>
      <p:cViewPr varScale="1">
        <p:scale>
          <a:sx n="57" d="100"/>
          <a:sy n="57" d="100"/>
        </p:scale>
        <p:origin x="247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62"/>
    </p:cViewPr>
  </p:notesTextViewPr>
  <p:sorterViewPr>
    <p:cViewPr>
      <p:scale>
        <a:sx n="66" d="100"/>
        <a:sy n="66" d="100"/>
      </p:scale>
      <p:origin x="0" y="0"/>
    </p:cViewPr>
  </p:sorterViewPr>
  <p:notesViewPr>
    <p:cSldViewPr>
      <p:cViewPr varScale="1">
        <p:scale>
          <a:sx n="74" d="100"/>
          <a:sy n="74" d="100"/>
        </p:scale>
        <p:origin x="-93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customXml" Target="../customXml/item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commentAuthors" Target="commentAuthor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presProps" Target="presProps.xml"/><Relationship Id="rId108" Type="http://schemas.openxmlformats.org/officeDocument/2006/relationships/customXml" Target="../customXml/item2.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customXml" Target="../customXml/item3.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FBFA0E-6CC3-4005-8279-9A0E38FE7D2B}" type="datetimeFigureOut">
              <a:rPr lang="tr-TR" smtClean="0"/>
              <a:pPr/>
              <a:t>8.11.2022</a:t>
            </a:fld>
            <a:endParaRPr lang="tr-T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5796CDF-D3B5-4FF1-B214-CD57A32155D0}" type="slidenum">
              <a:rPr lang="tr-TR" smtClean="0"/>
              <a:pPr/>
              <a:t>‹#›</a:t>
            </a:fld>
            <a:endParaRPr lang="tr-TR"/>
          </a:p>
        </p:txBody>
      </p:sp>
    </p:spTree>
    <p:extLst>
      <p:ext uri="{BB962C8B-B14F-4D97-AF65-F5344CB8AC3E}">
        <p14:creationId xmlns:p14="http://schemas.microsoft.com/office/powerpoint/2010/main" val="2708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tr-T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tr-TR"/>
          </a:p>
        </p:txBody>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tr-T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B4AE6949-8D06-491A-BFB7-6829AE966CE7}" type="slidenum">
              <a:rPr lang="tr-TR"/>
              <a:pPr/>
              <a:t>‹#›</a:t>
            </a:fld>
            <a:endParaRPr lang="tr-TR"/>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Tree>
    <p:extLst>
      <p:ext uri="{BB962C8B-B14F-4D97-AF65-F5344CB8AC3E}">
        <p14:creationId xmlns:p14="http://schemas.microsoft.com/office/powerpoint/2010/main" val="181108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p:txBody>
      </p:sp>
      <p:sp>
        <p:nvSpPr>
          <p:cNvPr id="176131"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3629902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77E2A-7D3F-45C8-9A24-ABF3FFE9DEE8}" type="slidenum">
              <a:rPr lang="tr-TR"/>
              <a:pPr/>
              <a:t>12</a:t>
            </a:fld>
            <a:endParaRPr lang="tr-TR"/>
          </a:p>
        </p:txBody>
      </p:sp>
      <p:sp>
        <p:nvSpPr>
          <p:cNvPr id="196610"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6611" name="Rectangle 3"/>
          <p:cNvSpPr>
            <a:spLocks noGrp="1" noChangeArrowheads="1"/>
          </p:cNvSpPr>
          <p:nvPr>
            <p:ph type="body" idx="1"/>
          </p:nvPr>
        </p:nvSpPr>
        <p:spPr>
          <a:xfrm>
            <a:off x="607484" y="3577829"/>
            <a:ext cx="7797800" cy="2851547"/>
          </a:xfrm>
          <a:noFill/>
          <a:ln/>
        </p:spPr>
        <p:txBody>
          <a:bodyPr lIns="90796" tIns="44601" rIns="90796" bIns="44601"/>
          <a:lstStyle/>
          <a:p>
            <a:pPr defTabSz="377825">
              <a:tabLst>
                <a:tab pos="442913" algn="l"/>
              </a:tabLst>
            </a:pPr>
            <a:r>
              <a:rPr lang="tr-TR" dirty="0"/>
              <a:t>Problems with Subqueries </a:t>
            </a:r>
          </a:p>
          <a:p>
            <a:pPr lvl="1" defTabSz="377825">
              <a:tabLst>
                <a:tab pos="442913" algn="l"/>
              </a:tabLst>
            </a:pPr>
            <a:r>
              <a:rPr lang="tr-TR" b="1" dirty="0"/>
              <a:t>A common problem with subqueries is no rows being returned by the inner query. </a:t>
            </a:r>
          </a:p>
          <a:p>
            <a:pPr lvl="1" defTabSz="377825">
              <a:tabLst>
                <a:tab pos="442913" algn="l"/>
              </a:tabLst>
            </a:pPr>
            <a:r>
              <a:rPr lang="tr-TR" dirty="0"/>
              <a:t>In the SQL statement on the slide, the subquery contains a WHERE (ename=</a:t>
            </a:r>
            <a:r>
              <a:rPr lang="tr-TR" dirty="0">
                <a:latin typeface="Courier New" pitchFamily="49" charset="0"/>
              </a:rPr>
              <a:t>'</a:t>
            </a:r>
            <a:r>
              <a:rPr lang="tr-TR" dirty="0"/>
              <a:t>SMYTHE</a:t>
            </a:r>
            <a:r>
              <a:rPr lang="tr-TR" dirty="0">
                <a:latin typeface="Courier New" pitchFamily="49" charset="0"/>
              </a:rPr>
              <a:t>'</a:t>
            </a:r>
            <a:r>
              <a:rPr lang="tr-TR" dirty="0"/>
              <a:t>) clause. Presumably, the intention is to find the employee whose name is Smythe. The statement seems to be correct but selects no rows when executed. </a:t>
            </a:r>
          </a:p>
          <a:p>
            <a:pPr lvl="1" defTabSz="377825">
              <a:tabLst>
                <a:tab pos="442913" algn="l"/>
              </a:tabLst>
            </a:pPr>
            <a:r>
              <a:rPr lang="tr-TR" dirty="0"/>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defTabSz="377825">
              <a:tabLst>
                <a:tab pos="442913" algn="l"/>
              </a:tabLst>
            </a:pPr>
            <a:endParaRPr lang="tr-TR" b="1" dirty="0"/>
          </a:p>
        </p:txBody>
      </p:sp>
    </p:spTree>
    <p:extLst>
      <p:ext uri="{BB962C8B-B14F-4D97-AF65-F5344CB8AC3E}">
        <p14:creationId xmlns:p14="http://schemas.microsoft.com/office/powerpoint/2010/main" val="3742533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5D5A105A-B6F0-48DB-A576-CE8F835650A2}" type="slidenum">
              <a:rPr lang="tr-TR"/>
              <a:pPr/>
              <a:t>13</a:t>
            </a:fld>
            <a:endParaRPr lang="tr-TR"/>
          </a:p>
        </p:txBody>
      </p:sp>
      <p:sp>
        <p:nvSpPr>
          <p:cNvPr id="19865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8659" name="Rectangle 3"/>
          <p:cNvSpPr>
            <a:spLocks noGrp="1" noChangeArrowheads="1"/>
          </p:cNvSpPr>
          <p:nvPr>
            <p:ph type="body" idx="1"/>
          </p:nvPr>
        </p:nvSpPr>
        <p:spPr>
          <a:xfrm>
            <a:off x="550335" y="3580211"/>
            <a:ext cx="8039100" cy="2817019"/>
          </a:xfrm>
          <a:noFill/>
          <a:ln/>
        </p:spPr>
        <p:txBody>
          <a:bodyPr lIns="90796" tIns="44601" rIns="90796" bIns="44601"/>
          <a:lstStyle/>
          <a:p>
            <a:pPr>
              <a:tabLst>
                <a:tab pos="285750" algn="l"/>
                <a:tab pos="1289050" algn="l"/>
              </a:tabLst>
            </a:pPr>
            <a:r>
              <a:rPr lang="tr-TR" dirty="0"/>
              <a:t>Multiple-Row Subqueries</a:t>
            </a:r>
          </a:p>
          <a:p>
            <a:pPr lvl="1">
              <a:tabLst>
                <a:tab pos="285750" algn="l"/>
                <a:tab pos="1289050" algn="l"/>
              </a:tabLst>
            </a:pPr>
            <a:r>
              <a:rPr lang="tr-TR" dirty="0"/>
              <a:t>Subqueries that return more than one row are called </a:t>
            </a:r>
            <a:r>
              <a:rPr lang="tr-TR" i="1" dirty="0">
                <a:solidFill>
                  <a:srgbClr val="FC0128"/>
                </a:solidFill>
              </a:rPr>
              <a:t>multiple-row subqueries</a:t>
            </a:r>
            <a:r>
              <a:rPr lang="tr-TR" dirty="0">
                <a:solidFill>
                  <a:srgbClr val="FC0128"/>
                </a:solidFill>
              </a:rPr>
              <a:t>.</a:t>
            </a:r>
            <a:r>
              <a:rPr lang="tr-TR" dirty="0"/>
              <a:t> You use a multiple-row operator, instead of a single-row operator, with a multiple-row subquery. The multiple-row operator expects one or more values. </a:t>
            </a:r>
          </a:p>
          <a:p>
            <a:pPr>
              <a:tabLst>
                <a:tab pos="285750" algn="l"/>
                <a:tab pos="1289050" algn="l"/>
              </a:tabLst>
            </a:pPr>
            <a:endParaRPr lang="tr-TR" dirty="0"/>
          </a:p>
          <a:p>
            <a:pPr>
              <a:tabLst>
                <a:tab pos="285750" algn="l"/>
                <a:tab pos="1289050" algn="l"/>
              </a:tabLst>
            </a:pPr>
            <a:r>
              <a:rPr lang="tr-TR" dirty="0"/>
              <a:t>Example</a:t>
            </a:r>
          </a:p>
          <a:p>
            <a:pPr lvl="1">
              <a:tabLst>
                <a:tab pos="285750" algn="l"/>
                <a:tab pos="1289050" algn="l"/>
              </a:tabLst>
            </a:pPr>
            <a:r>
              <a:rPr lang="tr-TR" dirty="0"/>
              <a:t>Find the employees who earn the same salary as the minimum salary for departments.</a:t>
            </a:r>
          </a:p>
          <a:p>
            <a:pPr lvl="1">
              <a:tabLst>
                <a:tab pos="285750" algn="l"/>
                <a:tab pos="1289050" algn="l"/>
              </a:tabLst>
            </a:pPr>
            <a:r>
              <a:rPr lang="tr-TR"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tr-TR" b="1" dirty="0"/>
          </a:p>
        </p:txBody>
      </p:sp>
      <p:grpSp>
        <p:nvGrpSpPr>
          <p:cNvPr id="198660" name="Group 4"/>
          <p:cNvGrpSpPr>
            <a:grpSpLocks/>
          </p:cNvGrpSpPr>
          <p:nvPr/>
        </p:nvGrpSpPr>
        <p:grpSpPr bwMode="auto">
          <a:xfrm>
            <a:off x="819152" y="4191000"/>
            <a:ext cx="7586133" cy="762000"/>
            <a:chOff x="385" y="3514"/>
            <a:chExt cx="3563" cy="639"/>
          </a:xfrm>
        </p:grpSpPr>
        <p:sp>
          <p:nvSpPr>
            <p:cNvPr id="198661" name="Rectangle 5"/>
            <p:cNvSpPr>
              <a:spLocks noChangeArrowheads="1"/>
            </p:cNvSpPr>
            <p:nvPr/>
          </p:nvSpPr>
          <p:spPr bwMode="auto">
            <a:xfrm>
              <a:off x="385" y="3514"/>
              <a:ext cx="3563" cy="639"/>
            </a:xfrm>
            <a:prstGeom prst="rect">
              <a:avLst/>
            </a:prstGeom>
            <a:noFill/>
            <a:ln w="9525">
              <a:noFill/>
              <a:miter lim="800000"/>
              <a:headEnd/>
              <a:tailEnd/>
            </a:ln>
            <a:effectLst/>
          </p:spPr>
          <p:txBody>
            <a:bodyPr wrap="none" lIns="92388" tIns="46195" rIns="92388" bIns="46195" anchor="ctr"/>
            <a:lstStyle/>
            <a:p>
              <a:endParaRPr lang="tr-TR"/>
            </a:p>
          </p:txBody>
        </p:sp>
        <p:sp>
          <p:nvSpPr>
            <p:cNvPr id="198662" name="Rectangle 6"/>
            <p:cNvSpPr>
              <a:spLocks noChangeArrowheads="1"/>
            </p:cNvSpPr>
            <p:nvPr/>
          </p:nvSpPr>
          <p:spPr bwMode="auto">
            <a:xfrm>
              <a:off x="399" y="3545"/>
              <a:ext cx="2287" cy="588"/>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(SELECT    MIN(sal)</a:t>
              </a:r>
              <a:br>
                <a:rPr lang="tr-TR" sz="1100" b="1">
                  <a:effectLst/>
                  <a:latin typeface="Courier New" pitchFamily="49" charset="0"/>
                </a:rPr>
              </a:br>
              <a:r>
                <a:rPr lang="tr-TR" sz="1100" b="1">
                  <a:effectLst/>
                  <a:latin typeface="Courier New" pitchFamily="49" charset="0"/>
                </a:rPr>
                <a:t>  4				  FROM     emp</a:t>
              </a:r>
              <a:br>
                <a:rPr lang="tr-TR" sz="1100" b="1">
                  <a:effectLst/>
                  <a:latin typeface="Courier New" pitchFamily="49" charset="0"/>
                </a:rPr>
              </a:br>
              <a:r>
                <a:rPr lang="tr-TR" sz="1100" b="1">
                  <a:effectLst/>
                  <a:latin typeface="Courier New" pitchFamily="49" charset="0"/>
                </a:rPr>
                <a:t>  5				  GROUP BY deptno);</a:t>
              </a:r>
            </a:p>
          </p:txBody>
        </p:sp>
      </p:grpSp>
      <p:grpSp>
        <p:nvGrpSpPr>
          <p:cNvPr id="198663" name="Group 7"/>
          <p:cNvGrpSpPr>
            <a:grpSpLocks/>
          </p:cNvGrpSpPr>
          <p:nvPr/>
        </p:nvGrpSpPr>
        <p:grpSpPr bwMode="auto">
          <a:xfrm>
            <a:off x="812801" y="5757863"/>
            <a:ext cx="7588251" cy="496491"/>
            <a:chOff x="382" y="4828"/>
            <a:chExt cx="3564" cy="416"/>
          </a:xfrm>
        </p:grpSpPr>
        <p:sp>
          <p:nvSpPr>
            <p:cNvPr id="198664" name="Rectangle 8"/>
            <p:cNvSpPr>
              <a:spLocks noChangeArrowheads="1"/>
            </p:cNvSpPr>
            <p:nvPr/>
          </p:nvSpPr>
          <p:spPr bwMode="auto">
            <a:xfrm>
              <a:off x="382" y="4828"/>
              <a:ext cx="3564" cy="416"/>
            </a:xfrm>
            <a:prstGeom prst="rect">
              <a:avLst/>
            </a:prstGeom>
            <a:noFill/>
            <a:ln w="9525">
              <a:noFill/>
              <a:miter lim="800000"/>
              <a:headEnd/>
              <a:tailEnd/>
            </a:ln>
            <a:effectLst/>
          </p:spPr>
          <p:txBody>
            <a:bodyPr wrap="none" lIns="92388" tIns="46195" rIns="92388" bIns="46195" anchor="ctr"/>
            <a:lstStyle/>
            <a:p>
              <a:endParaRPr lang="tr-TR"/>
            </a:p>
          </p:txBody>
        </p:sp>
        <p:sp>
          <p:nvSpPr>
            <p:cNvPr id="198665" name="Rectangle 9"/>
            <p:cNvSpPr>
              <a:spLocks noChangeArrowheads="1"/>
            </p:cNvSpPr>
            <p:nvPr/>
          </p:nvSpPr>
          <p:spPr bwMode="auto">
            <a:xfrm>
              <a:off x="403" y="4852"/>
              <a:ext cx="2123" cy="376"/>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(800, 950, 1300);</a:t>
              </a:r>
            </a:p>
          </p:txBody>
        </p:sp>
      </p:grpSp>
    </p:spTree>
    <p:extLst>
      <p:ext uri="{BB962C8B-B14F-4D97-AF65-F5344CB8AC3E}">
        <p14:creationId xmlns:p14="http://schemas.microsoft.com/office/powerpoint/2010/main" val="2390759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4027E-FDF8-4A16-BD51-88C429A1B4D5}" type="slidenum">
              <a:rPr lang="tr-TR"/>
              <a:pPr/>
              <a:t>14</a:t>
            </a:fld>
            <a:endParaRPr lang="tr-TR"/>
          </a:p>
        </p:txBody>
      </p:sp>
      <p:sp>
        <p:nvSpPr>
          <p:cNvPr id="200706"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07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ANY </a:t>
            </a:r>
            <a:r>
              <a:rPr lang="tr-TR" dirty="0"/>
              <a:t>operator (and its synonym SOME operator) </a:t>
            </a:r>
            <a:r>
              <a:rPr lang="tr-TR" b="1" dirty="0"/>
              <a:t>compares a value to </a:t>
            </a:r>
            <a:r>
              <a:rPr lang="tr-TR" b="1" i="1" dirty="0"/>
              <a:t>each </a:t>
            </a:r>
            <a:r>
              <a:rPr lang="tr-TR" b="1" dirty="0"/>
              <a:t>value returned by a subquery</a:t>
            </a:r>
            <a:r>
              <a:rPr lang="tr-TR" dirty="0"/>
              <a:t>. </a:t>
            </a:r>
            <a:r>
              <a:rPr lang="tr-TR" b="1" dirty="0"/>
              <a:t>The slide example displays employees whose salary is less than any clerk and who are not clerks.</a:t>
            </a:r>
            <a:r>
              <a:rPr lang="tr-TR" dirty="0"/>
              <a:t> </a:t>
            </a:r>
            <a:r>
              <a:rPr lang="tr-TR" b="1" dirty="0"/>
              <a:t>The maximum salary that a clerk earns is $1300. The SQL statement displays all the employees who are not clerks but earn less than $1300. </a:t>
            </a:r>
          </a:p>
          <a:p>
            <a:pPr lvl="1"/>
            <a:r>
              <a:rPr lang="tr-TR" b="1" dirty="0"/>
              <a:t>&lt;ANY</a:t>
            </a:r>
            <a:r>
              <a:rPr lang="tr-TR" dirty="0"/>
              <a:t> means </a:t>
            </a:r>
            <a:r>
              <a:rPr lang="tr-TR" b="1" dirty="0"/>
              <a:t>less than the maximum</a:t>
            </a:r>
            <a:r>
              <a:rPr lang="tr-TR" dirty="0"/>
              <a:t>. </a:t>
            </a:r>
            <a:r>
              <a:rPr lang="tr-TR" b="1" dirty="0"/>
              <a:t>&gt;ANY</a:t>
            </a:r>
            <a:r>
              <a:rPr lang="tr-TR" dirty="0"/>
              <a:t> means </a:t>
            </a:r>
            <a:r>
              <a:rPr lang="tr-TR" b="1" dirty="0"/>
              <a:t>more than the minimum. =ANY is equivalent to IN.</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When using SOME or ANY, you often use the DISTINCT keyword to prevent rows from being selected several times.</a:t>
            </a:r>
            <a:r>
              <a:rPr lang="tr-TR" dirty="0"/>
              <a:t> </a:t>
            </a:r>
          </a:p>
        </p:txBody>
      </p:sp>
    </p:spTree>
    <p:extLst>
      <p:ext uri="{BB962C8B-B14F-4D97-AF65-F5344CB8AC3E}">
        <p14:creationId xmlns:p14="http://schemas.microsoft.com/office/powerpoint/2010/main" val="316039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13131-CB9C-47B3-9D4F-DB5F33E2C36A}" type="slidenum">
              <a:rPr lang="tr-TR"/>
              <a:pPr/>
              <a:t>15</a:t>
            </a:fld>
            <a:endParaRPr lang="tr-TR"/>
          </a:p>
        </p:txBody>
      </p:sp>
      <p:sp>
        <p:nvSpPr>
          <p:cNvPr id="20275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27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ALL </a:t>
            </a:r>
            <a:r>
              <a:rPr lang="tr-TR" dirty="0"/>
              <a:t>operator </a:t>
            </a:r>
            <a:r>
              <a:rPr lang="tr-TR" b="1" dirty="0"/>
              <a:t>compares a value to </a:t>
            </a:r>
            <a:r>
              <a:rPr lang="tr-TR" b="1" i="1" dirty="0"/>
              <a:t>every</a:t>
            </a:r>
            <a:r>
              <a:rPr lang="tr-TR" b="1" dirty="0"/>
              <a:t> value returned by a subquery</a:t>
            </a:r>
            <a:r>
              <a:rPr lang="tr-TR" dirty="0"/>
              <a:t>. </a:t>
            </a:r>
            <a:r>
              <a:rPr lang="tr-TR" b="1" dirty="0"/>
              <a:t>The slide example displays employees whose salary is greater than the average salaries of all the departments. The highest average salary of a department is $2916.66, so the query returns those employees whose salary is greater than $2916.66. </a:t>
            </a:r>
          </a:p>
          <a:p>
            <a:pPr lvl="1"/>
            <a:r>
              <a:rPr lang="tr-TR" b="1" dirty="0"/>
              <a:t>&gt;ALL </a:t>
            </a:r>
            <a:r>
              <a:rPr lang="tr-TR" dirty="0"/>
              <a:t>means </a:t>
            </a:r>
            <a:r>
              <a:rPr lang="tr-TR" b="1" dirty="0"/>
              <a:t>more than the maximum </a:t>
            </a:r>
            <a:r>
              <a:rPr lang="tr-TR" dirty="0"/>
              <a:t>and </a:t>
            </a:r>
            <a:r>
              <a:rPr lang="tr-TR" b="1" dirty="0"/>
              <a:t>&lt;ALL </a:t>
            </a:r>
            <a:r>
              <a:rPr lang="tr-TR" dirty="0"/>
              <a:t>means </a:t>
            </a:r>
            <a:r>
              <a:rPr lang="tr-TR" b="1" dirty="0"/>
              <a:t>less than the minimum</a:t>
            </a:r>
            <a:r>
              <a:rPr lang="tr-TR" dirty="0"/>
              <a:t>.</a:t>
            </a:r>
          </a:p>
          <a:p>
            <a:pPr lvl="1"/>
            <a:r>
              <a:rPr lang="tr-TR" b="1" dirty="0"/>
              <a:t>The NOT operator can be used with IN, ANY, and ALL operators.</a:t>
            </a:r>
          </a:p>
        </p:txBody>
      </p:sp>
    </p:spTree>
    <p:extLst>
      <p:ext uri="{BB962C8B-B14F-4D97-AF65-F5344CB8AC3E}">
        <p14:creationId xmlns:p14="http://schemas.microsoft.com/office/powerpoint/2010/main" val="3502002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body" idx="1"/>
          </p:nvPr>
        </p:nvSpPr>
        <p:spPr>
          <a:xfrm>
            <a:off x="550334" y="3580210"/>
            <a:ext cx="8039100" cy="2817019"/>
          </a:xfrm>
          <a:noFill/>
          <a:ln/>
        </p:spPr>
        <p:txBody>
          <a:bodyPr lIns="92388" tIns="46195" rIns="92388" bIns="46195"/>
          <a:lstStyle/>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r>
              <a:rPr lang="tr-TR" sz="1300" dirty="0">
                <a:solidFill>
                  <a:schemeClr val="accent2"/>
                </a:solidFill>
              </a:rPr>
              <a:t>Schedule:	Timing	Topic</a:t>
            </a:r>
          </a:p>
          <a:p>
            <a:pPr lvl="1">
              <a:tabLst>
                <a:tab pos="1122363" algn="l"/>
                <a:tab pos="2246313" algn="l"/>
              </a:tabLst>
            </a:pPr>
            <a:r>
              <a:rPr lang="tr-TR" dirty="0">
                <a:solidFill>
                  <a:schemeClr val="accent2"/>
                </a:solidFill>
              </a:rPr>
              <a:t>	20 minutes	Lecture</a:t>
            </a:r>
          </a:p>
          <a:p>
            <a:pPr lvl="1">
              <a:tabLst>
                <a:tab pos="1122363" algn="l"/>
                <a:tab pos="2246313" algn="l"/>
              </a:tabLst>
            </a:pPr>
            <a:r>
              <a:rPr lang="tr-TR" dirty="0">
                <a:solidFill>
                  <a:schemeClr val="accent2"/>
                </a:solidFill>
              </a:rPr>
              <a:t>	20 minutes	Practice</a:t>
            </a:r>
          </a:p>
          <a:p>
            <a:pPr lvl="1">
              <a:tabLst>
                <a:tab pos="1122363" algn="l"/>
                <a:tab pos="2246313" algn="l"/>
              </a:tabLst>
            </a:pPr>
            <a:r>
              <a:rPr lang="tr-TR" dirty="0">
                <a:solidFill>
                  <a:schemeClr val="accent2"/>
                </a:solidFill>
              </a:rPr>
              <a:t>	40 minutes	Total</a:t>
            </a:r>
          </a:p>
        </p:txBody>
      </p:sp>
      <p:sp>
        <p:nvSpPr>
          <p:cNvPr id="276483" name="Rectangle 3"/>
          <p:cNvSpPr>
            <a:spLocks noGrp="1" noRot="1" noChangeAspect="1" noChangeArrowheads="1" noTextEdit="1"/>
          </p:cNvSpPr>
          <p:nvPr>
            <p:ph type="sldImg"/>
          </p:nvPr>
        </p:nvSpPr>
        <p:spPr>
          <a:xfrm>
            <a:off x="2363788" y="119063"/>
            <a:ext cx="4410075" cy="3306762"/>
          </a:xfrm>
          <a:ln w="12700" cap="flat">
            <a:solidFill>
              <a:schemeClr val="tx1"/>
            </a:solidFill>
          </a:ln>
        </p:spPr>
      </p:sp>
    </p:spTree>
    <p:extLst>
      <p:ext uri="{BB962C8B-B14F-4D97-AF65-F5344CB8AC3E}">
        <p14:creationId xmlns:p14="http://schemas.microsoft.com/office/powerpoint/2010/main" val="382522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FCD3A4D8-5956-4A8F-9C93-DCC3FF80BDE4}" type="slidenum">
              <a:rPr lang="tr-TR">
                <a:solidFill>
                  <a:prstClr val="black"/>
                </a:solidFill>
              </a:rPr>
              <a:pPr/>
              <a:t>21</a:t>
            </a:fld>
            <a:endParaRPr lang="tr-TR">
              <a:solidFill>
                <a:prstClr val="black"/>
              </a:solidFill>
            </a:endParaRPr>
          </a:p>
        </p:txBody>
      </p:sp>
      <p:sp>
        <p:nvSpPr>
          <p:cNvPr id="277507"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7508" name="Rectangle 3"/>
          <p:cNvSpPr>
            <a:spLocks noGrp="1" noChangeArrowheads="1"/>
          </p:cNvSpPr>
          <p:nvPr>
            <p:ph type="body" idx="1"/>
          </p:nvPr>
        </p:nvSpPr>
        <p:spPr>
          <a:xfrm>
            <a:off x="550334" y="3580210"/>
            <a:ext cx="8039100" cy="2817019"/>
          </a:xfrm>
          <a:noFill/>
          <a:ln/>
        </p:spPr>
        <p:txBody>
          <a:bodyPr lIns="92388" tIns="46195" rIns="92388" bIns="46195"/>
          <a:lstStyle/>
          <a:p>
            <a:r>
              <a:rPr lang="tr-TR"/>
              <a:t>Multiple-Column Subqueries</a:t>
            </a:r>
          </a:p>
          <a:p>
            <a:pPr lvl="1"/>
            <a:r>
              <a:rPr lang="tr-TR"/>
              <a:t>So far you have written single-row subqueries and multiple-row subqueries where only one column was compared in the WHERE clause or HAVING clause of the SELECT statement. If you want to compare two or more columns, you must write a compound WHERE clause using logical operators. Multiple-column subqueries enable you to combine duplicate WHERE conditions into a single WHERE clause.</a:t>
            </a:r>
          </a:p>
          <a:p>
            <a:r>
              <a:rPr lang="tr-TR"/>
              <a:t>Syntax</a:t>
            </a:r>
          </a:p>
        </p:txBody>
      </p:sp>
      <p:sp>
        <p:nvSpPr>
          <p:cNvPr id="206852" name="Rectangle 4"/>
          <p:cNvSpPr>
            <a:spLocks noChangeArrowheads="1"/>
          </p:cNvSpPr>
          <p:nvPr/>
        </p:nvSpPr>
        <p:spPr bwMode="auto">
          <a:xfrm>
            <a:off x="793751" y="4642248"/>
            <a:ext cx="7469716" cy="85367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7510" name="Rectangle 5"/>
          <p:cNvSpPr>
            <a:spLocks noChangeArrowheads="1"/>
          </p:cNvSpPr>
          <p:nvPr/>
        </p:nvSpPr>
        <p:spPr bwMode="auto">
          <a:xfrm>
            <a:off x="749301" y="4539854"/>
            <a:ext cx="7675033" cy="1105736"/>
          </a:xfrm>
          <a:prstGeom prst="rect">
            <a:avLst/>
          </a:prstGeom>
          <a:noFill/>
          <a:ln w="9525">
            <a:noFill/>
            <a:miter lim="800000"/>
            <a:headEnd/>
            <a:tailEnd/>
          </a:ln>
        </p:spPr>
        <p:txBody>
          <a:bodyPr lIns="90796" tIns="44601" rIns="90796" bIns="44601">
            <a:spAutoFit/>
          </a:bodyPr>
          <a:lstStyle/>
          <a:p>
            <a:pPr defTabSz="873125"/>
            <a:r>
              <a:rPr lang="tr-TR" sz="1100" b="1">
                <a:solidFill>
                  <a:prstClr val="black"/>
                </a:solidFill>
                <a:effectLst/>
                <a:latin typeface="Courier New" pitchFamily="49" charset="0"/>
              </a:rPr>
              <a:t> </a:t>
            </a:r>
            <a:r>
              <a:rPr lang="tr-TR" sz="1100">
                <a:solidFill>
                  <a:prstClr val="black"/>
                </a:solidFill>
                <a:effectLst/>
                <a:latin typeface="Courier New" pitchFamily="49" charset="0"/>
              </a:rPr>
              <a:t>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IN</a:t>
            </a:r>
          </a:p>
          <a:p>
            <a:pPr defTabSz="87312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p:txBody>
      </p:sp>
    </p:spTree>
    <p:extLst>
      <p:ext uri="{BB962C8B-B14F-4D97-AF65-F5344CB8AC3E}">
        <p14:creationId xmlns:p14="http://schemas.microsoft.com/office/powerpoint/2010/main" val="2961599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60B83BD-28A4-4651-8C0C-099691D846AF}" type="slidenum">
              <a:rPr lang="tr-TR">
                <a:solidFill>
                  <a:prstClr val="black"/>
                </a:solidFill>
              </a:rPr>
              <a:pPr/>
              <a:t>22</a:t>
            </a:fld>
            <a:endParaRPr lang="tr-TR">
              <a:solidFill>
                <a:prstClr val="black"/>
              </a:solidFill>
            </a:endParaRPr>
          </a:p>
        </p:txBody>
      </p:sp>
      <p:sp>
        <p:nvSpPr>
          <p:cNvPr id="278531" name="Rectangle 2"/>
          <p:cNvSpPr>
            <a:spLocks noGrp="1" noRot="1" noChangeAspect="1" noChangeArrowheads="1" noTextEdit="1"/>
          </p:cNvSpPr>
          <p:nvPr>
            <p:ph type="sldImg"/>
          </p:nvPr>
        </p:nvSpPr>
        <p:spPr>
          <a:xfrm>
            <a:off x="2339975" y="127000"/>
            <a:ext cx="4454525" cy="3340100"/>
          </a:xfrm>
          <a:ln w="12700" cap="flat">
            <a:solidFill>
              <a:schemeClr val="tx1"/>
            </a:solidFill>
          </a:ln>
        </p:spPr>
      </p:sp>
      <p:sp>
        <p:nvSpPr>
          <p:cNvPr id="278532" name="Rectangle 3"/>
          <p:cNvSpPr>
            <a:spLocks noGrp="1" noChangeArrowheads="1"/>
          </p:cNvSpPr>
          <p:nvPr>
            <p:ph type="body" idx="1"/>
          </p:nvPr>
        </p:nvSpPr>
        <p:spPr>
          <a:xfrm>
            <a:off x="609601" y="3577828"/>
            <a:ext cx="7905751" cy="2851547"/>
          </a:xfrm>
          <a:noFill/>
          <a:ln/>
        </p:spPr>
        <p:txBody>
          <a:bodyPr lIns="0" tIns="0" rIns="0" bIns="0"/>
          <a:lstStyle/>
          <a:p>
            <a:pPr defTabSz="468313">
              <a:tabLst>
                <a:tab pos="444500" algn="l"/>
              </a:tabLst>
            </a:pPr>
            <a:r>
              <a:rPr lang="tr-TR"/>
              <a:t>Using Multiple-Column Subqueries</a:t>
            </a:r>
          </a:p>
          <a:p>
            <a:pPr lvl="1" defTabSz="468313">
              <a:tabLst>
                <a:tab pos="444500" algn="l"/>
              </a:tabLst>
            </a:pPr>
            <a:r>
              <a:rPr lang="tr-TR"/>
              <a:t>The example on the slide is that of a </a:t>
            </a:r>
            <a:r>
              <a:rPr lang="tr-TR">
                <a:solidFill>
                  <a:srgbClr val="FC0128"/>
                </a:solidFill>
              </a:rPr>
              <a:t>multiple-column subquery </a:t>
            </a:r>
            <a:r>
              <a:rPr lang="tr-TR"/>
              <a:t>because the subquery returns more than one column. It compares the values in the PRODID column and the QTY column of each candidate row in the ITEM table to the values in the PRODID column and QTY column for items in order 605.</a:t>
            </a:r>
          </a:p>
          <a:p>
            <a:pPr lvl="1" defTabSz="468313">
              <a:tabLst>
                <a:tab pos="444500" algn="l"/>
              </a:tabLst>
            </a:pPr>
            <a:r>
              <a:rPr lang="tr-TR"/>
              <a:t>First, execute the subquery to see the PRODID and QTY values for each item in order 605.</a:t>
            </a:r>
          </a:p>
          <a:p>
            <a:pPr lvl="1" defTabSz="468313">
              <a:tabLst>
                <a:tab pos="444500" algn="l"/>
              </a:tabLst>
            </a:pPr>
            <a:endParaRPr lang="tr-TR"/>
          </a:p>
          <a:p>
            <a:pPr defTabSz="468313">
              <a:tabLst>
                <a:tab pos="444500" algn="l"/>
              </a:tabLst>
            </a:pPr>
            <a:r>
              <a:rPr lang="tr-TR"/>
              <a:t>    </a:t>
            </a:r>
          </a:p>
          <a:p>
            <a:pPr defTabSz="468313">
              <a:tabLst>
                <a:tab pos="444500" algn="l"/>
              </a:tabLst>
            </a:pPr>
            <a:endParaRPr lang="tr-TR"/>
          </a:p>
          <a:p>
            <a:pPr defTabSz="468313">
              <a:tabLst>
                <a:tab pos="444500" algn="l"/>
              </a:tabLst>
            </a:pPr>
            <a:endParaRPr lang="tr-TR"/>
          </a:p>
          <a:p>
            <a:pPr defTabSz="468313">
              <a:tabLst>
                <a:tab pos="444500" algn="l"/>
              </a:tabLst>
            </a:pPr>
            <a:endParaRPr lang="tr-TR"/>
          </a:p>
          <a:p>
            <a:pPr defTabSz="468313">
              <a:tabLst>
                <a:tab pos="444500" algn="l"/>
              </a:tabLst>
            </a:pPr>
            <a:endParaRPr lang="tr-TR"/>
          </a:p>
        </p:txBody>
      </p:sp>
      <p:sp>
        <p:nvSpPr>
          <p:cNvPr id="208900" name="Rectangle 4"/>
          <p:cNvSpPr>
            <a:spLocks noChangeArrowheads="1"/>
          </p:cNvSpPr>
          <p:nvPr/>
        </p:nvSpPr>
        <p:spPr bwMode="auto">
          <a:xfrm>
            <a:off x="734484" y="4439842"/>
            <a:ext cx="7440083" cy="188833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8534" name="Rectangle 5"/>
          <p:cNvSpPr>
            <a:spLocks noChangeArrowheads="1"/>
          </p:cNvSpPr>
          <p:nvPr/>
        </p:nvSpPr>
        <p:spPr bwMode="auto">
          <a:xfrm>
            <a:off x="785285" y="4429125"/>
            <a:ext cx="7452783" cy="2459953"/>
          </a:xfrm>
          <a:prstGeom prst="rect">
            <a:avLst/>
          </a:prstGeom>
          <a:noFill/>
          <a:ln w="9525">
            <a:noFill/>
            <a:miter lim="800000"/>
            <a:headEnd/>
            <a:tailEnd/>
          </a:ln>
        </p:spPr>
        <p:txBody>
          <a:bodyPr lIns="90796" tIns="44601" rIns="90796" bIns="44601">
            <a:spAutoFit/>
          </a:bodyPr>
          <a:lstStyle/>
          <a:p>
            <a:pPr defTabSz="469900">
              <a:tabLst>
                <a:tab pos="446088" algn="l"/>
              </a:tabLst>
            </a:pPr>
            <a:r>
              <a:rPr lang="tr-TR" sz="1100" b="1">
                <a:solidFill>
                  <a:prstClr val="black"/>
                </a:solidFill>
                <a:effectLst/>
                <a:latin typeface="Courier New" pitchFamily="49" charset="0"/>
              </a:rPr>
              <a:t>SQL&gt; SELECT prodid, qty</a:t>
            </a:r>
          </a:p>
          <a:p>
            <a:pPr defTabSz="469900">
              <a:tabLst>
                <a:tab pos="446088" algn="l"/>
              </a:tabLst>
            </a:pPr>
            <a:r>
              <a:rPr lang="tr-TR" sz="1100" b="1">
                <a:solidFill>
                  <a:prstClr val="black"/>
                </a:solidFill>
                <a:effectLst/>
                <a:latin typeface="Courier New" pitchFamily="49" charset="0"/>
              </a:rPr>
              <a:t>  2  FROM   item</a:t>
            </a:r>
          </a:p>
          <a:p>
            <a:pPr defTabSz="469900">
              <a:tabLst>
                <a:tab pos="446088" algn="l"/>
              </a:tabLst>
            </a:pPr>
            <a:r>
              <a:rPr lang="tr-TR" sz="1100" b="1">
                <a:solidFill>
                  <a:prstClr val="black"/>
                </a:solidFill>
                <a:effectLst/>
                <a:latin typeface="Courier New" pitchFamily="49" charset="0"/>
              </a:rPr>
              <a:t>  3  WHERE  ordid = 605;</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PRODID       QTY  </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100861       100       </a:t>
            </a:r>
          </a:p>
          <a:p>
            <a:pPr defTabSz="469900">
              <a:tabLst>
                <a:tab pos="446088" algn="l"/>
              </a:tabLst>
            </a:pPr>
            <a:r>
              <a:rPr lang="tr-TR" sz="1100">
                <a:solidFill>
                  <a:prstClr val="black"/>
                </a:solidFill>
                <a:effectLst/>
                <a:latin typeface="Courier New" pitchFamily="49" charset="0"/>
              </a:rPr>
              <a:t>    100870       500</a:t>
            </a:r>
          </a:p>
          <a:p>
            <a:pPr defTabSz="469900">
              <a:tabLst>
                <a:tab pos="446088" algn="l"/>
              </a:tabLst>
            </a:pPr>
            <a:r>
              <a:rPr lang="tr-TR" sz="1100">
                <a:solidFill>
                  <a:prstClr val="black"/>
                </a:solidFill>
                <a:effectLst/>
                <a:latin typeface="Courier New" pitchFamily="49" charset="0"/>
              </a:rPr>
              <a:t>    100890         5</a:t>
            </a:r>
          </a:p>
          <a:p>
            <a:pPr defTabSz="469900">
              <a:tabLst>
                <a:tab pos="446088" algn="l"/>
              </a:tabLst>
            </a:pPr>
            <a:r>
              <a:rPr lang="tr-TR" sz="1100">
                <a:solidFill>
                  <a:prstClr val="black"/>
                </a:solidFill>
                <a:effectLst/>
                <a:latin typeface="Courier New" pitchFamily="49" charset="0"/>
              </a:rPr>
              <a:t>    101860        50</a:t>
            </a:r>
          </a:p>
          <a:p>
            <a:pPr defTabSz="469900">
              <a:tabLst>
                <a:tab pos="446088" algn="l"/>
              </a:tabLst>
            </a:pPr>
            <a:r>
              <a:rPr lang="tr-TR" sz="1100">
                <a:solidFill>
                  <a:prstClr val="black"/>
                </a:solidFill>
                <a:effectLst/>
                <a:latin typeface="Courier New" pitchFamily="49" charset="0"/>
              </a:rPr>
              <a:t>    101863       100</a:t>
            </a:r>
          </a:p>
          <a:p>
            <a:pPr defTabSz="469900">
              <a:tabLst>
                <a:tab pos="446088" algn="l"/>
              </a:tabLst>
            </a:pPr>
            <a:r>
              <a:rPr lang="tr-TR" sz="1100">
                <a:solidFill>
                  <a:prstClr val="black"/>
                </a:solidFill>
                <a:effectLst/>
                <a:latin typeface="Courier New" pitchFamily="49" charset="0"/>
              </a:rPr>
              <a:t>    102130        10      </a:t>
            </a:r>
          </a:p>
          <a:p>
            <a:pPr defTabSz="469900">
              <a:tabLst>
                <a:tab pos="446088" algn="l"/>
              </a:tabLst>
            </a:pPr>
            <a:endParaRPr lang="tr-TR" sz="1100">
              <a:solidFill>
                <a:prstClr val="black"/>
              </a:solidFill>
              <a:effectLst/>
              <a:latin typeface="Courier New" pitchFamily="49" charset="0"/>
            </a:endParaRPr>
          </a:p>
          <a:p>
            <a:pPr defTabSz="469900">
              <a:tabLst>
                <a:tab pos="446088" algn="l"/>
              </a:tabLst>
            </a:pPr>
            <a:r>
              <a:rPr lang="tr-TR" sz="1100">
                <a:solidFill>
                  <a:prstClr val="black"/>
                </a:solidFill>
                <a:effectLst/>
                <a:latin typeface="Courier New" pitchFamily="49" charset="0"/>
              </a:rPr>
              <a:t>6 rows selected.</a:t>
            </a:r>
          </a:p>
        </p:txBody>
      </p:sp>
    </p:spTree>
    <p:extLst>
      <p:ext uri="{BB962C8B-B14F-4D97-AF65-F5344CB8AC3E}">
        <p14:creationId xmlns:p14="http://schemas.microsoft.com/office/powerpoint/2010/main" val="2703496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7CBBE3E6-7CD3-41BB-A0B8-1E9873BB0BB0}" type="slidenum">
              <a:rPr lang="tr-TR">
                <a:solidFill>
                  <a:prstClr val="black"/>
                </a:solidFill>
              </a:rPr>
              <a:pPr/>
              <a:t>23</a:t>
            </a:fld>
            <a:endParaRPr lang="tr-TR">
              <a:solidFill>
                <a:prstClr val="black"/>
              </a:solidFill>
            </a:endParaRPr>
          </a:p>
        </p:txBody>
      </p:sp>
      <p:sp>
        <p:nvSpPr>
          <p:cNvPr id="279555"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9556" name="Rectangle 3"/>
          <p:cNvSpPr>
            <a:spLocks noGrp="1" noChangeArrowheads="1"/>
          </p:cNvSpPr>
          <p:nvPr>
            <p:ph type="body" idx="1"/>
          </p:nvPr>
        </p:nvSpPr>
        <p:spPr>
          <a:xfrm>
            <a:off x="550334" y="3580210"/>
            <a:ext cx="8039100" cy="2817019"/>
          </a:xfrm>
          <a:noFill/>
          <a:ln/>
        </p:spPr>
        <p:txBody>
          <a:bodyPr lIns="92388" tIns="46195" rIns="92388" bIns="46195"/>
          <a:lstStyle/>
          <a:p>
            <a:r>
              <a:rPr lang="en-US" noProof="0" dirty="0"/>
              <a:t>Using Multiple-Column </a:t>
            </a:r>
            <a:r>
              <a:rPr lang="en-US" noProof="0" dirty="0" err="1"/>
              <a:t>Subqueries</a:t>
            </a:r>
            <a:r>
              <a:rPr lang="en-US" noProof="0" dirty="0"/>
              <a:t> (continued)</a:t>
            </a:r>
          </a:p>
          <a:p>
            <a:pPr lvl="1"/>
            <a:r>
              <a:rPr lang="en-US" noProof="0" dirty="0"/>
              <a:t>When the SQL statement on the slide is executed, the Oracle server compares the values in both the PRODID and QTY columns and returns those orders where the product number and quantity for </a:t>
            </a:r>
            <a:r>
              <a:rPr lang="en-US" i="1" noProof="0" dirty="0"/>
              <a:t>that</a:t>
            </a:r>
            <a:r>
              <a:rPr lang="en-US" noProof="0" dirty="0"/>
              <a:t> product match </a:t>
            </a:r>
            <a:r>
              <a:rPr lang="en-US" i="1" noProof="0" dirty="0"/>
              <a:t>both</a:t>
            </a:r>
            <a:r>
              <a:rPr lang="en-US" noProof="0" dirty="0"/>
              <a:t> the product number and quantity for an item in order 605.</a:t>
            </a:r>
          </a:p>
          <a:p>
            <a:pPr lvl="1"/>
            <a:r>
              <a:rPr lang="en-US" noProof="0" dirty="0"/>
              <a:t>The output of the SQL statement is:</a:t>
            </a:r>
          </a:p>
          <a:p>
            <a:pPr lvl="1"/>
            <a:r>
              <a:rPr lang="en-US" noProof="0" dirty="0"/>
              <a:t>         </a:t>
            </a:r>
            <a:r>
              <a:rPr lang="en-US" noProof="0" dirty="0">
                <a:latin typeface="Courier New" pitchFamily="49" charset="0"/>
              </a:rPr>
              <a:t>ORDID    PRODID       QTY</a:t>
            </a:r>
          </a:p>
          <a:p>
            <a:pPr lvl="1"/>
            <a:r>
              <a:rPr lang="en-US" noProof="0" dirty="0">
                <a:latin typeface="Courier New" pitchFamily="49" charset="0"/>
              </a:rPr>
              <a:t>--------- --------- ---------</a:t>
            </a:r>
          </a:p>
          <a:p>
            <a:pPr lvl="1"/>
            <a:r>
              <a:rPr lang="en-US" noProof="0" dirty="0">
                <a:latin typeface="Courier New" pitchFamily="49" charset="0"/>
              </a:rPr>
              <a:t>      617    100861       100</a:t>
            </a:r>
          </a:p>
          <a:p>
            <a:pPr lvl="1"/>
            <a:r>
              <a:rPr lang="en-US" noProof="0" dirty="0">
                <a:latin typeface="Courier New" pitchFamily="49" charset="0"/>
              </a:rPr>
              <a:t>      617    100870       500</a:t>
            </a:r>
          </a:p>
          <a:p>
            <a:pPr lvl="1"/>
            <a:r>
              <a:rPr lang="en-US" noProof="0" dirty="0">
                <a:latin typeface="Courier New" pitchFamily="49" charset="0"/>
              </a:rPr>
              <a:t>      616    102130        10</a:t>
            </a:r>
          </a:p>
          <a:p>
            <a:pPr lvl="1"/>
            <a:r>
              <a:rPr lang="en-US" noProof="0" dirty="0"/>
              <a:t>The output shows that there are three items in other orders that contain the same product number and quantity as an item in order 605. For example, order 617 has ordered a quantity 500 of product 100870. Order 605 has also ordered a quantity 500 of product 100870. Therefore, these candidate rows are part of the output.</a:t>
            </a:r>
          </a:p>
          <a:p>
            <a:pPr lvl="1"/>
            <a:endParaRPr lang="en-US" noProof="0" dirty="0"/>
          </a:p>
        </p:txBody>
      </p:sp>
      <p:grpSp>
        <p:nvGrpSpPr>
          <p:cNvPr id="2" name="Group 4"/>
          <p:cNvGrpSpPr>
            <a:grpSpLocks/>
          </p:cNvGrpSpPr>
          <p:nvPr/>
        </p:nvGrpSpPr>
        <p:grpSpPr bwMode="auto">
          <a:xfrm>
            <a:off x="734485" y="4351735"/>
            <a:ext cx="7554383" cy="790575"/>
            <a:chOff x="345" y="3649"/>
            <a:chExt cx="3548" cy="663"/>
          </a:xfrm>
        </p:grpSpPr>
        <p:sp>
          <p:nvSpPr>
            <p:cNvPr id="210949" name="Rectangle 5"/>
            <p:cNvSpPr>
              <a:spLocks noChangeArrowheads="1"/>
            </p:cNvSpPr>
            <p:nvPr/>
          </p:nvSpPr>
          <p:spPr bwMode="auto">
            <a:xfrm>
              <a:off x="345" y="3649"/>
              <a:ext cx="3495" cy="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10950" name="Rectangle 6"/>
            <p:cNvSpPr>
              <a:spLocks noChangeArrowheads="1"/>
            </p:cNvSpPr>
            <p:nvPr/>
          </p:nvSpPr>
          <p:spPr bwMode="auto">
            <a:xfrm>
              <a:off x="393" y="3665"/>
              <a:ext cx="3500" cy="9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grpSp>
    </p:spTree>
    <p:extLst>
      <p:ext uri="{BB962C8B-B14F-4D97-AF65-F5344CB8AC3E}">
        <p14:creationId xmlns:p14="http://schemas.microsoft.com/office/powerpoint/2010/main" val="229568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52B409FB-97D0-4409-8DBB-4D9837D88258}" type="slidenum">
              <a:rPr lang="tr-TR">
                <a:solidFill>
                  <a:prstClr val="black"/>
                </a:solidFill>
              </a:rPr>
              <a:pPr/>
              <a:t>24</a:t>
            </a:fld>
            <a:endParaRPr lang="tr-TR">
              <a:solidFill>
                <a:prstClr val="black"/>
              </a:solidFill>
            </a:endParaRPr>
          </a:p>
        </p:txBody>
      </p:sp>
      <p:sp>
        <p:nvSpPr>
          <p:cNvPr id="283651"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83652" name="Rectangle 3"/>
          <p:cNvSpPr>
            <a:spLocks noGrp="1" noChangeArrowheads="1"/>
          </p:cNvSpPr>
          <p:nvPr>
            <p:ph type="body" idx="1"/>
          </p:nvPr>
        </p:nvSpPr>
        <p:spPr>
          <a:xfrm>
            <a:off x="550334" y="3580210"/>
            <a:ext cx="8193617" cy="2817019"/>
          </a:xfrm>
          <a:noFill/>
          <a:ln/>
        </p:spPr>
        <p:txBody>
          <a:bodyPr lIns="92388" tIns="46195" rIns="92388" bIns="46195"/>
          <a:lstStyle/>
          <a:p>
            <a:r>
              <a:rPr lang="tr-TR" dirty="0" err="1"/>
              <a:t>Returning</a:t>
            </a:r>
            <a:r>
              <a:rPr lang="tr-TR" dirty="0"/>
              <a:t> </a:t>
            </a:r>
            <a:r>
              <a:rPr lang="tr-TR" dirty="0" err="1"/>
              <a:t>Nulls</a:t>
            </a:r>
            <a:r>
              <a:rPr lang="tr-TR" dirty="0"/>
              <a:t> in </a:t>
            </a:r>
            <a:r>
              <a:rPr lang="tr-TR" dirty="0" err="1"/>
              <a:t>the</a:t>
            </a:r>
            <a:r>
              <a:rPr lang="tr-TR" dirty="0"/>
              <a:t> </a:t>
            </a:r>
            <a:r>
              <a:rPr lang="tr-TR" dirty="0" err="1"/>
              <a:t>Resulting</a:t>
            </a:r>
            <a:r>
              <a:rPr lang="tr-TR" dirty="0"/>
              <a:t> Set of a </a:t>
            </a:r>
            <a:r>
              <a:rPr lang="tr-TR" dirty="0" err="1"/>
              <a:t>Subquery</a:t>
            </a:r>
            <a:endParaRPr lang="tr-TR" dirty="0"/>
          </a:p>
          <a:p>
            <a:pPr lvl="1"/>
            <a:r>
              <a:rPr lang="tr-TR" dirty="0" err="1"/>
              <a:t>The</a:t>
            </a:r>
            <a:r>
              <a:rPr lang="tr-TR" dirty="0"/>
              <a:t> SQL </a:t>
            </a:r>
            <a:r>
              <a:rPr lang="tr-TR" dirty="0" err="1"/>
              <a:t>statement</a:t>
            </a:r>
            <a:r>
              <a:rPr lang="tr-TR" dirty="0"/>
              <a:t> on </a:t>
            </a:r>
            <a:r>
              <a:rPr lang="tr-TR" dirty="0" err="1"/>
              <a:t>the</a:t>
            </a:r>
            <a:r>
              <a:rPr lang="tr-TR" dirty="0"/>
              <a:t> </a:t>
            </a:r>
            <a:r>
              <a:rPr lang="tr-TR" dirty="0" err="1"/>
              <a:t>slide</a:t>
            </a:r>
            <a:r>
              <a:rPr lang="tr-TR" dirty="0"/>
              <a:t> </a:t>
            </a:r>
            <a:r>
              <a:rPr lang="tr-TR" dirty="0" err="1"/>
              <a:t>attempts</a:t>
            </a:r>
            <a:r>
              <a:rPr lang="tr-TR" dirty="0"/>
              <a:t> </a:t>
            </a:r>
            <a:r>
              <a:rPr lang="tr-TR" dirty="0" err="1"/>
              <a:t>to</a:t>
            </a:r>
            <a:r>
              <a:rPr lang="tr-TR" dirty="0"/>
              <a:t> </a:t>
            </a:r>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 </a:t>
            </a:r>
            <a:r>
              <a:rPr lang="tr-TR" dirty="0" err="1"/>
              <a:t>Logically</a:t>
            </a:r>
            <a:r>
              <a:rPr lang="tr-TR" dirty="0"/>
              <a:t>, </a:t>
            </a:r>
            <a:r>
              <a:rPr lang="tr-TR" dirty="0" err="1"/>
              <a:t>this</a:t>
            </a:r>
            <a:r>
              <a:rPr lang="tr-TR" dirty="0"/>
              <a:t> SQL </a:t>
            </a:r>
            <a:r>
              <a:rPr lang="tr-TR" dirty="0" err="1"/>
              <a:t>statement</a:t>
            </a:r>
            <a:r>
              <a:rPr lang="tr-TR" dirty="0"/>
              <a:t> </a:t>
            </a:r>
            <a:r>
              <a:rPr lang="tr-TR" dirty="0" err="1"/>
              <a:t>should</a:t>
            </a:r>
            <a:r>
              <a:rPr lang="tr-TR" dirty="0"/>
              <a:t> </a:t>
            </a:r>
            <a:r>
              <a:rPr lang="tr-TR" dirty="0" err="1"/>
              <a:t>have</a:t>
            </a:r>
            <a:r>
              <a:rPr lang="tr-TR" dirty="0"/>
              <a:t> </a:t>
            </a:r>
            <a:r>
              <a:rPr lang="tr-TR" dirty="0" err="1"/>
              <a:t>returned</a:t>
            </a:r>
            <a:r>
              <a:rPr lang="tr-TR" dirty="0"/>
              <a:t> </a:t>
            </a:r>
            <a:r>
              <a:rPr lang="tr-TR" dirty="0" err="1"/>
              <a:t>eight</a:t>
            </a:r>
            <a:r>
              <a:rPr lang="tr-TR" dirty="0"/>
              <a:t> </a:t>
            </a:r>
            <a:r>
              <a:rPr lang="tr-TR" dirty="0" err="1"/>
              <a:t>rows</a:t>
            </a:r>
            <a:r>
              <a:rPr lang="tr-TR" dirty="0"/>
              <a:t>. </a:t>
            </a:r>
            <a:r>
              <a:rPr lang="tr-TR" dirty="0" err="1"/>
              <a:t>However</a:t>
            </a:r>
            <a:r>
              <a:rPr lang="tr-TR" dirty="0"/>
              <a:t>, </a:t>
            </a:r>
            <a:r>
              <a:rPr lang="tr-TR" dirty="0" err="1"/>
              <a:t>the</a:t>
            </a:r>
            <a:r>
              <a:rPr lang="tr-TR" dirty="0"/>
              <a:t> SQL </a:t>
            </a:r>
            <a:r>
              <a:rPr lang="tr-TR" dirty="0" err="1"/>
              <a:t>statement</a:t>
            </a:r>
            <a:r>
              <a:rPr lang="tr-TR" dirty="0"/>
              <a:t> </a:t>
            </a:r>
            <a:r>
              <a:rPr lang="tr-TR" dirty="0" err="1"/>
              <a:t>does</a:t>
            </a:r>
            <a:r>
              <a:rPr lang="tr-TR" dirty="0"/>
              <a:t> not </a:t>
            </a:r>
            <a:r>
              <a:rPr lang="tr-TR" dirty="0" err="1"/>
              <a:t>return</a:t>
            </a:r>
            <a:r>
              <a:rPr lang="tr-TR" dirty="0"/>
              <a:t> </a:t>
            </a:r>
            <a:r>
              <a:rPr lang="tr-TR" dirty="0" err="1"/>
              <a:t>any</a:t>
            </a:r>
            <a:r>
              <a:rPr lang="tr-TR" dirty="0"/>
              <a:t> </a:t>
            </a:r>
            <a:r>
              <a:rPr lang="tr-TR" dirty="0" err="1"/>
              <a:t>rows</a:t>
            </a:r>
            <a:r>
              <a:rPr lang="tr-TR" dirty="0"/>
              <a:t>. </a:t>
            </a:r>
            <a:r>
              <a:rPr lang="tr-TR" dirty="0" err="1"/>
              <a:t>One</a:t>
            </a:r>
            <a:r>
              <a:rPr lang="tr-TR" dirty="0"/>
              <a:t> of </a:t>
            </a:r>
            <a:r>
              <a:rPr lang="tr-TR" dirty="0" err="1"/>
              <a:t>the</a:t>
            </a:r>
            <a:r>
              <a:rPr lang="tr-TR" dirty="0"/>
              <a:t> </a:t>
            </a:r>
            <a:r>
              <a:rPr lang="tr-TR" dirty="0" err="1"/>
              <a:t>values</a:t>
            </a:r>
            <a:r>
              <a:rPr lang="tr-TR" dirty="0"/>
              <a:t> </a:t>
            </a:r>
            <a:r>
              <a:rPr lang="tr-TR" dirty="0" err="1"/>
              <a:t>returned</a:t>
            </a:r>
            <a:r>
              <a:rPr lang="tr-TR" dirty="0"/>
              <a:t> </a:t>
            </a:r>
            <a:r>
              <a:rPr lang="tr-TR" dirty="0" err="1"/>
              <a:t>by</a:t>
            </a:r>
            <a:r>
              <a:rPr lang="tr-TR" dirty="0"/>
              <a:t> </a:t>
            </a:r>
            <a:r>
              <a:rPr lang="tr-TR" dirty="0" err="1"/>
              <a:t>the</a:t>
            </a:r>
            <a:r>
              <a:rPr lang="tr-TR" dirty="0"/>
              <a:t> </a:t>
            </a:r>
            <a:r>
              <a:rPr lang="tr-TR" dirty="0" err="1"/>
              <a:t>inner</a:t>
            </a:r>
            <a:r>
              <a:rPr lang="tr-TR" dirty="0"/>
              <a:t> </a:t>
            </a:r>
            <a:r>
              <a:rPr lang="tr-TR" dirty="0" err="1"/>
              <a:t>query</a:t>
            </a:r>
            <a:r>
              <a:rPr lang="tr-TR" dirty="0"/>
              <a:t> is a </a:t>
            </a:r>
            <a:r>
              <a:rPr lang="tr-TR" dirty="0" err="1"/>
              <a:t>null</a:t>
            </a:r>
            <a:r>
              <a:rPr lang="tr-TR" dirty="0"/>
              <a:t> </a:t>
            </a:r>
            <a:r>
              <a:rPr lang="tr-TR" dirty="0" err="1"/>
              <a:t>value</a:t>
            </a:r>
            <a:r>
              <a:rPr lang="tr-TR" dirty="0"/>
              <a:t> </a:t>
            </a:r>
            <a:r>
              <a:rPr lang="tr-TR" dirty="0" err="1"/>
              <a:t>and</a:t>
            </a:r>
            <a:r>
              <a:rPr lang="tr-TR" dirty="0"/>
              <a:t> </a:t>
            </a:r>
            <a:r>
              <a:rPr lang="tr-TR" dirty="0" err="1"/>
              <a:t>hence</a:t>
            </a:r>
            <a:r>
              <a:rPr lang="tr-TR" dirty="0"/>
              <a:t> </a:t>
            </a:r>
            <a:r>
              <a:rPr lang="tr-TR" dirty="0" err="1"/>
              <a:t>the</a:t>
            </a:r>
            <a:r>
              <a:rPr lang="tr-TR" dirty="0"/>
              <a:t> </a:t>
            </a:r>
            <a:r>
              <a:rPr lang="tr-TR" dirty="0" err="1"/>
              <a:t>entire</a:t>
            </a:r>
            <a:r>
              <a:rPr lang="tr-TR" dirty="0"/>
              <a:t> </a:t>
            </a:r>
            <a:r>
              <a:rPr lang="tr-TR" dirty="0" err="1"/>
              <a:t>query</a:t>
            </a:r>
            <a:r>
              <a:rPr lang="tr-TR" dirty="0"/>
              <a:t> </a:t>
            </a:r>
            <a:r>
              <a:rPr lang="tr-TR" dirty="0" err="1"/>
              <a:t>returns</a:t>
            </a:r>
            <a:r>
              <a:rPr lang="tr-TR" dirty="0"/>
              <a:t> </a:t>
            </a:r>
            <a:r>
              <a:rPr lang="tr-TR" dirty="0" err="1"/>
              <a:t>no</a:t>
            </a:r>
            <a:r>
              <a:rPr lang="tr-TR" dirty="0"/>
              <a:t> </a:t>
            </a:r>
            <a:r>
              <a:rPr lang="tr-TR" dirty="0" err="1"/>
              <a:t>rows</a:t>
            </a:r>
            <a:r>
              <a:rPr lang="tr-TR" dirty="0"/>
              <a:t>. </a:t>
            </a:r>
            <a:r>
              <a:rPr lang="tr-TR" dirty="0" err="1"/>
              <a:t>The</a:t>
            </a:r>
            <a:r>
              <a:rPr lang="tr-TR" dirty="0"/>
              <a:t> </a:t>
            </a:r>
            <a:r>
              <a:rPr lang="tr-TR" dirty="0" err="1"/>
              <a:t>reason</a:t>
            </a:r>
            <a:r>
              <a:rPr lang="tr-TR" dirty="0"/>
              <a:t> is </a:t>
            </a:r>
            <a:r>
              <a:rPr lang="tr-TR" dirty="0" err="1"/>
              <a:t>that</a:t>
            </a:r>
            <a:r>
              <a:rPr lang="tr-TR" dirty="0"/>
              <a:t> </a:t>
            </a:r>
            <a:r>
              <a:rPr lang="tr-TR" dirty="0" err="1"/>
              <a:t>all</a:t>
            </a:r>
            <a:r>
              <a:rPr lang="tr-TR" dirty="0"/>
              <a:t> </a:t>
            </a:r>
            <a:r>
              <a:rPr lang="tr-TR" dirty="0" err="1"/>
              <a:t>conditions</a:t>
            </a:r>
            <a:r>
              <a:rPr lang="tr-TR" dirty="0"/>
              <a:t> </a:t>
            </a:r>
            <a:r>
              <a:rPr lang="tr-TR" dirty="0" err="1"/>
              <a:t>that</a:t>
            </a:r>
            <a:r>
              <a:rPr lang="tr-TR" dirty="0"/>
              <a:t> </a:t>
            </a:r>
            <a:r>
              <a:rPr lang="tr-TR" dirty="0" err="1"/>
              <a:t>compare</a:t>
            </a:r>
            <a:r>
              <a:rPr lang="tr-TR" dirty="0"/>
              <a:t> a </a:t>
            </a:r>
            <a:r>
              <a:rPr lang="tr-TR" dirty="0" err="1"/>
              <a:t>null</a:t>
            </a:r>
            <a:r>
              <a:rPr lang="tr-TR" dirty="0"/>
              <a:t> </a:t>
            </a:r>
            <a:r>
              <a:rPr lang="tr-TR" dirty="0" err="1"/>
              <a:t>value</a:t>
            </a:r>
            <a:r>
              <a:rPr lang="tr-TR" dirty="0"/>
              <a:t> </a:t>
            </a:r>
            <a:r>
              <a:rPr lang="tr-TR" dirty="0" err="1"/>
              <a:t>result</a:t>
            </a:r>
            <a:r>
              <a:rPr lang="tr-TR" dirty="0"/>
              <a:t> in a </a:t>
            </a:r>
            <a:r>
              <a:rPr lang="tr-TR" dirty="0" err="1"/>
              <a:t>null</a:t>
            </a:r>
            <a:r>
              <a:rPr lang="tr-TR" dirty="0"/>
              <a:t>. </a:t>
            </a:r>
            <a:r>
              <a:rPr lang="tr-TR" dirty="0" err="1"/>
              <a:t>So</a:t>
            </a:r>
            <a:r>
              <a:rPr lang="tr-TR" dirty="0"/>
              <a:t> </a:t>
            </a:r>
            <a:r>
              <a:rPr lang="tr-TR" dirty="0" err="1"/>
              <a:t>whenever</a:t>
            </a:r>
            <a:r>
              <a:rPr lang="tr-TR" dirty="0"/>
              <a:t> </a:t>
            </a:r>
            <a:r>
              <a:rPr lang="tr-TR" dirty="0" err="1"/>
              <a:t>null</a:t>
            </a:r>
            <a:r>
              <a:rPr lang="tr-TR" dirty="0"/>
              <a:t> </a:t>
            </a:r>
            <a:r>
              <a:rPr lang="tr-TR" dirty="0" err="1"/>
              <a:t>values</a:t>
            </a:r>
            <a:r>
              <a:rPr lang="tr-TR" dirty="0"/>
              <a:t> </a:t>
            </a:r>
            <a:r>
              <a:rPr lang="tr-TR" dirty="0" err="1"/>
              <a:t>are</a:t>
            </a:r>
            <a:r>
              <a:rPr lang="tr-TR" dirty="0"/>
              <a:t> </a:t>
            </a:r>
            <a:r>
              <a:rPr lang="tr-TR" dirty="0" err="1"/>
              <a:t>likely</a:t>
            </a:r>
            <a:r>
              <a:rPr lang="tr-TR" dirty="0"/>
              <a:t> </a:t>
            </a:r>
            <a:r>
              <a:rPr lang="tr-TR" dirty="0" err="1"/>
              <a:t>to</a:t>
            </a:r>
            <a:r>
              <a:rPr lang="tr-TR" dirty="0"/>
              <a:t> be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do not </a:t>
            </a:r>
            <a:r>
              <a:rPr lang="tr-TR" dirty="0" err="1"/>
              <a:t>use</a:t>
            </a:r>
            <a:r>
              <a:rPr lang="tr-TR" dirty="0"/>
              <a:t> </a:t>
            </a:r>
            <a:r>
              <a:rPr lang="tr-TR" dirty="0" err="1"/>
              <a:t>the</a:t>
            </a:r>
            <a:r>
              <a:rPr lang="tr-TR" dirty="0"/>
              <a:t> NOT IN </a:t>
            </a:r>
            <a:r>
              <a:rPr lang="tr-TR" dirty="0" err="1"/>
              <a:t>operator</a:t>
            </a:r>
            <a:r>
              <a:rPr lang="tr-TR" dirty="0"/>
              <a:t>. </a:t>
            </a:r>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pPr lvl="1"/>
            <a:r>
              <a:rPr lang="tr-TR" dirty="0" err="1"/>
              <a:t>Notice</a:t>
            </a:r>
            <a:r>
              <a:rPr lang="tr-TR" dirty="0"/>
              <a:t> </a:t>
            </a:r>
            <a:r>
              <a:rPr lang="tr-TR" dirty="0" err="1"/>
              <a:t>that</a:t>
            </a:r>
            <a:r>
              <a:rPr lang="tr-TR" dirty="0"/>
              <a:t> </a:t>
            </a:r>
            <a:r>
              <a:rPr lang="tr-TR" dirty="0" err="1"/>
              <a:t>the</a:t>
            </a:r>
            <a:r>
              <a:rPr lang="tr-TR" dirty="0"/>
              <a:t> </a:t>
            </a:r>
            <a:r>
              <a:rPr lang="tr-TR" dirty="0" err="1"/>
              <a:t>null</a:t>
            </a:r>
            <a:r>
              <a:rPr lang="tr-TR" dirty="0"/>
              <a:t> </a:t>
            </a:r>
            <a:r>
              <a:rPr lang="tr-TR" dirty="0" err="1"/>
              <a:t>value</a:t>
            </a:r>
            <a:r>
              <a:rPr lang="tr-TR" dirty="0"/>
              <a:t> as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a:t>
            </a:r>
            <a:r>
              <a:rPr lang="tr-TR" dirty="0" err="1"/>
              <a:t>will</a:t>
            </a:r>
            <a:r>
              <a:rPr lang="tr-TR" dirty="0"/>
              <a:t> not be a problem </a:t>
            </a:r>
            <a:r>
              <a:rPr lang="tr-TR" dirty="0" err="1"/>
              <a:t>if</a:t>
            </a:r>
            <a:r>
              <a:rPr lang="tr-TR" dirty="0"/>
              <a:t> </a:t>
            </a:r>
            <a:r>
              <a:rPr lang="tr-TR" dirty="0" err="1"/>
              <a:t>you</a:t>
            </a:r>
            <a:r>
              <a:rPr lang="tr-TR" dirty="0"/>
              <a:t> </a:t>
            </a:r>
            <a:r>
              <a:rPr lang="tr-TR" dirty="0" err="1"/>
              <a:t>are</a:t>
            </a:r>
            <a:r>
              <a:rPr lang="tr-TR" dirty="0"/>
              <a:t> </a:t>
            </a:r>
            <a:r>
              <a:rPr lang="tr-TR" dirty="0" err="1"/>
              <a:t>using</a:t>
            </a:r>
            <a:r>
              <a:rPr lang="tr-TR" dirty="0"/>
              <a:t> </a:t>
            </a:r>
            <a:r>
              <a:rPr lang="tr-TR" dirty="0" err="1"/>
              <a:t>the</a:t>
            </a:r>
            <a:r>
              <a:rPr lang="tr-TR" dirty="0"/>
              <a:t> IN </a:t>
            </a:r>
            <a:r>
              <a:rPr lang="tr-TR" dirty="0" err="1"/>
              <a:t>operator</a:t>
            </a:r>
            <a:r>
              <a:rPr lang="tr-TR" dirty="0"/>
              <a:t>. </a:t>
            </a:r>
            <a:r>
              <a:rPr lang="tr-TR" dirty="0" err="1"/>
              <a:t>The</a:t>
            </a:r>
            <a:r>
              <a:rPr lang="tr-TR" dirty="0"/>
              <a:t> IN </a:t>
            </a:r>
            <a:r>
              <a:rPr lang="tr-TR" dirty="0" err="1"/>
              <a:t>operator</a:t>
            </a:r>
            <a:r>
              <a:rPr lang="tr-TR" dirty="0"/>
              <a:t> is </a:t>
            </a:r>
            <a:r>
              <a:rPr lang="tr-TR" dirty="0" err="1"/>
              <a:t>equivalent</a:t>
            </a:r>
            <a:r>
              <a:rPr lang="tr-TR" dirty="0"/>
              <a:t> </a:t>
            </a:r>
            <a:r>
              <a:rPr lang="tr-TR" dirty="0" err="1"/>
              <a:t>to</a:t>
            </a:r>
            <a:r>
              <a:rPr lang="tr-TR" dirty="0"/>
              <a:t> =ANY. </a:t>
            </a:r>
            <a:r>
              <a:rPr lang="tr-TR" dirty="0" err="1"/>
              <a:t>For</a:t>
            </a:r>
            <a:r>
              <a:rPr lang="tr-TR" dirty="0"/>
              <a:t> </a:t>
            </a:r>
            <a:r>
              <a:rPr lang="tr-TR" dirty="0" err="1"/>
              <a:t>example</a:t>
            </a:r>
            <a:r>
              <a:rPr lang="tr-TR" dirty="0"/>
              <a:t>, </a:t>
            </a:r>
            <a:r>
              <a:rPr lang="tr-TR" dirty="0" err="1"/>
              <a:t>to</a:t>
            </a:r>
            <a:r>
              <a:rPr lang="tr-TR" dirty="0"/>
              <a:t> </a:t>
            </a:r>
            <a:r>
              <a:rPr lang="tr-TR" dirty="0" err="1"/>
              <a:t>display</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have</a:t>
            </a:r>
            <a:r>
              <a:rPr lang="tr-TR" dirty="0"/>
              <a:t> </a:t>
            </a:r>
            <a:r>
              <a:rPr lang="tr-TR" dirty="0" err="1"/>
              <a:t>subordinates</a:t>
            </a:r>
            <a:r>
              <a:rPr lang="tr-TR" dirty="0"/>
              <a:t>, </a:t>
            </a:r>
            <a:r>
              <a:rPr lang="tr-TR" dirty="0" err="1"/>
              <a:t>use</a:t>
            </a:r>
            <a:r>
              <a:rPr lang="tr-TR" dirty="0"/>
              <a:t> </a:t>
            </a:r>
            <a:r>
              <a:rPr lang="tr-TR" dirty="0" err="1"/>
              <a:t>the</a:t>
            </a:r>
            <a:r>
              <a:rPr lang="tr-TR" dirty="0"/>
              <a:t> </a:t>
            </a:r>
            <a:r>
              <a:rPr lang="tr-TR" dirty="0" err="1"/>
              <a:t>following</a:t>
            </a:r>
            <a:r>
              <a:rPr lang="tr-TR" dirty="0"/>
              <a:t> SQL </a:t>
            </a:r>
            <a:r>
              <a:rPr lang="tr-TR" dirty="0" err="1"/>
              <a:t>statement</a:t>
            </a:r>
            <a:r>
              <a:rPr lang="tr-TR" dirty="0"/>
              <a:t>:</a:t>
            </a:r>
          </a:p>
          <a:p>
            <a:endParaRPr lang="tr-TR" dirty="0">
              <a:effectLst/>
              <a:latin typeface="Times New Roman" panose="02020603050405020304" pitchFamily="18" charset="0"/>
            </a:endParaRPr>
          </a:p>
          <a:p>
            <a:r>
              <a:rPr lang="en-US" dirty="0">
                <a:effectLst/>
                <a:latin typeface="Times New Roman" panose="02020603050405020304" pitchFamily="18" charset="0"/>
              </a:rPr>
              <a:t>SELECT</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employee.ename</a:t>
            </a:r>
            <a:endParaRPr lang="en-US" dirty="0">
              <a:effectLst/>
              <a:latin typeface="Times New Roman" panose="02020603050405020304" pitchFamily="18" charset="0"/>
            </a:endParaRPr>
          </a:p>
          <a:p>
            <a:r>
              <a:rPr lang="en-US" dirty="0">
                <a:effectLst/>
                <a:latin typeface="Times New Roman" panose="02020603050405020304" pitchFamily="18" charset="0"/>
              </a:rPr>
              <a:t>FROM</a:t>
            </a:r>
            <a:r>
              <a:rPr lang="tr-TR" baseline="0" dirty="0">
                <a:effectLst/>
                <a:latin typeface="Times New Roman" panose="02020603050405020304" pitchFamily="18" charset="0"/>
              </a:rPr>
              <a:t> </a:t>
            </a:r>
            <a:r>
              <a:rPr lang="en-US" dirty="0" err="1">
                <a:effectLst/>
                <a:latin typeface="Times New Roman" panose="02020603050405020304" pitchFamily="18" charset="0"/>
              </a:rPr>
              <a:t>emp</a:t>
            </a:r>
            <a:r>
              <a:rPr lang="en-US" dirty="0">
                <a:effectLst/>
                <a:latin typeface="Times New Roman" panose="02020603050405020304" pitchFamily="18" charset="0"/>
              </a:rPr>
              <a:t> employee</a:t>
            </a:r>
          </a:p>
          <a:p>
            <a:r>
              <a:rPr lang="en-US" dirty="0">
                <a:effectLst/>
                <a:latin typeface="Times New Roman" panose="02020603050405020304" pitchFamily="18" charset="0"/>
              </a:rPr>
              <a:t>WHERE</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employee.empno</a:t>
            </a:r>
            <a:r>
              <a:rPr lang="en-US" dirty="0">
                <a:effectLst/>
                <a:latin typeface="Times New Roman" panose="02020603050405020304" pitchFamily="18" charset="0"/>
              </a:rPr>
              <a:t> IN </a:t>
            </a:r>
          </a:p>
          <a:p>
            <a:r>
              <a:rPr lang="en-US" dirty="0">
                <a:effectLst/>
                <a:latin typeface="Times New Roman" panose="02020603050405020304" pitchFamily="18" charset="0"/>
              </a:rPr>
              <a:t>(SELECT </a:t>
            </a:r>
            <a:r>
              <a:rPr lang="en-US" dirty="0" err="1">
                <a:effectLst/>
                <a:latin typeface="Times New Roman" panose="02020603050405020304" pitchFamily="18" charset="0"/>
              </a:rPr>
              <a:t>manager.mgr</a:t>
            </a:r>
            <a:endParaRPr lang="en-US" dirty="0">
              <a:effectLst/>
              <a:latin typeface="Times New Roman" panose="02020603050405020304" pitchFamily="18" charset="0"/>
            </a:endParaRPr>
          </a:p>
          <a:p>
            <a:r>
              <a:rPr lang="en-US" dirty="0">
                <a:effectLst/>
                <a:latin typeface="Times New Roman" panose="02020603050405020304" pitchFamily="18" charset="0"/>
              </a:rPr>
              <a:t>FROM </a:t>
            </a:r>
            <a:r>
              <a:rPr lang="en-US" dirty="0" err="1">
                <a:effectLst/>
                <a:latin typeface="Times New Roman" panose="02020603050405020304" pitchFamily="18" charset="0"/>
              </a:rPr>
              <a:t>emp</a:t>
            </a:r>
            <a:r>
              <a:rPr lang="en-US" dirty="0">
                <a:effectLst/>
                <a:latin typeface="Times New Roman" panose="02020603050405020304" pitchFamily="18" charset="0"/>
              </a:rPr>
              <a:t> manager);</a:t>
            </a:r>
          </a:p>
          <a:p>
            <a:pPr lvl="1"/>
            <a:endParaRPr lang="tr-TR" dirty="0"/>
          </a:p>
        </p:txBody>
      </p:sp>
      <p:grpSp>
        <p:nvGrpSpPr>
          <p:cNvPr id="2" name="Group 4"/>
          <p:cNvGrpSpPr>
            <a:grpSpLocks/>
          </p:cNvGrpSpPr>
          <p:nvPr/>
        </p:nvGrpSpPr>
        <p:grpSpPr bwMode="auto">
          <a:xfrm>
            <a:off x="819151" y="4976813"/>
            <a:ext cx="7444316" cy="608410"/>
            <a:chOff x="385" y="4173"/>
            <a:chExt cx="3496" cy="510"/>
          </a:xfrm>
        </p:grpSpPr>
        <p:sp>
          <p:nvSpPr>
            <p:cNvPr id="219141" name="Rectangle 5"/>
            <p:cNvSpPr>
              <a:spLocks noChangeArrowheads="1"/>
            </p:cNvSpPr>
            <p:nvPr/>
          </p:nvSpPr>
          <p:spPr bwMode="auto">
            <a:xfrm>
              <a:off x="385" y="4173"/>
              <a:ext cx="3496" cy="510"/>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8" name="Rectangle 6"/>
            <p:cNvSpPr>
              <a:spLocks noChangeArrowheads="1"/>
            </p:cNvSpPr>
            <p:nvPr/>
          </p:nvSpPr>
          <p:spPr bwMode="auto">
            <a:xfrm>
              <a:off x="394" y="4193"/>
              <a:ext cx="3448" cy="482"/>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SQL&gt; SELECT    employee.ename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2  FROM      emp employee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3  WHERE     employee.empno IN (SELECT manager.mgr</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4	     		  FROM  emp manager);</a:t>
              </a:r>
            </a:p>
          </p:txBody>
        </p:sp>
      </p:grpSp>
      <p:grpSp>
        <p:nvGrpSpPr>
          <p:cNvPr id="3" name="Group 7"/>
          <p:cNvGrpSpPr>
            <a:grpSpLocks/>
          </p:cNvGrpSpPr>
          <p:nvPr/>
        </p:nvGrpSpPr>
        <p:grpSpPr bwMode="auto">
          <a:xfrm>
            <a:off x="819151" y="5639991"/>
            <a:ext cx="7444316" cy="827484"/>
            <a:chOff x="385" y="4729"/>
            <a:chExt cx="3496" cy="694"/>
          </a:xfrm>
        </p:grpSpPr>
        <p:sp>
          <p:nvSpPr>
            <p:cNvPr id="219144" name="Rectangle 8"/>
            <p:cNvSpPr>
              <a:spLocks noChangeArrowheads="1"/>
            </p:cNvSpPr>
            <p:nvPr/>
          </p:nvSpPr>
          <p:spPr bwMode="auto">
            <a:xfrm>
              <a:off x="385" y="4743"/>
              <a:ext cx="3496" cy="586"/>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6" name="Rectangle 9"/>
            <p:cNvSpPr>
              <a:spLocks noChangeArrowheads="1"/>
            </p:cNvSpPr>
            <p:nvPr/>
          </p:nvSpPr>
          <p:spPr bwMode="auto">
            <a:xfrm>
              <a:off x="434" y="4729"/>
              <a:ext cx="1278" cy="694"/>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ENAME      </a:t>
              </a:r>
            </a:p>
            <a:p>
              <a:pPr defTabSz="873125"/>
              <a:r>
                <a:rPr lang="tr-TR" sz="1100" b="1">
                  <a:solidFill>
                    <a:prstClr val="black"/>
                  </a:solidFill>
                  <a:effectLst/>
                  <a:latin typeface="Courier New" pitchFamily="49" charset="0"/>
                </a:rPr>
                <a:t>----------</a:t>
              </a:r>
            </a:p>
            <a:p>
              <a:pPr defTabSz="873125"/>
              <a:r>
                <a:rPr lang="tr-TR" sz="1100" b="1">
                  <a:solidFill>
                    <a:prstClr val="black"/>
                  </a:solidFill>
                  <a:effectLst/>
                  <a:latin typeface="Courier New" pitchFamily="49" charset="0"/>
                </a:rPr>
                <a:t>KING      </a:t>
              </a:r>
            </a:p>
            <a:p>
              <a:pPr defTabSz="873125"/>
              <a:r>
                <a:rPr lang="tr-TR" sz="1100" b="1">
                  <a:solidFill>
                    <a:prstClr val="black"/>
                  </a:solidFill>
                  <a:effectLst/>
                  <a:latin typeface="Courier New" pitchFamily="49" charset="0"/>
                </a:rPr>
                <a:t>... </a:t>
              </a:r>
            </a:p>
            <a:p>
              <a:pPr defTabSz="873125"/>
              <a:r>
                <a:rPr lang="tr-TR" sz="1100" b="1">
                  <a:solidFill>
                    <a:prstClr val="black"/>
                  </a:solidFill>
                  <a:effectLst/>
                  <a:latin typeface="Courier New" pitchFamily="49" charset="0"/>
                </a:rPr>
                <a:t>6 rows selected.      </a:t>
              </a:r>
            </a:p>
            <a:p>
              <a:pPr defTabSz="873125"/>
              <a:r>
                <a:rPr lang="tr-TR" sz="1100" b="1">
                  <a:solidFill>
                    <a:srgbClr val="C0504D"/>
                  </a:solidFill>
                  <a:effectLst/>
                  <a:latin typeface="Courier New" pitchFamily="49" charset="0"/>
                </a:rPr>
                <a:t>    </a:t>
              </a:r>
            </a:p>
          </p:txBody>
        </p:sp>
      </p:grpSp>
    </p:spTree>
    <p:extLst>
      <p:ext uri="{BB962C8B-B14F-4D97-AF65-F5344CB8AC3E}">
        <p14:creationId xmlns:p14="http://schemas.microsoft.com/office/powerpoint/2010/main" val="858540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254346E-D251-45F9-B7E0-958D970995E5}" type="slidenum">
              <a:rPr lang="tr-TR">
                <a:solidFill>
                  <a:prstClr val="black"/>
                </a:solidFill>
              </a:rPr>
              <a:pPr/>
              <a:t>25</a:t>
            </a:fld>
            <a:endParaRPr lang="tr-TR">
              <a:solidFill>
                <a:prstClr val="black"/>
              </a:solidFill>
            </a:endParaRPr>
          </a:p>
        </p:txBody>
      </p:sp>
      <p:sp>
        <p:nvSpPr>
          <p:cNvPr id="284675" name="Rectangle 2"/>
          <p:cNvSpPr>
            <a:spLocks noGrp="1" noChangeArrowheads="1"/>
          </p:cNvSpPr>
          <p:nvPr>
            <p:ph type="body" idx="1"/>
          </p:nvPr>
        </p:nvSpPr>
        <p:spPr>
          <a:xfrm>
            <a:off x="609601" y="3577828"/>
            <a:ext cx="8022167" cy="2851547"/>
          </a:xfrm>
          <a:noFill/>
          <a:ln/>
        </p:spPr>
        <p:txBody>
          <a:bodyPr lIns="0" tIns="0" rIns="0" bIns="0"/>
          <a:lstStyle/>
          <a:p>
            <a:pPr defTabSz="468313">
              <a:tabLst>
                <a:tab pos="444500" algn="l"/>
              </a:tabLst>
            </a:pPr>
            <a:r>
              <a:rPr lang="tr-TR" dirty="0"/>
              <a:t>Using a </a:t>
            </a:r>
            <a:r>
              <a:rPr lang="tr-TR" dirty="0" err="1"/>
              <a:t>Subquery</a:t>
            </a:r>
            <a:r>
              <a:rPr lang="tr-TR" dirty="0"/>
              <a:t> in </a:t>
            </a:r>
            <a:r>
              <a:rPr lang="tr-TR" dirty="0" err="1"/>
              <a:t>the</a:t>
            </a:r>
            <a:r>
              <a:rPr lang="tr-TR" dirty="0"/>
              <a:t> FROM </a:t>
            </a:r>
            <a:r>
              <a:rPr lang="tr-TR" dirty="0" err="1"/>
              <a:t>Clause</a:t>
            </a:r>
            <a:endParaRPr lang="tr-TR" dirty="0"/>
          </a:p>
          <a:p>
            <a:pPr lvl="1" defTabSz="468313">
              <a:tabLst>
                <a:tab pos="444500" algn="l"/>
              </a:tabLst>
            </a:pPr>
            <a:r>
              <a:rPr lang="tr-TR" dirty="0" err="1"/>
              <a:t>You</a:t>
            </a:r>
            <a:r>
              <a:rPr lang="tr-TR" dirty="0"/>
              <a:t> can </a:t>
            </a:r>
            <a:r>
              <a:rPr lang="tr-TR" dirty="0" err="1"/>
              <a:t>use</a:t>
            </a:r>
            <a:r>
              <a:rPr lang="tr-TR" dirty="0"/>
              <a:t> a </a:t>
            </a:r>
            <a:r>
              <a:rPr lang="tr-TR" dirty="0" err="1">
                <a:solidFill>
                  <a:srgbClr val="FC0128"/>
                </a:solidFill>
              </a:rPr>
              <a:t>subquery</a:t>
            </a:r>
            <a:r>
              <a:rPr lang="tr-TR" dirty="0">
                <a:solidFill>
                  <a:srgbClr val="FC0128"/>
                </a:solidFill>
              </a:rPr>
              <a:t> in </a:t>
            </a:r>
            <a:r>
              <a:rPr lang="tr-TR" dirty="0" err="1">
                <a:solidFill>
                  <a:srgbClr val="FC0128"/>
                </a:solidFill>
              </a:rPr>
              <a:t>the</a:t>
            </a:r>
            <a:r>
              <a:rPr lang="tr-TR" dirty="0">
                <a:solidFill>
                  <a:srgbClr val="FC0128"/>
                </a:solidFill>
              </a:rPr>
              <a:t> FROM </a:t>
            </a:r>
            <a:r>
              <a:rPr lang="tr-TR" dirty="0" err="1">
                <a:solidFill>
                  <a:srgbClr val="FC0128"/>
                </a:solidFill>
              </a:rPr>
              <a:t>clause</a:t>
            </a:r>
            <a:r>
              <a:rPr lang="tr-TR" dirty="0">
                <a:solidFill>
                  <a:srgbClr val="FC0128"/>
                </a:solidFill>
              </a:rPr>
              <a:t> </a:t>
            </a:r>
            <a:r>
              <a:rPr lang="tr-TR" dirty="0"/>
              <a:t>of a SELECT </a:t>
            </a:r>
            <a:r>
              <a:rPr lang="tr-TR" dirty="0" err="1"/>
              <a:t>statement</a:t>
            </a:r>
            <a:r>
              <a:rPr lang="tr-TR" dirty="0"/>
              <a:t>, </a:t>
            </a:r>
            <a:r>
              <a:rPr lang="tr-TR" dirty="0" err="1"/>
              <a:t>which</a:t>
            </a:r>
            <a:r>
              <a:rPr lang="tr-TR" dirty="0"/>
              <a:t> is </a:t>
            </a:r>
            <a:r>
              <a:rPr lang="tr-TR" dirty="0" err="1"/>
              <a:t>very</a:t>
            </a:r>
            <a:r>
              <a:rPr lang="tr-TR" dirty="0"/>
              <a:t> </a:t>
            </a:r>
            <a:r>
              <a:rPr lang="tr-TR" dirty="0" err="1"/>
              <a:t>similar</a:t>
            </a:r>
            <a:r>
              <a:rPr lang="tr-TR" dirty="0"/>
              <a:t> </a:t>
            </a:r>
            <a:r>
              <a:rPr lang="tr-TR" dirty="0" err="1"/>
              <a:t>to</a:t>
            </a:r>
            <a:r>
              <a:rPr lang="tr-TR" dirty="0"/>
              <a:t> how </a:t>
            </a:r>
            <a:r>
              <a:rPr lang="tr-TR" dirty="0" err="1"/>
              <a:t>views</a:t>
            </a:r>
            <a:r>
              <a:rPr lang="tr-TR" dirty="0"/>
              <a:t> </a:t>
            </a:r>
            <a:r>
              <a:rPr lang="tr-TR" dirty="0" err="1"/>
              <a:t>are</a:t>
            </a:r>
            <a:r>
              <a:rPr lang="tr-TR" dirty="0"/>
              <a:t> </a:t>
            </a:r>
            <a:r>
              <a:rPr lang="tr-TR" dirty="0" err="1"/>
              <a:t>used</a:t>
            </a:r>
            <a:r>
              <a:rPr lang="tr-TR" dirty="0"/>
              <a:t>. A </a:t>
            </a:r>
            <a:r>
              <a:rPr lang="tr-TR" dirty="0" err="1"/>
              <a:t>subquery</a:t>
            </a:r>
            <a:r>
              <a:rPr lang="tr-TR" dirty="0"/>
              <a:t> in </a:t>
            </a:r>
            <a:r>
              <a:rPr lang="tr-TR" dirty="0" err="1"/>
              <a:t>the</a:t>
            </a:r>
            <a:r>
              <a:rPr lang="tr-TR" dirty="0"/>
              <a:t> FROM </a:t>
            </a:r>
            <a:r>
              <a:rPr lang="tr-TR" dirty="0" err="1"/>
              <a:t>clause</a:t>
            </a:r>
            <a:r>
              <a:rPr lang="tr-TR" dirty="0"/>
              <a:t> of a SELECT </a:t>
            </a:r>
            <a:r>
              <a:rPr lang="tr-TR" dirty="0" err="1"/>
              <a:t>statement</a:t>
            </a:r>
            <a:r>
              <a:rPr lang="tr-TR" dirty="0"/>
              <a:t> </a:t>
            </a:r>
            <a:r>
              <a:rPr lang="tr-TR" dirty="0" err="1"/>
              <a:t>defines</a:t>
            </a:r>
            <a:r>
              <a:rPr lang="tr-TR" dirty="0"/>
              <a:t> a data </a:t>
            </a:r>
            <a:r>
              <a:rPr lang="tr-TR" dirty="0" err="1"/>
              <a:t>source</a:t>
            </a:r>
            <a:r>
              <a:rPr lang="tr-TR" dirty="0"/>
              <a:t> </a:t>
            </a:r>
            <a:r>
              <a:rPr lang="tr-TR" dirty="0" err="1"/>
              <a:t>for</a:t>
            </a:r>
            <a:r>
              <a:rPr lang="tr-TR" dirty="0"/>
              <a:t> </a:t>
            </a:r>
            <a:r>
              <a:rPr lang="tr-TR" dirty="0" err="1"/>
              <a:t>that</a:t>
            </a:r>
            <a:r>
              <a:rPr lang="tr-TR" dirty="0"/>
              <a:t> </a:t>
            </a:r>
            <a:r>
              <a:rPr lang="tr-TR" dirty="0" err="1"/>
              <a:t>particular</a:t>
            </a:r>
            <a:r>
              <a:rPr lang="tr-TR" dirty="0"/>
              <a:t> SELECT </a:t>
            </a:r>
            <a:r>
              <a:rPr lang="tr-TR" dirty="0" err="1"/>
              <a:t>statement</a:t>
            </a:r>
            <a:r>
              <a:rPr lang="tr-TR" dirty="0"/>
              <a:t>, </a:t>
            </a:r>
            <a:r>
              <a:rPr lang="tr-TR" dirty="0" err="1"/>
              <a:t>and</a:t>
            </a:r>
            <a:r>
              <a:rPr lang="tr-TR" dirty="0"/>
              <a:t> </a:t>
            </a:r>
            <a:r>
              <a:rPr lang="tr-TR" dirty="0" err="1"/>
              <a:t>only</a:t>
            </a:r>
            <a:r>
              <a:rPr lang="tr-TR" dirty="0"/>
              <a:t> </a:t>
            </a:r>
            <a:r>
              <a:rPr lang="tr-TR" dirty="0" err="1"/>
              <a:t>that</a:t>
            </a:r>
            <a:r>
              <a:rPr lang="tr-TR" dirty="0"/>
              <a:t> SELECT </a:t>
            </a:r>
            <a:r>
              <a:rPr lang="tr-TR" dirty="0" err="1"/>
              <a:t>statement</a:t>
            </a:r>
            <a:r>
              <a:rPr lang="tr-TR" dirty="0"/>
              <a:t>.  </a:t>
            </a:r>
            <a:r>
              <a:rPr lang="tr-TR" dirty="0" err="1"/>
              <a:t>The</a:t>
            </a:r>
            <a:r>
              <a:rPr lang="tr-TR" dirty="0"/>
              <a:t> </a:t>
            </a:r>
            <a:r>
              <a:rPr lang="tr-TR" dirty="0" err="1"/>
              <a:t>slide</a:t>
            </a:r>
            <a:r>
              <a:rPr lang="tr-TR" dirty="0"/>
              <a:t> </a:t>
            </a:r>
            <a:r>
              <a:rPr lang="tr-TR" dirty="0" err="1"/>
              <a:t>example</a:t>
            </a:r>
            <a:r>
              <a:rPr lang="tr-TR" dirty="0"/>
              <a:t> </a:t>
            </a:r>
            <a:r>
              <a:rPr lang="tr-TR" dirty="0" err="1"/>
              <a:t>displays</a:t>
            </a:r>
            <a:r>
              <a:rPr lang="tr-TR" dirty="0"/>
              <a:t> </a:t>
            </a:r>
            <a:r>
              <a:rPr lang="tr-TR" dirty="0" err="1"/>
              <a:t>employee</a:t>
            </a:r>
            <a:r>
              <a:rPr lang="tr-TR" dirty="0"/>
              <a:t> </a:t>
            </a:r>
            <a:r>
              <a:rPr lang="tr-TR" dirty="0" err="1"/>
              <a:t>names</a:t>
            </a:r>
            <a:r>
              <a:rPr lang="tr-TR" dirty="0"/>
              <a:t>, </a:t>
            </a:r>
            <a:r>
              <a:rPr lang="tr-TR" dirty="0" err="1"/>
              <a:t>salaries</a:t>
            </a:r>
            <a:r>
              <a:rPr lang="tr-TR" dirty="0"/>
              <a:t>, </a:t>
            </a:r>
            <a:r>
              <a:rPr lang="tr-TR" dirty="0" err="1"/>
              <a:t>department</a:t>
            </a:r>
            <a:r>
              <a:rPr lang="tr-TR" dirty="0"/>
              <a:t> </a:t>
            </a:r>
            <a:r>
              <a:rPr lang="tr-TR" dirty="0" err="1"/>
              <a:t>numbers</a:t>
            </a:r>
            <a:r>
              <a:rPr lang="tr-TR" dirty="0"/>
              <a:t>, </a:t>
            </a:r>
            <a:r>
              <a:rPr lang="tr-TR" dirty="0" err="1"/>
              <a:t>and</a:t>
            </a:r>
            <a:r>
              <a:rPr lang="tr-TR" dirty="0"/>
              <a:t> </a:t>
            </a:r>
            <a:r>
              <a:rPr lang="tr-TR" dirty="0" err="1"/>
              <a:t>average</a:t>
            </a:r>
            <a:r>
              <a:rPr lang="tr-TR" dirty="0"/>
              <a:t> </a:t>
            </a:r>
            <a:r>
              <a:rPr lang="tr-TR" dirty="0" err="1"/>
              <a:t>salaries</a:t>
            </a:r>
            <a:r>
              <a:rPr lang="tr-TR" dirty="0"/>
              <a:t> </a:t>
            </a:r>
            <a:r>
              <a:rPr lang="tr-TR" dirty="0" err="1"/>
              <a:t>for</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make</a:t>
            </a:r>
            <a:r>
              <a:rPr lang="tr-TR" dirty="0"/>
              <a:t> </a:t>
            </a:r>
            <a:r>
              <a:rPr lang="tr-TR" dirty="0" err="1"/>
              <a:t>more</a:t>
            </a:r>
            <a:r>
              <a:rPr lang="tr-TR" dirty="0"/>
              <a:t> </a:t>
            </a:r>
            <a:r>
              <a:rPr lang="tr-TR" dirty="0" err="1"/>
              <a:t>than</a:t>
            </a:r>
            <a:r>
              <a:rPr lang="tr-TR" dirty="0"/>
              <a:t> </a:t>
            </a:r>
            <a:r>
              <a:rPr lang="tr-TR" dirty="0" err="1"/>
              <a:t>the</a:t>
            </a:r>
            <a:r>
              <a:rPr lang="tr-TR" dirty="0"/>
              <a:t> </a:t>
            </a:r>
            <a:r>
              <a:rPr lang="tr-TR" dirty="0" err="1"/>
              <a:t>average</a:t>
            </a:r>
            <a:r>
              <a:rPr lang="tr-TR" dirty="0"/>
              <a:t> </a:t>
            </a:r>
            <a:r>
              <a:rPr lang="tr-TR" dirty="0" err="1"/>
              <a:t>salary</a:t>
            </a:r>
            <a:r>
              <a:rPr lang="tr-TR" dirty="0"/>
              <a:t> in </a:t>
            </a:r>
            <a:r>
              <a:rPr lang="tr-TR" dirty="0" err="1"/>
              <a:t>their</a:t>
            </a:r>
            <a:r>
              <a:rPr lang="tr-TR" dirty="0"/>
              <a:t> </a:t>
            </a:r>
            <a:r>
              <a:rPr lang="tr-TR" dirty="0" err="1"/>
              <a:t>department</a:t>
            </a:r>
            <a:r>
              <a:rPr lang="tr-TR" dirty="0"/>
              <a:t>. </a:t>
            </a:r>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defTabSz="468313">
              <a:tabLst>
                <a:tab pos="444500" algn="l"/>
              </a:tabLst>
            </a:pPr>
            <a:br>
              <a:rPr lang="tr-TR" dirty="0">
                <a:solidFill>
                  <a:schemeClr val="accent2"/>
                </a:solidFill>
              </a:rPr>
            </a:br>
            <a:endParaRPr lang="tr-TR" dirty="0">
              <a:solidFill>
                <a:schemeClr val="accent2"/>
              </a:solidFill>
            </a:endParaRPr>
          </a:p>
          <a:p>
            <a:pPr defTabSz="468313">
              <a:tabLst>
                <a:tab pos="444500" algn="l"/>
              </a:tabLst>
            </a:pPr>
            <a:endParaRPr lang="tr-TR" dirty="0">
              <a:solidFill>
                <a:schemeClr val="accent2"/>
              </a:solidFill>
            </a:endParaRPr>
          </a:p>
          <a:p>
            <a:pPr defTabSz="468313">
              <a:tabLst>
                <a:tab pos="444500" algn="l"/>
              </a:tabLst>
            </a:pP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page</a:t>
            </a:r>
            <a:r>
              <a:rPr lang="tr-TR" dirty="0">
                <a:solidFill>
                  <a:schemeClr val="accent2"/>
                </a:solidFill>
              </a:rPr>
              <a:t> 7-9)</a:t>
            </a:r>
            <a:endParaRPr lang="tr-TR" dirty="0"/>
          </a:p>
          <a:p>
            <a:pPr lvl="1" defTabSz="468313">
              <a:tabLst>
                <a:tab pos="444500" algn="l"/>
              </a:tabLst>
            </a:pPr>
            <a:r>
              <a:rPr lang="tr-TR" dirty="0" err="1">
                <a:solidFill>
                  <a:schemeClr val="accent2"/>
                </a:solidFill>
              </a:rPr>
              <a:t>Explain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returning</a:t>
            </a:r>
            <a:r>
              <a:rPr lang="tr-TR" dirty="0">
                <a:solidFill>
                  <a:schemeClr val="accent2"/>
                </a:solidFill>
              </a:rPr>
              <a:t> NULLS in </a:t>
            </a:r>
            <a:r>
              <a:rPr lang="tr-TR" dirty="0" err="1">
                <a:solidFill>
                  <a:schemeClr val="accent2"/>
                </a:solidFill>
              </a:rPr>
              <a:t>subqueries</a:t>
            </a:r>
            <a:r>
              <a:rPr lang="tr-TR" dirty="0">
                <a:solidFill>
                  <a:schemeClr val="accent2"/>
                </a:solidFill>
              </a:rPr>
              <a:t> can be </a:t>
            </a:r>
            <a:r>
              <a:rPr lang="tr-TR" dirty="0" err="1">
                <a:solidFill>
                  <a:schemeClr val="accent2"/>
                </a:solidFill>
              </a:rPr>
              <a:t>avoided</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WHERE </a:t>
            </a:r>
            <a:r>
              <a:rPr lang="tr-TR" dirty="0" err="1">
                <a:solidFill>
                  <a:schemeClr val="accent2"/>
                </a:solidFill>
              </a:rPr>
              <a:t>col</a:t>
            </a:r>
            <a:r>
              <a:rPr lang="tr-TR" dirty="0">
                <a:solidFill>
                  <a:schemeClr val="accent2"/>
                </a:solidFill>
              </a:rPr>
              <a:t> IS NOT </a:t>
            </a:r>
            <a:r>
              <a:rPr lang="tr-TR" dirty="0" err="1">
                <a:solidFill>
                  <a:schemeClr val="accent2"/>
                </a:solidFill>
              </a:rPr>
              <a:t>clause</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subquery</a:t>
            </a:r>
            <a:r>
              <a:rPr lang="tr-TR" dirty="0">
                <a:solidFill>
                  <a:schemeClr val="accent2"/>
                </a:solidFill>
              </a:rPr>
              <a:t> </a:t>
            </a:r>
            <a:r>
              <a:rPr lang="tr-TR" dirty="0" err="1">
                <a:solidFill>
                  <a:schemeClr val="accent2"/>
                </a:solidFill>
              </a:rPr>
              <a:t>or</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NVL </a:t>
            </a:r>
            <a:r>
              <a:rPr lang="tr-TR" dirty="0" err="1">
                <a:solidFill>
                  <a:schemeClr val="accent2"/>
                </a:solidFill>
              </a:rPr>
              <a:t>single</a:t>
            </a:r>
            <a:r>
              <a:rPr lang="tr-TR" dirty="0">
                <a:solidFill>
                  <a:schemeClr val="accent2"/>
                </a:solidFill>
              </a:rPr>
              <a:t> </a:t>
            </a:r>
            <a:r>
              <a:rPr lang="tr-TR" dirty="0" err="1">
                <a:solidFill>
                  <a:schemeClr val="accent2"/>
                </a:solidFill>
              </a:rPr>
              <a:t>row</a:t>
            </a:r>
            <a:r>
              <a:rPr lang="tr-TR" dirty="0">
                <a:solidFill>
                  <a:schemeClr val="accent2"/>
                </a:solidFill>
              </a:rPr>
              <a:t> </a:t>
            </a:r>
            <a:r>
              <a:rPr lang="tr-TR" dirty="0" err="1">
                <a:solidFill>
                  <a:schemeClr val="accent2"/>
                </a:solidFill>
              </a:rPr>
              <a:t>function</a:t>
            </a:r>
            <a:r>
              <a:rPr lang="tr-TR" dirty="0">
                <a:solidFill>
                  <a:schemeClr val="accent2"/>
                </a:solidFill>
              </a:rPr>
              <a:t> in </a:t>
            </a:r>
            <a:r>
              <a:rPr lang="tr-TR" dirty="0" err="1">
                <a:solidFill>
                  <a:schemeClr val="accent2"/>
                </a:solidFill>
              </a:rPr>
              <a:t>the</a:t>
            </a:r>
            <a:r>
              <a:rPr lang="tr-TR" dirty="0">
                <a:solidFill>
                  <a:schemeClr val="accent2"/>
                </a:solidFill>
              </a:rPr>
              <a:t> SELECT </a:t>
            </a:r>
            <a:r>
              <a:rPr lang="tr-TR" dirty="0" err="1">
                <a:solidFill>
                  <a:schemeClr val="accent2"/>
                </a:solidFill>
              </a:rPr>
              <a:t>list</a:t>
            </a:r>
            <a:r>
              <a:rPr lang="tr-TR" dirty="0">
                <a:solidFill>
                  <a:schemeClr val="accent2"/>
                </a:solidFill>
              </a:rPr>
              <a:t>, </a:t>
            </a:r>
            <a:r>
              <a:rPr lang="tr-TR" dirty="0" err="1">
                <a:solidFill>
                  <a:schemeClr val="accent2"/>
                </a:solidFill>
              </a:rPr>
              <a:t>when</a:t>
            </a:r>
            <a:r>
              <a:rPr lang="tr-TR" dirty="0">
                <a:solidFill>
                  <a:schemeClr val="accent2"/>
                </a:solidFill>
              </a:rPr>
              <a:t> </a:t>
            </a:r>
            <a:r>
              <a:rPr lang="tr-TR" dirty="0" err="1">
                <a:solidFill>
                  <a:schemeClr val="accent2"/>
                </a:solidFill>
              </a:rPr>
              <a:t>the</a:t>
            </a:r>
            <a:r>
              <a:rPr lang="tr-TR" dirty="0">
                <a:solidFill>
                  <a:schemeClr val="accent2"/>
                </a:solidFill>
              </a:rPr>
              <a:t> NOT IN </a:t>
            </a:r>
            <a:r>
              <a:rPr lang="tr-TR" dirty="0" err="1">
                <a:solidFill>
                  <a:schemeClr val="accent2"/>
                </a:solidFill>
              </a:rPr>
              <a:t>operator</a:t>
            </a:r>
            <a:r>
              <a:rPr lang="tr-TR" dirty="0">
                <a:solidFill>
                  <a:schemeClr val="accent2"/>
                </a:solidFill>
              </a:rPr>
              <a:t> is </a:t>
            </a:r>
            <a:r>
              <a:rPr lang="tr-TR" dirty="0" err="1">
                <a:solidFill>
                  <a:schemeClr val="accent2"/>
                </a:solidFill>
              </a:rPr>
              <a:t>used</a:t>
            </a:r>
            <a:r>
              <a:rPr lang="tr-TR" dirty="0">
                <a:solidFill>
                  <a:schemeClr val="accent2"/>
                </a:solidFill>
              </a:rPr>
              <a:t> in </a:t>
            </a:r>
            <a:r>
              <a:rPr lang="tr-TR" dirty="0" err="1">
                <a:solidFill>
                  <a:schemeClr val="accent2"/>
                </a:solidFill>
              </a:rPr>
              <a:t>the</a:t>
            </a:r>
            <a:r>
              <a:rPr lang="tr-TR" dirty="0">
                <a:solidFill>
                  <a:schemeClr val="accent2"/>
                </a:solidFill>
              </a:rPr>
              <a:t> main </a:t>
            </a:r>
            <a:r>
              <a:rPr lang="tr-TR" dirty="0" err="1">
                <a:solidFill>
                  <a:schemeClr val="accent2"/>
                </a:solidFill>
              </a:rPr>
              <a:t>query</a:t>
            </a:r>
            <a:r>
              <a:rPr lang="tr-TR" dirty="0">
                <a:solidFill>
                  <a:schemeClr val="accent2"/>
                </a:solidFill>
              </a:rPr>
              <a:t>. </a:t>
            </a:r>
          </a:p>
        </p:txBody>
      </p:sp>
      <p:sp>
        <p:nvSpPr>
          <p:cNvPr id="284676" name="Rectangle 3"/>
          <p:cNvSpPr>
            <a:spLocks noGrp="1" noRot="1" noChangeAspect="1" noChangeArrowheads="1" noTextEdit="1"/>
          </p:cNvSpPr>
          <p:nvPr>
            <p:ph type="sldImg"/>
          </p:nvPr>
        </p:nvSpPr>
        <p:spPr>
          <a:xfrm>
            <a:off x="2339975" y="127000"/>
            <a:ext cx="4454525" cy="3340100"/>
          </a:xfrm>
          <a:ln w="12700" cap="flat">
            <a:solidFill>
              <a:schemeClr val="tx1"/>
            </a:solidFill>
          </a:ln>
        </p:spPr>
      </p:sp>
    </p:spTree>
    <p:extLst>
      <p:ext uri="{BB962C8B-B14F-4D97-AF65-F5344CB8AC3E}">
        <p14:creationId xmlns:p14="http://schemas.microsoft.com/office/powerpoint/2010/main" val="669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E05FE61-A5E9-49D0-818B-327AEAAA0529}" type="slidenum">
              <a:rPr lang="tr-TR"/>
              <a:pPr/>
              <a:t>2</a:t>
            </a:fld>
            <a:endParaRPr lang="tr-TR"/>
          </a:p>
        </p:txBody>
      </p:sp>
      <p:sp>
        <p:nvSpPr>
          <p:cNvPr id="178178"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78179"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78180" name="Rectangle 4"/>
          <p:cNvSpPr>
            <a:spLocks noGrp="1" noChangeArrowheads="1"/>
          </p:cNvSpPr>
          <p:nvPr>
            <p:ph type="body" idx="1"/>
          </p:nvPr>
        </p:nvSpPr>
        <p:spPr>
          <a:xfrm>
            <a:off x="529167" y="3570686"/>
            <a:ext cx="8051800" cy="2851547"/>
          </a:xfrm>
          <a:noFill/>
          <a:ln/>
        </p:spPr>
        <p:txBody>
          <a:bodyPr lIns="90796" tIns="44601" rIns="90796" bIns="44601"/>
          <a:lstStyle/>
          <a:p>
            <a:pPr defTabSz="377825">
              <a:tabLst>
                <a:tab pos="442913" algn="l"/>
              </a:tabLst>
            </a:pPr>
            <a:r>
              <a:rPr lang="tr-TR" dirty="0"/>
              <a:t>Using a Subquery to Solve a Problem</a:t>
            </a:r>
          </a:p>
          <a:p>
            <a:pPr lvl="1" defTabSz="377825">
              <a:tabLst>
                <a:tab pos="442913" algn="l"/>
              </a:tabLst>
            </a:pPr>
            <a:r>
              <a:rPr lang="tr-TR" dirty="0"/>
              <a:t>Suppose you want to write a query to find out who earns a salary greater than Jones’ salary. </a:t>
            </a:r>
          </a:p>
          <a:p>
            <a:pPr lvl="1" defTabSz="377825">
              <a:tabLst>
                <a:tab pos="442913" algn="l"/>
              </a:tabLst>
            </a:pPr>
            <a:r>
              <a:rPr lang="tr-TR" dirty="0"/>
              <a:t>To solve this problem, you need </a:t>
            </a:r>
            <a:r>
              <a:rPr lang="tr-TR" i="1" dirty="0"/>
              <a:t>two</a:t>
            </a:r>
            <a:r>
              <a:rPr lang="tr-TR" dirty="0"/>
              <a:t> queries: one query to find what Jones earns and a second query to find who earns more than that amount. </a:t>
            </a:r>
          </a:p>
          <a:p>
            <a:pPr lvl="1" defTabSz="377825">
              <a:tabLst>
                <a:tab pos="442913" algn="l"/>
              </a:tabLst>
            </a:pPr>
            <a:r>
              <a:rPr lang="tr-TR" dirty="0"/>
              <a:t>You can solve this problem by combining the two queries, placing one query </a:t>
            </a:r>
            <a:r>
              <a:rPr lang="tr-TR" i="1" dirty="0"/>
              <a:t>inside</a:t>
            </a:r>
            <a:r>
              <a:rPr lang="tr-TR" dirty="0"/>
              <a:t> the other query. </a:t>
            </a:r>
          </a:p>
          <a:p>
            <a:pPr lvl="1" defTabSz="377825">
              <a:tabLst>
                <a:tab pos="442913" algn="l"/>
              </a:tabLst>
            </a:pPr>
            <a:r>
              <a:rPr lang="tr-TR" dirty="0"/>
              <a:t>The inner query or the </a:t>
            </a:r>
            <a:r>
              <a:rPr lang="tr-TR" i="1" dirty="0"/>
              <a:t>subquery</a:t>
            </a:r>
            <a:r>
              <a:rPr lang="tr-TR" dirty="0"/>
              <a:t> returns a value that is used by the outer query or the main query. Using a subquery is equivalent to performing two sequential queries and using the result of the first query as the search value in the second query.</a:t>
            </a:r>
          </a:p>
          <a:p>
            <a:pPr marL="436563" lvl="2" indent="477838" defTabSz="377825">
              <a:tabLst>
                <a:tab pos="442913" algn="l"/>
              </a:tabLst>
            </a:pPr>
            <a:endParaRPr lang="tr-TR" dirty="0"/>
          </a:p>
          <a:p>
            <a:pPr defTabSz="377825">
              <a:tabLst>
                <a:tab pos="442913" algn="l"/>
              </a:tabLst>
            </a:pPr>
            <a:endParaRPr lang="tr-TR" dirty="0"/>
          </a:p>
          <a:p>
            <a:pPr defTabSz="377825">
              <a:tabLst>
                <a:tab pos="442913" algn="l"/>
              </a:tabLst>
            </a:pPr>
            <a:endParaRPr lang="tr-TR" dirty="0"/>
          </a:p>
          <a:p>
            <a:pPr defTabSz="377825">
              <a:tabLst>
                <a:tab pos="442913" algn="l"/>
              </a:tabLst>
            </a:pPr>
            <a:endParaRPr lang="tr-TR" dirty="0">
              <a:solidFill>
                <a:schemeClr val="accent1"/>
              </a:solidFill>
            </a:endParaRPr>
          </a:p>
          <a:p>
            <a:pPr lvl="1" defTabSz="377825">
              <a:tabLst>
                <a:tab pos="442913" algn="l"/>
              </a:tabLst>
            </a:pPr>
            <a:endParaRPr lang="tr-TR" dirty="0"/>
          </a:p>
          <a:p>
            <a:pPr defTabSz="377825">
              <a:tabLst>
                <a:tab pos="442913" algn="l"/>
              </a:tabLst>
            </a:pPr>
            <a:endParaRPr lang="tr-TR" b="1" dirty="0"/>
          </a:p>
        </p:txBody>
      </p:sp>
      <p:sp>
        <p:nvSpPr>
          <p:cNvPr id="178181"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31334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550334" y="3580210"/>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70 minutes	Total</a:t>
            </a:r>
          </a:p>
        </p:txBody>
      </p:sp>
      <p:sp>
        <p:nvSpPr>
          <p:cNvPr id="285699"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83625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ABFA247C-2652-4BBD-AA06-1C106B1CD518}" type="slidenum">
              <a:rPr lang="tr-TR">
                <a:solidFill>
                  <a:prstClr val="black"/>
                </a:solidFill>
              </a:rPr>
              <a:pPr/>
              <a:t>27</a:t>
            </a:fld>
            <a:endParaRPr lang="tr-TR">
              <a:solidFill>
                <a:prstClr val="black"/>
              </a:solidFill>
            </a:endParaRPr>
          </a:p>
        </p:txBody>
      </p:sp>
      <p:sp>
        <p:nvSpPr>
          <p:cNvPr id="22528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528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6725" name="Rectangle 4"/>
          <p:cNvSpPr>
            <a:spLocks noGrp="1" noChangeArrowheads="1"/>
          </p:cNvSpPr>
          <p:nvPr>
            <p:ph type="body" idx="1"/>
          </p:nvPr>
        </p:nvSpPr>
        <p:spPr>
          <a:xfrm>
            <a:off x="605367" y="3577828"/>
            <a:ext cx="7880351" cy="2851547"/>
          </a:xfrm>
          <a:noFill/>
          <a:ln/>
        </p:spPr>
        <p:txBody>
          <a:bodyPr lIns="89202" tIns="43008" rIns="89202" bIns="43008"/>
          <a:lstStyle/>
          <a:p>
            <a:pPr defTabSz="423863">
              <a:tabLst>
                <a:tab pos="423863" algn="l"/>
              </a:tabLst>
            </a:pPr>
            <a:r>
              <a:rPr lang="tr-TR"/>
              <a:t>Adding a New Row to a Table</a:t>
            </a:r>
          </a:p>
          <a:p>
            <a:pPr lvl="1" defTabSz="423863">
              <a:tabLst>
                <a:tab pos="423863" algn="l"/>
              </a:tabLst>
            </a:pPr>
            <a:r>
              <a:rPr lang="tr-TR"/>
              <a:t>The slide graphic adds a new department to the DEPT table. </a:t>
            </a: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p:txBody>
      </p:sp>
      <p:sp>
        <p:nvSpPr>
          <p:cNvPr id="286726"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134517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C67FB427-0E2C-411D-A11F-7EA0DF76062C}" type="slidenum">
              <a:rPr lang="tr-TR">
                <a:solidFill>
                  <a:prstClr val="black"/>
                </a:solidFill>
              </a:rPr>
              <a:pPr/>
              <a:t>28</a:t>
            </a:fld>
            <a:endParaRPr lang="tr-TR">
              <a:solidFill>
                <a:prstClr val="black"/>
              </a:solidFill>
            </a:endParaRPr>
          </a:p>
        </p:txBody>
      </p:sp>
      <p:sp>
        <p:nvSpPr>
          <p:cNvPr id="227330"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7331"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7749" name="Rectangle 4"/>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You can add new rows to a table by issuing the </a:t>
            </a:r>
            <a:r>
              <a:rPr lang="tr-TR">
                <a:solidFill>
                  <a:srgbClr val="FC0128"/>
                </a:solidFill>
              </a:rPr>
              <a:t>INSERT </a:t>
            </a:r>
            <a:r>
              <a:rPr lang="tr-TR"/>
              <a:t>statement. </a:t>
            </a:r>
          </a:p>
          <a:p>
            <a:pPr lvl="1"/>
            <a:r>
              <a:rPr lang="tr-TR"/>
              <a:t>In the syntax:</a:t>
            </a:r>
          </a:p>
          <a:p>
            <a:pPr lvl="1"/>
            <a:r>
              <a:rPr lang="tr-TR"/>
              <a:t>	</a:t>
            </a:r>
            <a:r>
              <a:rPr lang="tr-TR" i="1"/>
              <a:t>table			</a:t>
            </a:r>
            <a:r>
              <a:rPr lang="tr-TR"/>
              <a:t>is the name of the table</a:t>
            </a:r>
          </a:p>
          <a:p>
            <a:pPr lvl="1"/>
            <a:r>
              <a:rPr lang="tr-TR"/>
              <a:t>	</a:t>
            </a:r>
            <a:r>
              <a:rPr lang="tr-TR" i="1"/>
              <a:t>column		</a:t>
            </a:r>
            <a:r>
              <a:rPr lang="tr-TR"/>
              <a:t>is the name of the column in the table to populate</a:t>
            </a:r>
          </a:p>
          <a:p>
            <a:pPr lvl="1"/>
            <a:r>
              <a:rPr lang="tr-TR"/>
              <a:t>	</a:t>
            </a:r>
            <a:r>
              <a:rPr lang="tr-TR" i="1"/>
              <a:t>value		</a:t>
            </a:r>
            <a:r>
              <a:rPr lang="tr-TR"/>
              <a:t>is the corresponding value for the column</a:t>
            </a:r>
          </a:p>
          <a:p>
            <a:pPr lvl="1"/>
            <a:r>
              <a:rPr lang="tr-TR" b="1"/>
              <a:t>Note:</a:t>
            </a:r>
            <a:r>
              <a:rPr lang="tr-TR"/>
              <a:t> This statement with the VALUES clause adds only one row at a time to a table.</a:t>
            </a:r>
          </a:p>
          <a:p>
            <a:pPr lvl="1"/>
            <a:endParaRPr lang="tr-TR"/>
          </a:p>
          <a:p>
            <a:endParaRPr lang="tr-TR" b="1"/>
          </a:p>
        </p:txBody>
      </p:sp>
      <p:sp>
        <p:nvSpPr>
          <p:cNvPr id="287750"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732496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D10427A-F9DB-4271-B255-FA422CDE197B}" type="slidenum">
              <a:rPr lang="tr-TR">
                <a:solidFill>
                  <a:prstClr val="black"/>
                </a:solidFill>
              </a:rPr>
              <a:pPr/>
              <a:t>29</a:t>
            </a:fld>
            <a:endParaRPr lang="tr-TR">
              <a:solidFill>
                <a:prstClr val="black"/>
              </a:solidFill>
            </a:endParaRPr>
          </a:p>
        </p:txBody>
      </p:sp>
      <p:sp>
        <p:nvSpPr>
          <p:cNvPr id="28877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8772"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tr-TR"/>
              <a:t>    </a:t>
            </a:r>
            <a:r>
              <a:rPr lang="tr-TR" b="1">
                <a:latin typeface="Courier New" pitchFamily="49" charset="0"/>
              </a:rPr>
              <a:t>SQL&gt; DESCRIBE  dept</a:t>
            </a:r>
            <a:endParaRPr lang="tr-TR"/>
          </a:p>
          <a:p>
            <a:pPr lvl="1"/>
            <a:endParaRPr lang="tr-TR"/>
          </a:p>
          <a:p>
            <a:pPr lvl="1">
              <a:spcBef>
                <a:spcPct val="0"/>
              </a:spcBef>
            </a:pPr>
            <a:r>
              <a:rPr lang="tr-TR"/>
              <a:t>     </a:t>
            </a:r>
            <a:r>
              <a:rPr lang="tr-TR">
                <a:latin typeface="Courier New" pitchFamily="49" charset="0"/>
              </a:rPr>
              <a:t>Name                            Null?    Type</a:t>
            </a:r>
          </a:p>
          <a:p>
            <a:pPr lvl="1">
              <a:spcBef>
                <a:spcPct val="0"/>
              </a:spcBef>
            </a:pPr>
            <a:r>
              <a:rPr lang="tr-TR">
                <a:latin typeface="Courier New" pitchFamily="49" charset="0"/>
              </a:rPr>
              <a:t>  ------------------------------- -------- ------------</a:t>
            </a:r>
          </a:p>
          <a:p>
            <a:pPr lvl="1">
              <a:spcBef>
                <a:spcPct val="0"/>
              </a:spcBef>
            </a:pPr>
            <a:r>
              <a:rPr lang="tr-TR">
                <a:latin typeface="Courier New" pitchFamily="49" charset="0"/>
              </a:rPr>
              <a:t>  DEPTNO                          NOT NULL NUMBER(2)</a:t>
            </a:r>
          </a:p>
          <a:p>
            <a:pPr lvl="1">
              <a:spcBef>
                <a:spcPct val="0"/>
              </a:spcBef>
            </a:pPr>
            <a:r>
              <a:rPr lang="tr-TR">
                <a:latin typeface="Courier New" pitchFamily="49" charset="0"/>
              </a:rPr>
              <a:t>  DNAME                                    VARCHAR2(14)</a:t>
            </a:r>
          </a:p>
          <a:p>
            <a:pPr lvl="1">
              <a:spcBef>
                <a:spcPct val="0"/>
              </a:spcBef>
            </a:pPr>
            <a:r>
              <a:rPr lang="tr-TR">
                <a:latin typeface="Courier New" pitchFamily="49" charset="0"/>
              </a:rPr>
              <a:t>  LOC                                      VARCHAR2(13)</a:t>
            </a:r>
          </a:p>
          <a:p>
            <a:pPr lvl="1"/>
            <a:endParaRPr lang="tr-TR" sz="400"/>
          </a:p>
          <a:p>
            <a:pPr lvl="1"/>
            <a:r>
              <a:rPr lang="tr-TR"/>
              <a:t>For clarity, use the column list in the INSERT clause.</a:t>
            </a:r>
            <a:br>
              <a:rPr lang="tr-TR"/>
            </a:br>
            <a:r>
              <a:rPr lang="tr-TR"/>
              <a:t>Enclose character and date values within single quotation marks; do not enclose numeric values within single quotation marks.</a:t>
            </a: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Number values should not be enclosed in single quotes, because implicit conversion may take place for numeric values assigned to NUMBER datatype columns if single quotes are included.  </a:t>
            </a:r>
          </a:p>
        </p:txBody>
      </p:sp>
      <p:sp>
        <p:nvSpPr>
          <p:cNvPr id="229380" name="Rectangle 4"/>
          <p:cNvSpPr>
            <a:spLocks noChangeArrowheads="1"/>
          </p:cNvSpPr>
          <p:nvPr/>
        </p:nvSpPr>
        <p:spPr bwMode="auto">
          <a:xfrm>
            <a:off x="833967" y="4198144"/>
            <a:ext cx="7433733" cy="2059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9381" name="Rectangle 5"/>
          <p:cNvSpPr>
            <a:spLocks noChangeArrowheads="1"/>
          </p:cNvSpPr>
          <p:nvPr/>
        </p:nvSpPr>
        <p:spPr bwMode="auto">
          <a:xfrm>
            <a:off x="833967" y="4469606"/>
            <a:ext cx="7433733" cy="71437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2158959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sldNum" sz="quarter" idx="5"/>
          </p:nvPr>
        </p:nvSpPr>
        <p:spPr>
          <a:noFill/>
        </p:spPr>
        <p:txBody>
          <a:bodyPr/>
          <a:lstStyle/>
          <a:p>
            <a:fld id="{ED50D829-C979-48D8-9915-7A86FD0F98D3}" type="slidenum">
              <a:rPr lang="tr-TR">
                <a:solidFill>
                  <a:prstClr val="black"/>
                </a:solidFill>
              </a:rPr>
              <a:pPr/>
              <a:t>30</a:t>
            </a:fld>
            <a:endParaRPr lang="tr-TR">
              <a:solidFill>
                <a:prstClr val="black"/>
              </a:solidFill>
            </a:endParaRPr>
          </a:p>
        </p:txBody>
      </p:sp>
      <p:sp>
        <p:nvSpPr>
          <p:cNvPr id="7172"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7173"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Methods</a:t>
            </a:r>
            <a:r>
              <a:rPr lang="tr-TR" dirty="0"/>
              <a:t> </a:t>
            </a:r>
            <a:r>
              <a:rPr lang="tr-TR" dirty="0" err="1"/>
              <a:t>for</a:t>
            </a:r>
            <a:r>
              <a:rPr lang="tr-TR" dirty="0"/>
              <a:t> </a:t>
            </a:r>
            <a:r>
              <a:rPr lang="tr-TR" dirty="0" err="1"/>
              <a:t>Inserting</a:t>
            </a:r>
            <a:r>
              <a:rPr lang="tr-TR" dirty="0"/>
              <a:t> </a:t>
            </a:r>
            <a:r>
              <a:rPr lang="tr-TR" dirty="0" err="1"/>
              <a:t>Null</a:t>
            </a:r>
            <a:r>
              <a:rPr lang="tr-TR" dirty="0"/>
              <a:t> </a:t>
            </a:r>
            <a:r>
              <a:rPr lang="tr-TR" dirty="0" err="1"/>
              <a:t>Values</a:t>
            </a:r>
            <a:endParaRPr lang="tr-TR" dirty="0"/>
          </a:p>
          <a:p>
            <a:endParaRPr lang="tr-TR" dirty="0"/>
          </a:p>
          <a:p>
            <a:pPr lvl="1"/>
            <a:r>
              <a:rPr lang="tr-TR" dirty="0"/>
              <a:t>Be sure </a:t>
            </a:r>
            <a:r>
              <a:rPr lang="tr-TR" dirty="0" err="1"/>
              <a:t>that</a:t>
            </a:r>
            <a:r>
              <a:rPr lang="tr-TR" dirty="0"/>
              <a:t> </a:t>
            </a:r>
            <a:r>
              <a:rPr lang="tr-TR" dirty="0" err="1"/>
              <a:t>the</a:t>
            </a:r>
            <a:r>
              <a:rPr lang="tr-TR" dirty="0"/>
              <a:t> </a:t>
            </a:r>
            <a:r>
              <a:rPr lang="tr-TR" dirty="0" err="1"/>
              <a:t>targeted</a:t>
            </a:r>
            <a:r>
              <a:rPr lang="tr-TR" dirty="0"/>
              <a:t> </a:t>
            </a:r>
            <a:r>
              <a:rPr lang="tr-TR" dirty="0" err="1"/>
              <a:t>column</a:t>
            </a:r>
            <a:r>
              <a:rPr lang="tr-TR" dirty="0"/>
              <a:t> </a:t>
            </a:r>
            <a:r>
              <a:rPr lang="tr-TR" dirty="0" err="1"/>
              <a:t>allows</a:t>
            </a:r>
            <a:r>
              <a:rPr lang="tr-TR" dirty="0"/>
              <a:t> </a:t>
            </a:r>
            <a:r>
              <a:rPr lang="tr-TR" dirty="0" err="1"/>
              <a:t>null</a:t>
            </a:r>
            <a:r>
              <a:rPr lang="tr-TR" dirty="0"/>
              <a:t> </a:t>
            </a:r>
            <a:r>
              <a:rPr lang="tr-TR" dirty="0" err="1"/>
              <a:t>values</a:t>
            </a:r>
            <a:r>
              <a:rPr lang="tr-TR" dirty="0"/>
              <a:t> </a:t>
            </a:r>
            <a:r>
              <a:rPr lang="tr-TR" dirty="0" err="1"/>
              <a:t>by</a:t>
            </a:r>
            <a:r>
              <a:rPr lang="tr-TR" dirty="0"/>
              <a:t> </a:t>
            </a:r>
            <a:r>
              <a:rPr lang="tr-TR" dirty="0" err="1"/>
              <a:t>verifying</a:t>
            </a:r>
            <a:r>
              <a:rPr lang="tr-TR" dirty="0"/>
              <a:t> </a:t>
            </a:r>
            <a:r>
              <a:rPr lang="tr-TR" dirty="0" err="1"/>
              <a:t>the</a:t>
            </a:r>
            <a:r>
              <a:rPr lang="tr-TR" dirty="0"/>
              <a:t> </a:t>
            </a:r>
            <a:r>
              <a:rPr lang="tr-TR" dirty="0" err="1"/>
              <a:t>Null</a:t>
            </a:r>
            <a:r>
              <a:rPr lang="tr-TR" dirty="0"/>
              <a:t>? </a:t>
            </a:r>
            <a:r>
              <a:rPr lang="tr-TR" dirty="0" err="1"/>
              <a:t>status</a:t>
            </a:r>
            <a:r>
              <a:rPr lang="tr-TR" dirty="0"/>
              <a:t> </a:t>
            </a:r>
            <a:r>
              <a:rPr lang="tr-TR" dirty="0" err="1"/>
              <a:t>from</a:t>
            </a:r>
            <a:r>
              <a:rPr lang="tr-TR" dirty="0"/>
              <a:t> </a:t>
            </a:r>
            <a:r>
              <a:rPr lang="tr-TR" dirty="0" err="1"/>
              <a:t>the</a:t>
            </a:r>
            <a:r>
              <a:rPr lang="tr-TR" dirty="0"/>
              <a:t> SQL*Plus DESCRIBE </a:t>
            </a:r>
            <a:r>
              <a:rPr lang="tr-TR" dirty="0" err="1"/>
              <a:t>command</a:t>
            </a:r>
            <a:r>
              <a:rPr lang="tr-TR" dirty="0"/>
              <a:t>.</a:t>
            </a:r>
          </a:p>
          <a:p>
            <a:pPr lvl="1"/>
            <a:r>
              <a:rPr lang="tr-TR" dirty="0" err="1"/>
              <a:t>The</a:t>
            </a:r>
            <a:r>
              <a:rPr lang="tr-TR" dirty="0"/>
              <a:t> </a:t>
            </a:r>
            <a:r>
              <a:rPr lang="tr-TR" dirty="0" err="1"/>
              <a:t>Oracle</a:t>
            </a:r>
            <a:r>
              <a:rPr lang="tr-TR" dirty="0"/>
              <a:t> Server </a:t>
            </a:r>
            <a:r>
              <a:rPr lang="tr-TR" dirty="0" err="1"/>
              <a:t>automatically</a:t>
            </a:r>
            <a:r>
              <a:rPr lang="tr-TR" dirty="0"/>
              <a:t> </a:t>
            </a:r>
            <a:r>
              <a:rPr lang="tr-TR" dirty="0" err="1"/>
              <a:t>enforces</a:t>
            </a:r>
            <a:r>
              <a:rPr lang="tr-TR" dirty="0"/>
              <a:t> </a:t>
            </a:r>
            <a:r>
              <a:rPr lang="tr-TR" dirty="0" err="1"/>
              <a:t>all</a:t>
            </a:r>
            <a:r>
              <a:rPr lang="tr-TR" dirty="0"/>
              <a:t> </a:t>
            </a:r>
            <a:r>
              <a:rPr lang="tr-TR" dirty="0" err="1"/>
              <a:t>datatypes</a:t>
            </a:r>
            <a:r>
              <a:rPr lang="tr-TR" dirty="0"/>
              <a:t>, data </a:t>
            </a:r>
            <a:r>
              <a:rPr lang="tr-TR" dirty="0" err="1"/>
              <a:t>ranges</a:t>
            </a:r>
            <a:r>
              <a:rPr lang="tr-TR" dirty="0"/>
              <a:t>, </a:t>
            </a:r>
            <a:r>
              <a:rPr lang="tr-TR" dirty="0" err="1"/>
              <a:t>and</a:t>
            </a:r>
            <a:r>
              <a:rPr lang="tr-TR" dirty="0"/>
              <a:t> data </a:t>
            </a:r>
            <a:r>
              <a:rPr lang="tr-TR" dirty="0" err="1"/>
              <a:t>integrity</a:t>
            </a:r>
            <a:r>
              <a:rPr lang="tr-TR" dirty="0"/>
              <a:t> </a:t>
            </a:r>
            <a:r>
              <a:rPr lang="tr-TR" dirty="0" err="1"/>
              <a:t>constraints</a:t>
            </a:r>
            <a:r>
              <a:rPr lang="tr-TR" dirty="0"/>
              <a:t>. </a:t>
            </a:r>
            <a:r>
              <a:rPr lang="tr-TR" dirty="0" err="1"/>
              <a:t>Any</a:t>
            </a:r>
            <a:r>
              <a:rPr lang="tr-TR" dirty="0"/>
              <a:t> </a:t>
            </a:r>
            <a:r>
              <a:rPr lang="tr-TR" dirty="0" err="1"/>
              <a:t>column</a:t>
            </a:r>
            <a:r>
              <a:rPr lang="tr-TR" dirty="0"/>
              <a:t> </a:t>
            </a:r>
            <a:r>
              <a:rPr lang="tr-TR" dirty="0" err="1"/>
              <a:t>that</a:t>
            </a:r>
            <a:r>
              <a:rPr lang="tr-TR" dirty="0"/>
              <a:t> is not </a:t>
            </a:r>
            <a:r>
              <a:rPr lang="tr-TR" dirty="0" err="1"/>
              <a:t>listed</a:t>
            </a:r>
            <a:r>
              <a:rPr lang="tr-TR" dirty="0"/>
              <a:t> </a:t>
            </a:r>
            <a:r>
              <a:rPr lang="tr-TR" dirty="0" err="1"/>
              <a:t>explicitly</a:t>
            </a:r>
            <a:r>
              <a:rPr lang="tr-TR" dirty="0"/>
              <a:t> </a:t>
            </a:r>
            <a:r>
              <a:rPr lang="tr-TR" dirty="0" err="1"/>
              <a:t>obtains</a:t>
            </a:r>
            <a:r>
              <a:rPr lang="tr-TR" dirty="0"/>
              <a:t> a </a:t>
            </a:r>
            <a:r>
              <a:rPr lang="tr-TR" dirty="0" err="1"/>
              <a:t>null</a:t>
            </a:r>
            <a:r>
              <a:rPr lang="tr-TR" dirty="0"/>
              <a:t> </a:t>
            </a:r>
            <a:r>
              <a:rPr lang="tr-TR" dirty="0" err="1"/>
              <a:t>value</a:t>
            </a:r>
            <a:r>
              <a:rPr lang="tr-TR" dirty="0"/>
              <a:t> in </a:t>
            </a:r>
            <a:r>
              <a:rPr lang="tr-TR" dirty="0" err="1"/>
              <a:t>the</a:t>
            </a:r>
            <a:r>
              <a:rPr lang="tr-TR" dirty="0"/>
              <a:t> </a:t>
            </a:r>
            <a:r>
              <a:rPr lang="tr-TR" dirty="0" err="1"/>
              <a:t>new</a:t>
            </a:r>
            <a:r>
              <a:rPr lang="tr-TR" dirty="0"/>
              <a:t> </a:t>
            </a:r>
            <a:r>
              <a:rPr lang="tr-TR" dirty="0" err="1"/>
              <a:t>row</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Common</a:t>
            </a:r>
            <a:r>
              <a:rPr lang="tr-TR" dirty="0">
                <a:solidFill>
                  <a:schemeClr val="accent2"/>
                </a:solidFill>
              </a:rPr>
              <a:t> </a:t>
            </a:r>
            <a:r>
              <a:rPr lang="tr-TR" dirty="0" err="1">
                <a:solidFill>
                  <a:schemeClr val="accent2"/>
                </a:solidFill>
              </a:rPr>
              <a:t>errors</a:t>
            </a:r>
            <a:r>
              <a:rPr lang="tr-TR" dirty="0">
                <a:solidFill>
                  <a:schemeClr val="accent2"/>
                </a:solidFill>
              </a:rPr>
              <a:t> </a:t>
            </a:r>
            <a:r>
              <a:rPr lang="tr-TR" dirty="0" err="1">
                <a:solidFill>
                  <a:schemeClr val="accent2"/>
                </a:solidFill>
              </a:rPr>
              <a:t>that</a:t>
            </a:r>
            <a:r>
              <a:rPr lang="tr-TR" dirty="0">
                <a:solidFill>
                  <a:schemeClr val="accent2"/>
                </a:solidFill>
              </a:rPr>
              <a:t> can </a:t>
            </a:r>
            <a:r>
              <a:rPr lang="tr-TR" dirty="0" err="1">
                <a:solidFill>
                  <a:schemeClr val="accent2"/>
                </a:solidFill>
              </a:rPr>
              <a:t>occur</a:t>
            </a:r>
            <a:r>
              <a:rPr lang="tr-TR" dirty="0">
                <a:solidFill>
                  <a:schemeClr val="accent2"/>
                </a:solidFill>
              </a:rPr>
              <a:t> </a:t>
            </a:r>
            <a:r>
              <a:rPr lang="tr-TR" dirty="0" err="1">
                <a:solidFill>
                  <a:schemeClr val="accent2"/>
                </a:solidFill>
              </a:rPr>
              <a:t>during</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input</a:t>
            </a:r>
            <a:r>
              <a:rPr lang="tr-TR" dirty="0">
                <a:solidFill>
                  <a:schemeClr val="accent2"/>
                </a:solidFill>
              </a:rPr>
              <a:t>: </a:t>
            </a:r>
          </a:p>
          <a:p>
            <a:pPr lvl="2"/>
            <a:r>
              <a:rPr lang="tr-TR" dirty="0" err="1">
                <a:solidFill>
                  <a:schemeClr val="accent2"/>
                </a:solidFill>
              </a:rPr>
              <a:t>Mandatory</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missing</a:t>
            </a:r>
            <a:r>
              <a:rPr lang="tr-TR" dirty="0">
                <a:solidFill>
                  <a:schemeClr val="accent2"/>
                </a:solidFill>
              </a:rPr>
              <a:t> </a:t>
            </a:r>
            <a:r>
              <a:rPr lang="tr-TR" dirty="0" err="1">
                <a:solidFill>
                  <a:schemeClr val="accent2"/>
                </a:solidFill>
              </a:rPr>
              <a:t>for</a:t>
            </a:r>
            <a:r>
              <a:rPr lang="tr-TR" dirty="0">
                <a:solidFill>
                  <a:schemeClr val="accent2"/>
                </a:solidFill>
              </a:rPr>
              <a:t> a NOT NULL </a:t>
            </a:r>
            <a:r>
              <a:rPr lang="tr-TR" dirty="0" err="1">
                <a:solidFill>
                  <a:schemeClr val="accent2"/>
                </a:solidFill>
              </a:rPr>
              <a:t>column</a:t>
            </a:r>
            <a:endParaRPr lang="tr-TR" dirty="0">
              <a:solidFill>
                <a:schemeClr val="accent2"/>
              </a:solidFill>
            </a:endParaRPr>
          </a:p>
          <a:p>
            <a:pPr lvl="2"/>
            <a:r>
              <a:rPr lang="tr-TR" dirty="0" err="1">
                <a:solidFill>
                  <a:schemeClr val="accent2"/>
                </a:solidFill>
              </a:rPr>
              <a:t>Duplicate</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violates</a:t>
            </a:r>
            <a:r>
              <a:rPr lang="tr-TR" dirty="0">
                <a:solidFill>
                  <a:schemeClr val="accent2"/>
                </a:solidFill>
              </a:rPr>
              <a:t> </a:t>
            </a:r>
            <a:r>
              <a:rPr lang="tr-TR" dirty="0" err="1">
                <a:solidFill>
                  <a:schemeClr val="accent2"/>
                </a:solidFill>
              </a:rPr>
              <a:t>uniqueness</a:t>
            </a:r>
            <a:r>
              <a:rPr lang="tr-TR" dirty="0">
                <a:solidFill>
                  <a:schemeClr val="accent2"/>
                </a:solidFill>
              </a:rPr>
              <a:t> </a:t>
            </a:r>
            <a:r>
              <a:rPr lang="tr-TR" dirty="0" err="1">
                <a:solidFill>
                  <a:schemeClr val="accent2"/>
                </a:solidFill>
              </a:rPr>
              <a:t>constraint</a:t>
            </a:r>
            <a:endParaRPr lang="tr-TR" dirty="0">
              <a:solidFill>
                <a:schemeClr val="accent2"/>
              </a:solidFill>
            </a:endParaRPr>
          </a:p>
          <a:p>
            <a:pPr lvl="2"/>
            <a:r>
              <a:rPr lang="tr-TR" dirty="0" err="1">
                <a:solidFill>
                  <a:schemeClr val="accent2"/>
                </a:solidFill>
              </a:rPr>
              <a:t>Foreign</a:t>
            </a:r>
            <a:r>
              <a:rPr lang="tr-TR" dirty="0">
                <a:solidFill>
                  <a:schemeClr val="accent2"/>
                </a:solidFill>
              </a:rPr>
              <a:t> </a:t>
            </a:r>
            <a:r>
              <a:rPr lang="tr-TR" dirty="0" err="1">
                <a:solidFill>
                  <a:schemeClr val="accent2"/>
                </a:solidFill>
              </a:rPr>
              <a:t>key</a:t>
            </a:r>
            <a:r>
              <a:rPr lang="tr-TR" dirty="0">
                <a:solidFill>
                  <a:schemeClr val="accent2"/>
                </a:solidFill>
              </a:rPr>
              <a:t>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a:solidFill>
                  <a:schemeClr val="accent2"/>
                </a:solidFill>
              </a:rPr>
              <a:t>CHECK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err="1">
                <a:solidFill>
                  <a:schemeClr val="accent2"/>
                </a:solidFill>
              </a:rPr>
              <a:t>Datatype</a:t>
            </a:r>
            <a:r>
              <a:rPr lang="tr-TR" dirty="0">
                <a:solidFill>
                  <a:schemeClr val="accent2"/>
                </a:solidFill>
              </a:rPr>
              <a:t> </a:t>
            </a:r>
            <a:r>
              <a:rPr lang="tr-TR" dirty="0" err="1">
                <a:solidFill>
                  <a:schemeClr val="accent2"/>
                </a:solidFill>
              </a:rPr>
              <a:t>mismatch</a:t>
            </a:r>
            <a:endParaRPr lang="tr-TR" dirty="0">
              <a:solidFill>
                <a:schemeClr val="accent2"/>
              </a:solidFill>
            </a:endParaRPr>
          </a:p>
          <a:p>
            <a:pPr lvl="2"/>
            <a:r>
              <a:rPr lang="tr-TR" dirty="0">
                <a:solidFill>
                  <a:schemeClr val="accent2"/>
                </a:solidFill>
              </a:rPr>
              <a:t>Value </a:t>
            </a:r>
            <a:r>
              <a:rPr lang="tr-TR" dirty="0" err="1">
                <a:solidFill>
                  <a:schemeClr val="accent2"/>
                </a:solidFill>
              </a:rPr>
              <a:t>too</a:t>
            </a:r>
            <a:r>
              <a:rPr lang="tr-TR" dirty="0">
                <a:solidFill>
                  <a:schemeClr val="accent2"/>
                </a:solidFill>
              </a:rPr>
              <a:t> </a:t>
            </a:r>
            <a:r>
              <a:rPr lang="tr-TR" dirty="0" err="1">
                <a:solidFill>
                  <a:schemeClr val="accent2"/>
                </a:solidFill>
              </a:rPr>
              <a:t>wide</a:t>
            </a:r>
            <a:r>
              <a:rPr lang="tr-TR" dirty="0">
                <a:solidFill>
                  <a:schemeClr val="accent2"/>
                </a:solidFill>
              </a:rPr>
              <a:t> </a:t>
            </a:r>
            <a:r>
              <a:rPr lang="tr-TR" dirty="0" err="1">
                <a:solidFill>
                  <a:schemeClr val="accent2"/>
                </a:solidFill>
              </a:rPr>
              <a:t>to</a:t>
            </a:r>
            <a:r>
              <a:rPr lang="tr-TR" dirty="0">
                <a:solidFill>
                  <a:schemeClr val="accent2"/>
                </a:solidFill>
              </a:rPr>
              <a:t> fit in </a:t>
            </a:r>
            <a:r>
              <a:rPr lang="tr-TR" dirty="0" err="1">
                <a:solidFill>
                  <a:schemeClr val="accent2"/>
                </a:solidFill>
              </a:rPr>
              <a:t>column</a:t>
            </a:r>
            <a:endParaRPr lang="tr-TR" dirty="0">
              <a:solidFill>
                <a:schemeClr val="accent2"/>
              </a:solidFill>
            </a:endParaRPr>
          </a:p>
        </p:txBody>
      </p:sp>
      <p:graphicFrame>
        <p:nvGraphicFramePr>
          <p:cNvPr id="7170" name="Object 4"/>
          <p:cNvGraphicFramePr>
            <a:graphicFrameLocks/>
          </p:cNvGraphicFramePr>
          <p:nvPr/>
        </p:nvGraphicFramePr>
        <p:xfrm>
          <a:off x="825501" y="3786188"/>
          <a:ext cx="7092951" cy="979885"/>
        </p:xfrm>
        <a:graphic>
          <a:graphicData uri="http://schemas.openxmlformats.org/presentationml/2006/ole">
            <mc:AlternateContent xmlns:mc="http://schemas.openxmlformats.org/markup-compatibility/2006">
              <mc:Choice xmlns:v="urn:schemas-microsoft-com:vml" Requires="v">
                <p:oleObj name="Document" r:id="rId3" imgW="5752800" imgH="1412640" progId="Word.Document.6">
                  <p:embed/>
                </p:oleObj>
              </mc:Choice>
              <mc:Fallback>
                <p:oleObj name="Document" r:id="rId3" imgW="5752800" imgH="141264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1" y="3786188"/>
                        <a:ext cx="7092951" cy="97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8335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05E0D035-A79E-4F34-B090-C9467925B0D6}" type="slidenum">
              <a:rPr lang="tr-TR">
                <a:solidFill>
                  <a:prstClr val="black"/>
                </a:solidFill>
              </a:rPr>
              <a:pPr/>
              <a:t>31</a:t>
            </a:fld>
            <a:endParaRPr lang="tr-TR">
              <a:solidFill>
                <a:prstClr val="black"/>
              </a:solidFill>
            </a:endParaRPr>
          </a:p>
        </p:txBody>
      </p:sp>
      <p:sp>
        <p:nvSpPr>
          <p:cNvPr id="28979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9796" name="Rectangle 3"/>
          <p:cNvSpPr>
            <a:spLocks noGrp="1" noChangeArrowheads="1"/>
          </p:cNvSpPr>
          <p:nvPr>
            <p:ph type="body" idx="1"/>
          </p:nvPr>
        </p:nvSpPr>
        <p:spPr>
          <a:xfrm>
            <a:off x="550334" y="3580210"/>
            <a:ext cx="8039100" cy="2817019"/>
          </a:xfrm>
          <a:noFill/>
          <a:ln/>
        </p:spPr>
        <p:txBody>
          <a:bodyPr lIns="89202" tIns="43008" rIns="89202" bIns="43008"/>
          <a:lstStyle/>
          <a:p>
            <a:pPr>
              <a:tabLst>
                <a:tab pos="1225550" algn="l"/>
              </a:tabLst>
            </a:pPr>
            <a:r>
              <a:rPr lang="tr-TR"/>
              <a:t>Inserting Special Values by Using SQL Functions</a:t>
            </a:r>
          </a:p>
          <a:p>
            <a:pPr lvl="1">
              <a:tabLst>
                <a:tab pos="1225550" algn="l"/>
              </a:tabLst>
            </a:pPr>
            <a:r>
              <a:rPr lang="tr-TR"/>
              <a:t>You can use pseudocolumns to enter special values in your table. </a:t>
            </a:r>
          </a:p>
          <a:p>
            <a:pPr lvl="1">
              <a:tabLst>
                <a:tab pos="1225550" algn="l"/>
              </a:tabLst>
            </a:pPr>
            <a:r>
              <a:rPr lang="tr-TR"/>
              <a:t>The slide example records information for employee Green in the EMP table. It supplies the current date and time in the HIREDATE column. It uses the SYSDATE function for current date and time. </a:t>
            </a:r>
          </a:p>
          <a:p>
            <a:pPr lvl="1">
              <a:tabLst>
                <a:tab pos="1225550" algn="l"/>
              </a:tabLst>
            </a:pPr>
            <a:r>
              <a:rPr lang="tr-TR"/>
              <a:t>You can also use the USER function when inserting rows in a table. The USER function records the current username.</a:t>
            </a:r>
          </a:p>
          <a:p>
            <a:pPr>
              <a:tabLst>
                <a:tab pos="1225550" algn="l"/>
              </a:tabLst>
            </a:pPr>
            <a:r>
              <a:rPr lang="tr-TR"/>
              <a:t>Confirming Additions to the Table</a:t>
            </a:r>
          </a:p>
          <a:p>
            <a:pPr>
              <a:spcBef>
                <a:spcPct val="65000"/>
              </a:spcBef>
              <a:tabLst>
                <a:tab pos="1225550" algn="l"/>
              </a:tabLst>
            </a:pPr>
            <a:r>
              <a:rPr lang="tr-TR"/>
              <a:t>      </a:t>
            </a:r>
            <a:r>
              <a:rPr lang="tr-TR">
                <a:latin typeface="Courier New" pitchFamily="49" charset="0"/>
              </a:rPr>
              <a:t>SQL&gt; SELECT  empno, ename, job, hiredate, comm</a:t>
            </a:r>
          </a:p>
          <a:p>
            <a:pPr>
              <a:spcBef>
                <a:spcPct val="0"/>
              </a:spcBef>
              <a:tabLst>
                <a:tab pos="1225550" algn="l"/>
              </a:tabLst>
            </a:pPr>
            <a:r>
              <a:rPr lang="tr-TR">
                <a:latin typeface="Courier New" pitchFamily="49" charset="0"/>
              </a:rPr>
              <a:t>     2  FROM    emp</a:t>
            </a:r>
          </a:p>
          <a:p>
            <a:pPr>
              <a:spcBef>
                <a:spcPct val="0"/>
              </a:spcBef>
              <a:tabLst>
                <a:tab pos="1225550" algn="l"/>
              </a:tabLst>
            </a:pPr>
            <a:r>
              <a:rPr lang="tr-TR">
                <a:latin typeface="Courier New" pitchFamily="49" charset="0"/>
              </a:rPr>
              <a:t>     3  WHERE   empno = 7196;</a:t>
            </a:r>
          </a:p>
        </p:txBody>
      </p:sp>
      <p:sp>
        <p:nvSpPr>
          <p:cNvPr id="233476" name="Rectangle 4"/>
          <p:cNvSpPr>
            <a:spLocks noChangeArrowheads="1"/>
          </p:cNvSpPr>
          <p:nvPr/>
        </p:nvSpPr>
        <p:spPr bwMode="auto">
          <a:xfrm>
            <a:off x="821268" y="4688682"/>
            <a:ext cx="7446433" cy="4595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3477" name="Rectangle 5"/>
          <p:cNvSpPr>
            <a:spLocks noChangeArrowheads="1"/>
          </p:cNvSpPr>
          <p:nvPr/>
        </p:nvSpPr>
        <p:spPr bwMode="auto">
          <a:xfrm>
            <a:off x="821267" y="5214938"/>
            <a:ext cx="7444317" cy="6179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9799" name="Rectangle 6"/>
          <p:cNvSpPr>
            <a:spLocks noChangeArrowheads="1"/>
          </p:cNvSpPr>
          <p:nvPr/>
        </p:nvSpPr>
        <p:spPr bwMode="auto">
          <a:xfrm>
            <a:off x="802217" y="5129213"/>
            <a:ext cx="4509847" cy="806914"/>
          </a:xfrm>
          <a:prstGeom prst="rect">
            <a:avLst/>
          </a:prstGeom>
          <a:noFill/>
          <a:ln w="9525">
            <a:noFill/>
            <a:miter lim="800000"/>
            <a:headEnd/>
            <a:tailEnd/>
          </a:ln>
        </p:spPr>
        <p:txBody>
          <a:bodyPr wrap="none" lIns="87609" tIns="41415" rIns="87609" bIns="41415">
            <a:spAutoFit/>
          </a:bodyPr>
          <a:lstStyle/>
          <a:p>
            <a:pPr defTabSz="790575"/>
            <a:r>
              <a:rPr lang="tr-TR" sz="2500" b="1">
                <a:solidFill>
                  <a:srgbClr val="EEECE1"/>
                </a:solidFill>
                <a:effectLst/>
                <a:latin typeface="Arial Narrow" pitchFamily="34" charset="0"/>
              </a:rPr>
              <a:t>     </a:t>
            </a:r>
            <a:r>
              <a:rPr lang="tr-TR" sz="1100">
                <a:solidFill>
                  <a:prstClr val="black"/>
                </a:solidFill>
                <a:effectLst/>
                <a:latin typeface="Courier New" pitchFamily="49" charset="0"/>
              </a:rPr>
              <a:t>EMPNO  ENAME      JOB       HIREDATE      COMM</a:t>
            </a:r>
          </a:p>
          <a:p>
            <a:pPr defTabSz="790575"/>
            <a:r>
              <a:rPr lang="tr-TR" sz="1100">
                <a:solidFill>
                  <a:prstClr val="black"/>
                </a:solidFill>
                <a:effectLst/>
                <a:latin typeface="Courier New" pitchFamily="49" charset="0"/>
              </a:rPr>
              <a:t>---------  ---------- --------- --------- ---------</a:t>
            </a:r>
          </a:p>
          <a:p>
            <a:pPr defTabSz="790575"/>
            <a:r>
              <a:rPr lang="tr-TR" sz="1100">
                <a:solidFill>
                  <a:prstClr val="black"/>
                </a:solidFill>
                <a:effectLst/>
                <a:latin typeface="Courier New" pitchFamily="49" charset="0"/>
              </a:rPr>
              <a:t>     7196  GREEN      SALESMAN  01-DEC-97</a:t>
            </a:r>
          </a:p>
        </p:txBody>
      </p:sp>
    </p:spTree>
    <p:extLst>
      <p:ext uri="{BB962C8B-B14F-4D97-AF65-F5344CB8AC3E}">
        <p14:creationId xmlns:p14="http://schemas.microsoft.com/office/powerpoint/2010/main" val="1467333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046BE535-6DEF-4F29-897C-3F24BE7DB90F}" type="slidenum">
              <a:rPr lang="tr-TR">
                <a:solidFill>
                  <a:prstClr val="black"/>
                </a:solidFill>
              </a:rPr>
              <a:pPr/>
              <a:t>32</a:t>
            </a:fld>
            <a:endParaRPr lang="tr-TR">
              <a:solidFill>
                <a:prstClr val="black"/>
              </a:solidFill>
            </a:endParaRPr>
          </a:p>
        </p:txBody>
      </p:sp>
      <p:sp>
        <p:nvSpPr>
          <p:cNvPr id="23552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552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0821" name="Rectangle 4"/>
          <p:cNvSpPr>
            <a:spLocks noGrp="1" noChangeArrowheads="1"/>
          </p:cNvSpPr>
          <p:nvPr>
            <p:ph type="body" idx="1"/>
          </p:nvPr>
        </p:nvSpPr>
        <p:spPr>
          <a:xfrm>
            <a:off x="605367" y="3577828"/>
            <a:ext cx="7797800" cy="2851547"/>
          </a:xfrm>
          <a:noFill/>
          <a:ln/>
        </p:spPr>
        <p:txBody>
          <a:bodyPr lIns="89202" tIns="43008" rIns="89202" bIns="43008"/>
          <a:lstStyle/>
          <a:p>
            <a:pPr defTabSz="358775">
              <a:tabLst>
                <a:tab pos="431800" algn="l"/>
              </a:tabLst>
            </a:pPr>
            <a:r>
              <a:rPr lang="tr-TR" dirty="0" err="1"/>
              <a:t>Inserting</a:t>
            </a:r>
            <a:r>
              <a:rPr lang="tr-TR" dirty="0"/>
              <a:t> </a:t>
            </a:r>
            <a:r>
              <a:rPr lang="tr-TR" dirty="0" err="1"/>
              <a:t>Specific</a:t>
            </a:r>
            <a:r>
              <a:rPr lang="tr-TR" dirty="0"/>
              <a:t> </a:t>
            </a:r>
            <a:r>
              <a:rPr lang="tr-TR" dirty="0" err="1"/>
              <a:t>Date</a:t>
            </a:r>
            <a:r>
              <a:rPr lang="tr-TR" dirty="0"/>
              <a:t> </a:t>
            </a:r>
            <a:r>
              <a:rPr lang="tr-TR" dirty="0" err="1"/>
              <a:t>and</a:t>
            </a:r>
            <a:r>
              <a:rPr lang="tr-TR" dirty="0"/>
              <a:t> Time </a:t>
            </a:r>
            <a:r>
              <a:rPr lang="tr-TR" dirty="0" err="1"/>
              <a:t>Values</a:t>
            </a:r>
            <a:endParaRPr lang="tr-TR" dirty="0"/>
          </a:p>
          <a:p>
            <a:pPr lvl="1" defTabSz="358775">
              <a:tabLst>
                <a:tab pos="431800" algn="l"/>
              </a:tabLst>
            </a:pPr>
            <a:r>
              <a:rPr lang="tr-TR" dirty="0" err="1"/>
              <a:t>The</a:t>
            </a:r>
            <a:r>
              <a:rPr lang="tr-TR" dirty="0"/>
              <a:t> format DD-MON-YY is </a:t>
            </a:r>
            <a:r>
              <a:rPr lang="tr-TR" dirty="0" err="1"/>
              <a:t>usually</a:t>
            </a:r>
            <a:r>
              <a:rPr lang="tr-TR" dirty="0"/>
              <a:t> </a:t>
            </a:r>
            <a:r>
              <a:rPr lang="tr-TR" dirty="0" err="1"/>
              <a:t>used</a:t>
            </a:r>
            <a:r>
              <a:rPr lang="tr-TR" dirty="0"/>
              <a:t> </a:t>
            </a:r>
            <a:r>
              <a:rPr lang="tr-TR" dirty="0" err="1"/>
              <a:t>to</a:t>
            </a:r>
            <a:r>
              <a:rPr lang="tr-TR" dirty="0"/>
              <a:t> insert a </a:t>
            </a:r>
            <a:r>
              <a:rPr lang="tr-TR" dirty="0" err="1"/>
              <a:t>date</a:t>
            </a:r>
            <a:r>
              <a:rPr lang="tr-TR" dirty="0"/>
              <a:t> </a:t>
            </a:r>
            <a:r>
              <a:rPr lang="tr-TR" dirty="0" err="1"/>
              <a:t>value</a:t>
            </a:r>
            <a:r>
              <a:rPr lang="tr-TR" dirty="0"/>
              <a:t>. </a:t>
            </a:r>
            <a:r>
              <a:rPr lang="tr-TR" dirty="0" err="1"/>
              <a:t>With</a:t>
            </a:r>
            <a:r>
              <a:rPr lang="tr-TR" dirty="0"/>
              <a:t> </a:t>
            </a:r>
            <a:r>
              <a:rPr lang="tr-TR" dirty="0" err="1"/>
              <a:t>this</a:t>
            </a:r>
            <a:r>
              <a:rPr lang="tr-TR" dirty="0"/>
              <a:t> format, </a:t>
            </a:r>
            <a:r>
              <a:rPr lang="tr-TR" dirty="0" err="1"/>
              <a:t>recall</a:t>
            </a:r>
            <a:r>
              <a:rPr lang="tr-TR" dirty="0"/>
              <a:t> </a:t>
            </a:r>
            <a:r>
              <a:rPr lang="tr-TR" dirty="0" err="1"/>
              <a:t>that</a:t>
            </a:r>
            <a:r>
              <a:rPr lang="tr-TR" dirty="0"/>
              <a:t> </a:t>
            </a:r>
            <a:r>
              <a:rPr lang="tr-TR" dirty="0" err="1"/>
              <a:t>the</a:t>
            </a:r>
            <a:r>
              <a:rPr lang="tr-TR" dirty="0"/>
              <a:t> </a:t>
            </a:r>
            <a:r>
              <a:rPr lang="tr-TR" dirty="0" err="1"/>
              <a:t>century</a:t>
            </a:r>
            <a:r>
              <a:rPr lang="tr-TR" dirty="0"/>
              <a:t> </a:t>
            </a:r>
            <a:r>
              <a:rPr lang="tr-TR" dirty="0" err="1"/>
              <a:t>defaults</a:t>
            </a:r>
            <a:r>
              <a:rPr lang="tr-TR" dirty="0"/>
              <a:t> </a:t>
            </a:r>
            <a:r>
              <a:rPr lang="tr-TR" dirty="0" err="1"/>
              <a:t>to</a:t>
            </a:r>
            <a:r>
              <a:rPr lang="tr-TR" dirty="0"/>
              <a:t> </a:t>
            </a:r>
            <a:r>
              <a:rPr lang="tr-TR" dirty="0" err="1"/>
              <a:t>the</a:t>
            </a:r>
            <a:r>
              <a:rPr lang="tr-TR" dirty="0"/>
              <a:t> </a:t>
            </a:r>
            <a:r>
              <a:rPr lang="tr-TR" dirty="0" err="1"/>
              <a:t>current</a:t>
            </a:r>
            <a:r>
              <a:rPr lang="tr-TR" dirty="0"/>
              <a:t> </a:t>
            </a:r>
            <a:r>
              <a:rPr lang="tr-TR" dirty="0" err="1"/>
              <a:t>century</a:t>
            </a:r>
            <a:r>
              <a:rPr lang="tr-TR" dirty="0"/>
              <a:t>. </a:t>
            </a:r>
            <a:r>
              <a:rPr lang="tr-TR" dirty="0" err="1"/>
              <a:t>Because</a:t>
            </a:r>
            <a:r>
              <a:rPr lang="tr-TR" dirty="0"/>
              <a:t> </a:t>
            </a:r>
            <a:r>
              <a:rPr lang="tr-TR" dirty="0" err="1"/>
              <a:t>the</a:t>
            </a:r>
            <a:r>
              <a:rPr lang="tr-TR" dirty="0"/>
              <a:t> </a:t>
            </a:r>
            <a:r>
              <a:rPr lang="tr-TR" dirty="0" err="1"/>
              <a:t>date</a:t>
            </a:r>
            <a:r>
              <a:rPr lang="tr-TR" dirty="0"/>
              <a:t> </a:t>
            </a:r>
            <a:r>
              <a:rPr lang="tr-TR" dirty="0" err="1"/>
              <a:t>also</a:t>
            </a:r>
            <a:r>
              <a:rPr lang="tr-TR" dirty="0"/>
              <a:t> </a:t>
            </a:r>
            <a:r>
              <a:rPr lang="tr-TR" dirty="0" err="1"/>
              <a:t>contains</a:t>
            </a:r>
            <a:r>
              <a:rPr lang="tr-TR" dirty="0"/>
              <a:t> time </a:t>
            </a:r>
            <a:r>
              <a:rPr lang="tr-TR" dirty="0" err="1"/>
              <a:t>information</a:t>
            </a:r>
            <a:r>
              <a:rPr lang="tr-TR" dirty="0"/>
              <a:t>, </a:t>
            </a:r>
            <a:r>
              <a:rPr lang="tr-TR" dirty="0" err="1"/>
              <a:t>the</a:t>
            </a:r>
            <a:r>
              <a:rPr lang="tr-TR" dirty="0"/>
              <a:t> </a:t>
            </a:r>
            <a:r>
              <a:rPr lang="tr-TR" dirty="0" err="1"/>
              <a:t>default</a:t>
            </a:r>
            <a:r>
              <a:rPr lang="tr-TR" dirty="0"/>
              <a:t> time is </a:t>
            </a:r>
            <a:r>
              <a:rPr lang="tr-TR" dirty="0" err="1"/>
              <a:t>midnight</a:t>
            </a:r>
            <a:r>
              <a:rPr lang="tr-TR" dirty="0"/>
              <a:t> (00:00:00).</a:t>
            </a:r>
          </a:p>
          <a:p>
            <a:pPr lvl="1" defTabSz="358775">
              <a:tabLst>
                <a:tab pos="431800" algn="l"/>
              </a:tabLst>
            </a:pPr>
            <a:r>
              <a:rPr lang="tr-TR" dirty="0" err="1"/>
              <a:t>If</a:t>
            </a:r>
            <a:r>
              <a:rPr lang="tr-TR" dirty="0"/>
              <a:t> a </a:t>
            </a:r>
            <a:r>
              <a:rPr lang="tr-TR" dirty="0" err="1"/>
              <a:t>date</a:t>
            </a:r>
            <a:r>
              <a:rPr lang="tr-TR" dirty="0"/>
              <a:t> </a:t>
            </a:r>
            <a:r>
              <a:rPr lang="tr-TR" dirty="0" err="1"/>
              <a:t>must</a:t>
            </a:r>
            <a:r>
              <a:rPr lang="tr-TR" dirty="0"/>
              <a:t> be </a:t>
            </a:r>
            <a:r>
              <a:rPr lang="tr-TR" dirty="0" err="1"/>
              <a:t>entered</a:t>
            </a:r>
            <a:r>
              <a:rPr lang="tr-TR" dirty="0"/>
              <a:t> in a format </a:t>
            </a:r>
            <a:r>
              <a:rPr lang="tr-TR" dirty="0" err="1"/>
              <a:t>other</a:t>
            </a:r>
            <a:r>
              <a:rPr lang="tr-TR" dirty="0"/>
              <a:t> </a:t>
            </a:r>
            <a:r>
              <a:rPr lang="tr-TR" dirty="0" err="1"/>
              <a:t>than</a:t>
            </a:r>
            <a:r>
              <a:rPr lang="tr-TR" dirty="0"/>
              <a:t> </a:t>
            </a:r>
            <a:r>
              <a:rPr lang="tr-TR" dirty="0" err="1"/>
              <a:t>the</a:t>
            </a:r>
            <a:r>
              <a:rPr lang="tr-TR" dirty="0"/>
              <a:t> </a:t>
            </a:r>
            <a:r>
              <a:rPr lang="tr-TR" dirty="0" err="1"/>
              <a:t>default</a:t>
            </a:r>
            <a:r>
              <a:rPr lang="tr-TR" dirty="0"/>
              <a:t> format—</a:t>
            </a:r>
            <a:r>
              <a:rPr lang="tr-TR" dirty="0" err="1"/>
              <a:t>for</a:t>
            </a:r>
            <a:r>
              <a:rPr lang="tr-TR" dirty="0"/>
              <a:t> </a:t>
            </a:r>
            <a:r>
              <a:rPr lang="tr-TR" dirty="0" err="1"/>
              <a:t>example</a:t>
            </a:r>
            <a:r>
              <a:rPr lang="tr-TR" dirty="0"/>
              <a:t>, </a:t>
            </a:r>
            <a:r>
              <a:rPr lang="tr-TR" dirty="0" err="1"/>
              <a:t>another</a:t>
            </a:r>
            <a:r>
              <a:rPr lang="tr-TR" dirty="0"/>
              <a:t> </a:t>
            </a:r>
            <a:r>
              <a:rPr lang="tr-TR" dirty="0" err="1"/>
              <a:t>century</a:t>
            </a:r>
            <a:r>
              <a:rPr lang="tr-TR" dirty="0"/>
              <a:t> </a:t>
            </a:r>
            <a:r>
              <a:rPr lang="tr-TR" dirty="0" err="1"/>
              <a:t>and</a:t>
            </a:r>
            <a:r>
              <a:rPr lang="tr-TR" dirty="0"/>
              <a:t>/</a:t>
            </a:r>
            <a:r>
              <a:rPr lang="tr-TR" dirty="0" err="1"/>
              <a:t>or</a:t>
            </a:r>
            <a:r>
              <a:rPr lang="tr-TR" dirty="0"/>
              <a:t> a  </a:t>
            </a:r>
            <a:r>
              <a:rPr lang="tr-TR" dirty="0" err="1"/>
              <a:t>specific</a:t>
            </a:r>
            <a:r>
              <a:rPr lang="tr-TR" dirty="0"/>
              <a:t> time—</a:t>
            </a:r>
            <a:r>
              <a:rPr lang="tr-TR" dirty="0" err="1"/>
              <a:t>you</a:t>
            </a:r>
            <a:r>
              <a:rPr lang="tr-TR" dirty="0"/>
              <a:t> </a:t>
            </a:r>
            <a:r>
              <a:rPr lang="tr-TR" dirty="0" err="1"/>
              <a:t>must</a:t>
            </a:r>
            <a:r>
              <a:rPr lang="tr-TR" dirty="0"/>
              <a:t> </a:t>
            </a:r>
            <a:r>
              <a:rPr lang="tr-TR" dirty="0" err="1"/>
              <a:t>use</a:t>
            </a:r>
            <a:r>
              <a:rPr lang="tr-TR" dirty="0"/>
              <a:t> </a:t>
            </a:r>
            <a:r>
              <a:rPr lang="tr-TR" dirty="0" err="1"/>
              <a:t>the</a:t>
            </a:r>
            <a:r>
              <a:rPr lang="tr-TR" dirty="0"/>
              <a:t> </a:t>
            </a:r>
            <a:r>
              <a:rPr lang="tr-TR" dirty="0">
                <a:solidFill>
                  <a:srgbClr val="FC0128"/>
                </a:solidFill>
              </a:rPr>
              <a:t>TO_DATE </a:t>
            </a:r>
            <a:r>
              <a:rPr lang="tr-TR" dirty="0" err="1">
                <a:solidFill>
                  <a:srgbClr val="FC0128"/>
                </a:solidFill>
              </a:rPr>
              <a:t>function</a:t>
            </a:r>
            <a:r>
              <a:rPr lang="tr-TR" dirty="0"/>
              <a:t>.</a:t>
            </a:r>
          </a:p>
          <a:p>
            <a:pPr lvl="1" defTabSz="358775">
              <a:tabLst>
                <a:tab pos="431800" algn="l"/>
              </a:tabLst>
            </a:pPr>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records</a:t>
            </a:r>
            <a:r>
              <a:rPr lang="tr-TR" dirty="0"/>
              <a:t> </a:t>
            </a:r>
            <a:r>
              <a:rPr lang="tr-TR" dirty="0" err="1"/>
              <a:t>information</a:t>
            </a:r>
            <a:r>
              <a:rPr lang="tr-TR" dirty="0"/>
              <a:t> </a:t>
            </a:r>
            <a:r>
              <a:rPr lang="tr-TR" dirty="0" err="1"/>
              <a:t>for</a:t>
            </a:r>
            <a:r>
              <a:rPr lang="tr-TR" dirty="0"/>
              <a:t> </a:t>
            </a:r>
            <a:r>
              <a:rPr lang="tr-TR" dirty="0" err="1"/>
              <a:t>employee</a:t>
            </a:r>
            <a:r>
              <a:rPr lang="tr-TR" dirty="0"/>
              <a:t> </a:t>
            </a:r>
            <a:r>
              <a:rPr lang="tr-TR" dirty="0" err="1"/>
              <a:t>Aromano</a:t>
            </a:r>
            <a:r>
              <a:rPr lang="tr-TR" dirty="0"/>
              <a:t> in </a:t>
            </a:r>
            <a:r>
              <a:rPr lang="tr-TR" dirty="0" err="1"/>
              <a:t>the</a:t>
            </a:r>
            <a:r>
              <a:rPr lang="tr-TR" dirty="0"/>
              <a:t> EMP </a:t>
            </a:r>
            <a:r>
              <a:rPr lang="tr-TR" dirty="0" err="1"/>
              <a:t>table</a:t>
            </a:r>
            <a:r>
              <a:rPr lang="tr-TR" dirty="0"/>
              <a:t>. </a:t>
            </a:r>
            <a:r>
              <a:rPr lang="tr-TR" dirty="0" err="1"/>
              <a:t>It</a:t>
            </a:r>
            <a:r>
              <a:rPr lang="tr-TR" dirty="0"/>
              <a:t> </a:t>
            </a:r>
            <a:r>
              <a:rPr lang="tr-TR" dirty="0" err="1"/>
              <a:t>sets</a:t>
            </a:r>
            <a:r>
              <a:rPr lang="tr-TR" dirty="0"/>
              <a:t> </a:t>
            </a:r>
            <a:r>
              <a:rPr lang="tr-TR" dirty="0" err="1"/>
              <a:t>the</a:t>
            </a:r>
            <a:r>
              <a:rPr lang="tr-TR" dirty="0"/>
              <a:t> HIREDATE </a:t>
            </a:r>
            <a:r>
              <a:rPr lang="tr-TR" dirty="0" err="1"/>
              <a:t>column</a:t>
            </a:r>
            <a:r>
              <a:rPr lang="tr-TR" dirty="0"/>
              <a:t> </a:t>
            </a:r>
            <a:r>
              <a:rPr lang="tr-TR" dirty="0" err="1"/>
              <a:t>to</a:t>
            </a:r>
            <a:r>
              <a:rPr lang="tr-TR" dirty="0"/>
              <a:t> be </a:t>
            </a:r>
            <a:r>
              <a:rPr lang="tr-TR" dirty="0" err="1"/>
              <a:t>February</a:t>
            </a:r>
            <a:r>
              <a:rPr lang="tr-TR" dirty="0"/>
              <a:t> 3, 1997.</a:t>
            </a:r>
          </a:p>
          <a:p>
            <a:pPr lvl="1" defTabSz="358775">
              <a:tabLst>
                <a:tab pos="431800" algn="l"/>
              </a:tabLst>
            </a:pPr>
            <a:r>
              <a:rPr lang="tr-TR" dirty="0" err="1"/>
              <a:t>If</a:t>
            </a:r>
            <a:r>
              <a:rPr lang="tr-TR" dirty="0"/>
              <a:t> </a:t>
            </a:r>
            <a:r>
              <a:rPr lang="tr-TR" dirty="0" err="1"/>
              <a:t>the</a:t>
            </a:r>
            <a:r>
              <a:rPr lang="tr-TR" dirty="0"/>
              <a:t> RR format is set, </a:t>
            </a:r>
            <a:r>
              <a:rPr lang="tr-TR" dirty="0" err="1"/>
              <a:t>the</a:t>
            </a:r>
            <a:r>
              <a:rPr lang="tr-TR" dirty="0"/>
              <a:t> </a:t>
            </a:r>
            <a:r>
              <a:rPr lang="tr-TR" dirty="0" err="1"/>
              <a:t>century</a:t>
            </a:r>
            <a:r>
              <a:rPr lang="tr-TR" dirty="0"/>
              <a:t> </a:t>
            </a:r>
            <a:r>
              <a:rPr lang="tr-TR" dirty="0" err="1"/>
              <a:t>may</a:t>
            </a:r>
            <a:r>
              <a:rPr lang="tr-TR" dirty="0"/>
              <a:t> not be </a:t>
            </a:r>
            <a:r>
              <a:rPr lang="tr-TR" dirty="0" err="1"/>
              <a:t>the</a:t>
            </a:r>
            <a:r>
              <a:rPr lang="tr-TR" dirty="0"/>
              <a:t> </a:t>
            </a:r>
            <a:r>
              <a:rPr lang="tr-TR" dirty="0" err="1"/>
              <a:t>current</a:t>
            </a:r>
            <a:r>
              <a:rPr lang="tr-TR" dirty="0"/>
              <a:t> </a:t>
            </a:r>
            <a:r>
              <a:rPr lang="tr-TR" err="1"/>
              <a:t>one</a:t>
            </a:r>
            <a:r>
              <a:rPr lang="tr-TR"/>
              <a:t>.</a:t>
            </a:r>
          </a:p>
          <a:p>
            <a:pPr lvl="1" defTabSz="358775">
              <a:tabLst>
                <a:tab pos="431800" algn="l"/>
              </a:tabLst>
            </a:pPr>
            <a:endParaRPr lang="tr-TR"/>
          </a:p>
          <a:p>
            <a:pPr lvl="1" defTabSz="358775">
              <a:tabLst>
                <a:tab pos="431800" algn="l"/>
              </a:tabLst>
            </a:pPr>
            <a:r>
              <a:rPr lang="en-US"/>
              <a:t>INSERT INTO emp</a:t>
            </a:r>
          </a:p>
          <a:p>
            <a:pPr lvl="1" defTabSz="358775">
              <a:tabLst>
                <a:tab pos="431800" algn="l"/>
              </a:tabLst>
            </a:pPr>
            <a:r>
              <a:rPr lang="en-US"/>
              <a:t> VALUES      (0002,'AROMANO','SALESMAN',7782,</a:t>
            </a:r>
          </a:p>
          <a:p>
            <a:pPr lvl="1" defTabSz="358775">
              <a:tabLst>
                <a:tab pos="431800" algn="l"/>
              </a:tabLst>
            </a:pPr>
            <a:r>
              <a:rPr lang="en-US"/>
              <a:t> 	    TO_DATE('3 february 1997', 'DD MON YYYY'),</a:t>
            </a:r>
          </a:p>
          <a:p>
            <a:pPr lvl="1" defTabSz="358775">
              <a:tabLst>
                <a:tab pos="431800" algn="l"/>
              </a:tabLst>
            </a:pPr>
            <a:r>
              <a:rPr lang="en-US"/>
              <a:t>  	    1300, NULL, 10);</a:t>
            </a:r>
            <a:endParaRPr lang="tr-TR" dirty="0"/>
          </a:p>
          <a:p>
            <a:pPr defTabSz="358775">
              <a:tabLst>
                <a:tab pos="431800" algn="l"/>
              </a:tabLst>
            </a:pPr>
            <a:endParaRPr lang="tr-TR" b="1" dirty="0"/>
          </a:p>
        </p:txBody>
      </p:sp>
      <p:sp>
        <p:nvSpPr>
          <p:cNvPr id="290822"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77118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18DBA69B-8C20-4DE3-899F-5E08AC3ECE19}" type="slidenum">
              <a:rPr lang="tr-TR">
                <a:solidFill>
                  <a:prstClr val="black"/>
                </a:solidFill>
              </a:rPr>
              <a:pPr/>
              <a:t>33</a:t>
            </a:fld>
            <a:endParaRPr lang="tr-TR">
              <a:solidFill>
                <a:prstClr val="black"/>
              </a:solidFill>
            </a:endParaRPr>
          </a:p>
        </p:txBody>
      </p:sp>
      <p:sp>
        <p:nvSpPr>
          <p:cNvPr id="29286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2868" name="Rectangle 3"/>
          <p:cNvSpPr>
            <a:spLocks noGrp="1" noChangeArrowheads="1"/>
          </p:cNvSpPr>
          <p:nvPr>
            <p:ph type="body" idx="1"/>
          </p:nvPr>
        </p:nvSpPr>
        <p:spPr>
          <a:xfrm>
            <a:off x="550333" y="3580210"/>
            <a:ext cx="8255000" cy="2905125"/>
          </a:xfrm>
          <a:noFill/>
          <a:ln/>
        </p:spPr>
        <p:txBody>
          <a:bodyPr lIns="89202" tIns="43008" rIns="89202" bIns="43008"/>
          <a:lstStyle/>
          <a:p>
            <a:r>
              <a:rPr lang="tr-TR" dirty="0" err="1"/>
              <a:t>Copying</a:t>
            </a:r>
            <a:r>
              <a:rPr lang="tr-TR" dirty="0"/>
              <a:t> </a:t>
            </a:r>
            <a:r>
              <a:rPr lang="tr-TR" dirty="0" err="1"/>
              <a:t>Rows</a:t>
            </a:r>
            <a:r>
              <a:rPr lang="tr-TR" dirty="0"/>
              <a:t> </a:t>
            </a:r>
            <a:r>
              <a:rPr lang="tr-TR" dirty="0" err="1"/>
              <a:t>from</a:t>
            </a:r>
            <a:r>
              <a:rPr lang="tr-TR" dirty="0"/>
              <a:t> </a:t>
            </a:r>
            <a:r>
              <a:rPr lang="tr-TR" dirty="0" err="1"/>
              <a:t>Another</a:t>
            </a:r>
            <a:r>
              <a:rPr lang="tr-TR" dirty="0"/>
              <a:t> </a:t>
            </a:r>
            <a:r>
              <a:rPr lang="tr-TR" dirty="0" err="1"/>
              <a:t>Table</a:t>
            </a:r>
            <a:r>
              <a:rPr lang="tr-TR" dirty="0"/>
              <a:t> </a:t>
            </a:r>
          </a:p>
          <a:p>
            <a:pPr lvl="1"/>
            <a:r>
              <a:rPr lang="tr-TR" dirty="0" err="1"/>
              <a:t>You</a:t>
            </a:r>
            <a:r>
              <a:rPr lang="tr-TR" dirty="0"/>
              <a:t> can </a:t>
            </a:r>
            <a:r>
              <a:rPr lang="tr-TR" dirty="0" err="1"/>
              <a:t>use</a:t>
            </a:r>
            <a:r>
              <a:rPr lang="tr-TR" dirty="0"/>
              <a:t> </a:t>
            </a:r>
            <a:r>
              <a:rPr lang="tr-TR" dirty="0" err="1"/>
              <a:t>the</a:t>
            </a:r>
            <a:r>
              <a:rPr lang="tr-TR" dirty="0"/>
              <a:t> INSERT </a:t>
            </a:r>
            <a:r>
              <a:rPr lang="tr-TR" dirty="0" err="1"/>
              <a:t>statement</a:t>
            </a:r>
            <a:r>
              <a:rPr lang="tr-TR" dirty="0"/>
              <a:t> </a:t>
            </a:r>
            <a:r>
              <a:rPr lang="tr-TR" dirty="0" err="1"/>
              <a:t>to</a:t>
            </a:r>
            <a:r>
              <a:rPr lang="tr-TR" dirty="0"/>
              <a:t> </a:t>
            </a:r>
            <a:r>
              <a:rPr lang="tr-TR" dirty="0" err="1"/>
              <a:t>add</a:t>
            </a:r>
            <a:r>
              <a:rPr lang="tr-TR" dirty="0"/>
              <a:t> </a:t>
            </a:r>
            <a:r>
              <a:rPr lang="tr-TR" dirty="0" err="1"/>
              <a:t>rows</a:t>
            </a:r>
            <a:r>
              <a:rPr lang="tr-TR" dirty="0"/>
              <a:t> </a:t>
            </a:r>
            <a:r>
              <a:rPr lang="tr-TR" dirty="0" err="1"/>
              <a:t>to</a:t>
            </a:r>
            <a:r>
              <a:rPr lang="tr-TR" dirty="0"/>
              <a:t> a </a:t>
            </a:r>
            <a:r>
              <a:rPr lang="tr-TR" dirty="0" err="1"/>
              <a:t>table</a:t>
            </a:r>
            <a:r>
              <a:rPr lang="tr-TR" dirty="0"/>
              <a:t> </a:t>
            </a:r>
            <a:r>
              <a:rPr lang="tr-TR" dirty="0" err="1"/>
              <a:t>where</a:t>
            </a:r>
            <a:r>
              <a:rPr lang="tr-TR" dirty="0"/>
              <a:t> </a:t>
            </a:r>
            <a:r>
              <a:rPr lang="tr-TR" dirty="0" err="1"/>
              <a:t>the</a:t>
            </a:r>
            <a:r>
              <a:rPr lang="tr-TR" dirty="0"/>
              <a:t> </a:t>
            </a:r>
            <a:r>
              <a:rPr lang="tr-TR" dirty="0" err="1"/>
              <a:t>values</a:t>
            </a:r>
            <a:r>
              <a:rPr lang="tr-TR" dirty="0"/>
              <a:t> </a:t>
            </a:r>
            <a:r>
              <a:rPr lang="tr-TR" dirty="0" err="1"/>
              <a:t>are</a:t>
            </a:r>
            <a:r>
              <a:rPr lang="tr-TR" dirty="0"/>
              <a:t> </a:t>
            </a:r>
            <a:r>
              <a:rPr lang="tr-TR" dirty="0" err="1"/>
              <a:t>derived</a:t>
            </a:r>
            <a:r>
              <a:rPr lang="tr-TR" dirty="0"/>
              <a:t> </a:t>
            </a:r>
            <a:r>
              <a:rPr lang="tr-TR" dirty="0" err="1"/>
              <a:t>from</a:t>
            </a:r>
            <a:r>
              <a:rPr lang="tr-TR" dirty="0"/>
              <a:t> </a:t>
            </a:r>
            <a:r>
              <a:rPr lang="tr-TR" dirty="0" err="1"/>
              <a:t>existing</a:t>
            </a:r>
            <a:r>
              <a:rPr lang="tr-TR" dirty="0"/>
              <a:t> </a:t>
            </a:r>
            <a:r>
              <a:rPr lang="tr-TR" dirty="0" err="1"/>
              <a:t>tables</a:t>
            </a:r>
            <a:r>
              <a:rPr lang="tr-TR" dirty="0"/>
              <a:t>. </a:t>
            </a:r>
            <a:r>
              <a:rPr lang="tr-TR" dirty="0" err="1"/>
              <a:t>In</a:t>
            </a:r>
            <a:r>
              <a:rPr lang="tr-TR" dirty="0"/>
              <a:t> </a:t>
            </a:r>
            <a:r>
              <a:rPr lang="tr-TR" dirty="0" err="1"/>
              <a:t>place</a:t>
            </a:r>
            <a:r>
              <a:rPr lang="tr-TR" dirty="0"/>
              <a:t> of </a:t>
            </a:r>
            <a:r>
              <a:rPr lang="tr-TR" dirty="0" err="1"/>
              <a:t>the</a:t>
            </a:r>
            <a:r>
              <a:rPr lang="tr-TR" dirty="0"/>
              <a:t> VALUES </a:t>
            </a:r>
            <a:r>
              <a:rPr lang="tr-TR" dirty="0" err="1"/>
              <a:t>clause</a:t>
            </a:r>
            <a:r>
              <a:rPr lang="tr-TR" dirty="0"/>
              <a:t>, </a:t>
            </a:r>
            <a:r>
              <a:rPr lang="tr-TR" dirty="0" err="1"/>
              <a:t>you</a:t>
            </a:r>
            <a:r>
              <a:rPr lang="tr-TR" dirty="0"/>
              <a:t> </a:t>
            </a:r>
            <a:r>
              <a:rPr lang="tr-TR" dirty="0" err="1"/>
              <a:t>use</a:t>
            </a:r>
            <a:r>
              <a:rPr lang="tr-TR" dirty="0"/>
              <a:t> a </a:t>
            </a:r>
            <a:r>
              <a:rPr lang="tr-TR" dirty="0" err="1"/>
              <a:t>subquery</a:t>
            </a:r>
            <a:r>
              <a:rPr lang="tr-TR" dirty="0"/>
              <a:t>. </a:t>
            </a:r>
          </a:p>
          <a:p>
            <a:pPr lvl="1"/>
            <a:r>
              <a:rPr lang="tr-TR" b="1" dirty="0" err="1"/>
              <a:t>Syntax</a:t>
            </a:r>
            <a:endParaRPr lang="tr-TR" dirty="0"/>
          </a:p>
          <a:p>
            <a:pPr algn="just">
              <a:lnSpc>
                <a:spcPct val="70000"/>
              </a:lnSpc>
              <a:spcBef>
                <a:spcPct val="0"/>
              </a:spcBef>
            </a:pPr>
            <a:r>
              <a:rPr lang="tr-TR" b="1" dirty="0">
                <a:latin typeface="Times" charset="0"/>
              </a:rPr>
              <a:t>     </a:t>
            </a:r>
          </a:p>
          <a:p>
            <a:pPr algn="just">
              <a:spcBef>
                <a:spcPct val="0"/>
              </a:spcBef>
            </a:pPr>
            <a:r>
              <a:rPr lang="tr-TR" b="1" dirty="0">
                <a:latin typeface="Courier New" pitchFamily="49" charset="0"/>
              </a:rPr>
              <a:t>   INSERT INTO </a:t>
            </a:r>
            <a:r>
              <a:rPr lang="tr-TR" b="1" i="1" dirty="0" err="1">
                <a:latin typeface="Courier New" pitchFamily="49" charset="0"/>
              </a:rPr>
              <a:t>table</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a:t>
            </a:r>
          </a:p>
          <a:p>
            <a:pPr algn="just">
              <a:spcBef>
                <a:spcPct val="0"/>
              </a:spcBef>
            </a:pPr>
            <a:r>
              <a:rPr lang="tr-TR" b="1" dirty="0">
                <a:latin typeface="Courier New" pitchFamily="49" charset="0"/>
              </a:rPr>
              <a:t>   			</a:t>
            </a:r>
            <a:r>
              <a:rPr lang="tr-TR" b="1" i="1" dirty="0" err="1">
                <a:latin typeface="Courier New" pitchFamily="49" charset="0"/>
              </a:rPr>
              <a:t>subquery</a:t>
            </a:r>
            <a:r>
              <a:rPr lang="tr-TR" b="1" dirty="0">
                <a:latin typeface="Courier New" pitchFamily="49" charset="0"/>
              </a:rPr>
              <a:t>;</a:t>
            </a:r>
          </a:p>
          <a:p>
            <a:pPr algn="just">
              <a:lnSpc>
                <a:spcPct val="112000"/>
              </a:lnSpc>
              <a:spcBef>
                <a:spcPct val="0"/>
              </a:spcBef>
            </a:pPr>
            <a:endParaRPr lang="tr-TR" b="1" dirty="0">
              <a:latin typeface="Times" charset="0"/>
            </a:endParaRPr>
          </a:p>
          <a:p>
            <a:pPr lvl="1"/>
            <a:r>
              <a:rPr lang="tr-TR" b="1" dirty="0" err="1"/>
              <a:t>where</a:t>
            </a:r>
            <a:r>
              <a:rPr lang="tr-TR" b="1" dirty="0"/>
              <a:t>:</a:t>
            </a:r>
            <a:r>
              <a:rPr lang="tr-TR" dirty="0"/>
              <a:t>	</a:t>
            </a:r>
            <a:r>
              <a:rPr lang="tr-TR" i="1" dirty="0" err="1"/>
              <a:t>table</a:t>
            </a:r>
            <a:r>
              <a:rPr lang="tr-TR" i="1" dirty="0"/>
              <a:t>		</a:t>
            </a:r>
            <a:r>
              <a:rPr lang="tr-TR" dirty="0"/>
              <a:t>	is </a:t>
            </a:r>
            <a:r>
              <a:rPr lang="tr-TR" dirty="0" err="1"/>
              <a:t>the</a:t>
            </a:r>
            <a:r>
              <a:rPr lang="tr-TR" dirty="0"/>
              <a:t> </a:t>
            </a:r>
            <a:r>
              <a:rPr lang="tr-TR" dirty="0" err="1"/>
              <a:t>table</a:t>
            </a:r>
            <a:r>
              <a:rPr lang="tr-TR" dirty="0"/>
              <a:t> name</a:t>
            </a:r>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in </a:t>
            </a:r>
            <a:r>
              <a:rPr lang="tr-TR" dirty="0" err="1"/>
              <a:t>the</a:t>
            </a:r>
            <a:r>
              <a:rPr lang="tr-TR" dirty="0"/>
              <a:t> </a:t>
            </a:r>
            <a:r>
              <a:rPr lang="tr-TR" dirty="0" err="1"/>
              <a:t>table</a:t>
            </a:r>
            <a:r>
              <a:rPr lang="tr-TR" dirty="0"/>
              <a:t> </a:t>
            </a:r>
            <a:r>
              <a:rPr lang="tr-TR" dirty="0" err="1"/>
              <a:t>to</a:t>
            </a:r>
            <a:r>
              <a:rPr lang="tr-TR" dirty="0"/>
              <a:t> </a:t>
            </a:r>
            <a:r>
              <a:rPr lang="tr-TR" dirty="0" err="1"/>
              <a:t>populate</a:t>
            </a:r>
            <a:endParaRPr lang="tr-TR" dirty="0"/>
          </a:p>
          <a:p>
            <a:pPr lvl="1"/>
            <a:r>
              <a:rPr lang="tr-TR" dirty="0"/>
              <a:t>		</a:t>
            </a:r>
            <a:r>
              <a:rPr lang="tr-TR" i="1" dirty="0" err="1"/>
              <a:t>subquery</a:t>
            </a:r>
            <a:r>
              <a:rPr lang="tr-TR" dirty="0"/>
              <a:t>		is </a:t>
            </a:r>
            <a:r>
              <a:rPr lang="tr-TR" dirty="0" err="1"/>
              <a:t>the</a:t>
            </a:r>
            <a:r>
              <a:rPr lang="tr-TR" dirty="0"/>
              <a:t> </a:t>
            </a:r>
            <a:r>
              <a:rPr lang="tr-TR" dirty="0" err="1"/>
              <a:t>subquery</a:t>
            </a:r>
            <a:r>
              <a:rPr lang="tr-TR" dirty="0"/>
              <a:t> </a:t>
            </a:r>
            <a:r>
              <a:rPr lang="tr-TR" dirty="0" err="1"/>
              <a:t>that</a:t>
            </a:r>
            <a:r>
              <a:rPr lang="tr-TR" dirty="0"/>
              <a:t> </a:t>
            </a:r>
            <a:r>
              <a:rPr lang="tr-TR" dirty="0" err="1"/>
              <a:t>returns</a:t>
            </a:r>
            <a:r>
              <a:rPr lang="tr-TR" dirty="0"/>
              <a:t> </a:t>
            </a:r>
            <a:r>
              <a:rPr lang="tr-TR" dirty="0" err="1"/>
              <a:t>rows</a:t>
            </a:r>
            <a:r>
              <a:rPr lang="tr-TR" dirty="0"/>
              <a:t> </a:t>
            </a:r>
            <a:r>
              <a:rPr lang="tr-TR" dirty="0" err="1"/>
              <a:t>into</a:t>
            </a:r>
            <a:r>
              <a:rPr lang="tr-TR" dirty="0"/>
              <a:t> </a:t>
            </a:r>
            <a:r>
              <a:rPr lang="tr-TR" dirty="0" err="1"/>
              <a:t>the</a:t>
            </a:r>
            <a:r>
              <a:rPr lang="tr-TR" dirty="0"/>
              <a:t> </a:t>
            </a:r>
            <a:r>
              <a:rPr lang="tr-TR" dirty="0" err="1"/>
              <a:t>table</a:t>
            </a:r>
            <a:endParaRPr lang="tr-TR" dirty="0"/>
          </a:p>
          <a:p>
            <a:pPr lvl="1"/>
            <a:r>
              <a:rPr lang="tr-TR" dirty="0" err="1"/>
              <a:t>For</a:t>
            </a:r>
            <a:r>
              <a:rPr lang="tr-TR" dirty="0"/>
              <a:t> </a:t>
            </a:r>
            <a:r>
              <a:rPr lang="tr-TR" dirty="0" err="1"/>
              <a:t>more</a:t>
            </a:r>
            <a:r>
              <a:rPr lang="tr-TR" dirty="0"/>
              <a:t> </a:t>
            </a:r>
            <a:r>
              <a:rPr lang="tr-TR" dirty="0" err="1"/>
              <a:t>information</a:t>
            </a:r>
            <a:r>
              <a:rPr lang="tr-TR" dirty="0"/>
              <a:t>, </a:t>
            </a:r>
            <a:r>
              <a:rPr lang="tr-TR" dirty="0" err="1"/>
              <a:t>see</a:t>
            </a:r>
            <a:r>
              <a:rPr lang="tr-TR" dirty="0"/>
              <a:t> </a:t>
            </a:r>
            <a:r>
              <a:rPr lang="tr-TR" i="1" dirty="0" err="1"/>
              <a:t>Oracle</a:t>
            </a:r>
            <a:r>
              <a:rPr lang="tr-TR" i="1" dirty="0"/>
              <a:t> Server SQL Reference</a:t>
            </a:r>
            <a:r>
              <a:rPr lang="tr-TR" dirty="0"/>
              <a:t>, </a:t>
            </a:r>
            <a:r>
              <a:rPr lang="tr-TR" dirty="0" err="1"/>
              <a:t>Release</a:t>
            </a:r>
            <a:r>
              <a:rPr lang="tr-TR" dirty="0"/>
              <a:t> 8, “SELECT,” </a:t>
            </a:r>
            <a:r>
              <a:rPr lang="tr-TR" dirty="0" err="1"/>
              <a:t>Subqueries</a:t>
            </a:r>
            <a:r>
              <a:rPr lang="tr-TR" dirty="0"/>
              <a:t> </a:t>
            </a:r>
            <a:r>
              <a:rPr lang="tr-TR" dirty="0" err="1"/>
              <a:t>section</a:t>
            </a:r>
            <a:r>
              <a:rPr lang="tr-TR" dirty="0"/>
              <a:t>.</a:t>
            </a:r>
          </a:p>
          <a:p>
            <a:pPr lvl="1">
              <a:spcBef>
                <a:spcPct val="65000"/>
              </a:spcBef>
            </a:pPr>
            <a:r>
              <a:rPr lang="tr-TR" dirty="0" err="1"/>
              <a:t>The</a:t>
            </a:r>
            <a:r>
              <a:rPr lang="tr-TR" dirty="0"/>
              <a:t> </a:t>
            </a:r>
            <a:r>
              <a:rPr lang="tr-TR" dirty="0" err="1"/>
              <a:t>number</a:t>
            </a:r>
            <a:r>
              <a:rPr lang="tr-TR" dirty="0"/>
              <a:t> of </a:t>
            </a:r>
            <a:r>
              <a:rPr lang="tr-TR" dirty="0" err="1"/>
              <a:t>columns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column</a:t>
            </a:r>
            <a:r>
              <a:rPr lang="tr-TR" dirty="0"/>
              <a:t> </a:t>
            </a:r>
            <a:r>
              <a:rPr lang="tr-TR" dirty="0" err="1"/>
              <a:t>list</a:t>
            </a:r>
            <a:r>
              <a:rPr lang="tr-TR" dirty="0"/>
              <a:t> of </a:t>
            </a:r>
            <a:r>
              <a:rPr lang="tr-TR" dirty="0" err="1"/>
              <a:t>the</a:t>
            </a:r>
            <a:r>
              <a:rPr lang="tr-TR" dirty="0"/>
              <a:t> INSERT </a:t>
            </a:r>
            <a:r>
              <a:rPr lang="tr-TR" dirty="0" err="1"/>
              <a:t>clause</a:t>
            </a:r>
            <a:r>
              <a:rPr lang="tr-TR" dirty="0"/>
              <a:t> </a:t>
            </a:r>
            <a:r>
              <a:rPr lang="tr-TR" dirty="0" err="1"/>
              <a:t>must</a:t>
            </a:r>
            <a:r>
              <a:rPr lang="tr-TR" dirty="0"/>
              <a:t> </a:t>
            </a:r>
            <a:r>
              <a:rPr lang="tr-TR" dirty="0" err="1"/>
              <a:t>match</a:t>
            </a:r>
            <a:r>
              <a:rPr lang="tr-TR" dirty="0"/>
              <a:t> </a:t>
            </a:r>
            <a:r>
              <a:rPr lang="tr-TR" dirty="0" err="1"/>
              <a:t>the</a:t>
            </a:r>
            <a:r>
              <a:rPr lang="tr-TR" dirty="0"/>
              <a:t> </a:t>
            </a:r>
            <a:r>
              <a:rPr lang="tr-TR" dirty="0" err="1"/>
              <a:t>number</a:t>
            </a:r>
            <a:r>
              <a:rPr lang="tr-TR" dirty="0"/>
              <a:t> of </a:t>
            </a:r>
            <a:r>
              <a:rPr lang="tr-TR" dirty="0" err="1"/>
              <a:t>values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subquery</a:t>
            </a:r>
            <a:r>
              <a:rPr lang="tr-TR" dirty="0"/>
              <a:t>.</a:t>
            </a:r>
          </a:p>
          <a:p>
            <a:pPr lvl="1"/>
            <a:endParaRPr lang="tr-TR" dirty="0"/>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run</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script</a:t>
            </a:r>
            <a:r>
              <a:rPr lang="tr-TR" dirty="0">
                <a:solidFill>
                  <a:schemeClr val="accent2"/>
                </a:solidFill>
              </a:rPr>
              <a:t> </a:t>
            </a:r>
            <a:r>
              <a:rPr lang="tr-TR" dirty="0">
                <a:solidFill>
                  <a:schemeClr val="accent2"/>
                </a:solidFill>
                <a:latin typeface="Courier New" pitchFamily="49" charset="0"/>
              </a:rPr>
              <a:t>lab9_12.sql</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create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managers</a:t>
            </a:r>
            <a:r>
              <a:rPr lang="tr-TR" dirty="0">
                <a:solidFill>
                  <a:schemeClr val="accent2"/>
                </a:solidFill>
              </a:rPr>
              <a:t> </a:t>
            </a:r>
            <a:r>
              <a:rPr lang="tr-TR" dirty="0" err="1">
                <a:solidFill>
                  <a:schemeClr val="accent2"/>
                </a:solidFill>
              </a:rPr>
              <a:t>table</a:t>
            </a:r>
            <a:r>
              <a:rPr lang="tr-TR" dirty="0">
                <a:solidFill>
                  <a:schemeClr val="accent2"/>
                </a:solidFill>
              </a:rPr>
              <a:t>. Do not </a:t>
            </a:r>
            <a:r>
              <a:rPr lang="tr-TR" dirty="0" err="1">
                <a:solidFill>
                  <a:schemeClr val="accent2"/>
                </a:solidFill>
              </a:rPr>
              <a:t>get</a:t>
            </a:r>
            <a:r>
              <a:rPr lang="tr-TR" dirty="0">
                <a:solidFill>
                  <a:schemeClr val="accent2"/>
                </a:solidFill>
              </a:rPr>
              <a:t> </a:t>
            </a:r>
            <a:r>
              <a:rPr lang="tr-TR" dirty="0" err="1">
                <a:solidFill>
                  <a:schemeClr val="accent2"/>
                </a:solidFill>
              </a:rPr>
              <a:t>into</a:t>
            </a:r>
            <a:r>
              <a:rPr lang="tr-TR" dirty="0">
                <a:solidFill>
                  <a:schemeClr val="accent2"/>
                </a:solidFill>
              </a:rPr>
              <a:t> </a:t>
            </a:r>
            <a:r>
              <a:rPr lang="tr-TR" dirty="0" err="1">
                <a:solidFill>
                  <a:schemeClr val="accent2"/>
                </a:solidFill>
              </a:rPr>
              <a:t>too</a:t>
            </a:r>
            <a:r>
              <a:rPr lang="tr-TR" dirty="0">
                <a:solidFill>
                  <a:schemeClr val="accent2"/>
                </a:solidFill>
              </a:rPr>
              <a:t> </a:t>
            </a:r>
            <a:r>
              <a:rPr lang="tr-TR" dirty="0" err="1">
                <a:solidFill>
                  <a:schemeClr val="accent2"/>
                </a:solidFill>
              </a:rPr>
              <a:t>many</a:t>
            </a:r>
            <a:r>
              <a:rPr lang="tr-TR" dirty="0">
                <a:solidFill>
                  <a:schemeClr val="accent2"/>
                </a:solidFill>
              </a:rPr>
              <a:t> </a:t>
            </a:r>
            <a:r>
              <a:rPr lang="tr-TR" dirty="0" err="1">
                <a:solidFill>
                  <a:schemeClr val="accent2"/>
                </a:solidFill>
              </a:rPr>
              <a:t>details</a:t>
            </a:r>
            <a:r>
              <a:rPr lang="tr-TR" dirty="0">
                <a:solidFill>
                  <a:schemeClr val="accent2"/>
                </a:solidFill>
              </a:rPr>
              <a:t> on </a:t>
            </a:r>
            <a:r>
              <a:rPr lang="tr-TR" dirty="0" err="1">
                <a:solidFill>
                  <a:schemeClr val="accent2"/>
                </a:solidFill>
              </a:rPr>
              <a:t>copying</a:t>
            </a:r>
            <a:r>
              <a:rPr lang="tr-TR" dirty="0">
                <a:solidFill>
                  <a:schemeClr val="accent2"/>
                </a:solidFill>
              </a:rPr>
              <a:t> </a:t>
            </a:r>
            <a:r>
              <a:rPr lang="tr-TR" dirty="0" err="1">
                <a:solidFill>
                  <a:schemeClr val="accent2"/>
                </a:solidFill>
              </a:rPr>
              <a:t>rows</a:t>
            </a:r>
            <a:r>
              <a:rPr lang="tr-TR" dirty="0">
                <a:solidFill>
                  <a:schemeClr val="accent2"/>
                </a:solidFill>
              </a:rPr>
              <a:t> </a:t>
            </a:r>
            <a:r>
              <a:rPr lang="tr-TR" dirty="0" err="1">
                <a:solidFill>
                  <a:schemeClr val="accent2"/>
                </a:solidFill>
              </a:rPr>
              <a:t>from</a:t>
            </a:r>
            <a:r>
              <a:rPr lang="tr-TR" dirty="0">
                <a:solidFill>
                  <a:schemeClr val="accent2"/>
                </a:solidFill>
              </a:rPr>
              <a:t> </a:t>
            </a:r>
            <a:r>
              <a:rPr lang="tr-TR" dirty="0" err="1">
                <a:solidFill>
                  <a:schemeClr val="accent2"/>
                </a:solidFill>
              </a:rPr>
              <a:t>another</a:t>
            </a:r>
            <a:r>
              <a:rPr lang="tr-TR" dirty="0">
                <a:solidFill>
                  <a:schemeClr val="accent2"/>
                </a:solidFill>
              </a:rPr>
              <a:t> </a:t>
            </a:r>
            <a:r>
              <a:rPr lang="tr-TR" dirty="0" err="1">
                <a:solidFill>
                  <a:schemeClr val="accent2"/>
                </a:solidFill>
              </a:rPr>
              <a:t>table</a:t>
            </a:r>
            <a:r>
              <a:rPr lang="tr-TR" dirty="0">
                <a:solidFill>
                  <a:schemeClr val="accent2"/>
                </a:solidFill>
              </a:rPr>
              <a:t>.</a:t>
            </a:r>
          </a:p>
        </p:txBody>
      </p:sp>
      <p:sp>
        <p:nvSpPr>
          <p:cNvPr id="241668" name="Rectangle 4"/>
          <p:cNvSpPr>
            <a:spLocks noChangeArrowheads="1"/>
          </p:cNvSpPr>
          <p:nvPr/>
        </p:nvSpPr>
        <p:spPr bwMode="auto">
          <a:xfrm>
            <a:off x="823384" y="4221956"/>
            <a:ext cx="7442200" cy="37742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18190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9C9CF551-7E8B-4F76-99C6-A210381E4B29}" type="slidenum">
              <a:rPr lang="tr-TR">
                <a:solidFill>
                  <a:prstClr val="black"/>
                </a:solidFill>
              </a:rPr>
              <a:pPr/>
              <a:t>34</a:t>
            </a:fld>
            <a:endParaRPr lang="tr-TR">
              <a:solidFill>
                <a:prstClr val="black"/>
              </a:solidFill>
            </a:endParaRPr>
          </a:p>
        </p:txBody>
      </p:sp>
      <p:sp>
        <p:nvSpPr>
          <p:cNvPr id="24371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4371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3893" name="Rectangle 4"/>
          <p:cNvSpPr>
            <a:spLocks noGrp="1" noChangeArrowheads="1"/>
          </p:cNvSpPr>
          <p:nvPr>
            <p:ph type="body" idx="1"/>
          </p:nvPr>
        </p:nvSpPr>
        <p:spPr>
          <a:xfrm>
            <a:off x="575733" y="3577828"/>
            <a:ext cx="7909984" cy="2851547"/>
          </a:xfrm>
          <a:noFill/>
          <a:ln/>
        </p:spPr>
        <p:txBody>
          <a:bodyPr lIns="89202" tIns="43008" rIns="89202" bIns="43008"/>
          <a:lstStyle/>
          <a:p>
            <a:pPr defTabSz="423863">
              <a:tabLst>
                <a:tab pos="423863" algn="l"/>
              </a:tabLst>
            </a:pPr>
            <a:r>
              <a:rPr lang="tr-TR"/>
              <a:t>Changing Data in a Table</a:t>
            </a:r>
          </a:p>
          <a:p>
            <a:pPr lvl="1" defTabSz="423863">
              <a:tabLst>
                <a:tab pos="423863" algn="l"/>
              </a:tabLst>
            </a:pPr>
            <a:r>
              <a:rPr lang="tr-TR"/>
              <a:t>The slide graphic changes the department number for Clark from 10 to 20.</a:t>
            </a:r>
          </a:p>
          <a:p>
            <a:pPr defTabSz="423863">
              <a:tabLst>
                <a:tab pos="423863" algn="l"/>
              </a:tabLst>
            </a:pPr>
            <a:endParaRPr lang="tr-TR"/>
          </a:p>
          <a:p>
            <a:pPr defTabSz="423863">
              <a:tabLst>
                <a:tab pos="423863" algn="l"/>
              </a:tabLst>
            </a:pPr>
            <a:endParaRPr lang="tr-T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p:txBody>
      </p:sp>
      <p:sp>
        <p:nvSpPr>
          <p:cNvPr id="293894"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3228094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C8253C55-3F34-480E-8F93-4754BDEFC511}" type="slidenum">
              <a:rPr lang="tr-TR">
                <a:solidFill>
                  <a:prstClr val="black"/>
                </a:solidFill>
              </a:rPr>
              <a:pPr/>
              <a:t>35</a:t>
            </a:fld>
            <a:endParaRPr lang="tr-TR">
              <a:solidFill>
                <a:prstClr val="black"/>
              </a:solidFill>
            </a:endParaRPr>
          </a:p>
        </p:txBody>
      </p:sp>
      <p:sp>
        <p:nvSpPr>
          <p:cNvPr id="294915" name="Rectangle 2"/>
          <p:cNvSpPr>
            <a:spLocks noGrp="1" noChangeArrowheads="1"/>
          </p:cNvSpPr>
          <p:nvPr>
            <p:ph type="body" idx="1"/>
          </p:nvPr>
        </p:nvSpPr>
        <p:spPr>
          <a:xfrm>
            <a:off x="550334" y="3580210"/>
            <a:ext cx="8039100" cy="2817019"/>
          </a:xfrm>
          <a:noFill/>
          <a:ln/>
        </p:spPr>
        <p:txBody>
          <a:bodyPr lIns="89202" tIns="43008" rIns="89202" bIns="43008"/>
          <a:lstStyle/>
          <a:p>
            <a:r>
              <a:rPr lang="tr-TR"/>
              <a:t>Updating Rows</a:t>
            </a:r>
          </a:p>
          <a:p>
            <a:pPr lvl="1"/>
            <a:r>
              <a:rPr lang="tr-TR"/>
              <a:t>You can modify existing rows by using the </a:t>
            </a:r>
            <a:r>
              <a:rPr lang="tr-TR">
                <a:solidFill>
                  <a:srgbClr val="FC0128"/>
                </a:solidFill>
              </a:rPr>
              <a:t>UPDATE </a:t>
            </a:r>
            <a:r>
              <a:rPr lang="tr-TR"/>
              <a:t>statement.</a:t>
            </a:r>
          </a:p>
          <a:p>
            <a:pPr lvl="1"/>
            <a:r>
              <a:rPr lang="tr-TR"/>
              <a:t>In the above syntax:</a:t>
            </a:r>
          </a:p>
          <a:p>
            <a:pPr lvl="1"/>
            <a:r>
              <a:rPr lang="tr-TR"/>
              <a:t>	</a:t>
            </a:r>
            <a:r>
              <a:rPr lang="tr-TR" i="1"/>
              <a:t>table</a:t>
            </a:r>
            <a:r>
              <a:rPr lang="tr-TR"/>
              <a:t>			is the name of the table</a:t>
            </a:r>
          </a:p>
          <a:p>
            <a:pPr lvl="1"/>
            <a:r>
              <a:rPr lang="tr-TR"/>
              <a:t>	</a:t>
            </a:r>
            <a:r>
              <a:rPr lang="tr-TR" i="1"/>
              <a:t>column</a:t>
            </a:r>
            <a:r>
              <a:rPr lang="tr-TR"/>
              <a:t>		is the name of the column in the table to populate</a:t>
            </a:r>
          </a:p>
          <a:p>
            <a:pPr lvl="1"/>
            <a:r>
              <a:rPr lang="tr-TR"/>
              <a:t>	</a:t>
            </a:r>
            <a:r>
              <a:rPr lang="tr-TR" i="1"/>
              <a:t>value</a:t>
            </a:r>
            <a:r>
              <a:rPr lang="tr-TR"/>
              <a:t>			is the corresponding value or subquery for the column</a:t>
            </a:r>
          </a:p>
          <a:p>
            <a:pPr lvl="1"/>
            <a:r>
              <a:rPr lang="tr-TR"/>
              <a:t>	</a:t>
            </a:r>
            <a:r>
              <a:rPr lang="tr-TR" i="1"/>
              <a:t>condition</a:t>
            </a:r>
            <a:r>
              <a:rPr lang="tr-TR"/>
              <a:t>		identifies the rows to be updated and is composed of column names 					          expressions, constants, subqueries, and comparison operators</a:t>
            </a:r>
          </a:p>
          <a:p>
            <a:pPr lvl="1"/>
            <a:r>
              <a:rPr lang="tr-TR"/>
              <a:t>Confirm the update operation by querying the table to display the updated rows.</a:t>
            </a:r>
            <a:endParaRPr lang="tr-TR" i="1"/>
          </a:p>
          <a:p>
            <a:pPr lvl="1"/>
            <a:r>
              <a:rPr lang="tr-TR"/>
              <a:t>For more information, see </a:t>
            </a:r>
            <a:r>
              <a:rPr lang="tr-TR" i="1"/>
              <a:t>Oracle Server SQL Reference</a:t>
            </a:r>
            <a:r>
              <a:rPr lang="tr-TR"/>
              <a:t>, Release 8, “UPDATE.”</a:t>
            </a:r>
          </a:p>
          <a:p>
            <a:pPr lvl="1"/>
            <a:r>
              <a:rPr lang="tr-TR" b="1"/>
              <a:t>Note:</a:t>
            </a:r>
            <a:r>
              <a:rPr lang="tr-TR"/>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l9sel.sql</a:t>
            </a:r>
            <a:r>
              <a:rPr lang="tr-TR">
                <a:solidFill>
                  <a:schemeClr val="accent2"/>
                </a:solidFill>
              </a:rPr>
              <a:t>, </a:t>
            </a:r>
            <a:r>
              <a:rPr lang="tr-TR">
                <a:solidFill>
                  <a:schemeClr val="accent2"/>
                </a:solidFill>
                <a:latin typeface="Courier New" pitchFamily="49" charset="0"/>
              </a:rPr>
              <a:t>l9upd.sql</a:t>
            </a:r>
          </a:p>
          <a:p>
            <a:pPr lvl="1"/>
            <a:r>
              <a:rPr lang="tr-TR">
                <a:solidFill>
                  <a:schemeClr val="accent2"/>
                </a:solidFill>
              </a:rPr>
              <a:t>Purpose: To illustrate displaying the initial state of data, performing updates, and viewing results.</a:t>
            </a:r>
          </a:p>
        </p:txBody>
      </p:sp>
      <p:sp>
        <p:nvSpPr>
          <p:cNvPr id="294916"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16711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AA688-2B3B-4E64-88ED-59151A129D06}" type="slidenum">
              <a:rPr lang="tr-TR"/>
              <a:pPr/>
              <a:t>3</a:t>
            </a:fld>
            <a:endParaRPr lang="tr-TR"/>
          </a:p>
        </p:txBody>
      </p:sp>
      <p:sp>
        <p:nvSpPr>
          <p:cNvPr id="18022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Subqueries</a:t>
            </a:r>
          </a:p>
          <a:p>
            <a:pPr lvl="1"/>
            <a:r>
              <a:rPr lang="tr-TR" dirty="0"/>
              <a:t>A </a:t>
            </a:r>
            <a:r>
              <a:rPr lang="tr-TR" dirty="0">
                <a:solidFill>
                  <a:srgbClr val="FC0128"/>
                </a:solidFill>
              </a:rPr>
              <a:t>subquery </a:t>
            </a:r>
            <a:r>
              <a:rPr lang="tr-TR" dirty="0"/>
              <a:t>is a SELECT statement that is embedded in a clause of another SELECT statement. </a:t>
            </a:r>
            <a:r>
              <a:rPr lang="tr-TR" dirty="0">
                <a:latin typeface="Times" charset="0"/>
              </a:rPr>
              <a:t>You can build powerful statements out of simple ones by using subqueries. They can be very useful when you need to select rows from a table with a condition that depends on the data in the table itself.</a:t>
            </a:r>
          </a:p>
          <a:p>
            <a:pPr lvl="1"/>
            <a:r>
              <a:rPr lang="tr-TR" dirty="0"/>
              <a:t>You can place the subquery in a number of SQL clauses: </a:t>
            </a:r>
          </a:p>
          <a:p>
            <a:pPr lvl="2"/>
            <a:r>
              <a:rPr lang="tr-TR" dirty="0"/>
              <a:t>WHERE clause</a:t>
            </a:r>
          </a:p>
          <a:p>
            <a:pPr lvl="2"/>
            <a:r>
              <a:rPr lang="tr-TR" dirty="0"/>
              <a:t>HAVING clause</a:t>
            </a:r>
          </a:p>
          <a:p>
            <a:pPr lvl="2"/>
            <a:r>
              <a:rPr lang="tr-TR" dirty="0"/>
              <a:t>FROM clause</a:t>
            </a:r>
          </a:p>
          <a:p>
            <a:pPr lvl="1"/>
            <a:r>
              <a:rPr lang="tr-TR" dirty="0"/>
              <a:t>In the syntax:</a:t>
            </a:r>
          </a:p>
          <a:p>
            <a:pPr algn="just">
              <a:lnSpc>
                <a:spcPct val="112000"/>
              </a:lnSpc>
              <a:spcBef>
                <a:spcPct val="0"/>
              </a:spcBef>
            </a:pPr>
            <a:r>
              <a:rPr lang="tr-TR" b="1" i="1" dirty="0">
                <a:latin typeface="Times" charset="0"/>
              </a:rPr>
              <a:t>	operator</a:t>
            </a:r>
            <a:r>
              <a:rPr lang="tr-TR" b="1" dirty="0">
                <a:latin typeface="Times" charset="0"/>
              </a:rPr>
              <a:t> 	includes a comparison operator such as &gt;, =, or IN</a:t>
            </a:r>
          </a:p>
          <a:p>
            <a:pPr lvl="1"/>
            <a:r>
              <a:rPr lang="tr-TR" b="1" dirty="0"/>
              <a:t>Note:</a:t>
            </a:r>
            <a:r>
              <a:rPr lang="tr-TR" dirty="0"/>
              <a:t> </a:t>
            </a:r>
            <a:r>
              <a:rPr lang="tr-TR" b="1" dirty="0"/>
              <a:t>Comparison operators fall into two classes: single-row operators (&gt;, =, &gt;=, &lt;, &lt;&gt;, &lt;=) and multiple-row operators (IN, ANY, ALL).</a:t>
            </a:r>
          </a:p>
          <a:p>
            <a:pPr lvl="1"/>
            <a:r>
              <a:rPr lang="tr-TR" dirty="0"/>
              <a:t>The subquery is often referred to as a nested SELECT, sub-SELECT, or inner SELECT statement. The subquery generally executes first, and its output is used to complete the query condition for the main or outer query.</a:t>
            </a:r>
          </a:p>
          <a:p>
            <a:r>
              <a:rPr lang="tr-TR" dirty="0">
                <a:solidFill>
                  <a:schemeClr val="accent2"/>
                </a:solidFill>
              </a:rPr>
              <a:t>Instructor Note</a:t>
            </a:r>
          </a:p>
          <a:p>
            <a:pPr lvl="1"/>
            <a:r>
              <a:rPr lang="tr-TR" dirty="0">
                <a:solidFill>
                  <a:schemeClr val="accent2"/>
                </a:solidFill>
              </a:rPr>
              <a:t>Additionally, subqueries can be placed in the CREATE VIEW statement, CREATE TABLE statement, UPDATE clause, INTO clause of an INSERT statement, and SET clause of an UPDATE statement.</a:t>
            </a:r>
            <a:r>
              <a:rPr lang="tr-TR" dirty="0"/>
              <a:t> </a:t>
            </a:r>
          </a:p>
        </p:txBody>
      </p:sp>
      <p:sp>
        <p:nvSpPr>
          <p:cNvPr id="18022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123979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B2896224-FC61-4C91-B61E-FBFAB1A2A815}" type="slidenum">
              <a:rPr lang="tr-TR">
                <a:solidFill>
                  <a:prstClr val="black"/>
                </a:solidFill>
              </a:rPr>
              <a:pPr/>
              <a:t>36</a:t>
            </a:fld>
            <a:endParaRPr lang="tr-TR">
              <a:solidFill>
                <a:prstClr val="black"/>
              </a:solidFill>
            </a:endParaRPr>
          </a:p>
        </p:txBody>
      </p:sp>
      <p:sp>
        <p:nvSpPr>
          <p:cNvPr id="295939" name="Rectangle 2"/>
          <p:cNvSpPr>
            <a:spLocks noGrp="1" noRot="1" noChangeAspect="1" noChangeArrowheads="1" noTextEdit="1"/>
          </p:cNvSpPr>
          <p:nvPr>
            <p:ph type="sldImg"/>
          </p:nvPr>
        </p:nvSpPr>
        <p:spPr>
          <a:xfrm>
            <a:off x="2343150" y="127000"/>
            <a:ext cx="4451350" cy="3338513"/>
          </a:xfrm>
          <a:ln w="12700" cap="flat">
            <a:solidFill>
              <a:schemeClr val="tx1"/>
            </a:solidFill>
          </a:ln>
        </p:spPr>
      </p:sp>
      <p:sp>
        <p:nvSpPr>
          <p:cNvPr id="295940" name="Rectangle 3"/>
          <p:cNvSpPr>
            <a:spLocks noGrp="1" noChangeArrowheads="1"/>
          </p:cNvSpPr>
          <p:nvPr>
            <p:ph type="body" idx="1"/>
          </p:nvPr>
        </p:nvSpPr>
        <p:spPr>
          <a:xfrm>
            <a:off x="556684" y="3577828"/>
            <a:ext cx="7924800" cy="2851547"/>
          </a:xfrm>
          <a:noFill/>
          <a:ln/>
        </p:spPr>
        <p:txBody>
          <a:bodyPr lIns="89202" tIns="43008" rIns="89202" bIns="43008"/>
          <a:lstStyle/>
          <a:p>
            <a:pPr defTabSz="358775">
              <a:tabLst>
                <a:tab pos="431800" algn="l"/>
              </a:tabLst>
            </a:pPr>
            <a:r>
              <a:rPr lang="tr-TR"/>
              <a:t>Updating Rows (continued)</a:t>
            </a:r>
          </a:p>
          <a:p>
            <a:pPr lvl="1" defTabSz="358775">
              <a:tabLst>
                <a:tab pos="431800" algn="l"/>
              </a:tabLst>
            </a:pPr>
            <a:r>
              <a:rPr lang="tr-TR"/>
              <a:t>The UPDATE statement modifies specific rows, if the WHERE clause is specified. The slide example transfers employee 7782 (Clark) to department 20.  </a:t>
            </a:r>
          </a:p>
          <a:p>
            <a:pPr lvl="1" defTabSz="358775">
              <a:tabLst>
                <a:tab pos="431800" algn="l"/>
              </a:tabLst>
            </a:pPr>
            <a:r>
              <a:rPr lang="tr-TR"/>
              <a:t>If you omit the WHERE clause, all the rows in the table are modified.</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spcBef>
                <a:spcPct val="0"/>
              </a:spcBef>
              <a:tabLst>
                <a:tab pos="431800" algn="l"/>
              </a:tabLst>
            </a:pPr>
            <a:r>
              <a:rPr lang="tr-TR" b="1"/>
              <a:t>Note:</a:t>
            </a:r>
            <a:r>
              <a:rPr lang="tr-TR"/>
              <a:t> The EMPLOYEE table has the same data as the EMP table. </a:t>
            </a:r>
          </a:p>
          <a:p>
            <a:pPr defTabSz="358775">
              <a:tabLst>
                <a:tab pos="431800" algn="l"/>
              </a:tabLst>
            </a:pPr>
            <a:endParaRPr lang="tr-TR" b="1"/>
          </a:p>
        </p:txBody>
      </p:sp>
      <p:sp>
        <p:nvSpPr>
          <p:cNvPr id="247812" name="Rectangle 4"/>
          <p:cNvSpPr>
            <a:spLocks noChangeArrowheads="1"/>
          </p:cNvSpPr>
          <p:nvPr/>
        </p:nvSpPr>
        <p:spPr bwMode="auto">
          <a:xfrm>
            <a:off x="802218" y="4273153"/>
            <a:ext cx="7463367"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2" name="Rectangle 5"/>
          <p:cNvSpPr>
            <a:spLocks noChangeArrowheads="1"/>
          </p:cNvSpPr>
          <p:nvPr/>
        </p:nvSpPr>
        <p:spPr bwMode="auto">
          <a:xfrm>
            <a:off x="903817" y="4286250"/>
            <a:ext cx="2385867"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ename, deptno</a:t>
            </a:r>
          </a:p>
          <a:p>
            <a:pPr defTabSz="790575"/>
            <a:r>
              <a:rPr lang="tr-TR" sz="1100" b="1">
                <a:solidFill>
                  <a:prstClr val="black"/>
                </a:solidFill>
                <a:effectLst/>
                <a:latin typeface="Courier New" pitchFamily="49" charset="0"/>
              </a:rPr>
              <a:t>  2  FROM    employee;</a:t>
            </a:r>
          </a:p>
        </p:txBody>
      </p:sp>
      <p:sp>
        <p:nvSpPr>
          <p:cNvPr id="247814" name="Rectangle 6"/>
          <p:cNvSpPr>
            <a:spLocks noChangeArrowheads="1"/>
          </p:cNvSpPr>
          <p:nvPr/>
        </p:nvSpPr>
        <p:spPr bwMode="auto">
          <a:xfrm>
            <a:off x="821267" y="4705350"/>
            <a:ext cx="7444317" cy="155733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4" name="Rectangle 7"/>
          <p:cNvSpPr>
            <a:spLocks noChangeArrowheads="1"/>
          </p:cNvSpPr>
          <p:nvPr/>
        </p:nvSpPr>
        <p:spPr bwMode="auto">
          <a:xfrm>
            <a:off x="954618" y="4729162"/>
            <a:ext cx="6929967" cy="1945687"/>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ENAME         DEPTNO</a:t>
            </a:r>
          </a:p>
          <a:p>
            <a:pPr defTabSz="790575"/>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KING              20</a:t>
            </a:r>
          </a:p>
          <a:p>
            <a:pPr defTabSz="790575"/>
            <a:r>
              <a:rPr lang="tr-TR" sz="1100">
                <a:solidFill>
                  <a:prstClr val="black"/>
                </a:solidFill>
                <a:effectLst/>
                <a:latin typeface="Courier New" pitchFamily="49" charset="0"/>
              </a:rPr>
              <a:t>BLAKE             20</a:t>
            </a:r>
          </a:p>
          <a:p>
            <a:pPr defTabSz="790575"/>
            <a:r>
              <a:rPr lang="tr-TR" sz="1100">
                <a:solidFill>
                  <a:prstClr val="black"/>
                </a:solidFill>
                <a:effectLst/>
                <a:latin typeface="Courier New" pitchFamily="49" charset="0"/>
              </a:rPr>
              <a:t>CLARK             20</a:t>
            </a:r>
          </a:p>
          <a:p>
            <a:pPr defTabSz="790575"/>
            <a:r>
              <a:rPr lang="tr-TR" sz="1100">
                <a:solidFill>
                  <a:prstClr val="black"/>
                </a:solidFill>
                <a:effectLst/>
                <a:latin typeface="Courier New" pitchFamily="49" charset="0"/>
              </a:rPr>
              <a:t>JONES             20</a:t>
            </a:r>
          </a:p>
          <a:p>
            <a:pPr defTabSz="790575"/>
            <a:r>
              <a:rPr lang="tr-TR" sz="1100">
                <a:solidFill>
                  <a:prstClr val="black"/>
                </a:solidFill>
                <a:effectLst/>
                <a:latin typeface="Courier New" pitchFamily="49" charset="0"/>
              </a:rPr>
              <a:t>MARTIN            20</a:t>
            </a:r>
          </a:p>
          <a:p>
            <a:pPr defTabSz="790575"/>
            <a:r>
              <a:rPr lang="tr-TR" sz="1100">
                <a:solidFill>
                  <a:prstClr val="black"/>
                </a:solidFill>
                <a:effectLst/>
                <a:latin typeface="Courier New" pitchFamily="49" charset="0"/>
              </a:rPr>
              <a:t>ALLEN             20</a:t>
            </a:r>
          </a:p>
          <a:p>
            <a:pPr defTabSz="790575"/>
            <a:r>
              <a:rPr lang="tr-TR" sz="1100">
                <a:solidFill>
                  <a:prstClr val="black"/>
                </a:solidFill>
                <a:effectLst/>
                <a:latin typeface="Courier New" pitchFamily="49" charset="0"/>
              </a:rPr>
              <a:t>TURNER            20</a:t>
            </a:r>
          </a:p>
          <a:p>
            <a:pPr defTabSz="790575"/>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14 rows selected.</a:t>
            </a:r>
          </a:p>
        </p:txBody>
      </p:sp>
    </p:spTree>
    <p:extLst>
      <p:ext uri="{BB962C8B-B14F-4D97-AF65-F5344CB8AC3E}">
        <p14:creationId xmlns:p14="http://schemas.microsoft.com/office/powerpoint/2010/main" val="1311889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16E361F9-79D3-4A51-A8A2-CB7328C02BDC}" type="slidenum">
              <a:rPr lang="tr-TR">
                <a:solidFill>
                  <a:prstClr val="black"/>
                </a:solidFill>
              </a:rPr>
              <a:pPr/>
              <a:t>37</a:t>
            </a:fld>
            <a:endParaRPr lang="tr-TR">
              <a:solidFill>
                <a:prstClr val="black"/>
              </a:solidFill>
            </a:endParaRPr>
          </a:p>
        </p:txBody>
      </p:sp>
      <p:sp>
        <p:nvSpPr>
          <p:cNvPr id="296963" name="Rectangle 2"/>
          <p:cNvSpPr>
            <a:spLocks noGrp="1" noRot="1" noChangeAspect="1" noChangeArrowheads="1" noTextEdit="1"/>
          </p:cNvSpPr>
          <p:nvPr>
            <p:ph type="sldImg"/>
          </p:nvPr>
        </p:nvSpPr>
        <p:spPr>
          <a:xfrm>
            <a:off x="2339975" y="127000"/>
            <a:ext cx="4452938" cy="3338513"/>
          </a:xfrm>
          <a:ln w="12700" cap="flat">
            <a:solidFill>
              <a:schemeClr val="tx1"/>
            </a:solidFill>
          </a:ln>
        </p:spPr>
      </p:sp>
      <p:sp>
        <p:nvSpPr>
          <p:cNvPr id="296964" name="Rectangle 3"/>
          <p:cNvSpPr>
            <a:spLocks noGrp="1" noChangeArrowheads="1"/>
          </p:cNvSpPr>
          <p:nvPr>
            <p:ph type="body" idx="1"/>
          </p:nvPr>
        </p:nvSpPr>
        <p:spPr>
          <a:xfrm>
            <a:off x="607485" y="3577828"/>
            <a:ext cx="7700433" cy="2851547"/>
          </a:xfrm>
          <a:noFill/>
          <a:ln/>
        </p:spPr>
        <p:txBody>
          <a:bodyPr lIns="0" tIns="0" rIns="0" bIns="0"/>
          <a:lstStyle/>
          <a:p>
            <a:pPr defTabSz="423863">
              <a:tabLst>
                <a:tab pos="423863" algn="l"/>
              </a:tabLst>
            </a:pPr>
            <a:r>
              <a:rPr lang="tr-TR"/>
              <a:t>Updating Rows with a Multiple-Column Subquery</a:t>
            </a:r>
          </a:p>
          <a:p>
            <a:pPr lvl="1" defTabSz="423863">
              <a:tabLst>
                <a:tab pos="423863" algn="l"/>
              </a:tabLst>
            </a:pPr>
            <a:r>
              <a:rPr lang="tr-TR"/>
              <a:t>Multiple-column subqueries can be implemented in the SET clause of an UPDATE statement.</a:t>
            </a:r>
          </a:p>
          <a:p>
            <a:pPr lvl="1" defTabSz="423863">
              <a:tabLst>
                <a:tab pos="423863" algn="l"/>
              </a:tabLst>
            </a:pPr>
            <a:r>
              <a:rPr lang="tr-TR" b="1"/>
              <a:t>Syntax</a:t>
            </a: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spcBef>
                <a:spcPct val="65000"/>
              </a:spcBef>
              <a:tabLst>
                <a:tab pos="423863" algn="l"/>
              </a:tabLst>
            </a:pPr>
            <a:r>
              <a:rPr lang="tr-TR">
                <a:solidFill>
                  <a:schemeClr val="accent2"/>
                </a:solidFill>
              </a:rPr>
              <a:t>Instructor Note</a:t>
            </a:r>
          </a:p>
          <a:p>
            <a:pPr lvl="1" defTabSz="423863">
              <a:tabLst>
                <a:tab pos="423863" algn="l"/>
              </a:tabLst>
            </a:pPr>
            <a:r>
              <a:rPr lang="tr-TR">
                <a:solidFill>
                  <a:schemeClr val="accent2"/>
                </a:solidFill>
              </a:rPr>
              <a:t>It may be worth showing participants that the results would be the same for the example on the slide if two different subqueries were used in the SET clause as illustrated below:</a:t>
            </a:r>
          </a:p>
          <a:p>
            <a:pPr lvl="1" defTabSz="423863">
              <a:spcBef>
                <a:spcPct val="65000"/>
              </a:spcBef>
              <a:tabLst>
                <a:tab pos="423863" algn="l"/>
              </a:tabLst>
            </a:pPr>
            <a:r>
              <a:rPr lang="tr-TR" b="1">
                <a:solidFill>
                  <a:schemeClr val="accent2"/>
                </a:solidFill>
                <a:latin typeface="Courier New" pitchFamily="49" charset="0"/>
              </a:rPr>
              <a:t>  SQL&gt; UPDATE       emp</a:t>
            </a:r>
          </a:p>
          <a:p>
            <a:pPr lvl="1" defTabSz="423863">
              <a:spcBef>
                <a:spcPct val="0"/>
              </a:spcBef>
              <a:tabLst>
                <a:tab pos="423863" algn="l"/>
              </a:tabLst>
            </a:pPr>
            <a:r>
              <a:rPr lang="tr-TR" b="1">
                <a:solidFill>
                  <a:schemeClr val="accent2"/>
                </a:solidFill>
                <a:latin typeface="Courier New" pitchFamily="49" charset="0"/>
              </a:rPr>
              <a:t>    2  SET		job    =  (SELECT  job FROM emp</a:t>
            </a:r>
          </a:p>
          <a:p>
            <a:pPr lvl="1" defTabSz="423863">
              <a:spcBef>
                <a:spcPct val="0"/>
              </a:spcBef>
              <a:tabLst>
                <a:tab pos="423863" algn="l"/>
              </a:tabLst>
            </a:pPr>
            <a:r>
              <a:rPr lang="tr-TR" b="1">
                <a:solidFill>
                  <a:schemeClr val="accent2"/>
                </a:solidFill>
                <a:latin typeface="Courier New" pitchFamily="49" charset="0"/>
              </a:rPr>
              <a:t>	3				     WHERE    empno = 7499),</a:t>
            </a:r>
          </a:p>
          <a:p>
            <a:pPr lvl="1" defTabSz="423863">
              <a:spcBef>
                <a:spcPct val="0"/>
              </a:spcBef>
              <a:tabLst>
                <a:tab pos="423863" algn="l"/>
              </a:tabLst>
            </a:pPr>
            <a:r>
              <a:rPr lang="tr-TR" b="1">
                <a:solidFill>
                  <a:schemeClr val="accent2"/>
                </a:solidFill>
                <a:latin typeface="Courier New" pitchFamily="49" charset="0"/>
              </a:rPr>
              <a:t>    4			deptno =  (SELECT  deptno FROM dept</a:t>
            </a:r>
          </a:p>
          <a:p>
            <a:pPr lvl="1" defTabSz="423863">
              <a:spcBef>
                <a:spcPct val="0"/>
              </a:spcBef>
              <a:tabLst>
                <a:tab pos="423863" algn="l"/>
              </a:tabLst>
            </a:pPr>
            <a:r>
              <a:rPr lang="tr-TR" b="1">
                <a:solidFill>
                  <a:schemeClr val="accent2"/>
                </a:solidFill>
                <a:latin typeface="Courier New" pitchFamily="49" charset="0"/>
              </a:rPr>
              <a:t>    5				     WHERE    dname = 'SALES</a:t>
            </a:r>
            <a:r>
              <a:rPr lang="tr-TR">
                <a:solidFill>
                  <a:schemeClr val="accent2"/>
                </a:solidFill>
                <a:latin typeface="Courier New" pitchFamily="49" charset="0"/>
              </a:rPr>
              <a:t>'</a:t>
            </a:r>
            <a:r>
              <a:rPr lang="tr-TR" b="1">
                <a:solidFill>
                  <a:schemeClr val="accent2"/>
                </a:solidFill>
                <a:latin typeface="Courier New" pitchFamily="49" charset="0"/>
              </a:rPr>
              <a:t>)</a:t>
            </a:r>
          </a:p>
          <a:p>
            <a:pPr lvl="1" defTabSz="423863">
              <a:spcBef>
                <a:spcPct val="0"/>
              </a:spcBef>
              <a:tabLst>
                <a:tab pos="423863" algn="l"/>
              </a:tabLst>
            </a:pPr>
            <a:r>
              <a:rPr lang="tr-TR" b="1">
                <a:solidFill>
                  <a:schemeClr val="accent2"/>
                </a:solidFill>
                <a:latin typeface="Courier New" pitchFamily="49" charset="0"/>
              </a:rPr>
              <a:t>    6  WHERE   empno = 7698;</a:t>
            </a:r>
          </a:p>
        </p:txBody>
      </p:sp>
      <p:sp>
        <p:nvSpPr>
          <p:cNvPr id="249860" name="Rectangle 4"/>
          <p:cNvSpPr>
            <a:spLocks noChangeArrowheads="1"/>
          </p:cNvSpPr>
          <p:nvPr/>
        </p:nvSpPr>
        <p:spPr bwMode="auto">
          <a:xfrm>
            <a:off x="753533" y="4088607"/>
            <a:ext cx="7512051" cy="9084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6966" name="Rectangle 5"/>
          <p:cNvSpPr>
            <a:spLocks noChangeArrowheads="1"/>
          </p:cNvSpPr>
          <p:nvPr/>
        </p:nvSpPr>
        <p:spPr bwMode="auto">
          <a:xfrm>
            <a:off x="622301" y="4021931"/>
            <a:ext cx="7624233" cy="1099302"/>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  UPDATE	</a:t>
            </a:r>
            <a:r>
              <a:rPr lang="tr-TR" sz="1100" i="1">
                <a:solidFill>
                  <a:prstClr val="black"/>
                </a:solidFill>
                <a:effectLst/>
                <a:latin typeface="Courier New" pitchFamily="49" charset="0"/>
              </a:rPr>
              <a:t>table</a:t>
            </a:r>
          </a:p>
          <a:p>
            <a:pPr defTabSz="790575"/>
            <a:r>
              <a:rPr lang="tr-TR" sz="1100">
                <a:solidFill>
                  <a:prstClr val="black"/>
                </a:solidFill>
                <a:effectLst/>
                <a:latin typeface="Courier New" pitchFamily="49" charset="0"/>
              </a:rPr>
              <a:t>  SET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 </a:t>
            </a:r>
          </a:p>
          <a:p>
            <a:pPr defTabSz="79057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	</a:t>
            </a:r>
          </a:p>
        </p:txBody>
      </p:sp>
    </p:spTree>
    <p:extLst>
      <p:ext uri="{BB962C8B-B14F-4D97-AF65-F5344CB8AC3E}">
        <p14:creationId xmlns:p14="http://schemas.microsoft.com/office/powerpoint/2010/main" val="635941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2C160789-55FF-4DF5-8837-65B6AE35FBD1}" type="slidenum">
              <a:rPr lang="tr-TR">
                <a:solidFill>
                  <a:prstClr val="black"/>
                </a:solidFill>
              </a:rPr>
              <a:pPr/>
              <a:t>38</a:t>
            </a:fld>
            <a:endParaRPr lang="tr-TR">
              <a:solidFill>
                <a:prstClr val="black"/>
              </a:solidFill>
            </a:endParaRPr>
          </a:p>
        </p:txBody>
      </p:sp>
      <p:sp>
        <p:nvSpPr>
          <p:cNvPr id="29798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7988"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Updating Rows Based on Another Table</a:t>
            </a:r>
          </a:p>
          <a:p>
            <a:pPr lvl="1"/>
            <a:r>
              <a:rPr lang="tr-TR"/>
              <a:t>You can use subqueries in UPDATE statements to update rows in a table. The example on the slide updates the EMPLOYEE table based on the values from the EMP table. It changes the department number of all employees with employee 7788’s job title to employee 7788’s current department number.</a:t>
            </a:r>
          </a:p>
        </p:txBody>
      </p:sp>
    </p:spTree>
    <p:extLst>
      <p:ext uri="{BB962C8B-B14F-4D97-AF65-F5344CB8AC3E}">
        <p14:creationId xmlns:p14="http://schemas.microsoft.com/office/powerpoint/2010/main" val="178336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94E0E0FB-8CC0-41D6-B6D3-BADA062EDE53}" type="slidenum">
              <a:rPr lang="tr-TR">
                <a:solidFill>
                  <a:prstClr val="black"/>
                </a:solidFill>
              </a:rPr>
              <a:pPr/>
              <a:t>39</a:t>
            </a:fld>
            <a:endParaRPr lang="tr-TR">
              <a:solidFill>
                <a:prstClr val="black"/>
              </a:solidFill>
            </a:endParaRPr>
          </a:p>
        </p:txBody>
      </p:sp>
      <p:sp>
        <p:nvSpPr>
          <p:cNvPr id="25395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395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9013" name="Rectangle 4"/>
          <p:cNvSpPr>
            <a:spLocks noGrp="1" noChangeArrowheads="1"/>
          </p:cNvSpPr>
          <p:nvPr>
            <p:ph type="body" idx="1"/>
          </p:nvPr>
        </p:nvSpPr>
        <p:spPr>
          <a:xfrm>
            <a:off x="503767" y="3577828"/>
            <a:ext cx="7916333" cy="2851547"/>
          </a:xfrm>
          <a:noFill/>
          <a:ln/>
        </p:spPr>
        <p:txBody>
          <a:bodyPr lIns="89202" tIns="43008" rIns="89202" bIns="43008"/>
          <a:lstStyle/>
          <a:p>
            <a:pPr defTabSz="358775">
              <a:tabLst>
                <a:tab pos="431800" algn="l"/>
              </a:tabLst>
            </a:pPr>
            <a:r>
              <a:rPr lang="tr-TR"/>
              <a:t>Removing a Row from a Table</a:t>
            </a:r>
          </a:p>
          <a:p>
            <a:pPr lvl="1" defTabSz="358775">
              <a:tabLst>
                <a:tab pos="431800" algn="l"/>
              </a:tabLst>
            </a:pPr>
            <a:r>
              <a:rPr lang="tr-TR"/>
              <a:t>The slide graphic removes the DEVELOPMENT department from the DEPT table (assuming that there are no constraints defined on the DEPT table).</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defTabSz="358775">
              <a:tabLst>
                <a:tab pos="431800" algn="l"/>
              </a:tabLst>
            </a:pPr>
            <a:r>
              <a:rPr lang="tr-TR">
                <a:solidFill>
                  <a:schemeClr val="accent2"/>
                </a:solidFill>
              </a:rPr>
              <a:t>Instructor Note</a:t>
            </a:r>
          </a:p>
          <a:p>
            <a:pPr lvl="1" defTabSz="358775">
              <a:tabLst>
                <a:tab pos="431800" algn="l"/>
              </a:tabLst>
            </a:pPr>
            <a:r>
              <a:rPr lang="tr-TR">
                <a:solidFill>
                  <a:schemeClr val="accent2"/>
                </a:solidFill>
              </a:rPr>
              <a:t>After all the rows have been eliminated with the DELETE statement, only the data structure of the table remains. A more efficient method of emptying a table is with the TRUNCATE statement.</a:t>
            </a:r>
            <a:br>
              <a:rPr lang="tr-TR">
                <a:solidFill>
                  <a:schemeClr val="accent2"/>
                </a:solidFill>
              </a:rPr>
            </a:br>
            <a:r>
              <a:rPr lang="tr-TR">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25450" lvl="2" indent="488950" defTabSz="358775">
              <a:tabLst>
                <a:tab pos="431800" algn="l"/>
              </a:tabLst>
            </a:pPr>
            <a:r>
              <a:rPr lang="tr-TR">
                <a:solidFill>
                  <a:schemeClr val="accent2"/>
                </a:solidFill>
              </a:rPr>
              <a:t>The TRUNCATE statement is a data definition language (DDL) statement and generates no rollback information. It will be covered in a subsequent lesson.</a:t>
            </a:r>
          </a:p>
          <a:p>
            <a:pPr marL="425450" lvl="2" indent="488950" defTabSz="358775">
              <a:tabLst>
                <a:tab pos="431800" algn="l"/>
              </a:tabLst>
            </a:pPr>
            <a:r>
              <a:rPr lang="tr-TR">
                <a:solidFill>
                  <a:schemeClr val="accent2"/>
                </a:solidFill>
              </a:rPr>
              <a:t>Truncating a table does not fire the DELETE triggers of the table. </a:t>
            </a:r>
          </a:p>
          <a:p>
            <a:pPr marL="425450" lvl="2" indent="488950" defTabSz="358775">
              <a:tabLst>
                <a:tab pos="431800" algn="l"/>
              </a:tabLst>
            </a:pPr>
            <a:r>
              <a:rPr lang="tr-TR">
                <a:solidFill>
                  <a:schemeClr val="accent2"/>
                </a:solidFill>
              </a:rPr>
              <a:t>If the table is the parent of a referential integrity constraint, you cannot truncate the table. Disable the constraint before issuing the TRUNCATE statement.</a:t>
            </a:r>
          </a:p>
        </p:txBody>
      </p:sp>
      <p:sp>
        <p:nvSpPr>
          <p:cNvPr id="299014"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2582633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35FF4BF-FC59-48A3-8909-54BC4A697048}" type="slidenum">
              <a:rPr lang="tr-TR">
                <a:solidFill>
                  <a:prstClr val="black"/>
                </a:solidFill>
              </a:rPr>
              <a:pPr/>
              <a:t>40</a:t>
            </a:fld>
            <a:endParaRPr lang="tr-TR">
              <a:solidFill>
                <a:prstClr val="black"/>
              </a:solidFill>
            </a:endParaRPr>
          </a:p>
        </p:txBody>
      </p:sp>
      <p:sp>
        <p:nvSpPr>
          <p:cNvPr id="256002"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6003"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0037" name="Rectangle 4"/>
          <p:cNvSpPr>
            <a:spLocks noGrp="1" noChangeArrowheads="1"/>
          </p:cNvSpPr>
          <p:nvPr>
            <p:ph type="body" idx="1"/>
          </p:nvPr>
        </p:nvSpPr>
        <p:spPr>
          <a:xfrm>
            <a:off x="516467" y="3580210"/>
            <a:ext cx="8039100" cy="2817019"/>
          </a:xfrm>
          <a:noFill/>
          <a:ln/>
        </p:spPr>
        <p:txBody>
          <a:bodyPr lIns="89202" tIns="43008" rIns="89202" bIns="43008"/>
          <a:lstStyle/>
          <a:p>
            <a:r>
              <a:rPr lang="tr-TR"/>
              <a:t>Deleting Rows</a:t>
            </a:r>
          </a:p>
          <a:p>
            <a:pPr lvl="1"/>
            <a:r>
              <a:rPr lang="tr-TR"/>
              <a:t>You can remove existing rows by using the </a:t>
            </a:r>
            <a:r>
              <a:rPr lang="tr-TR">
                <a:solidFill>
                  <a:srgbClr val="FC0128"/>
                </a:solidFill>
              </a:rPr>
              <a:t>DELETE </a:t>
            </a:r>
            <a:r>
              <a:rPr lang="tr-TR"/>
              <a:t>statement.</a:t>
            </a:r>
          </a:p>
          <a:p>
            <a:pPr lvl="1"/>
            <a:r>
              <a:rPr lang="tr-TR"/>
              <a:t>In the syntax:</a:t>
            </a:r>
          </a:p>
          <a:p>
            <a:pPr lvl="1"/>
            <a:r>
              <a:rPr lang="tr-TR"/>
              <a:t>	</a:t>
            </a:r>
            <a:r>
              <a:rPr lang="tr-TR" i="1"/>
              <a:t>table			</a:t>
            </a:r>
            <a:r>
              <a:rPr lang="tr-TR"/>
              <a:t>is the table name</a:t>
            </a:r>
            <a:br>
              <a:rPr lang="tr-TR"/>
            </a:br>
            <a:r>
              <a:rPr lang="tr-TR"/>
              <a:t>	</a:t>
            </a:r>
            <a:r>
              <a:rPr lang="tr-TR" i="1"/>
              <a:t>condition</a:t>
            </a:r>
            <a:r>
              <a:rPr lang="tr-TR"/>
              <a:t>		identifies the rows to be deleted and is composed of column names, 					          expressions, constants, subqueries, and comparison operators</a:t>
            </a:r>
          </a:p>
          <a:p>
            <a:pPr lvl="1"/>
            <a:r>
              <a:rPr lang="tr-TR"/>
              <a:t>For more information, see </a:t>
            </a:r>
            <a:r>
              <a:rPr lang="tr-TR" i="1"/>
              <a:t>Oracle Server SQL Reference</a:t>
            </a:r>
            <a:r>
              <a:rPr lang="tr-TR"/>
              <a:t>, Release 8, “DELETE.”</a:t>
            </a: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00038"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2844290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7F11B9F0-C4C5-457A-A838-70920C37E3A8}" type="slidenum">
              <a:rPr lang="tr-TR">
                <a:solidFill>
                  <a:prstClr val="black"/>
                </a:solidFill>
              </a:rPr>
              <a:pPr/>
              <a:t>41</a:t>
            </a:fld>
            <a:endParaRPr lang="tr-TR">
              <a:solidFill>
                <a:prstClr val="black"/>
              </a:solidFill>
            </a:endParaRPr>
          </a:p>
        </p:txBody>
      </p:sp>
      <p:sp>
        <p:nvSpPr>
          <p:cNvPr id="30105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1060" name="Rectangle 3"/>
          <p:cNvSpPr>
            <a:spLocks noGrp="1" noChangeArrowheads="1"/>
          </p:cNvSpPr>
          <p:nvPr>
            <p:ph type="body" idx="1"/>
          </p:nvPr>
        </p:nvSpPr>
        <p:spPr>
          <a:xfrm>
            <a:off x="499534" y="3580210"/>
            <a:ext cx="8041217" cy="2817019"/>
          </a:xfrm>
          <a:noFill/>
          <a:ln/>
        </p:spPr>
        <p:txBody>
          <a:bodyPr lIns="89202" tIns="43008" rIns="89202" bIns="43008"/>
          <a:lstStyle/>
          <a:p>
            <a:r>
              <a:rPr lang="tr-TR" dirty="0" err="1"/>
              <a:t>Deleting</a:t>
            </a:r>
            <a:r>
              <a:rPr lang="tr-TR" dirty="0"/>
              <a:t> </a:t>
            </a:r>
            <a:r>
              <a:rPr lang="tr-TR" dirty="0" err="1"/>
              <a:t>Rows</a:t>
            </a:r>
            <a:r>
              <a:rPr lang="tr-TR" dirty="0"/>
              <a:t> (</a:t>
            </a:r>
            <a:r>
              <a:rPr lang="tr-TR" dirty="0" err="1"/>
              <a:t>continued</a:t>
            </a:r>
            <a:r>
              <a:rPr lang="tr-TR" dirty="0"/>
              <a:t>)</a:t>
            </a:r>
          </a:p>
          <a:p>
            <a:pPr lvl="1"/>
            <a:r>
              <a:rPr lang="tr-TR" dirty="0" err="1"/>
              <a:t>You</a:t>
            </a:r>
            <a:r>
              <a:rPr lang="tr-TR" dirty="0"/>
              <a:t> can </a:t>
            </a:r>
            <a:r>
              <a:rPr lang="tr-TR" dirty="0" err="1"/>
              <a:t>delete</a:t>
            </a:r>
            <a:r>
              <a:rPr lang="tr-TR" dirty="0"/>
              <a:t> </a:t>
            </a:r>
            <a:r>
              <a:rPr lang="tr-TR" dirty="0" err="1"/>
              <a:t>specific</a:t>
            </a:r>
            <a:r>
              <a:rPr lang="tr-TR" dirty="0"/>
              <a:t> </a:t>
            </a:r>
            <a:r>
              <a:rPr lang="tr-TR" dirty="0" err="1"/>
              <a:t>rows</a:t>
            </a:r>
            <a:r>
              <a:rPr lang="tr-TR" dirty="0"/>
              <a:t> </a:t>
            </a:r>
            <a:r>
              <a:rPr lang="tr-TR" dirty="0" err="1"/>
              <a:t>by</a:t>
            </a:r>
            <a:r>
              <a:rPr lang="tr-TR" dirty="0"/>
              <a:t> </a:t>
            </a:r>
            <a:r>
              <a:rPr lang="tr-TR" dirty="0" err="1"/>
              <a:t>specifying</a:t>
            </a:r>
            <a:r>
              <a:rPr lang="tr-TR" dirty="0"/>
              <a:t> the WHERE </a:t>
            </a:r>
            <a:r>
              <a:rPr lang="tr-TR" dirty="0" err="1"/>
              <a:t>clause</a:t>
            </a:r>
            <a:r>
              <a:rPr lang="tr-TR" dirty="0"/>
              <a:t> in the DELETE </a:t>
            </a:r>
            <a:r>
              <a:rPr lang="tr-TR" dirty="0" err="1"/>
              <a:t>statement</a:t>
            </a:r>
            <a:r>
              <a:rPr lang="tr-TR" dirty="0"/>
              <a:t>. The </a:t>
            </a:r>
            <a:r>
              <a:rPr lang="tr-TR" dirty="0" err="1"/>
              <a:t>slide</a:t>
            </a:r>
            <a:r>
              <a:rPr lang="tr-TR" dirty="0"/>
              <a:t> </a:t>
            </a:r>
            <a:r>
              <a:rPr lang="tr-TR" dirty="0" err="1"/>
              <a:t>example</a:t>
            </a:r>
            <a:r>
              <a:rPr lang="tr-TR" dirty="0"/>
              <a:t> </a:t>
            </a:r>
            <a:r>
              <a:rPr lang="tr-TR" dirty="0" err="1"/>
              <a:t>deletes</a:t>
            </a:r>
            <a:r>
              <a:rPr lang="tr-TR" dirty="0"/>
              <a:t> the DEVELOPMENT </a:t>
            </a:r>
            <a:r>
              <a:rPr lang="tr-TR" dirty="0" err="1"/>
              <a:t>department</a:t>
            </a:r>
            <a:r>
              <a:rPr lang="tr-TR" dirty="0"/>
              <a:t> </a:t>
            </a:r>
            <a:r>
              <a:rPr lang="tr-TR" dirty="0" err="1"/>
              <a:t>from</a:t>
            </a:r>
            <a:r>
              <a:rPr lang="tr-TR" dirty="0"/>
              <a:t> the DEPARTMENT </a:t>
            </a:r>
            <a:r>
              <a:rPr lang="tr-TR" dirty="0" err="1"/>
              <a:t>table</a:t>
            </a:r>
            <a:r>
              <a:rPr lang="tr-TR" dirty="0"/>
              <a:t>. </a:t>
            </a:r>
            <a:r>
              <a:rPr lang="tr-TR" dirty="0" err="1"/>
              <a:t>You</a:t>
            </a:r>
            <a:r>
              <a:rPr lang="tr-TR" dirty="0"/>
              <a:t> can </a:t>
            </a:r>
            <a:r>
              <a:rPr lang="tr-TR" dirty="0" err="1"/>
              <a:t>c</a:t>
            </a:r>
            <a:r>
              <a:rPr lang="tr-TR" dirty="0" err="1">
                <a:latin typeface="Times" charset="0"/>
              </a:rPr>
              <a:t>onfirm</a:t>
            </a:r>
            <a:r>
              <a:rPr lang="tr-TR" dirty="0">
                <a:latin typeface="Times" charset="0"/>
              </a:rPr>
              <a:t> the </a:t>
            </a:r>
            <a:r>
              <a:rPr lang="tr-TR" dirty="0" err="1">
                <a:latin typeface="Times" charset="0"/>
              </a:rPr>
              <a:t>delete</a:t>
            </a:r>
            <a:r>
              <a:rPr lang="tr-TR" dirty="0">
                <a:latin typeface="Times" charset="0"/>
              </a:rPr>
              <a:t> </a:t>
            </a:r>
            <a:r>
              <a:rPr lang="tr-TR" dirty="0" err="1">
                <a:latin typeface="Times" charset="0"/>
              </a:rPr>
              <a:t>operation</a:t>
            </a:r>
            <a:r>
              <a:rPr lang="tr-TR" dirty="0">
                <a:latin typeface="Times" charset="0"/>
              </a:rPr>
              <a:t> </a:t>
            </a:r>
            <a:r>
              <a:rPr lang="tr-TR" dirty="0" err="1">
                <a:latin typeface="Times" charset="0"/>
              </a:rPr>
              <a:t>by</a:t>
            </a:r>
            <a:r>
              <a:rPr lang="tr-TR" dirty="0">
                <a:latin typeface="Times" charset="0"/>
              </a:rPr>
              <a:t> </a:t>
            </a:r>
            <a:r>
              <a:rPr lang="tr-TR" dirty="0" err="1">
                <a:latin typeface="Times" charset="0"/>
              </a:rPr>
              <a:t>displaying</a:t>
            </a:r>
            <a:r>
              <a:rPr lang="tr-TR" dirty="0">
                <a:latin typeface="Times" charset="0"/>
              </a:rPr>
              <a:t> the </a:t>
            </a:r>
            <a:r>
              <a:rPr lang="tr-TR" dirty="0" err="1">
                <a:latin typeface="Times" charset="0"/>
              </a:rPr>
              <a:t>deleted</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using</a:t>
            </a:r>
            <a:r>
              <a:rPr lang="tr-TR" dirty="0">
                <a:latin typeface="Times" charset="0"/>
              </a:rPr>
              <a:t> the SELECT </a:t>
            </a:r>
            <a:r>
              <a:rPr lang="tr-TR" dirty="0" err="1">
                <a:latin typeface="Times" charset="0"/>
              </a:rPr>
              <a:t>statement</a:t>
            </a:r>
            <a:r>
              <a:rPr lang="tr-TR" dirty="0">
                <a:latin typeface="Times" charset="0"/>
              </a:rPr>
              <a:t>. </a:t>
            </a: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sz="400" dirty="0">
              <a:latin typeface="Times" charset="0"/>
            </a:endParaRPr>
          </a:p>
          <a:p>
            <a:r>
              <a:rPr lang="tr-TR" dirty="0" err="1"/>
              <a:t>Example</a:t>
            </a:r>
            <a:endParaRPr lang="tr-TR" dirty="0"/>
          </a:p>
          <a:p>
            <a:pPr lvl="1"/>
            <a:r>
              <a:rPr lang="tr-TR" dirty="0" err="1"/>
              <a:t>Remove</a:t>
            </a:r>
            <a:r>
              <a:rPr lang="tr-TR" dirty="0"/>
              <a:t> </a:t>
            </a:r>
            <a:r>
              <a:rPr lang="tr-TR" dirty="0" err="1"/>
              <a:t>all</a:t>
            </a:r>
            <a:r>
              <a:rPr lang="tr-TR" dirty="0"/>
              <a:t> </a:t>
            </a:r>
            <a:r>
              <a:rPr lang="tr-TR" dirty="0" err="1"/>
              <a:t>employees</a:t>
            </a:r>
            <a:r>
              <a:rPr lang="tr-TR" dirty="0"/>
              <a:t> </a:t>
            </a:r>
            <a:r>
              <a:rPr lang="tr-TR" dirty="0" err="1"/>
              <a:t>who</a:t>
            </a:r>
            <a:r>
              <a:rPr lang="tr-TR" dirty="0"/>
              <a:t> </a:t>
            </a:r>
            <a:r>
              <a:rPr lang="tr-TR" dirty="0" err="1"/>
              <a:t>started</a:t>
            </a:r>
            <a:r>
              <a:rPr lang="tr-TR" dirty="0"/>
              <a:t> </a:t>
            </a:r>
            <a:r>
              <a:rPr lang="tr-TR" dirty="0" err="1"/>
              <a:t>after</a:t>
            </a:r>
            <a:r>
              <a:rPr lang="tr-TR" dirty="0"/>
              <a:t> </a:t>
            </a:r>
            <a:r>
              <a:rPr lang="tr-TR" dirty="0" err="1"/>
              <a:t>January</a:t>
            </a:r>
            <a:r>
              <a:rPr lang="tr-TR" dirty="0"/>
              <a:t> 1, 1997.</a:t>
            </a:r>
          </a:p>
          <a:p>
            <a:pPr lvl="1"/>
            <a:endParaRPr lang="tr-TR" dirty="0"/>
          </a:p>
          <a:p>
            <a:pPr lvl="1"/>
            <a:endParaRPr lang="tr-TR" dirty="0"/>
          </a:p>
          <a:p>
            <a:pPr lvl="1"/>
            <a:endParaRPr lang="tr-TR" dirty="0"/>
          </a:p>
          <a:p>
            <a:pPr lvl="1"/>
            <a:r>
              <a:rPr lang="tr-TR" dirty="0" err="1">
                <a:latin typeface="Times" charset="0"/>
              </a:rPr>
              <a:t>If</a:t>
            </a:r>
            <a:r>
              <a:rPr lang="tr-TR" dirty="0">
                <a:latin typeface="Times" charset="0"/>
              </a:rPr>
              <a:t> </a:t>
            </a:r>
            <a:r>
              <a:rPr lang="tr-TR" dirty="0" err="1">
                <a:latin typeface="Times" charset="0"/>
              </a:rPr>
              <a:t>you</a:t>
            </a:r>
            <a:r>
              <a:rPr lang="tr-TR" dirty="0">
                <a:latin typeface="Times" charset="0"/>
              </a:rPr>
              <a:t> </a:t>
            </a:r>
            <a:r>
              <a:rPr lang="tr-TR" dirty="0" err="1">
                <a:latin typeface="Times" charset="0"/>
              </a:rPr>
              <a:t>omit</a:t>
            </a:r>
            <a:r>
              <a:rPr lang="tr-TR" dirty="0">
                <a:latin typeface="Times" charset="0"/>
              </a:rPr>
              <a:t> the WHERE </a:t>
            </a:r>
            <a:r>
              <a:rPr lang="tr-TR" dirty="0" err="1">
                <a:latin typeface="Times" charset="0"/>
              </a:rPr>
              <a:t>clause</a:t>
            </a:r>
            <a:r>
              <a:rPr lang="tr-TR" dirty="0">
                <a:latin typeface="Times" charset="0"/>
              </a:rPr>
              <a:t>, </a:t>
            </a:r>
            <a:r>
              <a:rPr lang="tr-TR" dirty="0" err="1">
                <a:latin typeface="Times" charset="0"/>
              </a:rPr>
              <a:t>all</a:t>
            </a:r>
            <a:r>
              <a:rPr lang="tr-TR" dirty="0">
                <a:latin typeface="Times" charset="0"/>
              </a:rPr>
              <a:t> </a:t>
            </a:r>
            <a:r>
              <a:rPr lang="tr-TR" dirty="0" err="1">
                <a:latin typeface="Times" charset="0"/>
              </a:rPr>
              <a:t>rows</a:t>
            </a:r>
            <a:r>
              <a:rPr lang="tr-TR" dirty="0">
                <a:latin typeface="Times" charset="0"/>
              </a:rPr>
              <a:t> in the </a:t>
            </a:r>
            <a:r>
              <a:rPr lang="tr-TR" dirty="0" err="1">
                <a:latin typeface="Times" charset="0"/>
              </a:rPr>
              <a:t>table</a:t>
            </a:r>
            <a:r>
              <a:rPr lang="tr-TR" dirty="0">
                <a:latin typeface="Times" charset="0"/>
              </a:rPr>
              <a:t> </a:t>
            </a:r>
            <a:r>
              <a:rPr lang="tr-TR" dirty="0" err="1">
                <a:latin typeface="Times" charset="0"/>
              </a:rPr>
              <a:t>are</a:t>
            </a:r>
            <a:r>
              <a:rPr lang="tr-TR" dirty="0">
                <a:latin typeface="Times" charset="0"/>
              </a:rPr>
              <a:t> </a:t>
            </a:r>
            <a:r>
              <a:rPr lang="tr-TR" dirty="0" err="1">
                <a:latin typeface="Times" charset="0"/>
              </a:rPr>
              <a:t>deleted</a:t>
            </a:r>
            <a:r>
              <a:rPr lang="tr-TR" dirty="0">
                <a:latin typeface="Times" charset="0"/>
              </a:rPr>
              <a:t>. The </a:t>
            </a:r>
            <a:r>
              <a:rPr lang="tr-TR" dirty="0" err="1">
                <a:latin typeface="Times" charset="0"/>
              </a:rPr>
              <a:t>second</a:t>
            </a:r>
            <a:r>
              <a:rPr lang="tr-TR" dirty="0">
                <a:latin typeface="Times" charset="0"/>
              </a:rPr>
              <a:t> </a:t>
            </a:r>
            <a:r>
              <a:rPr lang="tr-TR" dirty="0" err="1">
                <a:latin typeface="Times" charset="0"/>
              </a:rPr>
              <a:t>example</a:t>
            </a:r>
            <a:r>
              <a:rPr lang="tr-TR" dirty="0">
                <a:latin typeface="Times" charset="0"/>
              </a:rPr>
              <a:t> on the </a:t>
            </a:r>
            <a:r>
              <a:rPr lang="tr-TR" dirty="0" err="1">
                <a:latin typeface="Times" charset="0"/>
              </a:rPr>
              <a:t>slide</a:t>
            </a:r>
            <a:r>
              <a:rPr lang="tr-TR" dirty="0">
                <a:latin typeface="Times" charset="0"/>
              </a:rPr>
              <a:t> </a:t>
            </a:r>
            <a:r>
              <a:rPr lang="tr-TR" dirty="0" err="1">
                <a:latin typeface="Times" charset="0"/>
              </a:rPr>
              <a:t>deletes</a:t>
            </a:r>
            <a:r>
              <a:rPr lang="tr-TR" dirty="0">
                <a:latin typeface="Times" charset="0"/>
              </a:rPr>
              <a:t> </a:t>
            </a:r>
            <a:r>
              <a:rPr lang="tr-TR" dirty="0" err="1">
                <a:latin typeface="Times" charset="0"/>
              </a:rPr>
              <a:t>all</a:t>
            </a:r>
            <a:r>
              <a:rPr lang="tr-TR" dirty="0">
                <a:latin typeface="Times" charset="0"/>
              </a:rPr>
              <a:t> the </a:t>
            </a:r>
            <a:r>
              <a:rPr lang="tr-TR" dirty="0" err="1">
                <a:latin typeface="Times" charset="0"/>
              </a:rPr>
              <a:t>rows</a:t>
            </a:r>
            <a:r>
              <a:rPr lang="tr-TR" dirty="0">
                <a:latin typeface="Times" charset="0"/>
              </a:rPr>
              <a:t> </a:t>
            </a:r>
            <a:r>
              <a:rPr lang="tr-TR" dirty="0" err="1">
                <a:latin typeface="Times" charset="0"/>
              </a:rPr>
              <a:t>from</a:t>
            </a:r>
            <a:r>
              <a:rPr lang="tr-TR" dirty="0">
                <a:latin typeface="Times" charset="0"/>
              </a:rPr>
              <a:t> the DEPARTMENT </a:t>
            </a:r>
            <a:r>
              <a:rPr lang="tr-TR" dirty="0" err="1">
                <a:latin typeface="Times" charset="0"/>
              </a:rPr>
              <a:t>table</a:t>
            </a:r>
            <a:r>
              <a:rPr lang="tr-TR" dirty="0">
                <a:latin typeface="Times" charset="0"/>
              </a:rPr>
              <a:t> </a:t>
            </a:r>
            <a:r>
              <a:rPr lang="tr-TR" dirty="0" err="1">
                <a:latin typeface="Times" charset="0"/>
              </a:rPr>
              <a:t>because</a:t>
            </a:r>
            <a:r>
              <a:rPr lang="tr-TR" dirty="0">
                <a:latin typeface="Times" charset="0"/>
              </a:rPr>
              <a:t> </a:t>
            </a:r>
            <a:r>
              <a:rPr lang="tr-TR" dirty="0" err="1">
                <a:latin typeface="Times" charset="0"/>
              </a:rPr>
              <a:t>no</a:t>
            </a:r>
            <a:r>
              <a:rPr lang="tr-TR" dirty="0">
                <a:latin typeface="Times" charset="0"/>
              </a:rPr>
              <a:t> WHERE </a:t>
            </a:r>
            <a:r>
              <a:rPr lang="tr-TR" dirty="0" err="1">
                <a:latin typeface="Times" charset="0"/>
              </a:rPr>
              <a:t>clause</a:t>
            </a:r>
            <a:r>
              <a:rPr lang="tr-TR" dirty="0">
                <a:latin typeface="Times" charset="0"/>
              </a:rPr>
              <a:t> has </a:t>
            </a:r>
            <a:r>
              <a:rPr lang="tr-TR" dirty="0" err="1">
                <a:latin typeface="Times" charset="0"/>
              </a:rPr>
              <a:t>been</a:t>
            </a:r>
            <a:r>
              <a:rPr lang="tr-TR" dirty="0">
                <a:latin typeface="Times" charset="0"/>
              </a:rPr>
              <a:t> </a:t>
            </a:r>
            <a:r>
              <a:rPr lang="tr-TR" dirty="0" err="1">
                <a:latin typeface="Times" charset="0"/>
              </a:rPr>
              <a:t>specified</a:t>
            </a:r>
            <a:r>
              <a:rPr lang="tr-TR" dirty="0">
                <a:latin typeface="Times" charset="0"/>
              </a:rPr>
              <a:t>.</a:t>
            </a:r>
          </a:p>
          <a:p>
            <a:pPr lvl="1"/>
            <a:r>
              <a:rPr lang="tr-TR" b="1" dirty="0" err="1">
                <a:latin typeface="Times" charset="0"/>
              </a:rPr>
              <a:t>Note</a:t>
            </a:r>
            <a:r>
              <a:rPr lang="tr-TR" b="1" dirty="0">
                <a:latin typeface="Times" charset="0"/>
              </a:rPr>
              <a:t>:</a:t>
            </a:r>
            <a:r>
              <a:rPr lang="tr-TR" dirty="0">
                <a:latin typeface="Times" charset="0"/>
              </a:rPr>
              <a:t> The DEPARTMENT </a:t>
            </a:r>
            <a:r>
              <a:rPr lang="tr-TR" dirty="0" err="1">
                <a:latin typeface="Times" charset="0"/>
              </a:rPr>
              <a:t>table</a:t>
            </a:r>
            <a:r>
              <a:rPr lang="tr-TR" dirty="0">
                <a:latin typeface="Times" charset="0"/>
              </a:rPr>
              <a:t> has the </a:t>
            </a:r>
            <a:r>
              <a:rPr lang="tr-TR" dirty="0" err="1">
                <a:latin typeface="Times" charset="0"/>
              </a:rPr>
              <a:t>same</a:t>
            </a:r>
            <a:r>
              <a:rPr lang="tr-TR" dirty="0">
                <a:latin typeface="Times" charset="0"/>
              </a:rPr>
              <a:t> data as the DEPT </a:t>
            </a:r>
            <a:r>
              <a:rPr lang="tr-TR" dirty="0" err="1">
                <a:latin typeface="Times" charset="0"/>
              </a:rPr>
              <a:t>table</a:t>
            </a:r>
            <a:r>
              <a:rPr lang="tr-TR" dirty="0">
                <a:latin typeface="Times" charset="0"/>
              </a:rPr>
              <a:t>.</a:t>
            </a:r>
          </a:p>
        </p:txBody>
      </p:sp>
      <p:sp>
        <p:nvSpPr>
          <p:cNvPr id="258052" name="Rectangle 4"/>
          <p:cNvSpPr>
            <a:spLocks noChangeArrowheads="1"/>
          </p:cNvSpPr>
          <p:nvPr/>
        </p:nvSpPr>
        <p:spPr bwMode="auto">
          <a:xfrm>
            <a:off x="753533" y="4243388"/>
            <a:ext cx="7512051" cy="6119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2" name="Rectangle 5"/>
          <p:cNvSpPr>
            <a:spLocks noChangeArrowheads="1"/>
          </p:cNvSpPr>
          <p:nvPr/>
        </p:nvSpPr>
        <p:spPr bwMode="auto">
          <a:xfrm>
            <a:off x="800101" y="4280298"/>
            <a:ext cx="3150500"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a:t>
            </a:r>
          </a:p>
          <a:p>
            <a:pPr defTabSz="790575"/>
            <a:r>
              <a:rPr lang="tr-TR" sz="1100" b="1">
                <a:solidFill>
                  <a:prstClr val="black"/>
                </a:solidFill>
                <a:effectLst/>
                <a:latin typeface="Courier New" pitchFamily="49" charset="0"/>
              </a:rPr>
              <a:t>  2  FROM    department</a:t>
            </a:r>
          </a:p>
          <a:p>
            <a:pPr defTabSz="790575"/>
            <a:r>
              <a:rPr lang="tr-TR" sz="1100" b="1">
                <a:solidFill>
                  <a:prstClr val="black"/>
                </a:solidFill>
                <a:effectLst/>
                <a:latin typeface="Courier New" pitchFamily="49" charset="0"/>
              </a:rPr>
              <a:t>  3  WHERE   dname =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DEVELOPMENT</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no rows selected.</a:t>
            </a:r>
          </a:p>
        </p:txBody>
      </p:sp>
      <p:sp>
        <p:nvSpPr>
          <p:cNvPr id="258054" name="Rectangle 6"/>
          <p:cNvSpPr>
            <a:spLocks noChangeArrowheads="1"/>
          </p:cNvSpPr>
          <p:nvPr/>
        </p:nvSpPr>
        <p:spPr bwMode="auto">
          <a:xfrm>
            <a:off x="753533" y="5230416"/>
            <a:ext cx="7512051" cy="4131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4" name="Rectangle 7"/>
          <p:cNvSpPr>
            <a:spLocks noChangeArrowheads="1"/>
          </p:cNvSpPr>
          <p:nvPr/>
        </p:nvSpPr>
        <p:spPr bwMode="auto">
          <a:xfrm>
            <a:off x="797984" y="5232797"/>
            <a:ext cx="7272867" cy="447675"/>
          </a:xfrm>
          <a:prstGeom prst="rect">
            <a:avLst/>
          </a:prstGeom>
          <a:noFill/>
          <a:ln w="9525">
            <a:noFill/>
            <a:miter lim="800000"/>
            <a:headEnd/>
            <a:tailEnd/>
          </a:ln>
        </p:spPr>
        <p:txBody>
          <a:bodyPr wrap="none" lIns="90796" tIns="44601" rIns="90796" bIns="44601" anchor="ctr"/>
          <a:lstStyle/>
          <a:p>
            <a:pPr defTabSz="790575"/>
            <a:r>
              <a:rPr lang="tr-TR" sz="1100" b="1">
                <a:solidFill>
                  <a:prstClr val="black"/>
                </a:solidFill>
                <a:effectLst/>
                <a:latin typeface="Courier New" pitchFamily="49" charset="0"/>
              </a:rPr>
              <a:t>SQL&gt; DELETE FROM  emp</a:t>
            </a:r>
          </a:p>
          <a:p>
            <a:pPr defTabSz="790575"/>
            <a:r>
              <a:rPr lang="tr-TR" sz="1100" b="1">
                <a:solidFill>
                  <a:prstClr val="black"/>
                </a:solidFill>
                <a:effectLst/>
                <a:latin typeface="Courier New" pitchFamily="49" charset="0"/>
              </a:rPr>
              <a:t>  2  WHERE        hiredate &gt; TO_DATE('01.01.1997', 'DD.MM.YYYY');</a:t>
            </a:r>
          </a:p>
          <a:p>
            <a:pPr defTabSz="790575"/>
            <a:r>
              <a:rPr lang="tr-TR" sz="1100">
                <a:solidFill>
                  <a:prstClr val="black"/>
                </a:solidFill>
                <a:effectLst/>
                <a:latin typeface="Courier New" pitchFamily="49" charset="0"/>
              </a:rPr>
              <a:t>1 row deleted.</a:t>
            </a:r>
          </a:p>
        </p:txBody>
      </p:sp>
    </p:spTree>
    <p:extLst>
      <p:ext uri="{BB962C8B-B14F-4D97-AF65-F5344CB8AC3E}">
        <p14:creationId xmlns:p14="http://schemas.microsoft.com/office/powerpoint/2010/main" val="1297690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A1A9F929-7CB1-41C2-8E59-388E3E5A004B}" type="slidenum">
              <a:rPr lang="tr-TR">
                <a:solidFill>
                  <a:prstClr val="black"/>
                </a:solidFill>
              </a:rPr>
              <a:pPr/>
              <a:t>42</a:t>
            </a:fld>
            <a:endParaRPr lang="tr-TR">
              <a:solidFill>
                <a:prstClr val="black"/>
              </a:solidFill>
            </a:endParaRPr>
          </a:p>
        </p:txBody>
      </p:sp>
      <p:sp>
        <p:nvSpPr>
          <p:cNvPr id="30208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2084"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Deleting Rows Based on Another Table</a:t>
            </a:r>
          </a:p>
          <a:p>
            <a:pPr lvl="1"/>
            <a:r>
              <a:rPr lang="tr-TR"/>
              <a:t>You can use subqueries to delete rows from a table based on values from another table. The example on the slide deletes all the employees who are in department 30. The subquery searches the DEPT table to find the department number for the SALES department. The subquery then feeds the department number to the main query, which deletes rows of data from the EMPLOYEE table based on this department number.</a:t>
            </a:r>
          </a:p>
        </p:txBody>
      </p:sp>
    </p:spTree>
    <p:extLst>
      <p:ext uri="{BB962C8B-B14F-4D97-AF65-F5344CB8AC3E}">
        <p14:creationId xmlns:p14="http://schemas.microsoft.com/office/powerpoint/2010/main" val="1814897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C521A8F-28A4-4091-9354-9D7992FFA174}" type="slidenum">
              <a:rPr lang="tr-TR">
                <a:solidFill>
                  <a:prstClr val="black"/>
                </a:solidFill>
              </a:rPr>
              <a:pPr/>
              <a:t>43</a:t>
            </a:fld>
            <a:endParaRPr lang="tr-TR">
              <a:solidFill>
                <a:prstClr val="black"/>
              </a:solidFill>
            </a:endParaRPr>
          </a:p>
        </p:txBody>
      </p:sp>
      <p:sp>
        <p:nvSpPr>
          <p:cNvPr id="30310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3108" name="Rectangle 3"/>
          <p:cNvSpPr>
            <a:spLocks noGrp="1" noChangeArrowheads="1"/>
          </p:cNvSpPr>
          <p:nvPr>
            <p:ph type="body" idx="1"/>
          </p:nvPr>
        </p:nvSpPr>
        <p:spPr>
          <a:xfrm>
            <a:off x="550334" y="3580210"/>
            <a:ext cx="8039100" cy="2817019"/>
          </a:xfrm>
          <a:noFill/>
          <a:ln/>
        </p:spPr>
        <p:txBody>
          <a:bodyPr lIns="89202" tIns="43008" rIns="89202" bIns="43008"/>
          <a:lstStyle/>
          <a:p>
            <a:endParaRPr lang="tr-TR"/>
          </a:p>
          <a:p>
            <a:endParaRPr lang="tr-TR"/>
          </a:p>
        </p:txBody>
      </p:sp>
    </p:spTree>
    <p:extLst>
      <p:ext uri="{BB962C8B-B14F-4D97-AF65-F5344CB8AC3E}">
        <p14:creationId xmlns:p14="http://schemas.microsoft.com/office/powerpoint/2010/main" val="3671814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type="sldNum" sz="quarter" idx="5"/>
          </p:nvPr>
        </p:nvSpPr>
        <p:spPr>
          <a:noFill/>
        </p:spPr>
        <p:txBody>
          <a:bodyPr/>
          <a:lstStyle/>
          <a:p>
            <a:fld id="{B5BA5B2C-D040-4AEB-AEC7-35956DCD2F72}" type="slidenum">
              <a:rPr lang="tr-TR">
                <a:solidFill>
                  <a:prstClr val="black"/>
                </a:solidFill>
              </a:rPr>
              <a:pPr/>
              <a:t>44</a:t>
            </a:fld>
            <a:endParaRPr lang="tr-TR">
              <a:solidFill>
                <a:prstClr val="black"/>
              </a:solidFill>
            </a:endParaRPr>
          </a:p>
        </p:txBody>
      </p:sp>
      <p:sp>
        <p:nvSpPr>
          <p:cNvPr id="8196"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8197" name="Rectangle 3"/>
          <p:cNvSpPr>
            <a:spLocks noGrp="1" noChangeArrowheads="1"/>
          </p:cNvSpPr>
          <p:nvPr>
            <p:ph type="body" idx="1"/>
          </p:nvPr>
        </p:nvSpPr>
        <p:spPr>
          <a:xfrm>
            <a:off x="550334" y="3580210"/>
            <a:ext cx="8039100" cy="2984897"/>
          </a:xfrm>
          <a:noFill/>
          <a:ln/>
        </p:spPr>
        <p:txBody>
          <a:bodyPr lIns="89202" tIns="43008" rIns="89202" bIns="43008"/>
          <a:lstStyle/>
          <a:p>
            <a:r>
              <a:rPr lang="tr-TR"/>
              <a:t>Explicit Transaction Control Statements</a:t>
            </a:r>
          </a:p>
          <a:p>
            <a:pPr lvl="1"/>
            <a:r>
              <a:rPr lang="tr-TR"/>
              <a:t>You can control the logic of transactions by using the </a:t>
            </a:r>
            <a:r>
              <a:rPr lang="tr-TR">
                <a:solidFill>
                  <a:srgbClr val="FC0128"/>
                </a:solidFill>
              </a:rPr>
              <a:t>COMMIT,</a:t>
            </a:r>
            <a:r>
              <a:rPr lang="tr-TR"/>
              <a:t> </a:t>
            </a:r>
            <a:r>
              <a:rPr lang="tr-TR">
                <a:solidFill>
                  <a:srgbClr val="FC0128"/>
                </a:solidFill>
              </a:rPr>
              <a:t>SAVEPOINT,</a:t>
            </a:r>
            <a:r>
              <a:rPr lang="tr-TR"/>
              <a:t> and </a:t>
            </a:r>
            <a:r>
              <a:rPr lang="tr-TR">
                <a:solidFill>
                  <a:srgbClr val="FC0128"/>
                </a:solidFill>
              </a:rPr>
              <a:t>ROLLBACK </a:t>
            </a:r>
            <a:r>
              <a:rPr lang="tr-TR"/>
              <a:t>statements.</a:t>
            </a:r>
          </a:p>
          <a:p>
            <a:endParaRPr lang="tr-TR"/>
          </a:p>
          <a:p>
            <a:endParaRPr lang="tr-TR"/>
          </a:p>
          <a:p>
            <a:endParaRPr lang="tr-TR"/>
          </a:p>
          <a:p>
            <a:endParaRPr lang="tr-TR"/>
          </a:p>
          <a:p>
            <a:endParaRPr lang="tr-TR"/>
          </a:p>
          <a:p>
            <a:endParaRPr lang="tr-TR"/>
          </a:p>
          <a:p>
            <a:endParaRPr lang="tr-TR"/>
          </a:p>
          <a:p>
            <a:pPr lvl="1"/>
            <a:endParaRPr lang="tr-TR" b="1"/>
          </a:p>
          <a:p>
            <a:pPr lvl="1"/>
            <a:endParaRPr lang="tr-TR" b="1"/>
          </a:p>
          <a:p>
            <a:pPr lvl="1"/>
            <a:endParaRPr lang="tr-TR" b="1"/>
          </a:p>
          <a:p>
            <a:pPr lvl="1"/>
            <a:r>
              <a:rPr lang="tr-TR" b="1"/>
              <a:t>Note:</a:t>
            </a:r>
            <a:r>
              <a:rPr lang="tr-TR"/>
              <a:t> SAVEPOINT is not ANSI standard SQL.</a:t>
            </a:r>
          </a:p>
          <a:p>
            <a:pPr lvl="1"/>
            <a:endParaRPr lang="tr-TR" b="1"/>
          </a:p>
          <a:p>
            <a:r>
              <a:rPr lang="tr-TR">
                <a:solidFill>
                  <a:schemeClr val="accent2"/>
                </a:solidFill>
              </a:rPr>
              <a:t>Instructor Note</a:t>
            </a:r>
          </a:p>
          <a:p>
            <a:pPr lvl="1"/>
            <a:r>
              <a:rPr lang="tr-TR">
                <a:solidFill>
                  <a:schemeClr val="accent2"/>
                </a:solidFill>
              </a:rPr>
              <a:t>Savepoints are not schema objects and cannot be referenced in the data dictionary. </a:t>
            </a:r>
          </a:p>
        </p:txBody>
      </p:sp>
      <p:graphicFrame>
        <p:nvGraphicFramePr>
          <p:cNvPr id="8194" name="Object 1024"/>
          <p:cNvGraphicFramePr>
            <a:graphicFrameLocks/>
          </p:cNvGraphicFramePr>
          <p:nvPr/>
        </p:nvGraphicFramePr>
        <p:xfrm>
          <a:off x="808567" y="4046935"/>
          <a:ext cx="7516284" cy="1858565"/>
        </p:xfrm>
        <a:graphic>
          <a:graphicData uri="http://schemas.openxmlformats.org/presentationml/2006/ole">
            <mc:AlternateContent xmlns:mc="http://schemas.openxmlformats.org/markup-compatibility/2006">
              <mc:Choice xmlns:v="urn:schemas-microsoft-com:vml" Requires="v">
                <p:oleObj name="Document" r:id="rId3" imgW="5798880" imgH="2549520" progId="Word.Document.6">
                  <p:embed/>
                </p:oleObj>
              </mc:Choice>
              <mc:Fallback>
                <p:oleObj name="Document" r:id="rId3" imgW="5798880" imgH="254952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567" y="4046935"/>
                        <a:ext cx="7516284" cy="185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8492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E5BC5629-EDA0-4C83-8B96-7CC09024B8EA}" type="slidenum">
              <a:rPr lang="tr-TR">
                <a:solidFill>
                  <a:prstClr val="black"/>
                </a:solidFill>
              </a:rPr>
              <a:pPr/>
              <a:t>45</a:t>
            </a:fld>
            <a:endParaRPr lang="tr-TR">
              <a:solidFill>
                <a:prstClr val="black"/>
              </a:solidFill>
            </a:endParaRPr>
          </a:p>
        </p:txBody>
      </p:sp>
      <p:sp>
        <p:nvSpPr>
          <p:cNvPr id="30413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4132"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Committing</a:t>
            </a:r>
            <a:r>
              <a:rPr lang="tr-TR" dirty="0"/>
              <a:t> </a:t>
            </a:r>
            <a:r>
              <a:rPr lang="tr-TR" dirty="0" err="1"/>
              <a:t>Changes</a:t>
            </a:r>
            <a:endParaRPr lang="tr-TR" dirty="0"/>
          </a:p>
          <a:p>
            <a:pPr lvl="1"/>
            <a:r>
              <a:rPr lang="tr-TR" dirty="0" err="1"/>
              <a:t>Every</a:t>
            </a:r>
            <a:r>
              <a:rPr lang="tr-TR" dirty="0"/>
              <a:t> data </a:t>
            </a:r>
            <a:r>
              <a:rPr lang="tr-TR" dirty="0" err="1"/>
              <a:t>change</a:t>
            </a:r>
            <a:r>
              <a:rPr lang="tr-TR" dirty="0"/>
              <a:t> </a:t>
            </a:r>
            <a:r>
              <a:rPr lang="tr-TR" dirty="0" err="1"/>
              <a:t>made</a:t>
            </a:r>
            <a:r>
              <a:rPr lang="tr-TR" dirty="0"/>
              <a:t> </a:t>
            </a:r>
            <a:r>
              <a:rPr lang="tr-TR" dirty="0" err="1"/>
              <a:t>during</a:t>
            </a:r>
            <a:r>
              <a:rPr lang="tr-TR" dirty="0"/>
              <a:t> </a:t>
            </a:r>
            <a:r>
              <a:rPr lang="tr-TR" dirty="0" err="1"/>
              <a:t>the</a:t>
            </a:r>
            <a:r>
              <a:rPr lang="tr-TR" dirty="0"/>
              <a:t> </a:t>
            </a:r>
            <a:r>
              <a:rPr lang="tr-TR" dirty="0" err="1"/>
              <a:t>transaction</a:t>
            </a:r>
            <a:r>
              <a:rPr lang="tr-TR" dirty="0"/>
              <a:t> is </a:t>
            </a:r>
            <a:r>
              <a:rPr lang="tr-TR" dirty="0" err="1"/>
              <a:t>temporary</a:t>
            </a:r>
            <a:r>
              <a:rPr lang="tr-TR" dirty="0"/>
              <a:t> </a:t>
            </a:r>
            <a:r>
              <a:rPr lang="tr-TR" dirty="0" err="1"/>
              <a:t>until</a:t>
            </a:r>
            <a:r>
              <a:rPr lang="tr-TR" dirty="0"/>
              <a:t> </a:t>
            </a:r>
            <a:r>
              <a:rPr lang="tr-TR" dirty="0" err="1"/>
              <a:t>the</a:t>
            </a:r>
            <a:r>
              <a:rPr lang="tr-TR" dirty="0"/>
              <a:t> </a:t>
            </a:r>
            <a:r>
              <a:rPr lang="tr-TR" dirty="0" err="1"/>
              <a:t>transaction</a:t>
            </a:r>
            <a:r>
              <a:rPr lang="tr-TR" dirty="0"/>
              <a:t> is </a:t>
            </a:r>
            <a:r>
              <a:rPr lang="tr-TR" dirty="0" err="1"/>
              <a:t>committed</a:t>
            </a:r>
            <a:r>
              <a:rPr lang="tr-TR" dirty="0"/>
              <a:t>.</a:t>
            </a:r>
          </a:p>
          <a:p>
            <a:pPr lvl="1"/>
            <a:r>
              <a:rPr lang="tr-TR" dirty="0" err="1"/>
              <a:t>State</a:t>
            </a:r>
            <a:r>
              <a:rPr lang="tr-TR" dirty="0"/>
              <a:t> of </a:t>
            </a:r>
            <a:r>
              <a:rPr lang="tr-TR" dirty="0" err="1"/>
              <a:t>the</a:t>
            </a:r>
            <a:r>
              <a:rPr lang="tr-TR" dirty="0"/>
              <a:t> data </a:t>
            </a:r>
            <a:r>
              <a:rPr lang="tr-TR" dirty="0" err="1"/>
              <a:t>before</a:t>
            </a:r>
            <a:r>
              <a:rPr lang="tr-TR" dirty="0"/>
              <a:t> COMMIT </a:t>
            </a:r>
            <a:r>
              <a:rPr lang="tr-TR" dirty="0" err="1"/>
              <a:t>or</a:t>
            </a:r>
            <a:r>
              <a:rPr lang="tr-TR" dirty="0"/>
              <a:t> ROLLBACK is </a:t>
            </a:r>
            <a:r>
              <a:rPr lang="tr-TR" dirty="0" err="1"/>
              <a:t>issued</a:t>
            </a:r>
            <a:r>
              <a:rPr lang="tr-TR" dirty="0"/>
              <a:t>:</a:t>
            </a:r>
          </a:p>
          <a:p>
            <a:pPr lvl="2"/>
            <a:r>
              <a:rPr lang="tr-TR" dirty="0"/>
              <a:t>Data </a:t>
            </a:r>
            <a:r>
              <a:rPr lang="tr-TR" dirty="0" err="1"/>
              <a:t>manipulation</a:t>
            </a:r>
            <a:r>
              <a:rPr lang="tr-TR" dirty="0"/>
              <a:t> </a:t>
            </a:r>
            <a:r>
              <a:rPr lang="tr-TR" dirty="0" err="1"/>
              <a:t>operations</a:t>
            </a:r>
            <a:r>
              <a:rPr lang="tr-TR" dirty="0"/>
              <a:t> </a:t>
            </a:r>
            <a:r>
              <a:rPr lang="tr-TR" dirty="0" err="1"/>
              <a:t>primarily</a:t>
            </a:r>
            <a:r>
              <a:rPr lang="tr-TR" dirty="0"/>
              <a:t> </a:t>
            </a:r>
            <a:r>
              <a:rPr lang="tr-TR" dirty="0" err="1"/>
              <a:t>affect</a:t>
            </a:r>
            <a:r>
              <a:rPr lang="tr-TR" dirty="0"/>
              <a:t> </a:t>
            </a:r>
            <a:r>
              <a:rPr lang="tr-TR" dirty="0" err="1"/>
              <a:t>the</a:t>
            </a:r>
            <a:r>
              <a:rPr lang="tr-TR" dirty="0"/>
              <a:t> </a:t>
            </a:r>
            <a:r>
              <a:rPr lang="tr-TR" dirty="0" err="1"/>
              <a:t>database</a:t>
            </a:r>
            <a:r>
              <a:rPr lang="tr-TR" dirty="0"/>
              <a:t> </a:t>
            </a:r>
            <a:r>
              <a:rPr lang="tr-TR" dirty="0" err="1"/>
              <a:t>buffer</a:t>
            </a:r>
            <a:r>
              <a:rPr lang="tr-TR" dirty="0"/>
              <a:t>; </a:t>
            </a:r>
            <a:r>
              <a:rPr lang="tr-TR" dirty="0" err="1"/>
              <a:t>therefore</a:t>
            </a:r>
            <a:r>
              <a:rPr lang="tr-TR" dirty="0"/>
              <a:t>, </a:t>
            </a:r>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can be </a:t>
            </a:r>
            <a:r>
              <a:rPr lang="tr-TR" dirty="0" err="1"/>
              <a:t>recovered</a:t>
            </a:r>
            <a:r>
              <a:rPr lang="tr-TR" dirty="0"/>
              <a:t>.</a:t>
            </a:r>
          </a:p>
          <a:p>
            <a:pPr lvl="2"/>
            <a:r>
              <a:rPr lang="tr-TR" dirty="0" err="1"/>
              <a:t>The</a:t>
            </a:r>
            <a:r>
              <a:rPr lang="tr-TR" dirty="0"/>
              <a:t> </a:t>
            </a:r>
            <a:r>
              <a:rPr lang="tr-TR" dirty="0" err="1"/>
              <a:t>current</a:t>
            </a:r>
            <a:r>
              <a:rPr lang="tr-TR" dirty="0"/>
              <a:t> </a:t>
            </a:r>
            <a:r>
              <a:rPr lang="tr-TR" dirty="0" err="1"/>
              <a:t>user</a:t>
            </a:r>
            <a:r>
              <a:rPr lang="tr-TR" dirty="0"/>
              <a:t> can </a:t>
            </a:r>
            <a:r>
              <a:rPr lang="tr-TR" dirty="0" err="1"/>
              <a:t>review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by</a:t>
            </a:r>
            <a:r>
              <a:rPr lang="tr-TR" dirty="0"/>
              <a:t> </a:t>
            </a:r>
            <a:r>
              <a:rPr lang="tr-TR" dirty="0" err="1"/>
              <a:t>querying</a:t>
            </a:r>
            <a:r>
              <a:rPr lang="tr-TR" dirty="0"/>
              <a:t> </a:t>
            </a:r>
            <a:r>
              <a:rPr lang="tr-TR" dirty="0" err="1"/>
              <a:t>the</a:t>
            </a:r>
            <a:r>
              <a:rPr lang="tr-TR" dirty="0"/>
              <a:t> </a:t>
            </a:r>
            <a:r>
              <a:rPr lang="tr-TR" dirty="0" err="1"/>
              <a:t>tables</a:t>
            </a:r>
            <a:r>
              <a:rPr lang="tr-TR" dirty="0"/>
              <a:t>.</a:t>
            </a:r>
          </a:p>
          <a:p>
            <a:pPr lvl="2"/>
            <a:r>
              <a:rPr lang="tr-TR" dirty="0" err="1"/>
              <a:t>Other</a:t>
            </a:r>
            <a:r>
              <a:rPr lang="tr-TR" dirty="0"/>
              <a:t> </a:t>
            </a:r>
            <a:r>
              <a:rPr lang="tr-TR" dirty="0" err="1"/>
              <a:t>users</a:t>
            </a:r>
            <a:r>
              <a:rPr lang="tr-TR" dirty="0"/>
              <a:t> </a:t>
            </a:r>
            <a:r>
              <a:rPr lang="tr-TR" dirty="0" err="1"/>
              <a:t>cannot</a:t>
            </a:r>
            <a:r>
              <a:rPr lang="tr-TR" dirty="0"/>
              <a:t> </a:t>
            </a:r>
            <a:r>
              <a:rPr lang="tr-TR" dirty="0" err="1"/>
              <a:t>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made</a:t>
            </a:r>
            <a:r>
              <a:rPr lang="tr-TR" dirty="0"/>
              <a:t> </a:t>
            </a:r>
            <a:r>
              <a:rPr lang="tr-TR" dirty="0" err="1"/>
              <a:t>by</a:t>
            </a:r>
            <a:r>
              <a:rPr lang="tr-TR" dirty="0"/>
              <a:t> </a:t>
            </a:r>
            <a:r>
              <a:rPr lang="tr-TR" dirty="0" err="1"/>
              <a:t>the</a:t>
            </a:r>
            <a:r>
              <a:rPr lang="tr-TR" dirty="0"/>
              <a:t> </a:t>
            </a:r>
            <a:r>
              <a:rPr lang="tr-TR" dirty="0" err="1"/>
              <a:t>current</a:t>
            </a:r>
            <a:r>
              <a:rPr lang="tr-TR" dirty="0"/>
              <a:t> </a:t>
            </a:r>
            <a:r>
              <a:rPr lang="tr-TR" dirty="0" err="1"/>
              <a:t>user</a:t>
            </a:r>
            <a:r>
              <a:rPr lang="tr-TR" dirty="0"/>
              <a:t>. </a:t>
            </a:r>
            <a:r>
              <a:rPr lang="tr-TR" dirty="0" err="1"/>
              <a:t>The</a:t>
            </a:r>
            <a:r>
              <a:rPr lang="tr-TR" dirty="0"/>
              <a:t> </a:t>
            </a:r>
            <a:r>
              <a:rPr lang="tr-TR" dirty="0" err="1"/>
              <a:t>Oracle</a:t>
            </a:r>
            <a:r>
              <a:rPr lang="tr-TR" dirty="0"/>
              <a:t> Server </a:t>
            </a:r>
            <a:r>
              <a:rPr lang="tr-TR" dirty="0" err="1"/>
              <a:t>institutes</a:t>
            </a:r>
            <a:r>
              <a:rPr lang="tr-TR" dirty="0"/>
              <a:t> </a:t>
            </a:r>
            <a:r>
              <a:rPr lang="tr-TR" dirty="0" err="1"/>
              <a:t>read</a:t>
            </a:r>
            <a:r>
              <a:rPr lang="tr-TR" dirty="0"/>
              <a:t> </a:t>
            </a:r>
            <a:r>
              <a:rPr lang="tr-TR" dirty="0" err="1"/>
              <a:t>consistency</a:t>
            </a:r>
            <a:r>
              <a:rPr lang="tr-TR" dirty="0"/>
              <a:t> </a:t>
            </a:r>
            <a:r>
              <a:rPr lang="tr-TR" dirty="0" err="1"/>
              <a:t>to</a:t>
            </a:r>
            <a:r>
              <a:rPr lang="tr-TR" dirty="0"/>
              <a:t> </a:t>
            </a:r>
            <a:r>
              <a:rPr lang="tr-TR" dirty="0" err="1"/>
              <a:t>ensure</a:t>
            </a:r>
            <a:r>
              <a:rPr lang="tr-TR" dirty="0"/>
              <a:t> </a:t>
            </a:r>
            <a:r>
              <a:rPr lang="tr-TR" dirty="0" err="1"/>
              <a:t>that</a:t>
            </a:r>
            <a:r>
              <a:rPr lang="tr-TR" dirty="0"/>
              <a:t> </a:t>
            </a:r>
            <a:r>
              <a:rPr lang="tr-TR" dirty="0" err="1"/>
              <a:t>each</a:t>
            </a:r>
            <a:r>
              <a:rPr lang="tr-TR" dirty="0"/>
              <a:t> </a:t>
            </a:r>
            <a:r>
              <a:rPr lang="tr-TR" dirty="0" err="1"/>
              <a:t>user</a:t>
            </a:r>
            <a:r>
              <a:rPr lang="tr-TR" dirty="0"/>
              <a:t> </a:t>
            </a:r>
            <a:r>
              <a:rPr lang="tr-TR" dirty="0" err="1"/>
              <a:t>sees</a:t>
            </a:r>
            <a:r>
              <a:rPr lang="tr-TR" dirty="0"/>
              <a:t> data as it </a:t>
            </a:r>
            <a:r>
              <a:rPr lang="tr-TR" dirty="0" err="1"/>
              <a:t>existed</a:t>
            </a:r>
            <a:r>
              <a:rPr lang="tr-TR" dirty="0"/>
              <a:t> at </a:t>
            </a:r>
            <a:r>
              <a:rPr lang="tr-TR" dirty="0" err="1"/>
              <a:t>the</a:t>
            </a:r>
            <a:r>
              <a:rPr lang="tr-TR" dirty="0"/>
              <a:t> </a:t>
            </a:r>
            <a:r>
              <a:rPr lang="tr-TR" dirty="0" err="1"/>
              <a:t>last</a:t>
            </a:r>
            <a:r>
              <a:rPr lang="tr-TR" dirty="0"/>
              <a:t> </a:t>
            </a:r>
            <a:r>
              <a:rPr lang="tr-TR" dirty="0" err="1"/>
              <a:t>commit</a:t>
            </a:r>
            <a:r>
              <a:rPr lang="tr-TR" dirty="0"/>
              <a:t>.</a:t>
            </a:r>
          </a:p>
          <a:p>
            <a:pPr lvl="2"/>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locked</a:t>
            </a:r>
            <a:r>
              <a:rPr lang="tr-TR" dirty="0"/>
              <a:t>; </a:t>
            </a:r>
            <a:r>
              <a:rPr lang="tr-TR" dirty="0" err="1"/>
              <a:t>other</a:t>
            </a:r>
            <a:r>
              <a:rPr lang="tr-TR" dirty="0"/>
              <a:t> </a:t>
            </a:r>
            <a:r>
              <a:rPr lang="tr-TR" dirty="0" err="1"/>
              <a:t>users</a:t>
            </a:r>
            <a:r>
              <a:rPr lang="tr-TR" dirty="0"/>
              <a:t> </a:t>
            </a:r>
            <a:r>
              <a:rPr lang="tr-TR" dirty="0" err="1"/>
              <a:t>cannot</a:t>
            </a:r>
            <a:r>
              <a:rPr lang="tr-TR" dirty="0"/>
              <a:t> </a:t>
            </a:r>
            <a:r>
              <a:rPr lang="tr-TR" dirty="0" err="1"/>
              <a:t>change</a:t>
            </a:r>
            <a:r>
              <a:rPr lang="tr-TR" dirty="0"/>
              <a:t> </a:t>
            </a:r>
            <a:r>
              <a:rPr lang="tr-TR" dirty="0" err="1"/>
              <a:t>the</a:t>
            </a:r>
            <a:r>
              <a:rPr lang="tr-TR" dirty="0"/>
              <a:t> data in </a:t>
            </a:r>
            <a:r>
              <a:rPr lang="tr-TR" dirty="0" err="1"/>
              <a:t>the</a:t>
            </a:r>
            <a:r>
              <a:rPr lang="tr-TR" dirty="0"/>
              <a:t> </a:t>
            </a:r>
            <a:r>
              <a:rPr lang="tr-TR" dirty="0" err="1"/>
              <a:t>affected</a:t>
            </a:r>
            <a:r>
              <a:rPr lang="tr-TR" dirty="0"/>
              <a:t> </a:t>
            </a:r>
            <a:r>
              <a:rPr lang="tr-TR" dirty="0" err="1"/>
              <a:t>rows</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With</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data </a:t>
            </a:r>
            <a:r>
              <a:rPr lang="tr-TR" dirty="0" err="1">
                <a:solidFill>
                  <a:schemeClr val="accent2"/>
                </a:solidFill>
              </a:rPr>
              <a:t>changes</a:t>
            </a:r>
            <a:r>
              <a:rPr lang="tr-TR" dirty="0">
                <a:solidFill>
                  <a:schemeClr val="accent2"/>
                </a:solidFill>
              </a:rPr>
              <a:t> </a:t>
            </a:r>
            <a:r>
              <a:rPr lang="tr-TR" dirty="0" err="1">
                <a:solidFill>
                  <a:schemeClr val="accent2"/>
                </a:solidFill>
              </a:rPr>
              <a:t>may</a:t>
            </a:r>
            <a:r>
              <a:rPr lang="tr-TR" dirty="0">
                <a:solidFill>
                  <a:schemeClr val="accent2"/>
                </a:solidFill>
              </a:rPr>
              <a:t> </a:t>
            </a:r>
            <a:r>
              <a:rPr lang="tr-TR" dirty="0" err="1">
                <a:solidFill>
                  <a:schemeClr val="accent2"/>
                </a:solidFill>
              </a:rPr>
              <a:t>actually</a:t>
            </a:r>
            <a:r>
              <a:rPr lang="tr-TR" dirty="0">
                <a:solidFill>
                  <a:schemeClr val="accent2"/>
                </a:solidFill>
              </a:rPr>
              <a:t> be </a:t>
            </a:r>
            <a:r>
              <a:rPr lang="tr-TR" dirty="0" err="1">
                <a:solidFill>
                  <a:schemeClr val="accent2"/>
                </a:solidFill>
              </a:rPr>
              <a:t>written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a:t>
            </a:r>
            <a:r>
              <a:rPr lang="tr-TR" dirty="0" err="1">
                <a:solidFill>
                  <a:schemeClr val="accent2"/>
                </a:solidFill>
              </a:rPr>
              <a:t>files</a:t>
            </a:r>
            <a:r>
              <a:rPr lang="tr-TR" dirty="0">
                <a:solidFill>
                  <a:schemeClr val="accent2"/>
                </a:solidFill>
              </a:rPr>
              <a:t> </a:t>
            </a:r>
            <a:r>
              <a:rPr lang="tr-TR" dirty="0" err="1">
                <a:solidFill>
                  <a:schemeClr val="accent2"/>
                </a:solidFill>
              </a:rPr>
              <a:t>before</a:t>
            </a:r>
            <a:r>
              <a:rPr lang="tr-TR" dirty="0">
                <a:solidFill>
                  <a:schemeClr val="accent2"/>
                </a:solidFill>
              </a:rPr>
              <a:t> COMMIT, but </a:t>
            </a:r>
            <a:r>
              <a:rPr lang="tr-TR" dirty="0" err="1">
                <a:solidFill>
                  <a:schemeClr val="accent2"/>
                </a:solidFill>
              </a:rPr>
              <a:t>they</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still</a:t>
            </a:r>
            <a:r>
              <a:rPr lang="tr-TR" dirty="0">
                <a:solidFill>
                  <a:schemeClr val="accent2"/>
                </a:solidFill>
              </a:rPr>
              <a:t> </a:t>
            </a:r>
            <a:r>
              <a:rPr lang="tr-TR" dirty="0" err="1">
                <a:solidFill>
                  <a:schemeClr val="accent2"/>
                </a:solidFill>
              </a:rPr>
              <a:t>only</a:t>
            </a:r>
            <a:r>
              <a:rPr lang="tr-TR" dirty="0">
                <a:solidFill>
                  <a:schemeClr val="accent2"/>
                </a:solidFill>
              </a:rPr>
              <a:t> </a:t>
            </a:r>
            <a:r>
              <a:rPr lang="tr-TR" dirty="0" err="1">
                <a:solidFill>
                  <a:schemeClr val="accent2"/>
                </a:solidFill>
              </a:rPr>
              <a:t>temporary</a:t>
            </a:r>
            <a:r>
              <a:rPr lang="tr-TR" dirty="0">
                <a:solidFill>
                  <a:schemeClr val="accent2"/>
                </a:solidFill>
              </a:rPr>
              <a:t>.</a:t>
            </a:r>
          </a:p>
          <a:p>
            <a:pPr lvl="1"/>
            <a:r>
              <a:rPr lang="tr-TR" dirty="0" err="1">
                <a:solidFill>
                  <a:schemeClr val="accent2"/>
                </a:solidFill>
              </a:rPr>
              <a:t>If</a:t>
            </a:r>
            <a:r>
              <a:rPr lang="tr-TR" dirty="0">
                <a:solidFill>
                  <a:schemeClr val="accent2"/>
                </a:solidFill>
              </a:rPr>
              <a:t> a </a:t>
            </a:r>
            <a:r>
              <a:rPr lang="tr-TR" dirty="0" err="1">
                <a:solidFill>
                  <a:schemeClr val="accent2"/>
                </a:solidFill>
              </a:rPr>
              <a:t>number</a:t>
            </a:r>
            <a:r>
              <a:rPr lang="tr-TR" dirty="0">
                <a:solidFill>
                  <a:schemeClr val="accent2"/>
                </a:solidFill>
              </a:rPr>
              <a:t> of </a:t>
            </a:r>
            <a:r>
              <a:rPr lang="tr-TR" dirty="0" err="1">
                <a:solidFill>
                  <a:schemeClr val="accent2"/>
                </a:solidFill>
              </a:rPr>
              <a:t>users</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making</a:t>
            </a:r>
            <a:r>
              <a:rPr lang="tr-TR" dirty="0">
                <a:solidFill>
                  <a:schemeClr val="accent2"/>
                </a:solidFill>
              </a:rPr>
              <a:t> </a:t>
            </a:r>
            <a:r>
              <a:rPr lang="tr-TR" dirty="0" err="1">
                <a:solidFill>
                  <a:schemeClr val="accent2"/>
                </a:solidFill>
              </a:rPr>
              <a:t>changes</a:t>
            </a:r>
            <a:r>
              <a:rPr lang="tr-TR" dirty="0">
                <a:solidFill>
                  <a:schemeClr val="accent2"/>
                </a:solidFill>
              </a:rPr>
              <a:t> </a:t>
            </a:r>
            <a:r>
              <a:rPr lang="tr-TR" dirty="0" err="1">
                <a:solidFill>
                  <a:schemeClr val="accent2"/>
                </a:solidFill>
              </a:rPr>
              <a:t>simultaneously</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same</a:t>
            </a:r>
            <a:r>
              <a:rPr lang="tr-TR" dirty="0">
                <a:solidFill>
                  <a:schemeClr val="accent2"/>
                </a:solidFill>
              </a:rPr>
              <a:t> </a:t>
            </a:r>
            <a:r>
              <a:rPr lang="tr-TR" dirty="0" err="1">
                <a:solidFill>
                  <a:schemeClr val="accent2"/>
                </a:solidFill>
              </a:rPr>
              <a:t>table</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each</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sees</a:t>
            </a:r>
            <a:r>
              <a:rPr lang="tr-TR" dirty="0">
                <a:solidFill>
                  <a:schemeClr val="accent2"/>
                </a:solidFill>
              </a:rPr>
              <a:t> </a:t>
            </a:r>
            <a:r>
              <a:rPr lang="tr-TR" dirty="0" err="1">
                <a:solidFill>
                  <a:schemeClr val="accent2"/>
                </a:solidFill>
              </a:rPr>
              <a:t>only</a:t>
            </a:r>
            <a:r>
              <a:rPr lang="tr-TR" dirty="0">
                <a:solidFill>
                  <a:schemeClr val="accent2"/>
                </a:solidFill>
              </a:rPr>
              <a:t> his </a:t>
            </a:r>
            <a:r>
              <a:rPr lang="tr-TR" dirty="0" err="1">
                <a:solidFill>
                  <a:schemeClr val="accent2"/>
                </a:solidFill>
              </a:rPr>
              <a:t>or</a:t>
            </a:r>
            <a:r>
              <a:rPr lang="tr-TR" dirty="0">
                <a:solidFill>
                  <a:schemeClr val="accent2"/>
                </a:solidFill>
              </a:rPr>
              <a:t> her </a:t>
            </a:r>
            <a:r>
              <a:rPr lang="tr-TR" dirty="0" err="1">
                <a:solidFill>
                  <a:schemeClr val="accent2"/>
                </a:solidFill>
              </a:rPr>
              <a:t>changes</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their</a:t>
            </a:r>
            <a:r>
              <a:rPr lang="tr-TR" dirty="0">
                <a:solidFill>
                  <a:schemeClr val="accent2"/>
                </a:solidFill>
              </a:rPr>
              <a:t> </a:t>
            </a:r>
            <a:r>
              <a:rPr lang="tr-TR" dirty="0" err="1">
                <a:solidFill>
                  <a:schemeClr val="accent2"/>
                </a:solidFill>
              </a:rPr>
              <a:t>changes</a:t>
            </a:r>
            <a:r>
              <a:rPr lang="tr-TR" dirty="0">
                <a:solidFill>
                  <a:schemeClr val="accent2"/>
                </a:solidFill>
              </a:rPr>
              <a:t>.</a:t>
            </a:r>
          </a:p>
          <a:p>
            <a:pPr lvl="1"/>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see</a:t>
            </a:r>
            <a:r>
              <a:rPr lang="tr-TR" dirty="0">
                <a:solidFill>
                  <a:schemeClr val="accent2"/>
                </a:solidFill>
              </a:rPr>
              <a:t> data as it is </a:t>
            </a:r>
            <a:r>
              <a:rPr lang="tr-TR" dirty="0" err="1">
                <a:solidFill>
                  <a:schemeClr val="accent2"/>
                </a:solidFill>
              </a:rPr>
              <a:t>committed</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(in </a:t>
            </a:r>
            <a:r>
              <a:rPr lang="tr-TR" dirty="0" err="1">
                <a:solidFill>
                  <a:schemeClr val="accent2"/>
                </a:solidFill>
              </a:rPr>
              <a:t>other</a:t>
            </a:r>
            <a:r>
              <a:rPr lang="tr-TR" dirty="0">
                <a:solidFill>
                  <a:schemeClr val="accent2"/>
                </a:solidFill>
              </a:rPr>
              <a:t> </a:t>
            </a:r>
            <a:r>
              <a:rPr lang="tr-TR" dirty="0" err="1">
                <a:solidFill>
                  <a:schemeClr val="accent2"/>
                </a:solidFill>
              </a:rPr>
              <a:t>words</a:t>
            </a:r>
            <a:r>
              <a:rPr lang="tr-TR" dirty="0">
                <a:solidFill>
                  <a:schemeClr val="accent2"/>
                </a:solidFill>
              </a:rPr>
              <a:t>, </a:t>
            </a:r>
            <a:r>
              <a:rPr lang="tr-TR" dirty="0" err="1">
                <a:solidFill>
                  <a:schemeClr val="accent2"/>
                </a:solidFill>
              </a:rPr>
              <a:t>before</a:t>
            </a:r>
            <a:r>
              <a:rPr lang="tr-TR" dirty="0">
                <a:solidFill>
                  <a:schemeClr val="accent2"/>
                </a:solidFill>
              </a:rPr>
              <a:t> </a:t>
            </a:r>
            <a:r>
              <a:rPr lang="tr-TR" dirty="0" err="1">
                <a:solidFill>
                  <a:schemeClr val="accent2"/>
                </a:solidFill>
              </a:rPr>
              <a:t>changes</a:t>
            </a:r>
            <a:r>
              <a:rPr lang="tr-TR" dirty="0">
                <a:solidFill>
                  <a:schemeClr val="accent2"/>
                </a:solidFill>
              </a:rPr>
              <a:t>).</a:t>
            </a:r>
            <a:br>
              <a:rPr lang="tr-TR" dirty="0">
                <a:solidFill>
                  <a:schemeClr val="accent2"/>
                </a:solidFill>
              </a:rPr>
            </a:br>
            <a:r>
              <a:rPr lang="tr-TR" dirty="0" err="1">
                <a:solidFill>
                  <a:schemeClr val="accent2"/>
                </a:solidFill>
              </a:rPr>
              <a:t>By</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has </a:t>
            </a:r>
            <a:r>
              <a:rPr lang="tr-TR" i="1" dirty="0" err="1">
                <a:solidFill>
                  <a:schemeClr val="accent2"/>
                </a:solidFill>
              </a:rPr>
              <a:t>row-level</a:t>
            </a:r>
            <a:r>
              <a:rPr lang="tr-TR" i="1" dirty="0">
                <a:solidFill>
                  <a:schemeClr val="accent2"/>
                </a:solidFill>
              </a:rPr>
              <a:t> </a:t>
            </a:r>
            <a:r>
              <a:rPr lang="tr-TR" i="1" dirty="0" err="1">
                <a:solidFill>
                  <a:schemeClr val="accent2"/>
                </a:solidFill>
              </a:rPr>
              <a:t>locking</a:t>
            </a:r>
            <a:r>
              <a:rPr lang="tr-TR" dirty="0">
                <a:solidFill>
                  <a:schemeClr val="accent2"/>
                </a:solidFill>
              </a:rPr>
              <a:t>. </a:t>
            </a:r>
            <a:r>
              <a:rPr lang="tr-TR" dirty="0" err="1">
                <a:solidFill>
                  <a:schemeClr val="accent2"/>
                </a:solidFill>
              </a:rPr>
              <a:t>It</a:t>
            </a:r>
            <a:r>
              <a:rPr lang="tr-TR" dirty="0">
                <a:solidFill>
                  <a:schemeClr val="accent2"/>
                </a:solidFill>
              </a:rPr>
              <a:t> is </a:t>
            </a:r>
            <a:r>
              <a:rPr lang="tr-TR" dirty="0" err="1">
                <a:solidFill>
                  <a:schemeClr val="accent2"/>
                </a:solidFill>
              </a:rPr>
              <a:t>possible</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alter</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locking</a:t>
            </a:r>
            <a:r>
              <a:rPr lang="tr-TR" dirty="0">
                <a:solidFill>
                  <a:schemeClr val="accent2"/>
                </a:solidFill>
              </a:rPr>
              <a:t> </a:t>
            </a:r>
            <a:r>
              <a:rPr lang="tr-TR" dirty="0" err="1">
                <a:solidFill>
                  <a:schemeClr val="accent2"/>
                </a:solidFill>
              </a:rPr>
              <a:t>mechanism</a:t>
            </a:r>
            <a:r>
              <a:rPr lang="tr-TR" dirty="0">
                <a:solidFill>
                  <a:schemeClr val="accent2"/>
                </a:solidFill>
              </a:rPr>
              <a:t>.</a:t>
            </a:r>
          </a:p>
        </p:txBody>
      </p:sp>
    </p:spTree>
    <p:extLst>
      <p:ext uri="{BB962C8B-B14F-4D97-AF65-F5344CB8AC3E}">
        <p14:creationId xmlns:p14="http://schemas.microsoft.com/office/powerpoint/2010/main" val="428846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743E5-264E-4BFE-A133-2B6741F54EB3}" type="slidenum">
              <a:rPr lang="tr-TR"/>
              <a:pPr/>
              <a:t>4</a:t>
            </a:fld>
            <a:endParaRPr lang="tr-TR"/>
          </a:p>
        </p:txBody>
      </p:sp>
      <p:sp>
        <p:nvSpPr>
          <p:cNvPr id="182274"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82275" name="Rectangle 3"/>
          <p:cNvSpPr>
            <a:spLocks noGrp="1" noChangeArrowheads="1"/>
          </p:cNvSpPr>
          <p:nvPr>
            <p:ph type="body" idx="1"/>
          </p:nvPr>
        </p:nvSpPr>
        <p:spPr>
          <a:xfrm>
            <a:off x="607486" y="3577829"/>
            <a:ext cx="7749116" cy="2851547"/>
          </a:xfrm>
          <a:noFill/>
          <a:ln/>
        </p:spPr>
        <p:txBody>
          <a:bodyPr lIns="90796" tIns="44601" rIns="90796" bIns="44601"/>
          <a:lstStyle/>
          <a:p>
            <a:pPr defTabSz="377825">
              <a:tabLst>
                <a:tab pos="442913" algn="l"/>
              </a:tabLst>
            </a:pPr>
            <a:r>
              <a:rPr lang="tr-TR"/>
              <a:t>Using a Subquery</a:t>
            </a:r>
          </a:p>
          <a:p>
            <a:pPr lvl="1" defTabSz="377825">
              <a:tabLst>
                <a:tab pos="442913" algn="l"/>
              </a:tabLst>
            </a:pPr>
            <a:r>
              <a:rPr lang="tr-TR"/>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defTabSz="377825">
              <a:tabLst>
                <a:tab pos="442913" algn="l"/>
              </a:tabLst>
            </a:pPr>
            <a:endParaRPr lang="tr-TR">
              <a:solidFill>
                <a:schemeClr val="accent1"/>
              </a:solidFill>
            </a:endParaRPr>
          </a:p>
          <a:p>
            <a:pPr defTabSz="377825">
              <a:tabLst>
                <a:tab pos="442913" algn="l"/>
              </a:tabLst>
            </a:pPr>
            <a:endParaRPr lang="tr-TR">
              <a:solidFill>
                <a:schemeClr val="accent1"/>
              </a:solidFill>
            </a:endParaRPr>
          </a:p>
          <a:p>
            <a:pPr defTabSz="377825">
              <a:tabLst>
                <a:tab pos="442913" algn="l"/>
              </a:tabLst>
            </a:pPr>
            <a:endParaRPr lang="tr-TR">
              <a:solidFill>
                <a:schemeClr val="accent2"/>
              </a:solidFill>
            </a:endParaRPr>
          </a:p>
          <a:p>
            <a:pPr defTabSz="377825">
              <a:tabLst>
                <a:tab pos="442913" algn="l"/>
              </a:tabLst>
            </a:pPr>
            <a:r>
              <a:rPr lang="tr-TR">
                <a:solidFill>
                  <a:schemeClr val="accent2"/>
                </a:solidFill>
              </a:rPr>
              <a:t>Instructor Note</a:t>
            </a:r>
          </a:p>
          <a:p>
            <a:pPr lvl="1" defTabSz="377825">
              <a:tabLst>
                <a:tab pos="442913" algn="l"/>
              </a:tabLst>
            </a:pPr>
            <a:r>
              <a:rPr lang="tr-TR">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tr-TR">
                <a:solidFill>
                  <a:schemeClr val="accent1"/>
                </a:solidFill>
              </a:rPr>
              <a:t> </a:t>
            </a:r>
          </a:p>
        </p:txBody>
      </p:sp>
    </p:spTree>
    <p:extLst>
      <p:ext uri="{BB962C8B-B14F-4D97-AF65-F5344CB8AC3E}">
        <p14:creationId xmlns:p14="http://schemas.microsoft.com/office/powerpoint/2010/main" val="983328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AA98AA8E-30DC-49BB-9996-797DF44DD3B2}" type="slidenum">
              <a:rPr lang="tr-TR">
                <a:solidFill>
                  <a:prstClr val="black"/>
                </a:solidFill>
              </a:rPr>
              <a:pPr/>
              <a:t>46</a:t>
            </a:fld>
            <a:endParaRPr lang="tr-TR">
              <a:solidFill>
                <a:prstClr val="black"/>
              </a:solidFill>
            </a:endParaRPr>
          </a:p>
        </p:txBody>
      </p:sp>
      <p:sp>
        <p:nvSpPr>
          <p:cNvPr id="30515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5156"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Committing Changes (continued)</a:t>
            </a:r>
          </a:p>
          <a:p>
            <a:pPr lvl="1"/>
            <a:r>
              <a:rPr lang="tr-TR"/>
              <a:t>Make all pending changes permanent by using the COMMIT statement. Following a COMMIT:</a:t>
            </a:r>
          </a:p>
          <a:p>
            <a:pPr lvl="1"/>
            <a:r>
              <a:rPr lang="tr-TR"/>
              <a:t>State of the data after a COMMIT is issued:</a:t>
            </a:r>
          </a:p>
          <a:p>
            <a:pPr lvl="2"/>
            <a:r>
              <a:rPr lang="tr-TR"/>
              <a:t>Data changes are written to the database.</a:t>
            </a:r>
          </a:p>
          <a:p>
            <a:pPr lvl="2"/>
            <a:r>
              <a:rPr lang="tr-TR"/>
              <a:t>The previous state of the data is permanently lost.</a:t>
            </a:r>
          </a:p>
          <a:p>
            <a:pPr lvl="2"/>
            <a:r>
              <a:rPr lang="tr-TR"/>
              <a:t>All users can view the results of the transaction.</a:t>
            </a:r>
          </a:p>
          <a:p>
            <a:pPr lvl="2"/>
            <a:r>
              <a:rPr lang="tr-TR"/>
              <a:t>The locks on the affected rows are released; the rows are now available for other users to perform new data changes.</a:t>
            </a:r>
          </a:p>
          <a:p>
            <a:pPr lvl="2"/>
            <a:r>
              <a:rPr lang="tr-TR"/>
              <a:t>All savepoints are erased.</a:t>
            </a:r>
          </a:p>
          <a:p>
            <a:endParaRPr lang="tr-TR" b="1"/>
          </a:p>
        </p:txBody>
      </p:sp>
    </p:spTree>
    <p:extLst>
      <p:ext uri="{BB962C8B-B14F-4D97-AF65-F5344CB8AC3E}">
        <p14:creationId xmlns:p14="http://schemas.microsoft.com/office/powerpoint/2010/main" val="1336622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845EBB64-76E8-444E-B80E-9C481EA3B0A3}" type="slidenum">
              <a:rPr lang="tr-TR">
                <a:solidFill>
                  <a:prstClr val="black"/>
                </a:solidFill>
              </a:rPr>
              <a:pPr/>
              <a:t>47</a:t>
            </a:fld>
            <a:endParaRPr lang="tr-TR">
              <a:solidFill>
                <a:prstClr val="black"/>
              </a:solidFill>
            </a:endParaRPr>
          </a:p>
        </p:txBody>
      </p:sp>
      <p:sp>
        <p:nvSpPr>
          <p:cNvPr id="30617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6180" name="Rectangle 3"/>
          <p:cNvSpPr>
            <a:spLocks noGrp="1" noChangeArrowheads="1"/>
          </p:cNvSpPr>
          <p:nvPr>
            <p:ph type="body" idx="1"/>
          </p:nvPr>
        </p:nvSpPr>
        <p:spPr>
          <a:xfrm>
            <a:off x="550334" y="3580210"/>
            <a:ext cx="8394700" cy="2817019"/>
          </a:xfrm>
          <a:noFill/>
          <a:ln/>
        </p:spPr>
        <p:txBody>
          <a:bodyPr lIns="89202" tIns="43008" rIns="89202" bIns="43008"/>
          <a:lstStyle/>
          <a:p>
            <a:r>
              <a:rPr lang="tr-TR"/>
              <a:t>Committing Changes (continued)</a:t>
            </a:r>
          </a:p>
          <a:p>
            <a:pPr lvl="1"/>
            <a:r>
              <a:rPr lang="tr-TR"/>
              <a:t>The slide example updates the EMP table and sets the department number for employee 7782 (Clark) </a:t>
            </a:r>
            <a:br>
              <a:rPr lang="tr-TR"/>
            </a:br>
            <a:r>
              <a:rPr lang="tr-TR"/>
              <a:t>to 10. It then makes the change permanent by issuing the COMMIT statement.</a:t>
            </a:r>
          </a:p>
          <a:p>
            <a:r>
              <a:rPr lang="tr-TR"/>
              <a:t>Example</a:t>
            </a:r>
          </a:p>
          <a:p>
            <a:pPr lvl="1"/>
            <a:r>
              <a:rPr lang="tr-TR"/>
              <a:t>Create a new ADVERTISING department with at least one employee. Make the data change permanent.</a:t>
            </a:r>
          </a:p>
          <a:p>
            <a:pPr lvl="1"/>
            <a:endParaRPr lang="tr-T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Use this example to explain how COMMIT ensures that two related operations should occur together or not at all. In this case, COMMIT prevents empty departments from being created.</a:t>
            </a:r>
          </a:p>
          <a:p>
            <a:r>
              <a:rPr lang="tr-TR">
                <a:solidFill>
                  <a:schemeClr val="accent2"/>
                </a:solidFill>
              </a:rPr>
              <a:t>Instructor Note (for page 9-32)</a:t>
            </a:r>
          </a:p>
          <a:p>
            <a:pPr lvl="1"/>
            <a:r>
              <a:rPr lang="tr-TR">
                <a:solidFill>
                  <a:schemeClr val="accent2"/>
                </a:solidFill>
              </a:rPr>
              <a:t>Please run the script </a:t>
            </a:r>
            <a:r>
              <a:rPr lang="tr-TR">
                <a:solidFill>
                  <a:schemeClr val="accent2"/>
                </a:solidFill>
                <a:latin typeface="Courier New" pitchFamily="49" charset="0"/>
              </a:rPr>
              <a:t>lab9_32.sql</a:t>
            </a:r>
            <a:r>
              <a:rPr lang="tr-TR">
                <a:solidFill>
                  <a:schemeClr val="accent2"/>
                </a:solidFill>
              </a:rPr>
              <a:t> to create the test table and insert data into the table.</a:t>
            </a:r>
          </a:p>
        </p:txBody>
      </p:sp>
      <p:sp>
        <p:nvSpPr>
          <p:cNvPr id="306181" name="Rectangle 4"/>
          <p:cNvSpPr>
            <a:spLocks noChangeArrowheads="1"/>
          </p:cNvSpPr>
          <p:nvPr/>
        </p:nvSpPr>
        <p:spPr bwMode="auto">
          <a:xfrm>
            <a:off x="772584" y="4355307"/>
            <a:ext cx="4170010" cy="591470"/>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INSERT INTO department(deptno, dname, loc)</a:t>
            </a:r>
          </a:p>
          <a:p>
            <a:pPr defTabSz="790575"/>
            <a:r>
              <a:rPr lang="tr-TR" sz="1100" b="1">
                <a:solidFill>
                  <a:prstClr val="black"/>
                </a:solidFill>
                <a:effectLst/>
                <a:latin typeface="Courier New" pitchFamily="49" charset="0"/>
              </a:rPr>
              <a:t>  2  VALUES      (50,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ADVERTISING</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MIAMI</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1 row created.</a:t>
            </a:r>
          </a:p>
        </p:txBody>
      </p:sp>
      <p:sp>
        <p:nvSpPr>
          <p:cNvPr id="270341" name="Rectangle 5"/>
          <p:cNvSpPr>
            <a:spLocks noChangeArrowheads="1"/>
          </p:cNvSpPr>
          <p:nvPr/>
        </p:nvSpPr>
        <p:spPr bwMode="auto">
          <a:xfrm>
            <a:off x="819152" y="4930379"/>
            <a:ext cx="7446433" cy="60126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3" name="Rectangle 6"/>
          <p:cNvSpPr>
            <a:spLocks noChangeArrowheads="1"/>
          </p:cNvSpPr>
          <p:nvPr/>
        </p:nvSpPr>
        <p:spPr bwMode="auto">
          <a:xfrm>
            <a:off x="787400" y="4770835"/>
            <a:ext cx="2385867"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UPDATE  employee</a:t>
            </a:r>
          </a:p>
          <a:p>
            <a:pPr defTabSz="790575"/>
            <a:r>
              <a:rPr lang="tr-TR" sz="1100" b="1">
                <a:solidFill>
                  <a:prstClr val="black"/>
                </a:solidFill>
                <a:effectLst/>
                <a:latin typeface="Courier New" pitchFamily="49" charset="0"/>
              </a:rPr>
              <a:t>  2  SET     deptno = 50</a:t>
            </a:r>
          </a:p>
          <a:p>
            <a:pPr defTabSz="790575"/>
            <a:r>
              <a:rPr lang="tr-TR" sz="1100" b="1">
                <a:solidFill>
                  <a:prstClr val="black"/>
                </a:solidFill>
                <a:effectLst/>
                <a:latin typeface="Courier New" pitchFamily="49" charset="0"/>
              </a:rPr>
              <a:t>  3  WHERE   empno = 7876;</a:t>
            </a:r>
          </a:p>
          <a:p>
            <a:pPr defTabSz="790575"/>
            <a:r>
              <a:rPr lang="tr-TR" sz="1100">
                <a:solidFill>
                  <a:prstClr val="black"/>
                </a:solidFill>
                <a:effectLst/>
                <a:latin typeface="Courier New" pitchFamily="49" charset="0"/>
              </a:rPr>
              <a:t>1 row updated.</a:t>
            </a:r>
          </a:p>
        </p:txBody>
      </p:sp>
      <p:sp>
        <p:nvSpPr>
          <p:cNvPr id="270343" name="Rectangle 7"/>
          <p:cNvSpPr>
            <a:spLocks noChangeArrowheads="1"/>
          </p:cNvSpPr>
          <p:nvPr/>
        </p:nvSpPr>
        <p:spPr bwMode="auto">
          <a:xfrm>
            <a:off x="819152" y="5586413"/>
            <a:ext cx="7446433" cy="3512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5" name="Rectangle 8"/>
          <p:cNvSpPr>
            <a:spLocks noChangeArrowheads="1"/>
          </p:cNvSpPr>
          <p:nvPr/>
        </p:nvSpPr>
        <p:spPr bwMode="auto">
          <a:xfrm>
            <a:off x="787400" y="5323285"/>
            <a:ext cx="1536276"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COMMIT; </a:t>
            </a:r>
          </a:p>
          <a:p>
            <a:pPr defTabSz="790575"/>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794158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8A4A0618-87BA-400B-BD05-53D74D160370}" type="slidenum">
              <a:rPr lang="tr-TR">
                <a:solidFill>
                  <a:prstClr val="black"/>
                </a:solidFill>
              </a:rPr>
              <a:pPr/>
              <a:t>48</a:t>
            </a:fld>
            <a:endParaRPr lang="tr-TR">
              <a:solidFill>
                <a:prstClr val="black"/>
              </a:solidFill>
            </a:endParaRPr>
          </a:p>
        </p:txBody>
      </p:sp>
      <p:sp>
        <p:nvSpPr>
          <p:cNvPr id="30720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7204"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a:t>Rolling </a:t>
            </a:r>
            <a:r>
              <a:rPr lang="tr-TR" dirty="0" err="1"/>
              <a:t>Back</a:t>
            </a:r>
            <a:r>
              <a:rPr lang="tr-TR" dirty="0"/>
              <a:t> </a:t>
            </a:r>
            <a:r>
              <a:rPr lang="tr-TR" dirty="0" err="1"/>
              <a:t>Changes</a:t>
            </a:r>
            <a:endParaRPr lang="tr-TR" dirty="0"/>
          </a:p>
          <a:p>
            <a:pPr lvl="1"/>
            <a:r>
              <a:rPr lang="tr-TR" dirty="0" err="1"/>
              <a:t>Discard</a:t>
            </a:r>
            <a:r>
              <a:rPr lang="tr-TR" dirty="0"/>
              <a:t> </a:t>
            </a:r>
            <a:r>
              <a:rPr lang="tr-TR" dirty="0" err="1"/>
              <a:t>all</a:t>
            </a:r>
            <a:r>
              <a:rPr lang="tr-TR" dirty="0"/>
              <a:t> </a:t>
            </a:r>
            <a:r>
              <a:rPr lang="tr-TR" dirty="0" err="1"/>
              <a:t>pending</a:t>
            </a:r>
            <a:r>
              <a:rPr lang="tr-TR" dirty="0"/>
              <a:t> </a:t>
            </a:r>
            <a:r>
              <a:rPr lang="tr-TR" dirty="0" err="1"/>
              <a:t>changes</a:t>
            </a:r>
            <a:r>
              <a:rPr lang="tr-TR" dirty="0"/>
              <a:t> </a:t>
            </a:r>
            <a:r>
              <a:rPr lang="tr-TR" dirty="0" err="1"/>
              <a:t>by</a:t>
            </a:r>
            <a:r>
              <a:rPr lang="tr-TR" dirty="0"/>
              <a:t> </a:t>
            </a:r>
            <a:r>
              <a:rPr lang="tr-TR" dirty="0" err="1"/>
              <a:t>using</a:t>
            </a:r>
            <a:r>
              <a:rPr lang="tr-TR" dirty="0"/>
              <a:t> </a:t>
            </a:r>
            <a:r>
              <a:rPr lang="tr-TR" dirty="0" err="1"/>
              <a:t>the</a:t>
            </a:r>
            <a:r>
              <a:rPr lang="tr-TR" dirty="0"/>
              <a:t> ROLLBACK </a:t>
            </a:r>
            <a:r>
              <a:rPr lang="tr-TR" dirty="0" err="1"/>
              <a:t>statement</a:t>
            </a:r>
            <a:r>
              <a:rPr lang="tr-TR" dirty="0"/>
              <a:t>. </a:t>
            </a:r>
            <a:r>
              <a:rPr lang="tr-TR" dirty="0" err="1"/>
              <a:t>Following</a:t>
            </a:r>
            <a:r>
              <a:rPr lang="tr-TR" dirty="0"/>
              <a:t> a ROLLBACK:</a:t>
            </a:r>
          </a:p>
          <a:p>
            <a:pPr lvl="2"/>
            <a:r>
              <a:rPr lang="tr-TR" dirty="0"/>
              <a:t>Data </a:t>
            </a:r>
            <a:r>
              <a:rPr lang="tr-TR" dirty="0" err="1"/>
              <a:t>changes</a:t>
            </a:r>
            <a:r>
              <a:rPr lang="tr-TR" dirty="0"/>
              <a:t> </a:t>
            </a:r>
            <a:r>
              <a:rPr lang="tr-TR" dirty="0" err="1"/>
              <a:t>are</a:t>
            </a:r>
            <a:r>
              <a:rPr lang="tr-TR" dirty="0"/>
              <a:t> </a:t>
            </a:r>
            <a:r>
              <a:rPr lang="tr-TR" dirty="0" err="1"/>
              <a:t>undone</a:t>
            </a:r>
            <a:r>
              <a:rPr lang="tr-TR" dirty="0"/>
              <a:t>.</a:t>
            </a:r>
          </a:p>
          <a:p>
            <a:pPr lvl="2"/>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is </a:t>
            </a:r>
            <a:r>
              <a:rPr lang="tr-TR" dirty="0" err="1"/>
              <a:t>restored</a:t>
            </a:r>
            <a:r>
              <a:rPr lang="tr-TR" dirty="0"/>
              <a:t>.</a:t>
            </a:r>
          </a:p>
          <a:p>
            <a:pPr lvl="2"/>
            <a:r>
              <a:rPr lang="tr-TR" dirty="0" err="1"/>
              <a:t>The</a:t>
            </a:r>
            <a:r>
              <a:rPr lang="tr-TR" dirty="0"/>
              <a:t> </a:t>
            </a:r>
            <a:r>
              <a:rPr lang="tr-TR" dirty="0" err="1"/>
              <a:t>locks</a:t>
            </a:r>
            <a:r>
              <a:rPr lang="tr-TR" dirty="0"/>
              <a:t> on </a:t>
            </a:r>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released</a:t>
            </a:r>
            <a:r>
              <a:rPr lang="tr-TR" dirty="0"/>
              <a:t>.</a:t>
            </a:r>
          </a:p>
          <a:p>
            <a:r>
              <a:rPr lang="tr-TR" dirty="0" err="1"/>
              <a:t>Example</a:t>
            </a:r>
            <a:endParaRPr lang="tr-TR" dirty="0"/>
          </a:p>
          <a:p>
            <a:pPr lvl="1"/>
            <a:r>
              <a:rPr lang="tr-TR" dirty="0" err="1"/>
              <a:t>While</a:t>
            </a:r>
            <a:r>
              <a:rPr lang="tr-TR" dirty="0"/>
              <a:t> </a:t>
            </a:r>
            <a:r>
              <a:rPr lang="tr-TR" dirty="0" err="1"/>
              <a:t>attempting</a:t>
            </a:r>
            <a:r>
              <a:rPr lang="tr-TR" dirty="0"/>
              <a:t> </a:t>
            </a:r>
            <a:r>
              <a:rPr lang="tr-TR" dirty="0" err="1"/>
              <a:t>to</a:t>
            </a:r>
            <a:r>
              <a:rPr lang="tr-TR" dirty="0"/>
              <a:t> </a:t>
            </a:r>
            <a:r>
              <a:rPr lang="tr-TR" dirty="0" err="1"/>
              <a:t>remove</a:t>
            </a:r>
            <a:r>
              <a:rPr lang="tr-TR" dirty="0"/>
              <a:t> a </a:t>
            </a:r>
            <a:r>
              <a:rPr lang="tr-TR" dirty="0" err="1"/>
              <a:t>record</a:t>
            </a:r>
            <a:r>
              <a:rPr lang="tr-TR" dirty="0"/>
              <a:t> </a:t>
            </a:r>
            <a:r>
              <a:rPr lang="tr-TR" dirty="0" err="1"/>
              <a:t>from</a:t>
            </a:r>
            <a:r>
              <a:rPr lang="tr-TR" dirty="0"/>
              <a:t> </a:t>
            </a:r>
            <a:r>
              <a:rPr lang="tr-TR" dirty="0" err="1"/>
              <a:t>the</a:t>
            </a:r>
            <a:r>
              <a:rPr lang="tr-TR" dirty="0"/>
              <a:t> TEST </a:t>
            </a:r>
            <a:r>
              <a:rPr lang="tr-TR" dirty="0" err="1"/>
              <a:t>table</a:t>
            </a:r>
            <a:r>
              <a:rPr lang="tr-TR" dirty="0"/>
              <a:t>, </a:t>
            </a:r>
            <a:r>
              <a:rPr lang="tr-TR" dirty="0" err="1"/>
              <a:t>you</a:t>
            </a:r>
            <a:r>
              <a:rPr lang="tr-TR" dirty="0"/>
              <a:t> can </a:t>
            </a:r>
            <a:r>
              <a:rPr lang="tr-TR" dirty="0" err="1"/>
              <a:t>accidentally</a:t>
            </a:r>
            <a:r>
              <a:rPr lang="tr-TR" dirty="0"/>
              <a:t> </a:t>
            </a:r>
            <a:r>
              <a:rPr lang="tr-TR" dirty="0" err="1"/>
              <a:t>empty</a:t>
            </a:r>
            <a:r>
              <a:rPr lang="tr-TR" dirty="0"/>
              <a:t> </a:t>
            </a:r>
            <a:r>
              <a:rPr lang="tr-TR" dirty="0" err="1"/>
              <a:t>the</a:t>
            </a:r>
            <a:r>
              <a:rPr lang="tr-TR" dirty="0"/>
              <a:t> </a:t>
            </a:r>
            <a:r>
              <a:rPr lang="tr-TR" dirty="0" err="1"/>
              <a:t>table</a:t>
            </a:r>
            <a:r>
              <a:rPr lang="tr-TR" dirty="0"/>
              <a:t>. </a:t>
            </a:r>
            <a:r>
              <a:rPr lang="tr-TR" dirty="0" err="1"/>
              <a:t>You</a:t>
            </a:r>
            <a:r>
              <a:rPr lang="tr-TR" dirty="0"/>
              <a:t> can </a:t>
            </a:r>
            <a:r>
              <a:rPr lang="tr-TR" dirty="0" err="1"/>
              <a:t>correct</a:t>
            </a:r>
            <a:r>
              <a:rPr lang="tr-TR" dirty="0"/>
              <a:t> </a:t>
            </a:r>
            <a:r>
              <a:rPr lang="tr-TR" dirty="0" err="1"/>
              <a:t>the</a:t>
            </a:r>
            <a:r>
              <a:rPr lang="tr-TR" dirty="0"/>
              <a:t> </a:t>
            </a:r>
            <a:r>
              <a:rPr lang="tr-TR" dirty="0" err="1"/>
              <a:t>mistake</a:t>
            </a:r>
            <a:r>
              <a:rPr lang="tr-TR" dirty="0"/>
              <a:t>, </a:t>
            </a:r>
            <a:r>
              <a:rPr lang="tr-TR" dirty="0" err="1"/>
              <a:t>reissue</a:t>
            </a:r>
            <a:r>
              <a:rPr lang="tr-TR" dirty="0"/>
              <a:t> </a:t>
            </a:r>
            <a:r>
              <a:rPr lang="tr-TR" dirty="0" err="1"/>
              <a:t>the</a:t>
            </a:r>
            <a:r>
              <a:rPr lang="tr-TR" dirty="0"/>
              <a:t> </a:t>
            </a:r>
            <a:r>
              <a:rPr lang="tr-TR" dirty="0" err="1"/>
              <a:t>proper</a:t>
            </a:r>
            <a:r>
              <a:rPr lang="tr-TR" dirty="0"/>
              <a:t> </a:t>
            </a:r>
            <a:r>
              <a:rPr lang="tr-TR" dirty="0" err="1"/>
              <a:t>statement</a:t>
            </a:r>
            <a:r>
              <a:rPr lang="tr-TR" dirty="0"/>
              <a:t>, </a:t>
            </a:r>
            <a:r>
              <a:rPr lang="tr-TR" dirty="0" err="1"/>
              <a:t>and</a:t>
            </a:r>
            <a:r>
              <a:rPr lang="tr-TR" dirty="0"/>
              <a:t> </a:t>
            </a:r>
            <a:r>
              <a:rPr lang="tr-TR" dirty="0" err="1"/>
              <a:t>make</a:t>
            </a:r>
            <a:r>
              <a:rPr lang="tr-TR" dirty="0"/>
              <a:t> </a:t>
            </a:r>
            <a:r>
              <a:rPr lang="tr-TR" dirty="0" err="1"/>
              <a:t>the</a:t>
            </a:r>
            <a:r>
              <a:rPr lang="tr-TR" dirty="0"/>
              <a:t> data </a:t>
            </a:r>
            <a:r>
              <a:rPr lang="tr-TR" dirty="0" err="1"/>
              <a:t>change</a:t>
            </a:r>
            <a:r>
              <a:rPr lang="tr-TR" dirty="0"/>
              <a:t> </a:t>
            </a:r>
            <a:r>
              <a:rPr lang="tr-TR" dirty="0" err="1"/>
              <a:t>permanent</a:t>
            </a:r>
            <a:r>
              <a:rPr lang="tr-TR" dirty="0"/>
              <a:t>.</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pPr lvl="1"/>
            <a:endParaRPr lang="tr-TR" dirty="0"/>
          </a:p>
          <a:p>
            <a:endParaRPr lang="tr-TR" b="1" dirty="0"/>
          </a:p>
        </p:txBody>
      </p:sp>
      <p:sp>
        <p:nvSpPr>
          <p:cNvPr id="272388" name="Rectangle 4"/>
          <p:cNvSpPr>
            <a:spLocks noChangeArrowheads="1"/>
          </p:cNvSpPr>
          <p:nvPr/>
        </p:nvSpPr>
        <p:spPr bwMode="auto">
          <a:xfrm>
            <a:off x="821267" y="4881562"/>
            <a:ext cx="7444317" cy="162401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7206" name="Rectangle 5"/>
          <p:cNvSpPr>
            <a:spLocks noChangeArrowheads="1"/>
          </p:cNvSpPr>
          <p:nvPr/>
        </p:nvSpPr>
        <p:spPr bwMode="auto">
          <a:xfrm>
            <a:off x="853018" y="4858941"/>
            <a:ext cx="7613649" cy="2174211"/>
          </a:xfrm>
          <a:prstGeom prst="rect">
            <a:avLst/>
          </a:prstGeom>
          <a:noFill/>
          <a:ln w="9525">
            <a:noFill/>
            <a:miter lim="800000"/>
            <a:headEnd/>
            <a:tailEnd/>
          </a:ln>
        </p:spPr>
        <p:txBody>
          <a:bodyPr lIns="87609" tIns="41415" rIns="87609" bIns="41415">
            <a:spAutoFit/>
          </a:bodyPr>
          <a:lstStyle/>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a:solidFill>
                  <a:prstClr val="black"/>
                </a:solidFill>
                <a:effectLst/>
                <a:latin typeface="Courier New" pitchFamily="49" charset="0"/>
              </a:rPr>
              <a:t>25,000 rows deleted.</a:t>
            </a:r>
          </a:p>
          <a:p>
            <a:pPr defTabSz="790575">
              <a:lnSpc>
                <a:spcPct val="95000"/>
              </a:lnSpc>
            </a:pPr>
            <a:r>
              <a:rPr lang="tr-TR" sz="1100" b="1">
                <a:solidFill>
                  <a:prstClr val="black"/>
                </a:solidFill>
                <a:effectLst/>
                <a:latin typeface="Courier New" pitchFamily="49" charset="0"/>
              </a:rPr>
              <a:t>SQL&gt; ROLLBACK;</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Rollback complete.</a:t>
            </a:r>
          </a:p>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b="1">
                <a:solidFill>
                  <a:prstClr val="black"/>
                </a:solidFill>
                <a:effectLst/>
                <a:latin typeface="Courier New" pitchFamily="49" charset="0"/>
              </a:rPr>
              <a:t>  2  WHERE        id = 100;</a:t>
            </a:r>
          </a:p>
          <a:p>
            <a:pPr defTabSz="790575">
              <a:lnSpc>
                <a:spcPct val="95000"/>
              </a:lnSpc>
            </a:pPr>
            <a:r>
              <a:rPr lang="tr-TR" sz="1100">
                <a:solidFill>
                  <a:prstClr val="black"/>
                </a:solidFill>
                <a:effectLst/>
                <a:latin typeface="Courier New" pitchFamily="49" charset="0"/>
              </a:rPr>
              <a:t>1 row deleted.</a:t>
            </a:r>
          </a:p>
          <a:p>
            <a:pPr defTabSz="790575">
              <a:lnSpc>
                <a:spcPct val="95000"/>
              </a:lnSpc>
            </a:pPr>
            <a:r>
              <a:rPr lang="tr-TR" sz="1100" b="1">
                <a:solidFill>
                  <a:prstClr val="black"/>
                </a:solidFill>
                <a:effectLst/>
                <a:latin typeface="Courier New" pitchFamily="49" charset="0"/>
              </a:rPr>
              <a:t>SQL&gt; SELECT   *</a:t>
            </a:r>
          </a:p>
          <a:p>
            <a:pPr defTabSz="790575">
              <a:lnSpc>
                <a:spcPct val="95000"/>
              </a:lnSpc>
            </a:pPr>
            <a:r>
              <a:rPr lang="tr-TR" sz="1100" b="1">
                <a:solidFill>
                  <a:prstClr val="black"/>
                </a:solidFill>
                <a:effectLst/>
                <a:latin typeface="Courier New" pitchFamily="49" charset="0"/>
              </a:rPr>
              <a:t>  2  FROM     test</a:t>
            </a:r>
          </a:p>
          <a:p>
            <a:pPr defTabSz="790575">
              <a:lnSpc>
                <a:spcPct val="95000"/>
              </a:lnSpc>
            </a:pPr>
            <a:r>
              <a:rPr lang="tr-TR" sz="1100" b="1">
                <a:solidFill>
                  <a:prstClr val="black"/>
                </a:solidFill>
                <a:effectLst/>
                <a:latin typeface="Courier New" pitchFamily="49" charset="0"/>
              </a:rPr>
              <a:t>  3  WHERE    id = 100;</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No rows selected.</a:t>
            </a:r>
          </a:p>
          <a:p>
            <a:pPr defTabSz="790575">
              <a:lnSpc>
                <a:spcPct val="95000"/>
              </a:lnSpc>
            </a:pPr>
            <a:r>
              <a:rPr lang="tr-TR" sz="1100" b="1">
                <a:solidFill>
                  <a:prstClr val="black"/>
                </a:solidFill>
                <a:effectLst/>
                <a:latin typeface="Courier New" pitchFamily="49" charset="0"/>
              </a:rPr>
              <a:t>SQL&gt; COMMIT;</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2260250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r>
              <a:rPr lang="tr-TR" sz="1300">
                <a:solidFill>
                  <a:schemeClr val="accent2"/>
                </a:solidFill>
              </a:rPr>
              <a:t>Schedule:	Timing	Topic</a:t>
            </a:r>
          </a:p>
          <a:p>
            <a:pPr lvl="1">
              <a:tabLst>
                <a:tab pos="1095375" algn="l"/>
                <a:tab pos="2192338" algn="l"/>
              </a:tabLst>
            </a:pPr>
            <a:r>
              <a:rPr lang="tr-TR">
                <a:solidFill>
                  <a:schemeClr val="accent2"/>
                </a:solidFill>
              </a:rPr>
              <a:t>	30 minutes	Lecture</a:t>
            </a:r>
          </a:p>
          <a:p>
            <a:pPr lvl="1">
              <a:tabLst>
                <a:tab pos="1095375" algn="l"/>
                <a:tab pos="2192338" algn="l"/>
              </a:tabLst>
            </a:pPr>
            <a:r>
              <a:rPr lang="tr-TR">
                <a:solidFill>
                  <a:schemeClr val="accent2"/>
                </a:solidFill>
              </a:rPr>
              <a:t>	20 minutes	Practice</a:t>
            </a:r>
          </a:p>
          <a:p>
            <a:pPr lvl="1">
              <a:tabLst>
                <a:tab pos="1095375" algn="l"/>
                <a:tab pos="2192338" algn="l"/>
              </a:tabLst>
            </a:pPr>
            <a:r>
              <a:rPr lang="tr-TR">
                <a:solidFill>
                  <a:schemeClr val="accent2"/>
                </a:solidFill>
              </a:rPr>
              <a:t>	50 minutes	Total</a:t>
            </a:r>
          </a:p>
        </p:txBody>
      </p:sp>
      <p:sp>
        <p:nvSpPr>
          <p:cNvPr id="308227" name="Rectangle 3"/>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18942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48175026-90CA-40D7-9EF1-888E371A6BC4}" type="slidenum">
              <a:rPr lang="tr-TR">
                <a:solidFill>
                  <a:prstClr val="black"/>
                </a:solidFill>
              </a:rPr>
              <a:pPr/>
              <a:t>50</a:t>
            </a:fld>
            <a:endParaRPr lang="tr-TR">
              <a:solidFill>
                <a:prstClr val="black"/>
              </a:solidFill>
            </a:endParaRPr>
          </a:p>
        </p:txBody>
      </p:sp>
      <p:sp>
        <p:nvSpPr>
          <p:cNvPr id="309251"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CREATE TABLE Statement</a:t>
            </a:r>
          </a:p>
          <a:p>
            <a:pPr lvl="1"/>
            <a:r>
              <a:rPr lang="tr-TR"/>
              <a:t>Create tables to store data by executing the SQL CREATE TABLE statement. This statement is one of the </a:t>
            </a:r>
            <a:r>
              <a:rPr lang="tr-TR">
                <a:solidFill>
                  <a:srgbClr val="FC0128"/>
                </a:solidFill>
              </a:rPr>
              <a:t>data definition language </a:t>
            </a:r>
            <a:r>
              <a:rPr lang="tr-TR"/>
              <a:t>(</a:t>
            </a:r>
            <a:r>
              <a:rPr lang="tr-TR">
                <a:solidFill>
                  <a:srgbClr val="FC0128"/>
                </a:solidFill>
              </a:rPr>
              <a:t>DDL)</a:t>
            </a:r>
            <a:r>
              <a:rPr lang="tr-TR"/>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tr-TR"/>
              <a:t>To create a table, a user must have the </a:t>
            </a:r>
            <a:r>
              <a:rPr lang="tr-TR">
                <a:solidFill>
                  <a:srgbClr val="FC0128"/>
                </a:solidFill>
              </a:rPr>
              <a:t>CREATE TABLE </a:t>
            </a:r>
            <a:r>
              <a:rPr lang="tr-TR"/>
              <a:t>privilege and a storage area in which to create objects. The database administrator uses data control language (DCL) statements, which are covered in a later lesson, to grant privileges to users.</a:t>
            </a:r>
          </a:p>
          <a:p>
            <a:pPr lvl="1"/>
            <a:r>
              <a:rPr lang="tr-TR"/>
              <a:t>In the syntax:</a:t>
            </a:r>
          </a:p>
          <a:p>
            <a:pPr lvl="1">
              <a:lnSpc>
                <a:spcPct val="90000"/>
              </a:lnSpc>
            </a:pPr>
            <a:r>
              <a:rPr lang="tr-TR"/>
              <a:t>	GLOBAL TEMPORARY 	specifies that the table is temporary and that its definition is 							visible to all sessions. The data in a temporary table is visible 						only to the session that inserts the data into the table. </a:t>
            </a:r>
            <a:endParaRPr lang="tr-TR" i="1"/>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p:txBody>
      </p:sp>
      <p:sp>
        <p:nvSpPr>
          <p:cNvPr id="309252"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253204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FF22C3B4-69FE-47A6-8C80-AEAB1C930DE7}" type="slidenum">
              <a:rPr lang="tr-TR">
                <a:solidFill>
                  <a:prstClr val="black"/>
                </a:solidFill>
              </a:rPr>
              <a:pPr/>
              <a:t>51</a:t>
            </a:fld>
            <a:endParaRPr lang="tr-TR">
              <a:solidFill>
                <a:prstClr val="black"/>
              </a:solidFill>
            </a:endParaRPr>
          </a:p>
        </p:txBody>
      </p:sp>
      <p:sp>
        <p:nvSpPr>
          <p:cNvPr id="310275"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027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Tables</a:t>
            </a:r>
          </a:p>
          <a:p>
            <a:pPr lvl="1"/>
            <a:r>
              <a:rPr lang="tr-TR"/>
              <a:t>The example on the slide creates the DEPT table, with three columns—namely, DEPTNO, DNAME, and LOC. It further confirms the creation of the table by issuing the DESCRIBE command. </a:t>
            </a:r>
          </a:p>
          <a:p>
            <a:pPr lvl="1"/>
            <a:r>
              <a:rPr lang="tr-TR"/>
              <a:t>Since creating a table is a DDL statement, an automatic commit takes place when this statement is executed. </a:t>
            </a: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 </a:t>
            </a:r>
          </a:p>
          <a:p>
            <a:pPr lvl="1"/>
            <a:r>
              <a:rPr lang="tr-TR">
                <a:solidFill>
                  <a:schemeClr val="accent2"/>
                </a:solidFill>
              </a:rPr>
              <a:t>Explain that additional syntax for CREATE TABLE could include constraints and so on. For more information on the CREATE TABLE syntax, refer to:</a:t>
            </a:r>
          </a:p>
          <a:p>
            <a:pPr lvl="1"/>
            <a:r>
              <a:rPr lang="tr-TR" i="1">
                <a:solidFill>
                  <a:schemeClr val="accent2"/>
                </a:solidFill>
              </a:rPr>
              <a:t>Oracle8i SQL Reference, Release 8.1.5,</a:t>
            </a:r>
            <a:r>
              <a:rPr lang="tr-TR">
                <a:solidFill>
                  <a:schemeClr val="accent2"/>
                </a:solidFill>
              </a:rPr>
              <a:t> “CREATE TABLE” and to: </a:t>
            </a:r>
          </a:p>
          <a:p>
            <a:pPr lvl="1"/>
            <a:r>
              <a:rPr lang="tr-TR">
                <a:solidFill>
                  <a:schemeClr val="accent2"/>
                </a:solidFill>
                <a:latin typeface="Courier New" pitchFamily="49" charset="0"/>
              </a:rPr>
              <a:t>http://st-doc.us.oracle.com/8.0/815/server.815/a67779/ch4g.htm#9623</a:t>
            </a:r>
          </a:p>
        </p:txBody>
      </p:sp>
    </p:spTree>
    <p:extLst>
      <p:ext uri="{BB962C8B-B14F-4D97-AF65-F5344CB8AC3E}">
        <p14:creationId xmlns:p14="http://schemas.microsoft.com/office/powerpoint/2010/main" val="8561159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sldNum" sz="quarter" idx="5"/>
          </p:nvPr>
        </p:nvSpPr>
        <p:spPr>
          <a:noFill/>
        </p:spPr>
        <p:txBody>
          <a:bodyPr/>
          <a:lstStyle/>
          <a:p>
            <a:fld id="{7F558572-0F16-4227-96AC-C702654D89A5}" type="slidenum">
              <a:rPr lang="tr-TR">
                <a:solidFill>
                  <a:prstClr val="black"/>
                </a:solidFill>
              </a:rPr>
              <a:pPr/>
              <a:t>52</a:t>
            </a:fld>
            <a:endParaRPr lang="tr-TR">
              <a:solidFill>
                <a:prstClr val="black"/>
              </a:solidFill>
            </a:endParaRPr>
          </a:p>
        </p:txBody>
      </p:sp>
      <p:sp>
        <p:nvSpPr>
          <p:cNvPr id="9220"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9221" name="Rectangle 3"/>
          <p:cNvSpPr>
            <a:spLocks noGrp="1" noChangeArrowheads="1"/>
          </p:cNvSpPr>
          <p:nvPr>
            <p:ph type="body" idx="1"/>
          </p:nvPr>
        </p:nvSpPr>
        <p:spPr>
          <a:xfrm>
            <a:off x="550334" y="3514725"/>
            <a:ext cx="8039100" cy="2817019"/>
          </a:xfrm>
          <a:noFill/>
          <a:ln/>
        </p:spPr>
        <p:txBody>
          <a:bodyPr lIns="90796" tIns="44601" rIns="90796" bIns="44601"/>
          <a:lstStyle/>
          <a:p>
            <a:r>
              <a:rPr lang="tr-TR"/>
              <a:t>Datatypes</a:t>
            </a:r>
          </a:p>
          <a:p>
            <a:endParaRPr lang="tr-TR"/>
          </a:p>
          <a:p>
            <a:endParaRPr lang="tr-TR"/>
          </a:p>
          <a:p>
            <a:endParaRPr lang="tr-TR"/>
          </a:p>
          <a:p>
            <a:r>
              <a:rPr lang="tr-TR"/>
              <a:t> </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Oracle8 introduces large object (LOB) datatypes that can store large and unstructured data such as text, image, video, and spatial data, up to 4 gigabytes in size.</a:t>
            </a:r>
          </a:p>
        </p:txBody>
      </p:sp>
      <p:graphicFrame>
        <p:nvGraphicFramePr>
          <p:cNvPr id="9218" name="Object 2"/>
          <p:cNvGraphicFramePr>
            <a:graphicFrameLocks/>
          </p:cNvGraphicFramePr>
          <p:nvPr/>
        </p:nvGraphicFramePr>
        <p:xfrm>
          <a:off x="804334" y="3694510"/>
          <a:ext cx="7270751" cy="2386013"/>
        </p:xfrm>
        <a:graphic>
          <a:graphicData uri="http://schemas.openxmlformats.org/presentationml/2006/ole">
            <mc:AlternateContent xmlns:mc="http://schemas.openxmlformats.org/markup-compatibility/2006">
              <mc:Choice xmlns:v="urn:schemas-microsoft-com:vml" Requires="v">
                <p:oleObj name="Document" r:id="rId3" imgW="5848200" imgH="3412800" progId="Word.Document.8">
                  <p:embed/>
                </p:oleObj>
              </mc:Choice>
              <mc:Fallback>
                <p:oleObj name="Document" r:id="rId3" imgW="5848200" imgH="34128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34" y="3694510"/>
                        <a:ext cx="7270751"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7555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5B1C310-321F-4E2F-B55D-FC0A3A201523}" type="slidenum">
              <a:rPr lang="tr-TR">
                <a:solidFill>
                  <a:prstClr val="black"/>
                </a:solidFill>
              </a:rPr>
              <a:pPr/>
              <a:t>53</a:t>
            </a:fld>
            <a:endParaRPr lang="tr-TR">
              <a:solidFill>
                <a:prstClr val="black"/>
              </a:solidFill>
            </a:endParaRPr>
          </a:p>
        </p:txBody>
      </p:sp>
      <p:sp>
        <p:nvSpPr>
          <p:cNvPr id="311299"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130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a:t>
            </a:r>
          </a:p>
          <a:p>
            <a:pPr lvl="1"/>
            <a:r>
              <a:rPr lang="tr-TR"/>
              <a:t>A second method to create a table is to apply the AS </a:t>
            </a:r>
            <a:r>
              <a:rPr lang="tr-TR" i="1"/>
              <a:t>subquery</a:t>
            </a:r>
            <a:r>
              <a:rPr lang="tr-TR"/>
              <a:t> clause to both create the table and insert rows returned from the subquery.</a:t>
            </a:r>
          </a:p>
          <a:p>
            <a:pPr lvl="1"/>
            <a:r>
              <a:rPr lang="tr-TR"/>
              <a:t>In the syntax:</a:t>
            </a:r>
          </a:p>
          <a:p>
            <a:pPr lvl="1"/>
            <a:r>
              <a:rPr lang="tr-TR" i="1"/>
              <a:t>	table</a:t>
            </a:r>
            <a:r>
              <a:rPr lang="tr-TR"/>
              <a:t>			is the name of the table.</a:t>
            </a:r>
          </a:p>
          <a:p>
            <a:pPr lvl="1"/>
            <a:r>
              <a:rPr lang="tr-TR"/>
              <a:t>	</a:t>
            </a:r>
            <a:r>
              <a:rPr lang="tr-TR" i="1"/>
              <a:t>column</a:t>
            </a:r>
            <a:r>
              <a:rPr lang="tr-TR"/>
              <a:t>		is the name of the column, default value, and integrity constraint.</a:t>
            </a:r>
          </a:p>
          <a:p>
            <a:pPr lvl="1"/>
            <a:r>
              <a:rPr lang="tr-TR" i="1"/>
              <a:t>	subquery</a:t>
            </a:r>
            <a:r>
              <a:rPr lang="tr-TR"/>
              <a:t>		is the SELECT statement that defines the set of rows to be inserted into 					the new table.</a:t>
            </a:r>
          </a:p>
          <a:p>
            <a:r>
              <a:rPr lang="tr-TR"/>
              <a:t>Guidelines</a:t>
            </a:r>
          </a:p>
          <a:p>
            <a:pPr lvl="2"/>
            <a:r>
              <a:rPr lang="tr-TR"/>
              <a:t>The table will be created with the specified column names, and the rows retrieved by the SELECT statement will be inserted into the table.</a:t>
            </a:r>
          </a:p>
          <a:p>
            <a:pPr lvl="2"/>
            <a:r>
              <a:rPr lang="tr-TR"/>
              <a:t>The column definition can contain only the column name and default value.</a:t>
            </a:r>
          </a:p>
          <a:p>
            <a:pPr lvl="2"/>
            <a:r>
              <a:rPr lang="tr-TR"/>
              <a:t>If column specifications are given, the number of columns must equal the number of columns in the subquery SELECT list.</a:t>
            </a:r>
          </a:p>
          <a:p>
            <a:pPr lvl="2"/>
            <a:r>
              <a:rPr lang="tr-TR"/>
              <a:t>If no column specifications are given, the column names of the table are the same as the column names in the subquery.</a:t>
            </a:r>
          </a:p>
          <a:p>
            <a:pPr lvl="1"/>
            <a:endParaRPr lang="tr-TR"/>
          </a:p>
          <a:p>
            <a:endParaRPr lang="tr-TR" b="1"/>
          </a:p>
        </p:txBody>
      </p:sp>
    </p:spTree>
    <p:extLst>
      <p:ext uri="{BB962C8B-B14F-4D97-AF65-F5344CB8AC3E}">
        <p14:creationId xmlns:p14="http://schemas.microsoft.com/office/powerpoint/2010/main" val="217309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4ED4EE41-A0AC-401E-8938-D462D0153851}" type="slidenum">
              <a:rPr lang="tr-TR">
                <a:solidFill>
                  <a:prstClr val="black"/>
                </a:solidFill>
              </a:rPr>
              <a:pPr/>
              <a:t>54</a:t>
            </a:fld>
            <a:endParaRPr lang="tr-TR">
              <a:solidFill>
                <a:prstClr val="black"/>
              </a:solidFill>
            </a:endParaRPr>
          </a:p>
        </p:txBody>
      </p:sp>
      <p:sp>
        <p:nvSpPr>
          <p:cNvPr id="312323"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232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 (continued)</a:t>
            </a:r>
          </a:p>
          <a:p>
            <a:pPr lvl="1"/>
            <a:r>
              <a:rPr lang="tr-TR"/>
              <a:t>The slide example creates a table, DEPT30, that contains details of all the employees working in department 30. Notice that the data for the DEPT30 table is coming from the EMP table.</a:t>
            </a:r>
          </a:p>
          <a:p>
            <a:pPr lvl="1"/>
            <a:r>
              <a:rPr lang="tr-TR"/>
              <a:t>You can verify the existence of a database table and check column definitions by using the SQL*Plus DESCRIBE command.</a:t>
            </a:r>
          </a:p>
          <a:p>
            <a:pPr lvl="1"/>
            <a:r>
              <a:rPr lang="tr-TR" b="1"/>
              <a:t>Give a column alias when selecting an expression.</a:t>
            </a: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To create a table with the same structure as an existing table, but without the data from the existing table, use a subquery with a WHERE clause, that will always evaluate as false. For example:</a:t>
            </a:r>
          </a:p>
          <a:p>
            <a:pPr lvl="2">
              <a:spcBef>
                <a:spcPct val="65000"/>
              </a:spcBef>
            </a:pPr>
            <a:r>
              <a:rPr lang="tr-TR" b="1">
                <a:solidFill>
                  <a:schemeClr val="accent2"/>
                </a:solidFill>
                <a:latin typeface="Courier New" pitchFamily="49" charset="0"/>
              </a:rPr>
              <a:t>SQL&gt; CREATE TABLE TEST AS</a:t>
            </a:r>
          </a:p>
          <a:p>
            <a:r>
              <a:rPr lang="tr-TR">
                <a:solidFill>
                  <a:schemeClr val="accent2"/>
                </a:solidFill>
                <a:latin typeface="Courier New" pitchFamily="49" charset="0"/>
              </a:rPr>
              <a:t>     2  (SELECT * FROM emp 	WHERE 1 = 2);</a:t>
            </a:r>
          </a:p>
        </p:txBody>
      </p:sp>
    </p:spTree>
    <p:extLst>
      <p:ext uri="{BB962C8B-B14F-4D97-AF65-F5344CB8AC3E}">
        <p14:creationId xmlns:p14="http://schemas.microsoft.com/office/powerpoint/2010/main" val="1374006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35A6043B-4E7D-4978-A334-239AA617EBDA}" type="slidenum">
              <a:rPr lang="tr-TR">
                <a:solidFill>
                  <a:prstClr val="black"/>
                </a:solidFill>
              </a:rPr>
              <a:pPr/>
              <a:t>55</a:t>
            </a:fld>
            <a:endParaRPr lang="tr-TR">
              <a:solidFill>
                <a:prstClr val="black"/>
              </a:solidFill>
            </a:endParaRPr>
          </a:p>
        </p:txBody>
      </p:sp>
      <p:sp>
        <p:nvSpPr>
          <p:cNvPr id="292866"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2867"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33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a:t>ALTER TABLE Statement</a:t>
            </a:r>
          </a:p>
          <a:p>
            <a:pPr lvl="1"/>
            <a:r>
              <a:rPr lang="tr-TR" dirty="0" err="1"/>
              <a:t>After</a:t>
            </a:r>
            <a:r>
              <a:rPr lang="tr-TR" dirty="0"/>
              <a:t> </a:t>
            </a:r>
            <a:r>
              <a:rPr lang="tr-TR" dirty="0" err="1"/>
              <a:t>you</a:t>
            </a:r>
            <a:r>
              <a:rPr lang="tr-TR" dirty="0"/>
              <a:t> </a:t>
            </a:r>
            <a:r>
              <a:rPr lang="tr-TR" dirty="0" err="1"/>
              <a:t>create</a:t>
            </a:r>
            <a:r>
              <a:rPr lang="tr-TR" dirty="0"/>
              <a:t> </a:t>
            </a:r>
            <a:r>
              <a:rPr lang="tr-TR" dirty="0" err="1"/>
              <a:t>your</a:t>
            </a:r>
            <a:r>
              <a:rPr lang="tr-TR" dirty="0"/>
              <a:t> </a:t>
            </a:r>
            <a:r>
              <a:rPr lang="tr-TR" dirty="0" err="1"/>
              <a:t>tables</a:t>
            </a:r>
            <a:r>
              <a:rPr lang="tr-TR" dirty="0"/>
              <a:t>, </a:t>
            </a:r>
            <a:r>
              <a:rPr lang="tr-TR" dirty="0" err="1"/>
              <a:t>you</a:t>
            </a:r>
            <a:r>
              <a:rPr lang="tr-TR" dirty="0"/>
              <a:t> </a:t>
            </a:r>
            <a:r>
              <a:rPr lang="tr-TR" dirty="0" err="1"/>
              <a:t>may</a:t>
            </a:r>
            <a:r>
              <a:rPr lang="tr-TR" dirty="0"/>
              <a:t> </a:t>
            </a:r>
            <a:r>
              <a:rPr lang="tr-TR" dirty="0" err="1"/>
              <a:t>need</a:t>
            </a:r>
            <a:r>
              <a:rPr lang="tr-TR" dirty="0"/>
              <a:t> </a:t>
            </a:r>
            <a:r>
              <a:rPr lang="tr-TR" dirty="0" err="1"/>
              <a:t>to</a:t>
            </a:r>
            <a:r>
              <a:rPr lang="tr-TR" dirty="0"/>
              <a:t> </a:t>
            </a:r>
            <a:r>
              <a:rPr lang="tr-TR" dirty="0" err="1"/>
              <a:t>change</a:t>
            </a:r>
            <a:r>
              <a:rPr lang="tr-TR" dirty="0"/>
              <a:t> </a:t>
            </a:r>
            <a:r>
              <a:rPr lang="tr-TR" dirty="0" err="1"/>
              <a:t>the</a:t>
            </a:r>
            <a:r>
              <a:rPr lang="tr-TR" dirty="0"/>
              <a:t> </a:t>
            </a:r>
            <a:r>
              <a:rPr lang="tr-TR" dirty="0" err="1"/>
              <a:t>table</a:t>
            </a:r>
            <a:r>
              <a:rPr lang="tr-TR" dirty="0"/>
              <a:t> </a:t>
            </a:r>
            <a:r>
              <a:rPr lang="tr-TR" dirty="0" err="1"/>
              <a:t>structures</a:t>
            </a:r>
            <a:r>
              <a:rPr lang="tr-TR" dirty="0"/>
              <a:t> </a:t>
            </a:r>
            <a:r>
              <a:rPr lang="tr-TR" dirty="0" err="1"/>
              <a:t>because</a:t>
            </a:r>
            <a:r>
              <a:rPr lang="tr-TR" dirty="0"/>
              <a:t> </a:t>
            </a:r>
            <a:r>
              <a:rPr lang="tr-TR" dirty="0" err="1"/>
              <a:t>you</a:t>
            </a:r>
            <a:r>
              <a:rPr lang="tr-TR" dirty="0"/>
              <a:t> </a:t>
            </a:r>
            <a:r>
              <a:rPr lang="tr-TR" dirty="0" err="1"/>
              <a:t>omitted</a:t>
            </a:r>
            <a:r>
              <a:rPr lang="tr-TR" dirty="0"/>
              <a:t> a </a:t>
            </a:r>
            <a:r>
              <a:rPr lang="tr-TR" dirty="0" err="1"/>
              <a:t>column</a:t>
            </a:r>
            <a:r>
              <a:rPr lang="tr-TR" dirty="0"/>
              <a:t> </a:t>
            </a:r>
            <a:r>
              <a:rPr lang="tr-TR" dirty="0" err="1"/>
              <a:t>or</a:t>
            </a:r>
            <a:r>
              <a:rPr lang="tr-TR" dirty="0"/>
              <a:t> </a:t>
            </a:r>
            <a:r>
              <a:rPr lang="tr-TR" dirty="0" err="1"/>
              <a:t>your</a:t>
            </a:r>
            <a:r>
              <a:rPr lang="tr-TR" dirty="0"/>
              <a:t> </a:t>
            </a:r>
            <a:r>
              <a:rPr lang="tr-TR" dirty="0" err="1"/>
              <a:t>column</a:t>
            </a:r>
            <a:r>
              <a:rPr lang="tr-TR" dirty="0"/>
              <a:t> </a:t>
            </a:r>
            <a:r>
              <a:rPr lang="tr-TR" dirty="0" err="1"/>
              <a:t>definition</a:t>
            </a:r>
            <a:r>
              <a:rPr lang="tr-TR" dirty="0"/>
              <a:t> </a:t>
            </a:r>
            <a:r>
              <a:rPr lang="tr-TR" dirty="0" err="1"/>
              <a:t>needs</a:t>
            </a:r>
            <a:r>
              <a:rPr lang="tr-TR" dirty="0"/>
              <a:t> </a:t>
            </a:r>
            <a:r>
              <a:rPr lang="tr-TR" dirty="0" err="1"/>
              <a:t>to</a:t>
            </a:r>
            <a:r>
              <a:rPr lang="tr-TR" dirty="0"/>
              <a:t> be </a:t>
            </a:r>
            <a:r>
              <a:rPr lang="tr-TR" dirty="0" err="1"/>
              <a:t>changed</a:t>
            </a:r>
            <a:r>
              <a:rPr lang="tr-TR" dirty="0"/>
              <a:t>. </a:t>
            </a:r>
            <a:r>
              <a:rPr lang="tr-TR" dirty="0" err="1"/>
              <a:t>You</a:t>
            </a:r>
            <a:r>
              <a:rPr lang="tr-TR" dirty="0"/>
              <a:t> can do </a:t>
            </a:r>
            <a:r>
              <a:rPr lang="tr-TR" dirty="0" err="1"/>
              <a:t>this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p>
          <a:p>
            <a:pPr lvl="1"/>
            <a:r>
              <a:rPr lang="tr-TR" dirty="0" err="1"/>
              <a:t>You</a:t>
            </a:r>
            <a:r>
              <a:rPr lang="tr-TR" dirty="0"/>
              <a:t> can </a:t>
            </a:r>
            <a:r>
              <a:rPr lang="tr-TR" dirty="0" err="1"/>
              <a:t>add</a:t>
            </a:r>
            <a:r>
              <a:rPr lang="tr-TR" dirty="0"/>
              <a:t> </a:t>
            </a:r>
            <a:r>
              <a:rPr lang="tr-TR" dirty="0" err="1"/>
              <a:t>columns</a:t>
            </a:r>
            <a:r>
              <a:rPr lang="tr-TR" dirty="0"/>
              <a:t> </a:t>
            </a:r>
            <a:r>
              <a:rPr lang="tr-TR" dirty="0" err="1"/>
              <a:t>to</a:t>
            </a:r>
            <a:r>
              <a:rPr lang="tr-TR" dirty="0"/>
              <a:t>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a:solidFill>
                  <a:srgbClr val="FC0128"/>
                </a:solidFill>
              </a:rPr>
              <a:t>ALTER TABLE </a:t>
            </a:r>
            <a:r>
              <a:rPr lang="tr-TR" dirty="0" err="1"/>
              <a:t>statement</a:t>
            </a:r>
            <a:r>
              <a:rPr lang="tr-TR" dirty="0"/>
              <a:t> </a:t>
            </a:r>
            <a:r>
              <a:rPr lang="tr-TR" dirty="0" err="1"/>
              <a:t>with</a:t>
            </a:r>
            <a:r>
              <a:rPr lang="tr-TR" dirty="0"/>
              <a:t> </a:t>
            </a:r>
            <a:r>
              <a:rPr lang="tr-TR" dirty="0" err="1"/>
              <a:t>the</a:t>
            </a:r>
            <a:r>
              <a:rPr lang="tr-TR" dirty="0"/>
              <a:t> ADD </a:t>
            </a:r>
            <a:r>
              <a:rPr lang="tr-TR" dirty="0" err="1"/>
              <a:t>clause</a:t>
            </a:r>
            <a:r>
              <a:rPr lang="tr-TR" dirty="0"/>
              <a:t>.</a:t>
            </a:r>
          </a:p>
          <a:p>
            <a:pPr lvl="1"/>
            <a:r>
              <a:rPr lang="tr-TR" dirty="0" err="1"/>
              <a:t>In</a:t>
            </a:r>
            <a:r>
              <a:rPr lang="tr-TR" dirty="0"/>
              <a:t> </a:t>
            </a:r>
            <a:r>
              <a:rPr lang="tr-TR" dirty="0" err="1"/>
              <a:t>the</a:t>
            </a:r>
            <a:r>
              <a:rPr lang="tr-TR" dirty="0"/>
              <a:t> </a:t>
            </a:r>
            <a:r>
              <a:rPr lang="tr-TR" dirty="0" err="1"/>
              <a:t>syntax</a:t>
            </a:r>
            <a:r>
              <a:rPr lang="tr-TR" dirty="0"/>
              <a:t>:</a:t>
            </a:r>
          </a:p>
          <a:p>
            <a:pPr lvl="1"/>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dirty="0"/>
              <a:t>		is </a:t>
            </a:r>
            <a:r>
              <a:rPr lang="tr-TR" dirty="0" err="1"/>
              <a:t>the</a:t>
            </a:r>
            <a:r>
              <a:rPr lang="tr-TR" dirty="0"/>
              <a:t> name of </a:t>
            </a:r>
            <a:r>
              <a:rPr lang="tr-TR" dirty="0" err="1"/>
              <a:t>the</a:t>
            </a:r>
            <a:r>
              <a:rPr lang="tr-TR" dirty="0"/>
              <a:t> </a:t>
            </a:r>
            <a:r>
              <a:rPr lang="tr-TR" dirty="0" err="1"/>
              <a:t>new</a:t>
            </a:r>
            <a:r>
              <a:rPr lang="tr-TR" dirty="0"/>
              <a:t> </a:t>
            </a:r>
            <a:r>
              <a:rPr lang="tr-TR" dirty="0" err="1"/>
              <a:t>column</a:t>
            </a:r>
            <a:endParaRPr lang="tr-TR" dirty="0"/>
          </a:p>
          <a:p>
            <a:pPr lvl="1"/>
            <a:r>
              <a:rPr lang="tr-TR" dirty="0"/>
              <a:t>	</a:t>
            </a:r>
            <a:r>
              <a:rPr lang="tr-TR" i="1" dirty="0" err="1"/>
              <a:t>datatype</a:t>
            </a:r>
            <a:r>
              <a:rPr lang="tr-TR" dirty="0"/>
              <a:t>		is </a:t>
            </a:r>
            <a:r>
              <a:rPr lang="tr-TR" dirty="0" err="1"/>
              <a:t>the</a:t>
            </a:r>
            <a:r>
              <a:rPr lang="tr-TR" dirty="0"/>
              <a:t> </a:t>
            </a:r>
            <a:r>
              <a:rPr lang="tr-TR" dirty="0" err="1"/>
              <a:t>datatype</a:t>
            </a:r>
            <a:r>
              <a:rPr lang="tr-TR" dirty="0"/>
              <a:t> </a:t>
            </a:r>
            <a:r>
              <a:rPr lang="tr-TR" dirty="0" err="1"/>
              <a:t>and</a:t>
            </a:r>
            <a:r>
              <a:rPr lang="tr-TR" dirty="0"/>
              <a:t> </a:t>
            </a:r>
            <a:r>
              <a:rPr lang="tr-TR" dirty="0" err="1"/>
              <a:t>length</a:t>
            </a:r>
            <a:r>
              <a:rPr lang="tr-TR" dirty="0"/>
              <a:t> of </a:t>
            </a:r>
            <a:r>
              <a:rPr lang="tr-TR" dirty="0" err="1"/>
              <a:t>the</a:t>
            </a:r>
            <a:r>
              <a:rPr lang="tr-TR" dirty="0"/>
              <a:t> </a:t>
            </a:r>
            <a:r>
              <a:rPr lang="tr-TR" dirty="0" err="1"/>
              <a:t>new</a:t>
            </a:r>
            <a:r>
              <a:rPr lang="tr-TR" dirty="0"/>
              <a:t> </a:t>
            </a:r>
            <a:r>
              <a:rPr lang="tr-TR" dirty="0" err="1"/>
              <a:t>column</a:t>
            </a:r>
            <a:endParaRPr lang="tr-TR" dirty="0"/>
          </a:p>
          <a:p>
            <a:pPr lvl="1"/>
            <a:r>
              <a:rPr lang="tr-TR" dirty="0"/>
              <a:t>	DEFAULT </a:t>
            </a:r>
            <a:r>
              <a:rPr lang="tr-TR" i="1" dirty="0" err="1"/>
              <a:t>expr</a:t>
            </a:r>
            <a:r>
              <a:rPr lang="tr-TR" i="1" dirty="0"/>
              <a:t>	</a:t>
            </a:r>
            <a:r>
              <a:rPr lang="tr-TR" dirty="0" err="1"/>
              <a:t>specifies</a:t>
            </a:r>
            <a:r>
              <a:rPr lang="tr-TR" dirty="0"/>
              <a:t> </a:t>
            </a:r>
            <a:r>
              <a:rPr lang="tr-TR" dirty="0" err="1"/>
              <a:t>the</a:t>
            </a:r>
            <a:r>
              <a:rPr lang="tr-TR" dirty="0"/>
              <a:t> </a:t>
            </a:r>
            <a:r>
              <a:rPr lang="tr-TR" dirty="0" err="1"/>
              <a:t>default</a:t>
            </a:r>
            <a:r>
              <a:rPr lang="tr-TR" dirty="0"/>
              <a:t> </a:t>
            </a:r>
            <a:r>
              <a:rPr lang="tr-TR" dirty="0" err="1"/>
              <a:t>value</a:t>
            </a:r>
            <a:r>
              <a:rPr lang="tr-TR" dirty="0"/>
              <a:t> </a:t>
            </a:r>
            <a:r>
              <a:rPr lang="tr-TR" dirty="0" err="1"/>
              <a:t>for</a:t>
            </a:r>
            <a:r>
              <a:rPr lang="tr-TR" dirty="0"/>
              <a:t> a </a:t>
            </a:r>
            <a:r>
              <a:rPr lang="tr-TR" dirty="0" err="1"/>
              <a:t>new</a:t>
            </a:r>
            <a:r>
              <a:rPr lang="tr-TR" dirty="0"/>
              <a:t> </a:t>
            </a:r>
            <a:r>
              <a:rPr lang="tr-TR" dirty="0" err="1"/>
              <a:t>column</a:t>
            </a:r>
            <a:endParaRPr lang="tr-TR" dirty="0"/>
          </a:p>
          <a:p>
            <a:pPr lvl="1"/>
            <a:r>
              <a:rPr lang="tr-TR" dirty="0" err="1"/>
              <a:t>You</a:t>
            </a:r>
            <a:r>
              <a:rPr lang="tr-TR" dirty="0"/>
              <a:t> can </a:t>
            </a:r>
            <a:r>
              <a:rPr lang="tr-TR" dirty="0" err="1"/>
              <a:t>modify</a:t>
            </a:r>
            <a:r>
              <a:rPr lang="tr-TR" dirty="0"/>
              <a:t> </a:t>
            </a:r>
            <a:r>
              <a:rPr lang="tr-TR" dirty="0" err="1"/>
              <a:t>existing</a:t>
            </a:r>
            <a:r>
              <a:rPr lang="tr-TR" dirty="0"/>
              <a:t> </a:t>
            </a:r>
            <a:r>
              <a:rPr lang="tr-TR" dirty="0" err="1"/>
              <a:t>columns</a:t>
            </a:r>
            <a:r>
              <a:rPr lang="tr-TR" dirty="0"/>
              <a:t> in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MODIFY </a:t>
            </a:r>
            <a:r>
              <a:rPr lang="tr-TR" dirty="0" err="1"/>
              <a:t>clause</a:t>
            </a:r>
            <a:r>
              <a:rPr lang="tr-TR" dirty="0"/>
              <a:t>.</a:t>
            </a:r>
          </a:p>
          <a:p>
            <a:pPr lvl="1"/>
            <a:r>
              <a:rPr lang="tr-TR" b="1" dirty="0" err="1"/>
              <a:t>Note</a:t>
            </a:r>
            <a:r>
              <a:rPr lang="tr-TR" b="1" dirty="0"/>
              <a:t>:</a:t>
            </a:r>
            <a:r>
              <a:rPr lang="tr-TR" dirty="0"/>
              <a:t> </a:t>
            </a:r>
            <a:r>
              <a:rPr lang="tr-TR" dirty="0" err="1"/>
              <a:t>The</a:t>
            </a:r>
            <a:r>
              <a:rPr lang="tr-TR" dirty="0"/>
              <a:t> </a:t>
            </a:r>
            <a:r>
              <a:rPr lang="tr-TR" dirty="0" err="1"/>
              <a:t>slide</a:t>
            </a:r>
            <a:r>
              <a:rPr lang="tr-TR" dirty="0"/>
              <a:t> </a:t>
            </a:r>
            <a:r>
              <a:rPr lang="tr-TR" dirty="0" err="1"/>
              <a:t>gives</a:t>
            </a:r>
            <a:r>
              <a:rPr lang="tr-TR" dirty="0"/>
              <a:t> </a:t>
            </a:r>
            <a:r>
              <a:rPr lang="tr-TR" dirty="0" err="1"/>
              <a:t>the</a:t>
            </a:r>
            <a:r>
              <a:rPr lang="tr-TR" dirty="0"/>
              <a:t> </a:t>
            </a:r>
            <a:r>
              <a:rPr lang="tr-TR" dirty="0" err="1"/>
              <a:t>abridged</a:t>
            </a:r>
            <a:r>
              <a:rPr lang="tr-TR" dirty="0"/>
              <a:t> </a:t>
            </a:r>
            <a:r>
              <a:rPr lang="tr-TR" dirty="0" err="1"/>
              <a:t>syntax</a:t>
            </a:r>
            <a:r>
              <a:rPr lang="tr-TR" dirty="0"/>
              <a:t> </a:t>
            </a:r>
            <a:r>
              <a:rPr lang="tr-TR" dirty="0" err="1"/>
              <a:t>for</a:t>
            </a:r>
            <a:r>
              <a:rPr lang="tr-TR" dirty="0"/>
              <a:t> ALTER TABLE. </a:t>
            </a:r>
            <a:r>
              <a:rPr lang="tr-TR" dirty="0" err="1"/>
              <a:t>More</a:t>
            </a:r>
            <a:r>
              <a:rPr lang="tr-TR" dirty="0"/>
              <a:t> </a:t>
            </a:r>
            <a:r>
              <a:rPr lang="tr-TR" dirty="0" err="1"/>
              <a:t>about</a:t>
            </a:r>
            <a:r>
              <a:rPr lang="tr-TR" dirty="0"/>
              <a:t> ALTER TABLE is </a:t>
            </a:r>
            <a:r>
              <a:rPr lang="tr-TR" dirty="0" err="1"/>
              <a:t>covered</a:t>
            </a:r>
            <a:r>
              <a:rPr lang="tr-TR" dirty="0"/>
              <a:t> in a </a:t>
            </a:r>
            <a:r>
              <a:rPr lang="tr-TR" dirty="0" err="1"/>
              <a:t>subsequent</a:t>
            </a:r>
            <a:r>
              <a:rPr lang="tr-TR" dirty="0"/>
              <a:t> </a:t>
            </a:r>
            <a:r>
              <a:rPr lang="tr-TR" dirty="0" err="1"/>
              <a:t>lesson</a:t>
            </a:r>
            <a:r>
              <a:rPr lang="tr-TR" dirty="0"/>
              <a:t>.</a:t>
            </a:r>
          </a:p>
        </p:txBody>
      </p:sp>
      <p:sp>
        <p:nvSpPr>
          <p:cNvPr id="313350"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49446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F3E344C-7122-4311-9F53-1FC6E0E72753}" type="slidenum">
              <a:rPr lang="tr-TR"/>
              <a:pPr/>
              <a:t>5</a:t>
            </a:fld>
            <a:endParaRPr lang="tr-TR"/>
          </a:p>
        </p:txBody>
      </p:sp>
      <p:sp>
        <p:nvSpPr>
          <p:cNvPr id="184322"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84323"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84324" name="Rectangle 4"/>
          <p:cNvSpPr>
            <a:spLocks noGrp="1" noChangeArrowheads="1"/>
          </p:cNvSpPr>
          <p:nvPr>
            <p:ph type="body" idx="1"/>
          </p:nvPr>
        </p:nvSpPr>
        <p:spPr>
          <a:xfrm>
            <a:off x="607484" y="3577829"/>
            <a:ext cx="7763933" cy="2851547"/>
          </a:xfrm>
          <a:noFill/>
          <a:ln/>
        </p:spPr>
        <p:txBody>
          <a:bodyPr lIns="90796" tIns="44601" rIns="90796" bIns="44601"/>
          <a:lstStyle/>
          <a:p>
            <a:pPr defTabSz="377825">
              <a:tabLst>
                <a:tab pos="442913" algn="l"/>
              </a:tabLst>
            </a:pPr>
            <a:r>
              <a:rPr lang="tr-TR" dirty="0"/>
              <a:t>Types of Subqueries</a:t>
            </a:r>
          </a:p>
          <a:p>
            <a:pPr marL="436563" lvl="2" indent="477838" defTabSz="377825">
              <a:tabLst>
                <a:tab pos="442913" algn="l"/>
              </a:tabLst>
            </a:pPr>
            <a:r>
              <a:rPr lang="tr-TR" dirty="0">
                <a:solidFill>
                  <a:srgbClr val="FC0128"/>
                </a:solidFill>
              </a:rPr>
              <a:t>Single-row subqueries:</a:t>
            </a:r>
            <a:r>
              <a:rPr lang="tr-TR" dirty="0"/>
              <a:t> Queries that </a:t>
            </a:r>
            <a:r>
              <a:rPr lang="tr-TR" b="1" dirty="0"/>
              <a:t>return only one row</a:t>
            </a:r>
            <a:r>
              <a:rPr lang="tr-TR" dirty="0"/>
              <a:t> from the inner SELECT statement</a:t>
            </a:r>
          </a:p>
          <a:p>
            <a:pPr marL="436563" lvl="2" indent="477838" defTabSz="377825">
              <a:tabLst>
                <a:tab pos="442913" algn="l"/>
              </a:tabLst>
            </a:pPr>
            <a:r>
              <a:rPr lang="tr-TR" dirty="0">
                <a:solidFill>
                  <a:srgbClr val="FC0128"/>
                </a:solidFill>
              </a:rPr>
              <a:t>Multiple-row subqueries:</a:t>
            </a:r>
            <a:r>
              <a:rPr lang="tr-TR" dirty="0"/>
              <a:t> Queries that </a:t>
            </a:r>
            <a:r>
              <a:rPr lang="tr-TR" b="1" dirty="0"/>
              <a:t>return more than one row </a:t>
            </a:r>
            <a:r>
              <a:rPr lang="tr-TR" dirty="0"/>
              <a:t>from the inner SELECT statement</a:t>
            </a:r>
          </a:p>
          <a:p>
            <a:pPr marL="436563" lvl="2" indent="477838" defTabSz="377825">
              <a:tabLst>
                <a:tab pos="442913" algn="l"/>
              </a:tabLst>
            </a:pPr>
            <a:r>
              <a:rPr lang="tr-TR" dirty="0">
                <a:solidFill>
                  <a:srgbClr val="FC0128"/>
                </a:solidFill>
              </a:rPr>
              <a:t>Multiple-column subqueries:</a:t>
            </a:r>
            <a:r>
              <a:rPr lang="tr-TR" dirty="0"/>
              <a:t> Queries that </a:t>
            </a:r>
            <a:r>
              <a:rPr lang="tr-TR" b="1" dirty="0"/>
              <a:t>return more than one column </a:t>
            </a:r>
            <a:r>
              <a:rPr lang="tr-TR" dirty="0"/>
              <a:t>from the inner SELECT statement</a:t>
            </a: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p:txBody>
      </p:sp>
      <p:sp>
        <p:nvSpPr>
          <p:cNvPr id="184325"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1858775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3E50CD43-0927-4772-B044-9435F7C41A0A}" type="slidenum">
              <a:rPr lang="tr-TR">
                <a:solidFill>
                  <a:prstClr val="black"/>
                </a:solidFill>
              </a:rPr>
              <a:pPr/>
              <a:t>56</a:t>
            </a:fld>
            <a:endParaRPr lang="tr-TR">
              <a:solidFill>
                <a:prstClr val="black"/>
              </a:solidFill>
            </a:endParaRPr>
          </a:p>
        </p:txBody>
      </p:sp>
      <p:sp>
        <p:nvSpPr>
          <p:cNvPr id="314371"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437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Adding a Column</a:t>
            </a:r>
          </a:p>
          <a:p>
            <a:pPr lvl="1"/>
            <a:r>
              <a:rPr lang="tr-TR"/>
              <a:t>The graphic adds the JOB column to DEPT30 table</a:t>
            </a:r>
            <a:r>
              <a:rPr lang="tr-TR" b="1"/>
              <a:t>. Notice that the new column becomes the last column in the table.</a:t>
            </a:r>
          </a:p>
        </p:txBody>
      </p:sp>
    </p:spTree>
    <p:extLst>
      <p:ext uri="{BB962C8B-B14F-4D97-AF65-F5344CB8AC3E}">
        <p14:creationId xmlns:p14="http://schemas.microsoft.com/office/powerpoint/2010/main" val="119488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D5723AB8-379A-422A-A83F-29F792867EC9}" type="slidenum">
              <a:rPr lang="tr-TR">
                <a:solidFill>
                  <a:prstClr val="black"/>
                </a:solidFill>
              </a:rPr>
              <a:pPr/>
              <a:t>57</a:t>
            </a:fld>
            <a:endParaRPr lang="tr-TR">
              <a:solidFill>
                <a:prstClr val="black"/>
              </a:solidFill>
            </a:endParaRPr>
          </a:p>
        </p:txBody>
      </p:sp>
      <p:sp>
        <p:nvSpPr>
          <p:cNvPr id="315395"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Guidelines for Adding a Column</a:t>
            </a:r>
          </a:p>
          <a:p>
            <a:pPr lvl="2"/>
            <a:r>
              <a:rPr lang="tr-TR"/>
              <a:t>You can add or modify columns, but you cannot drop them from a table.</a:t>
            </a:r>
          </a:p>
          <a:p>
            <a:pPr lvl="2"/>
            <a:r>
              <a:rPr lang="tr-TR"/>
              <a:t>You cannot specify where the column is to appear. The new column becomes the last column.</a:t>
            </a:r>
          </a:p>
          <a:p>
            <a:pPr lvl="1"/>
            <a:r>
              <a:rPr lang="tr-TR"/>
              <a:t>The example on the slide adds a column named JOB to the DEPT30 table. The JOB column becomes the last column in the table. </a:t>
            </a:r>
            <a:endParaRPr lang="tr-TR" b="1"/>
          </a:p>
          <a:p>
            <a:pPr lvl="1"/>
            <a:r>
              <a:rPr lang="tr-TR" b="1"/>
              <a:t>Note:</a:t>
            </a:r>
            <a:r>
              <a:rPr lang="tr-TR"/>
              <a:t> </a:t>
            </a:r>
            <a:r>
              <a:rPr lang="tr-TR">
                <a:latin typeface="Times" charset="0"/>
              </a:rPr>
              <a:t>If a table already contains rows when a column is added, then the new column is initially null for all the rows.</a:t>
            </a: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r>
              <a:rPr lang="tr-TR">
                <a:solidFill>
                  <a:schemeClr val="accent2"/>
                </a:solidFill>
              </a:rPr>
              <a:t>Instructor Note</a:t>
            </a:r>
          </a:p>
          <a:p>
            <a:pPr lvl="1"/>
            <a:r>
              <a:rPr lang="tr-TR">
                <a:solidFill>
                  <a:schemeClr val="accent2"/>
                </a:solidFill>
              </a:rPr>
              <a:t>Oracle8</a:t>
            </a:r>
            <a:r>
              <a:rPr lang="tr-TR" i="1">
                <a:solidFill>
                  <a:schemeClr val="accent2"/>
                </a:solidFill>
              </a:rPr>
              <a:t>i</a:t>
            </a:r>
            <a:r>
              <a:rPr lang="tr-TR">
                <a:solidFill>
                  <a:schemeClr val="accent2"/>
                </a:solidFill>
              </a:rPr>
              <a:t> provides new options for the ALTER TABLE command, including the ability to drop a column from a table which are covered later in this lesson.</a:t>
            </a:r>
          </a:p>
        </p:txBody>
      </p:sp>
      <p:sp>
        <p:nvSpPr>
          <p:cNvPr id="315396"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7418154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5D014F99-C65E-42A2-804E-A6B220D8A1E9}" type="slidenum">
              <a:rPr lang="tr-TR">
                <a:solidFill>
                  <a:prstClr val="black"/>
                </a:solidFill>
              </a:rPr>
              <a:pPr/>
              <a:t>58</a:t>
            </a:fld>
            <a:endParaRPr lang="tr-TR">
              <a:solidFill>
                <a:prstClr val="black"/>
              </a:solidFill>
            </a:endParaRPr>
          </a:p>
        </p:txBody>
      </p:sp>
      <p:sp>
        <p:nvSpPr>
          <p:cNvPr id="299010"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901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6421"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Modifying a Column</a:t>
            </a:r>
          </a:p>
          <a:p>
            <a:pPr lvl="1"/>
            <a:r>
              <a:rPr lang="tr-TR"/>
              <a:t>You can modify a column definition by using the ALTER TABLE statement with the </a:t>
            </a:r>
            <a:r>
              <a:rPr lang="tr-TR">
                <a:solidFill>
                  <a:srgbClr val="FC0128"/>
                </a:solidFill>
              </a:rPr>
              <a:t>MODIFY </a:t>
            </a:r>
            <a:r>
              <a:rPr lang="tr-TR"/>
              <a:t>clause. Column modification can include changes to a column’s datatype, size, and default value.</a:t>
            </a:r>
          </a:p>
          <a:p>
            <a:r>
              <a:rPr lang="tr-TR"/>
              <a:t>Guidelines</a:t>
            </a:r>
          </a:p>
          <a:p>
            <a:pPr lvl="2"/>
            <a:r>
              <a:rPr lang="tr-TR"/>
              <a:t>Increase the width or precision of a numeric column.</a:t>
            </a:r>
          </a:p>
          <a:p>
            <a:pPr lvl="2"/>
            <a:r>
              <a:rPr lang="tr-TR"/>
              <a:t>Decrease the width of a column if the column contains only null values and if the table has no rows.</a:t>
            </a:r>
          </a:p>
          <a:p>
            <a:pPr lvl="2"/>
            <a:r>
              <a:rPr lang="tr-TR"/>
              <a:t>Change the datatype if the column contains null values.</a:t>
            </a:r>
          </a:p>
          <a:p>
            <a:pPr lvl="2"/>
            <a:r>
              <a:rPr lang="tr-TR"/>
              <a:t>Convert a CHAR column to the VARCHAR2 datatype or convert a VARCHAR2 column to the CHAR datatype if the column contains null values or if you do not change the size.</a:t>
            </a:r>
          </a:p>
          <a:p>
            <a:pPr lvl="2"/>
            <a:r>
              <a:rPr lang="tr-TR"/>
              <a:t>A change to the default value of a column affects only subsequent insertions to the table.</a:t>
            </a:r>
          </a:p>
        </p:txBody>
      </p:sp>
      <p:sp>
        <p:nvSpPr>
          <p:cNvPr id="316422"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890178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AAACC345-B236-48B2-9D77-23D221BB1694}" type="slidenum">
              <a:rPr lang="tr-TR">
                <a:solidFill>
                  <a:prstClr val="black"/>
                </a:solidFill>
              </a:rPr>
              <a:pPr/>
              <a:t>59</a:t>
            </a:fld>
            <a:endParaRPr lang="tr-TR">
              <a:solidFill>
                <a:prstClr val="black"/>
              </a:solidFill>
            </a:endParaRPr>
          </a:p>
        </p:txBody>
      </p:sp>
      <p:sp>
        <p:nvSpPr>
          <p:cNvPr id="301058"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01059"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7445"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Dropping a Column</a:t>
            </a:r>
          </a:p>
          <a:p>
            <a:pPr lvl="1"/>
            <a:r>
              <a:rPr lang="tr-TR"/>
              <a:t>You can drop a column from a table by using the ALTER TABLE statement with the </a:t>
            </a:r>
            <a:r>
              <a:rPr lang="tr-TR">
                <a:solidFill>
                  <a:srgbClr val="FC0128"/>
                </a:solidFill>
              </a:rPr>
              <a:t>DROP COLUMN </a:t>
            </a:r>
            <a:r>
              <a:rPr lang="tr-TR"/>
              <a:t>clause. This is a feature available from Oracle8</a:t>
            </a:r>
            <a:r>
              <a:rPr lang="tr-TR" i="1"/>
              <a:t>i</a:t>
            </a:r>
            <a:r>
              <a:rPr lang="tr-TR"/>
              <a:t> onward.</a:t>
            </a:r>
          </a:p>
          <a:p>
            <a:r>
              <a:rPr lang="tr-TR"/>
              <a:t>Guidelines</a:t>
            </a:r>
          </a:p>
          <a:p>
            <a:pPr lvl="2"/>
            <a:r>
              <a:rPr lang="tr-TR"/>
              <a:t>The column may or may not contain data.</a:t>
            </a:r>
          </a:p>
          <a:p>
            <a:pPr lvl="2"/>
            <a:r>
              <a:rPr lang="tr-TR"/>
              <a:t>Only one column can be dropped at a time.</a:t>
            </a:r>
          </a:p>
          <a:p>
            <a:pPr lvl="2"/>
            <a:r>
              <a:rPr lang="tr-TR"/>
              <a:t>The table must have at least one column remaining in it after it is altered.</a:t>
            </a:r>
          </a:p>
          <a:p>
            <a:pPr lvl="2"/>
            <a:r>
              <a:rPr lang="tr-TR"/>
              <a:t>Once a column is dropped, it cannot be recovered.</a:t>
            </a:r>
          </a:p>
        </p:txBody>
      </p:sp>
      <p:sp>
        <p:nvSpPr>
          <p:cNvPr id="317446"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3226007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60BB13AE-60D5-42A8-A4D2-99282A06D2D3}" type="slidenum">
              <a:rPr lang="tr-TR">
                <a:solidFill>
                  <a:prstClr val="black"/>
                </a:solidFill>
              </a:rPr>
              <a:pPr/>
              <a:t>60</a:t>
            </a:fld>
            <a:endParaRPr lang="tr-TR">
              <a:solidFill>
                <a:prstClr val="black"/>
              </a:solidFill>
            </a:endParaRPr>
          </a:p>
        </p:txBody>
      </p:sp>
      <p:sp>
        <p:nvSpPr>
          <p:cNvPr id="318467"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846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Dropping a Table</a:t>
            </a:r>
          </a:p>
          <a:p>
            <a:pPr lvl="1"/>
            <a:r>
              <a:rPr lang="tr-TR"/>
              <a:t>The </a:t>
            </a:r>
            <a:r>
              <a:rPr lang="tr-TR">
                <a:solidFill>
                  <a:srgbClr val="FC0128"/>
                </a:solidFill>
              </a:rPr>
              <a:t>DROP TABLE </a:t>
            </a:r>
            <a:r>
              <a:rPr lang="tr-TR"/>
              <a:t>statement removes the definition of an Oracle8 table. When you drop a table, the database loses all the data in the table and all the indexes associated with it. </a:t>
            </a:r>
          </a:p>
          <a:p>
            <a:pPr lvl="1"/>
            <a:r>
              <a:rPr lang="tr-TR" b="1"/>
              <a:t>Syntax</a:t>
            </a:r>
          </a:p>
          <a:p>
            <a:endParaRPr lang="tr-TR"/>
          </a:p>
          <a:p>
            <a:pPr lvl="1"/>
            <a:r>
              <a:rPr lang="tr-TR" b="1"/>
              <a:t>where:</a:t>
            </a:r>
            <a:r>
              <a:rPr lang="tr-TR" i="1"/>
              <a:t>	table</a:t>
            </a:r>
            <a:r>
              <a:rPr lang="tr-TR"/>
              <a:t>			is the name of the table</a:t>
            </a:r>
          </a:p>
          <a:p>
            <a:r>
              <a:rPr lang="tr-TR"/>
              <a:t>Guidelines</a:t>
            </a:r>
          </a:p>
          <a:p>
            <a:pPr lvl="2"/>
            <a:r>
              <a:rPr lang="tr-TR"/>
              <a:t>All data is deleted from the table.</a:t>
            </a:r>
          </a:p>
          <a:p>
            <a:pPr lvl="2"/>
            <a:r>
              <a:rPr lang="tr-TR"/>
              <a:t>Any views and synonyms will remain but are invalid.</a:t>
            </a:r>
          </a:p>
          <a:p>
            <a:pPr lvl="2"/>
            <a:r>
              <a:rPr lang="tr-TR"/>
              <a:t>Any pending transactions are committed.</a:t>
            </a:r>
          </a:p>
          <a:p>
            <a:pPr lvl="2"/>
            <a:r>
              <a:rPr lang="tr-TR"/>
              <a:t>Only the creator of the table or a user with the DROP ANY TABLE privilege can remove a table.</a:t>
            </a:r>
          </a:p>
          <a:p>
            <a:pPr lvl="1"/>
            <a:r>
              <a:rPr lang="tr-TR"/>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318469" name="Rectangle 4"/>
          <p:cNvSpPr>
            <a:spLocks noChangeArrowheads="1"/>
          </p:cNvSpPr>
          <p:nvPr/>
        </p:nvSpPr>
        <p:spPr bwMode="auto">
          <a:xfrm>
            <a:off x="876301" y="4185047"/>
            <a:ext cx="1624452" cy="289989"/>
          </a:xfrm>
          <a:prstGeom prst="rect">
            <a:avLst/>
          </a:prstGeom>
          <a:noFill/>
          <a:ln w="9525">
            <a:noFill/>
            <a:miter lim="800000"/>
            <a:headEnd/>
            <a:tailEnd/>
          </a:ln>
        </p:spPr>
        <p:txBody>
          <a:bodyPr wrap="none" lIns="89202" tIns="43008" rIns="89202" bIns="43008">
            <a:spAutoFit/>
          </a:bodyPr>
          <a:lstStyle/>
          <a:p>
            <a:pPr defTabSz="831850">
              <a:lnSpc>
                <a:spcPct val="120000"/>
              </a:lnSpc>
              <a:spcBef>
                <a:spcPct val="60000"/>
              </a:spcBef>
            </a:pPr>
            <a:r>
              <a:rPr lang="tr-TR" sz="1100">
                <a:solidFill>
                  <a:prstClr val="black"/>
                </a:solidFill>
                <a:effectLst/>
                <a:latin typeface="Courier New" pitchFamily="49" charset="0"/>
              </a:rPr>
              <a:t>DROP TABLE </a:t>
            </a:r>
            <a:r>
              <a:rPr lang="tr-TR" sz="1100" i="1">
                <a:solidFill>
                  <a:prstClr val="black"/>
                </a:solidFill>
                <a:effectLst/>
                <a:latin typeface="Courier New" pitchFamily="49" charset="0"/>
              </a:rPr>
              <a:t>table;</a:t>
            </a:r>
          </a:p>
        </p:txBody>
      </p:sp>
    </p:spTree>
    <p:extLst>
      <p:ext uri="{BB962C8B-B14F-4D97-AF65-F5344CB8AC3E}">
        <p14:creationId xmlns:p14="http://schemas.microsoft.com/office/powerpoint/2010/main" val="3764514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25 minutes	Practice</a:t>
            </a:r>
          </a:p>
          <a:p>
            <a:pPr lvl="1">
              <a:tabLst>
                <a:tab pos="1093788" algn="l"/>
                <a:tab pos="2190750" algn="l"/>
              </a:tabLst>
            </a:pPr>
            <a:r>
              <a:rPr lang="tr-TR">
                <a:solidFill>
                  <a:schemeClr val="accent2"/>
                </a:solidFill>
              </a:rPr>
              <a:t>	70 minutes	Total</a:t>
            </a:r>
          </a:p>
        </p:txBody>
      </p:sp>
      <p:sp>
        <p:nvSpPr>
          <p:cNvPr id="319491"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10208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2B85F576-F215-4C09-BE9C-DE78B96A7EBB}" type="slidenum">
              <a:rPr lang="tr-TR">
                <a:solidFill>
                  <a:prstClr val="black"/>
                </a:solidFill>
              </a:rPr>
              <a:pPr/>
              <a:t>62</a:t>
            </a:fld>
            <a:endParaRPr lang="tr-TR">
              <a:solidFill>
                <a:prstClr val="black"/>
              </a:solidFill>
            </a:endParaRPr>
          </a:p>
        </p:txBody>
      </p:sp>
      <p:sp>
        <p:nvSpPr>
          <p:cNvPr id="32051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051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a:t>
            </a:r>
          </a:p>
          <a:p>
            <a:pPr lvl="1"/>
            <a:r>
              <a:rPr lang="tr-TR"/>
              <a:t>The slide gives the syntax for defining constraints while creating a table.</a:t>
            </a:r>
          </a:p>
          <a:p>
            <a:pPr lvl="1"/>
            <a:r>
              <a:rPr lang="tr-TR"/>
              <a:t>In the syntax:</a:t>
            </a:r>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a:p>
            <a:pPr lvl="1"/>
            <a:r>
              <a:rPr lang="tr-TR"/>
              <a:t>	</a:t>
            </a:r>
            <a:r>
              <a:rPr lang="tr-TR" i="1"/>
              <a:t>column_constraint</a:t>
            </a:r>
            <a:r>
              <a:rPr lang="tr-TR"/>
              <a:t>	is an integrity constraint as part of the column definition</a:t>
            </a:r>
          </a:p>
          <a:p>
            <a:pPr lvl="1"/>
            <a:r>
              <a:rPr lang="tr-TR" i="1"/>
              <a:t>	table_constraint</a:t>
            </a:r>
            <a:r>
              <a:rPr lang="tr-TR"/>
              <a:t>	is an integrity constraint as part of the table definition</a:t>
            </a:r>
          </a:p>
          <a:p>
            <a:pPr lvl="1"/>
            <a:r>
              <a:rPr lang="tr-TR"/>
              <a:t>For more information, see </a:t>
            </a:r>
            <a:r>
              <a:rPr lang="tr-TR" i="1"/>
              <a:t>Oracle Server SQL Reference, </a:t>
            </a:r>
            <a:r>
              <a:rPr lang="tr-TR"/>
              <a:t>Release 8, “CREATE TABLE.”</a:t>
            </a:r>
          </a:p>
          <a:p>
            <a:endParaRPr lang="tr-TR" b="1"/>
          </a:p>
        </p:txBody>
      </p:sp>
    </p:spTree>
    <p:extLst>
      <p:ext uri="{BB962C8B-B14F-4D97-AF65-F5344CB8AC3E}">
        <p14:creationId xmlns:p14="http://schemas.microsoft.com/office/powerpoint/2010/main" val="36105857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sldNum" sz="quarter" idx="5"/>
          </p:nvPr>
        </p:nvSpPr>
        <p:spPr>
          <a:noFill/>
        </p:spPr>
        <p:txBody>
          <a:bodyPr/>
          <a:lstStyle/>
          <a:p>
            <a:fld id="{7F20C5C1-8C0A-4F22-BAEC-81DD6AE5DEA7}" type="slidenum">
              <a:rPr lang="tr-TR">
                <a:solidFill>
                  <a:prstClr val="black"/>
                </a:solidFill>
              </a:rPr>
              <a:pPr/>
              <a:t>63</a:t>
            </a:fld>
            <a:endParaRPr lang="tr-TR">
              <a:solidFill>
                <a:prstClr val="black"/>
              </a:solidFill>
            </a:endParaRPr>
          </a:p>
        </p:txBody>
      </p:sp>
      <p:sp>
        <p:nvSpPr>
          <p:cNvPr id="10244"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 (continued)</a:t>
            </a:r>
          </a:p>
          <a:p>
            <a:pPr lvl="1"/>
            <a:r>
              <a:rPr lang="tr-TR"/>
              <a:t>Constraints are usually created at the same time as the table. Constraints can be added to a table after its creation and also temporarily disabled. </a:t>
            </a:r>
          </a:p>
          <a:p>
            <a:pPr lvl="1"/>
            <a:r>
              <a:rPr lang="tr-TR"/>
              <a:t>Constraints can be defined at one of two levels.</a:t>
            </a:r>
          </a:p>
          <a:p>
            <a:pPr lvl="1"/>
            <a:endParaRPr lang="tr-TR"/>
          </a:p>
          <a:p>
            <a:pPr lvl="1"/>
            <a:endParaRPr lang="tr-TR"/>
          </a:p>
          <a:p>
            <a:pPr lvl="1"/>
            <a:endParaRPr lang="tr-TR"/>
          </a:p>
          <a:p>
            <a:pPr lvl="1"/>
            <a:endParaRPr lang="tr-TR"/>
          </a:p>
          <a:p>
            <a:pPr lvl="1"/>
            <a:endParaRPr lang="tr-TR"/>
          </a:p>
          <a:p>
            <a:pPr lvl="1"/>
            <a:endParaRPr lang="tr-TR"/>
          </a:p>
          <a:p>
            <a:pPr lvl="1"/>
            <a:r>
              <a:rPr lang="tr-TR"/>
              <a:t>In the syntax: </a:t>
            </a:r>
          </a:p>
          <a:p>
            <a:pPr lvl="1"/>
            <a:r>
              <a:rPr lang="tr-TR"/>
              <a:t>	</a:t>
            </a:r>
            <a:r>
              <a:rPr lang="tr-TR" i="1"/>
              <a:t>constraint_name</a:t>
            </a:r>
            <a:r>
              <a:rPr lang="tr-TR"/>
              <a:t>		is the name of the constraint</a:t>
            </a:r>
          </a:p>
          <a:p>
            <a:pPr lvl="1"/>
            <a:r>
              <a:rPr lang="tr-TR"/>
              <a:t>	</a:t>
            </a:r>
            <a:r>
              <a:rPr lang="tr-TR" i="1"/>
              <a:t>constraint_type</a:t>
            </a:r>
            <a:r>
              <a:rPr lang="tr-TR"/>
              <a:t>		is the type of the constraint</a:t>
            </a: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that the column level and the table level refer to location in the syntax.</a:t>
            </a:r>
          </a:p>
        </p:txBody>
      </p:sp>
      <p:sp>
        <p:nvSpPr>
          <p:cNvPr id="10245"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graphicFrame>
        <p:nvGraphicFramePr>
          <p:cNvPr id="10242" name="Object 1024"/>
          <p:cNvGraphicFramePr>
            <a:graphicFrameLocks/>
          </p:cNvGraphicFramePr>
          <p:nvPr/>
        </p:nvGraphicFramePr>
        <p:xfrm>
          <a:off x="833967" y="4206478"/>
          <a:ext cx="7442200" cy="984647"/>
        </p:xfrm>
        <a:graphic>
          <a:graphicData uri="http://schemas.openxmlformats.org/presentationml/2006/ole">
            <mc:AlternateContent xmlns:mc="http://schemas.openxmlformats.org/markup-compatibility/2006">
              <mc:Choice xmlns:v="urn:schemas-microsoft-com:vml" Requires="v">
                <p:oleObj name="Document" r:id="rId3" imgW="6134040" imgH="1442880" progId="Word.Document.6">
                  <p:embed/>
                </p:oleObj>
              </mc:Choice>
              <mc:Fallback>
                <p:oleObj name="Document" r:id="rId3" imgW="6134040" imgH="144288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967" y="4206478"/>
                        <a:ext cx="7442200" cy="9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183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B0BF71A-F145-4952-AC04-8C3E1699DEDE}" type="slidenum">
              <a:rPr lang="tr-TR">
                <a:solidFill>
                  <a:prstClr val="black"/>
                </a:solidFill>
              </a:rPr>
              <a:pPr/>
              <a:t>64</a:t>
            </a:fld>
            <a:endParaRPr lang="tr-TR">
              <a:solidFill>
                <a:prstClr val="black"/>
              </a:solidFill>
            </a:endParaRPr>
          </a:p>
        </p:txBody>
      </p:sp>
      <p:sp>
        <p:nvSpPr>
          <p:cNvPr id="321539"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a:t>
            </a:r>
          </a:p>
          <a:p>
            <a:pPr lvl="1"/>
            <a:r>
              <a:rPr lang="tr-TR"/>
              <a:t>The </a:t>
            </a:r>
            <a:r>
              <a:rPr lang="tr-TR">
                <a:solidFill>
                  <a:srgbClr val="FC0128"/>
                </a:solidFill>
              </a:rPr>
              <a:t>NOT NULL constraint </a:t>
            </a:r>
            <a:r>
              <a:rPr lang="tr-TR"/>
              <a:t>ensures that null values are not allowed in the column. Columns without the NOT NULL constraint can contain null values by default. </a:t>
            </a:r>
          </a:p>
        </p:txBody>
      </p:sp>
      <p:sp>
        <p:nvSpPr>
          <p:cNvPr id="321540"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7644554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3ED680ED-1222-48AC-8D67-616EF98128D6}" type="slidenum">
              <a:rPr lang="tr-TR">
                <a:solidFill>
                  <a:prstClr val="black"/>
                </a:solidFill>
              </a:rPr>
              <a:pPr/>
              <a:t>65</a:t>
            </a:fld>
            <a:endParaRPr lang="tr-TR">
              <a:solidFill>
                <a:prstClr val="black"/>
              </a:solidFill>
            </a:endParaRPr>
          </a:p>
        </p:txBody>
      </p:sp>
      <p:sp>
        <p:nvSpPr>
          <p:cNvPr id="32256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 (continued)</a:t>
            </a:r>
          </a:p>
          <a:p>
            <a:pPr lvl="1"/>
            <a:r>
              <a:rPr lang="tr-TR"/>
              <a:t>The NOT NULL constraint can be specified only at the column level, not at the table level.</a:t>
            </a:r>
          </a:p>
          <a:p>
            <a:pPr lvl="1"/>
            <a:r>
              <a:rPr lang="tr-TR"/>
              <a:t>The slide example applies the NOT NULL constraint to the ENAME and DEPTNO columns of the EMP table. Because these constraints are unnamed, the Oracle Server will create names for them.</a:t>
            </a:r>
          </a:p>
          <a:p>
            <a:pPr lvl="1"/>
            <a:r>
              <a:rPr lang="tr-TR"/>
              <a:t>You can specify the name of the constraint while specifying the constraint. </a:t>
            </a:r>
          </a:p>
          <a:p>
            <a:pPr lvl="1"/>
            <a:endParaRPr lang="tr-TR"/>
          </a:p>
          <a:p>
            <a:pPr lvl="1"/>
            <a:endParaRPr lang="tr-TR"/>
          </a:p>
          <a:p>
            <a:pPr lvl="1"/>
            <a:endParaRPr lang="tr-TR"/>
          </a:p>
          <a:p>
            <a:pPr lvl="1">
              <a:spcBef>
                <a:spcPct val="65000"/>
              </a:spcBef>
            </a:pPr>
            <a:r>
              <a:rPr lang="tr-TR" b="1"/>
              <a:t>Note:</a:t>
            </a:r>
            <a:r>
              <a:rPr lang="tr-TR"/>
              <a:t> All the constraint examples described in this lesson may not be present in the sample tables provided with the course. If desired, these constraints can be added to the tables.</a:t>
            </a:r>
          </a:p>
        </p:txBody>
      </p:sp>
      <p:sp>
        <p:nvSpPr>
          <p:cNvPr id="32256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15396" name="Rectangle 4"/>
          <p:cNvSpPr>
            <a:spLocks noChangeArrowheads="1"/>
          </p:cNvSpPr>
          <p:nvPr/>
        </p:nvSpPr>
        <p:spPr bwMode="auto">
          <a:xfrm>
            <a:off x="800101" y="4385072"/>
            <a:ext cx="7310967" cy="49410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22566" name="Rectangle 5"/>
          <p:cNvSpPr>
            <a:spLocks noChangeArrowheads="1"/>
          </p:cNvSpPr>
          <p:nvPr/>
        </p:nvSpPr>
        <p:spPr bwMode="auto">
          <a:xfrm>
            <a:off x="797984" y="4420792"/>
            <a:ext cx="3902319" cy="563910"/>
          </a:xfrm>
          <a:prstGeom prst="rect">
            <a:avLst/>
          </a:prstGeom>
          <a:noFill/>
          <a:ln w="9525">
            <a:noFill/>
            <a:miter lim="800000"/>
            <a:headEnd/>
            <a:tailEnd/>
          </a:ln>
        </p:spPr>
        <p:txBody>
          <a:bodyPr wrap="none" lIns="89202" tIns="43008" rIns="89202" bIns="43008">
            <a:spAutoFit/>
          </a:bodyPr>
          <a:lstStyle/>
          <a:p>
            <a:pPr defTabSz="830263"/>
            <a:r>
              <a:rPr lang="tr-TR" sz="1100" b="1">
                <a:solidFill>
                  <a:srgbClr val="000000"/>
                </a:solidFill>
                <a:effectLst/>
                <a:latin typeface="Courier New" pitchFamily="49" charset="0"/>
              </a:rPr>
              <a:t> ... deptno NUMBER(7,2) </a:t>
            </a:r>
          </a:p>
          <a:p>
            <a:pPr defTabSz="830263"/>
            <a:r>
              <a:rPr lang="tr-TR" sz="1100" b="1">
                <a:solidFill>
                  <a:srgbClr val="000000"/>
                </a:solidFill>
                <a:effectLst/>
                <a:latin typeface="Courier New" pitchFamily="49" charset="0"/>
              </a:rPr>
              <a:t>      CONSTRAINT emp_deptno_nn NOT NULL...</a:t>
            </a:r>
            <a:r>
              <a:rPr lang="tr-TR" sz="2000" b="1">
                <a:solidFill>
                  <a:srgbClr val="EEECE1"/>
                </a:solidFill>
                <a:effectLst/>
                <a:latin typeface="Courier New" pitchFamily="49" charset="0"/>
              </a:rPr>
              <a:t> </a:t>
            </a:r>
          </a:p>
        </p:txBody>
      </p:sp>
    </p:spTree>
    <p:extLst>
      <p:ext uri="{BB962C8B-B14F-4D97-AF65-F5344CB8AC3E}">
        <p14:creationId xmlns:p14="http://schemas.microsoft.com/office/powerpoint/2010/main" val="129590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B794A-50B0-4255-82FD-FD8222F0BC1B}" type="slidenum">
              <a:rPr lang="tr-TR"/>
              <a:pPr/>
              <a:t>6</a:t>
            </a:fld>
            <a:endParaRPr lang="tr-TR"/>
          </a:p>
        </p:txBody>
      </p:sp>
      <p:sp>
        <p:nvSpPr>
          <p:cNvPr id="18841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884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Executing Single-Row Subqueries</a:t>
            </a:r>
          </a:p>
          <a:p>
            <a:pPr lvl="1"/>
            <a:r>
              <a:rPr lang="tr-TR" dirty="0"/>
              <a:t>A SELECT statement can be considered as a query block. The example on the </a:t>
            </a:r>
            <a:r>
              <a:rPr lang="tr-TR" b="1" dirty="0"/>
              <a:t>slide displays employees whose job title is the same as that of employee 7369 and whose salary is greater than that of employee 7876. </a:t>
            </a:r>
          </a:p>
          <a:p>
            <a:pPr lvl="1"/>
            <a:r>
              <a:rPr lang="tr-TR" dirty="0"/>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tr-TR" b="1" dirty="0"/>
              <a:t>Both inner queries return single values </a:t>
            </a:r>
            <a:r>
              <a:rPr lang="tr-TR" dirty="0"/>
              <a:t>(CLERK and 1100, respectively), so this SQL statement is called a single-row subquery.</a:t>
            </a:r>
          </a:p>
          <a:p>
            <a:pPr lvl="1"/>
            <a:r>
              <a:rPr lang="tr-TR" b="1" dirty="0"/>
              <a:t>Note:</a:t>
            </a:r>
            <a:r>
              <a:rPr lang="tr-TR" dirty="0"/>
              <a:t> The outer and inner queries can get data from different tables.</a:t>
            </a:r>
          </a:p>
        </p:txBody>
      </p:sp>
    </p:spTree>
    <p:extLst>
      <p:ext uri="{BB962C8B-B14F-4D97-AF65-F5344CB8AC3E}">
        <p14:creationId xmlns:p14="http://schemas.microsoft.com/office/powerpoint/2010/main" val="26324138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980BE2E8-F33D-4943-9144-59AD6A6A2975}" type="slidenum">
              <a:rPr lang="tr-TR">
                <a:solidFill>
                  <a:prstClr val="black"/>
                </a:solidFill>
              </a:rPr>
              <a:pPr/>
              <a:t>66</a:t>
            </a:fld>
            <a:endParaRPr lang="tr-TR">
              <a:solidFill>
                <a:prstClr val="black"/>
              </a:solidFill>
            </a:endParaRPr>
          </a:p>
        </p:txBody>
      </p:sp>
      <p:sp>
        <p:nvSpPr>
          <p:cNvPr id="32358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358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a:t>
            </a:r>
          </a:p>
          <a:p>
            <a:pPr lvl="1"/>
            <a:r>
              <a:rPr lang="tr-TR"/>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tr-TR">
                <a:solidFill>
                  <a:srgbClr val="FC0128"/>
                </a:solidFill>
              </a:rPr>
              <a:t>UNIQUE key constraint </a:t>
            </a:r>
            <a:r>
              <a:rPr lang="tr-TR"/>
              <a:t>is called the </a:t>
            </a:r>
            <a:r>
              <a:rPr lang="tr-TR" i="1"/>
              <a:t>unique key</a:t>
            </a:r>
            <a:r>
              <a:rPr lang="tr-TR"/>
              <a:t>. If the UNIQUE key comprises more than one column, that group of columns is said to be a </a:t>
            </a:r>
            <a:r>
              <a:rPr lang="tr-TR" i="1"/>
              <a:t>composite unique key</a:t>
            </a:r>
            <a:r>
              <a:rPr lang="tr-TR"/>
              <a:t>. </a:t>
            </a:r>
          </a:p>
          <a:p>
            <a:pPr lvl="1"/>
            <a:r>
              <a:rPr lang="tr-TR"/>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tr-TR" b="1"/>
              <a:t>Note:</a:t>
            </a:r>
            <a:r>
              <a:rPr lang="tr-TR"/>
              <a:t> Because of the search mechanism for UNIQUE constraints on more than one column, you cannot have identical values in the non-null columns of a partially null composite UNIQUE key constraint.</a:t>
            </a: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since SALES department already exists, the first entry is not allowed. In the second entry, the department name is null; this entry is allowed.</a:t>
            </a:r>
          </a:p>
        </p:txBody>
      </p:sp>
    </p:spTree>
    <p:extLst>
      <p:ext uri="{BB962C8B-B14F-4D97-AF65-F5344CB8AC3E}">
        <p14:creationId xmlns:p14="http://schemas.microsoft.com/office/powerpoint/2010/main" val="3710344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74D86825-51F8-4F10-A528-8C37B874ECF9}" type="slidenum">
              <a:rPr lang="tr-TR">
                <a:solidFill>
                  <a:prstClr val="black"/>
                </a:solidFill>
              </a:rPr>
              <a:pPr/>
              <a:t>67</a:t>
            </a:fld>
            <a:endParaRPr lang="tr-TR">
              <a:solidFill>
                <a:prstClr val="black"/>
              </a:solidFill>
            </a:endParaRPr>
          </a:p>
        </p:txBody>
      </p:sp>
      <p:sp>
        <p:nvSpPr>
          <p:cNvPr id="324611"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461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 (continued)</a:t>
            </a:r>
          </a:p>
          <a:p>
            <a:pPr lvl="1"/>
            <a:r>
              <a:rPr lang="tr-TR"/>
              <a:t>UNIQUE key constraints can be defined at the column or table level. A composite unique key is created by using the table level definition.</a:t>
            </a:r>
          </a:p>
          <a:p>
            <a:pPr lvl="1"/>
            <a:r>
              <a:rPr lang="tr-TR"/>
              <a:t>The example on the slide applies UNIQUE key constraint to the DNAME column of the DEPT table. The name of the constraint is DEPT_DNAME_UK.</a:t>
            </a:r>
          </a:p>
          <a:p>
            <a:pPr lvl="1"/>
            <a:r>
              <a:rPr lang="tr-TR" b="1"/>
              <a:t>Note: </a:t>
            </a:r>
            <a:r>
              <a:rPr lang="tr-TR"/>
              <a:t>The Oracle Server enforces the UNIQUE key constraint by implicitly creating a unique index on the unique key.</a:t>
            </a:r>
          </a:p>
          <a:p>
            <a:pPr lvl="1"/>
            <a:endParaRPr lang="tr-TR"/>
          </a:p>
          <a:p>
            <a:pPr lvl="1"/>
            <a:endParaRPr lang="tr-TR"/>
          </a:p>
          <a:p>
            <a:endParaRPr lang="tr-TR" b="1"/>
          </a:p>
        </p:txBody>
      </p:sp>
    </p:spTree>
    <p:extLst>
      <p:ext uri="{BB962C8B-B14F-4D97-AF65-F5344CB8AC3E}">
        <p14:creationId xmlns:p14="http://schemas.microsoft.com/office/powerpoint/2010/main" val="1072258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F1875A8B-E59B-4E03-A016-253E4C03A1BC}" type="slidenum">
              <a:rPr lang="tr-TR">
                <a:solidFill>
                  <a:prstClr val="black"/>
                </a:solidFill>
              </a:rPr>
              <a:pPr/>
              <a:t>68</a:t>
            </a:fld>
            <a:endParaRPr lang="tr-TR">
              <a:solidFill>
                <a:prstClr val="black"/>
              </a:solidFill>
            </a:endParaRPr>
          </a:p>
        </p:txBody>
      </p:sp>
      <p:sp>
        <p:nvSpPr>
          <p:cNvPr id="32563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563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a:t>
            </a:r>
          </a:p>
          <a:p>
            <a:pPr lvl="1"/>
            <a:r>
              <a:rPr lang="tr-TR"/>
              <a:t>A PRIMARY KEY constraint creates a primary key for the table. Only one primary key can be created for a each table. The </a:t>
            </a:r>
            <a:r>
              <a:rPr lang="tr-TR">
                <a:solidFill>
                  <a:srgbClr val="FC0128"/>
                </a:solidFill>
              </a:rPr>
              <a:t>PRIMARY KEY </a:t>
            </a:r>
            <a:r>
              <a:rPr lang="tr-TR"/>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15954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FA0468F8-6B2C-446A-ADEF-AD5B1CE4BEF2}" type="slidenum">
              <a:rPr lang="tr-TR">
                <a:solidFill>
                  <a:prstClr val="black"/>
                </a:solidFill>
              </a:rPr>
              <a:pPr/>
              <a:t>69</a:t>
            </a:fld>
            <a:endParaRPr lang="tr-TR">
              <a:solidFill>
                <a:prstClr val="black"/>
              </a:solidFill>
            </a:endParaRPr>
          </a:p>
        </p:txBody>
      </p:sp>
      <p:sp>
        <p:nvSpPr>
          <p:cNvPr id="326659"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666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 (continued)</a:t>
            </a:r>
          </a:p>
          <a:p>
            <a:pPr lvl="1"/>
            <a:r>
              <a:rPr lang="tr-TR"/>
              <a:t>PRIMARY KEY constraints can be defined at the column level or table level. A composite PRIMARY KEY is created by using the table level definition.</a:t>
            </a:r>
          </a:p>
          <a:p>
            <a:pPr lvl="1"/>
            <a:r>
              <a:rPr lang="tr-TR"/>
              <a:t>The example on the slide defines a PRIMARY KEY constraint on the DEPTNO column of the DEPT table. The name of the constraint is DEPT_DEPTNO_PK.</a:t>
            </a:r>
          </a:p>
          <a:p>
            <a:pPr lvl="1"/>
            <a:r>
              <a:rPr lang="tr-TR" b="1"/>
              <a:t>Note:</a:t>
            </a:r>
            <a:r>
              <a:rPr lang="tr-TR"/>
              <a:t> A UNIQUE index is automatically created for a PRIMARY KEY column.</a:t>
            </a: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a table can have only one PRIMARY KEY constraint but can have several UNIQUE constraints.</a:t>
            </a:r>
          </a:p>
          <a:p>
            <a:endParaRPr lang="tr-TR" b="1">
              <a:solidFill>
                <a:schemeClr val="accent2"/>
              </a:solidFill>
            </a:endParaRPr>
          </a:p>
        </p:txBody>
      </p:sp>
    </p:spTree>
    <p:extLst>
      <p:ext uri="{BB962C8B-B14F-4D97-AF65-F5344CB8AC3E}">
        <p14:creationId xmlns:p14="http://schemas.microsoft.com/office/powerpoint/2010/main" val="1626335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0D47ED71-88FA-4606-AB63-91FF10E6BCF4}" type="slidenum">
              <a:rPr lang="tr-TR">
                <a:solidFill>
                  <a:prstClr val="black"/>
                </a:solidFill>
              </a:rPr>
              <a:pPr/>
              <a:t>70</a:t>
            </a:fld>
            <a:endParaRPr lang="tr-TR">
              <a:solidFill>
                <a:prstClr val="black"/>
              </a:solidFill>
            </a:endParaRPr>
          </a:p>
        </p:txBody>
      </p:sp>
      <p:sp>
        <p:nvSpPr>
          <p:cNvPr id="327683"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768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FOREIGN KEY Constraint</a:t>
            </a:r>
          </a:p>
          <a:p>
            <a:pPr lvl="1"/>
            <a:r>
              <a:rPr lang="tr-TR"/>
              <a:t>The </a:t>
            </a:r>
            <a:r>
              <a:rPr lang="tr-TR">
                <a:solidFill>
                  <a:srgbClr val="FC0128"/>
                </a:solidFill>
              </a:rPr>
              <a:t>FOREIGN KEY,</a:t>
            </a:r>
            <a:r>
              <a:rPr lang="tr-TR"/>
              <a:t> or </a:t>
            </a:r>
            <a:r>
              <a:rPr lang="tr-TR">
                <a:solidFill>
                  <a:srgbClr val="FC0128"/>
                </a:solidFill>
              </a:rPr>
              <a:t>referential integrity</a:t>
            </a:r>
            <a:r>
              <a:rPr lang="tr-TR"/>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tr-TR"/>
              <a:t>A foreign key value must match an existing value in the parent table or be NULL.</a:t>
            </a:r>
          </a:p>
          <a:p>
            <a:pPr lvl="1"/>
            <a:r>
              <a:rPr lang="tr-TR"/>
              <a:t>Foreign keys are based on data values and are purely logical, not physical, pointers.</a:t>
            </a:r>
          </a:p>
          <a:p>
            <a:pPr lvl="1"/>
            <a:endParaRPr lang="tr-TR"/>
          </a:p>
          <a:p>
            <a:pPr lvl="1"/>
            <a:endParaRPr lang="tr-TR"/>
          </a:p>
          <a:p>
            <a:pPr lvl="1"/>
            <a:endParaRPr lang="tr-T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you cannot create a foreign key without existing primary key values.</a:t>
            </a:r>
          </a:p>
        </p:txBody>
      </p:sp>
    </p:spTree>
    <p:extLst>
      <p:ext uri="{BB962C8B-B14F-4D97-AF65-F5344CB8AC3E}">
        <p14:creationId xmlns:p14="http://schemas.microsoft.com/office/powerpoint/2010/main" val="34040459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0943D64-C694-4C5C-84A3-7C88FC319AAC}" type="slidenum">
              <a:rPr lang="tr-TR">
                <a:solidFill>
                  <a:prstClr val="black"/>
                </a:solidFill>
              </a:rPr>
              <a:pPr/>
              <a:t>71</a:t>
            </a:fld>
            <a:endParaRPr lang="tr-TR">
              <a:solidFill>
                <a:prstClr val="black"/>
              </a:solidFill>
            </a:endParaRPr>
          </a:p>
        </p:txBody>
      </p:sp>
      <p:sp>
        <p:nvSpPr>
          <p:cNvPr id="32870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8708" name="Rectangle 3"/>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a:t>FOREIGN KEY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or</a:t>
            </a:r>
            <a:r>
              <a:rPr lang="tr-TR" dirty="0"/>
              <a:t> </a:t>
            </a:r>
            <a:r>
              <a:rPr lang="tr-TR" dirty="0" err="1"/>
              <a:t>table</a:t>
            </a:r>
            <a:r>
              <a:rPr lang="tr-TR" dirty="0"/>
              <a:t> </a:t>
            </a:r>
            <a:r>
              <a:rPr lang="tr-TR" dirty="0" err="1"/>
              <a:t>constraint</a:t>
            </a:r>
            <a:r>
              <a:rPr lang="tr-TR" dirty="0"/>
              <a:t> </a:t>
            </a:r>
            <a:r>
              <a:rPr lang="tr-TR" dirty="0" err="1"/>
              <a:t>level</a:t>
            </a:r>
            <a:r>
              <a:rPr lang="tr-TR" dirty="0"/>
              <a:t>. A </a:t>
            </a:r>
            <a:r>
              <a:rPr lang="tr-TR" dirty="0" err="1"/>
              <a:t>composite</a:t>
            </a:r>
            <a:r>
              <a:rPr lang="tr-TR" dirty="0"/>
              <a:t> </a:t>
            </a:r>
            <a:r>
              <a:rPr lang="tr-TR" dirty="0" err="1"/>
              <a:t>foreign</a:t>
            </a:r>
            <a:r>
              <a:rPr lang="tr-TR" dirty="0"/>
              <a:t> </a:t>
            </a:r>
            <a:r>
              <a:rPr lang="tr-TR" dirty="0" err="1"/>
              <a:t>key</a:t>
            </a:r>
            <a:r>
              <a:rPr lang="tr-TR" dirty="0"/>
              <a:t> </a:t>
            </a:r>
            <a:r>
              <a:rPr lang="tr-TR" dirty="0" err="1"/>
              <a:t>must</a:t>
            </a:r>
            <a:r>
              <a:rPr lang="tr-TR" dirty="0"/>
              <a:t> be </a:t>
            </a:r>
            <a:r>
              <a:rPr lang="tr-TR" dirty="0" err="1"/>
              <a:t>created</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err="1"/>
              <a:t>table-level</a:t>
            </a:r>
            <a:r>
              <a:rPr lang="tr-TR" dirty="0"/>
              <a:t> </a:t>
            </a:r>
            <a:r>
              <a:rPr lang="tr-TR" dirty="0" err="1"/>
              <a:t>definition</a:t>
            </a:r>
            <a:r>
              <a:rPr lang="tr-TR" dirty="0"/>
              <a:t>.</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defines</a:t>
            </a:r>
            <a:r>
              <a:rPr lang="tr-TR" dirty="0"/>
              <a:t> a FOREIGN KEY </a:t>
            </a:r>
            <a:r>
              <a:rPr lang="tr-TR" dirty="0" err="1"/>
              <a:t>constraint</a:t>
            </a:r>
            <a:r>
              <a:rPr lang="tr-TR" dirty="0"/>
              <a:t> on </a:t>
            </a:r>
            <a:r>
              <a:rPr lang="tr-TR" dirty="0" err="1"/>
              <a:t>the</a:t>
            </a:r>
            <a:r>
              <a:rPr lang="tr-TR" dirty="0"/>
              <a:t> DEPTNO </a:t>
            </a:r>
            <a:r>
              <a:rPr lang="tr-TR" dirty="0" err="1"/>
              <a:t>column</a:t>
            </a:r>
            <a:r>
              <a:rPr lang="tr-TR" dirty="0"/>
              <a:t> of </a:t>
            </a:r>
            <a:r>
              <a:rPr lang="tr-TR" dirty="0" err="1"/>
              <a:t>the</a:t>
            </a:r>
            <a:r>
              <a:rPr lang="tr-TR" dirty="0"/>
              <a:t> EMP </a:t>
            </a:r>
            <a:r>
              <a:rPr lang="tr-TR" dirty="0" err="1"/>
              <a:t>table</a:t>
            </a:r>
            <a:r>
              <a:rPr lang="tr-TR" dirty="0"/>
              <a:t>, </a:t>
            </a:r>
            <a:r>
              <a:rPr lang="tr-TR" dirty="0" err="1"/>
              <a:t>using</a:t>
            </a:r>
            <a:r>
              <a:rPr lang="tr-TR" dirty="0"/>
              <a:t> </a:t>
            </a:r>
            <a:r>
              <a:rPr lang="tr-TR" dirty="0" err="1"/>
              <a:t>table</a:t>
            </a:r>
            <a:r>
              <a:rPr lang="tr-TR" dirty="0"/>
              <a:t> </a:t>
            </a:r>
            <a:r>
              <a:rPr lang="tr-TR" dirty="0" err="1"/>
              <a:t>level</a:t>
            </a:r>
            <a:r>
              <a:rPr lang="tr-TR" dirty="0"/>
              <a:t> </a:t>
            </a:r>
            <a:r>
              <a:rPr lang="tr-TR" dirty="0" err="1"/>
              <a:t>syntax</a:t>
            </a:r>
            <a:r>
              <a:rPr lang="tr-TR" dirty="0"/>
              <a:t>. </a:t>
            </a:r>
            <a:r>
              <a:rPr lang="tr-TR" dirty="0" err="1"/>
              <a:t>The</a:t>
            </a:r>
            <a:r>
              <a:rPr lang="tr-TR" dirty="0"/>
              <a:t> name of </a:t>
            </a:r>
            <a:r>
              <a:rPr lang="tr-TR" dirty="0" err="1"/>
              <a:t>the</a:t>
            </a:r>
            <a:r>
              <a:rPr lang="tr-TR" dirty="0"/>
              <a:t> </a:t>
            </a:r>
            <a:r>
              <a:rPr lang="tr-TR" dirty="0" err="1"/>
              <a:t>constraint</a:t>
            </a:r>
            <a:r>
              <a:rPr lang="tr-TR" dirty="0"/>
              <a:t> is EMP_DEPTNO_FK.</a:t>
            </a:r>
          </a:p>
          <a:p>
            <a:pPr lvl="1"/>
            <a:r>
              <a:rPr lang="tr-TR" dirty="0" err="1"/>
              <a:t>The</a:t>
            </a:r>
            <a:r>
              <a:rPr lang="tr-TR" dirty="0"/>
              <a:t> </a:t>
            </a:r>
            <a:r>
              <a:rPr lang="tr-TR" dirty="0" err="1"/>
              <a:t>foreign</a:t>
            </a:r>
            <a:r>
              <a:rPr lang="tr-TR" dirty="0"/>
              <a:t> </a:t>
            </a:r>
            <a:r>
              <a:rPr lang="tr-TR" dirty="0" err="1"/>
              <a:t>key</a:t>
            </a:r>
            <a:r>
              <a:rPr lang="tr-TR" dirty="0"/>
              <a:t> can </a:t>
            </a:r>
            <a:r>
              <a:rPr lang="tr-TR" dirty="0" err="1"/>
              <a:t>also</a:t>
            </a:r>
            <a:r>
              <a:rPr lang="tr-TR" dirty="0"/>
              <a:t>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provided</a:t>
            </a:r>
            <a:r>
              <a:rPr lang="tr-TR" dirty="0"/>
              <a:t> </a:t>
            </a:r>
            <a:r>
              <a:rPr lang="tr-TR" dirty="0" err="1"/>
              <a:t>the</a:t>
            </a:r>
            <a:r>
              <a:rPr lang="tr-TR" dirty="0"/>
              <a:t> </a:t>
            </a:r>
            <a:r>
              <a:rPr lang="tr-TR" dirty="0" err="1"/>
              <a:t>constraint</a:t>
            </a:r>
            <a:r>
              <a:rPr lang="tr-TR" dirty="0"/>
              <a:t> is </a:t>
            </a:r>
            <a:r>
              <a:rPr lang="tr-TR" dirty="0" err="1"/>
              <a:t>based</a:t>
            </a:r>
            <a:r>
              <a:rPr lang="tr-TR" dirty="0"/>
              <a:t> on a </a:t>
            </a:r>
            <a:r>
              <a:rPr lang="tr-TR" dirty="0" err="1"/>
              <a:t>single</a:t>
            </a:r>
            <a:r>
              <a:rPr lang="tr-TR" dirty="0"/>
              <a:t> </a:t>
            </a:r>
            <a:r>
              <a:rPr lang="tr-TR" dirty="0" err="1"/>
              <a:t>column</a:t>
            </a:r>
            <a:r>
              <a:rPr lang="tr-TR" dirty="0"/>
              <a:t>. </a:t>
            </a:r>
            <a:r>
              <a:rPr lang="tr-TR" dirty="0" err="1"/>
              <a:t>The</a:t>
            </a:r>
            <a:r>
              <a:rPr lang="tr-TR" dirty="0"/>
              <a:t> </a:t>
            </a:r>
            <a:r>
              <a:rPr lang="tr-TR" dirty="0" err="1"/>
              <a:t>syntax</a:t>
            </a:r>
            <a:r>
              <a:rPr lang="tr-TR" dirty="0"/>
              <a:t> </a:t>
            </a:r>
            <a:r>
              <a:rPr lang="tr-TR" dirty="0" err="1"/>
              <a:t>differs</a:t>
            </a:r>
            <a:r>
              <a:rPr lang="tr-TR" dirty="0"/>
              <a:t> in </a:t>
            </a:r>
            <a:r>
              <a:rPr lang="tr-TR" dirty="0" err="1"/>
              <a:t>that</a:t>
            </a:r>
            <a:r>
              <a:rPr lang="tr-TR" dirty="0"/>
              <a:t> </a:t>
            </a:r>
            <a:r>
              <a:rPr lang="tr-TR" dirty="0" err="1"/>
              <a:t>the</a:t>
            </a:r>
            <a:r>
              <a:rPr lang="tr-TR" dirty="0"/>
              <a:t> </a:t>
            </a:r>
            <a:r>
              <a:rPr lang="tr-TR" dirty="0" err="1"/>
              <a:t>keywords</a:t>
            </a:r>
            <a:r>
              <a:rPr lang="tr-TR" dirty="0"/>
              <a:t> FOREIGN KEY do not </a:t>
            </a:r>
            <a:r>
              <a:rPr lang="tr-TR" dirty="0" err="1"/>
              <a:t>appear</a:t>
            </a:r>
            <a:r>
              <a:rPr lang="tr-TR" dirty="0"/>
              <a:t>. </a:t>
            </a:r>
            <a:r>
              <a:rPr lang="tr-TR" dirty="0" err="1"/>
              <a:t>For</a:t>
            </a:r>
            <a:r>
              <a:rPr lang="tr-TR" dirty="0"/>
              <a:t> </a:t>
            </a:r>
            <a:r>
              <a:rPr lang="tr-TR" dirty="0" err="1"/>
              <a:t>example</a:t>
            </a:r>
            <a:r>
              <a:rPr lang="tr-TR" dirty="0"/>
              <a:t>:</a:t>
            </a:r>
          </a:p>
          <a:p>
            <a:pPr lvl="1"/>
            <a:endParaRPr lang="tr-TR" b="1" dirty="0"/>
          </a:p>
          <a:p>
            <a:pPr lvl="1"/>
            <a:r>
              <a:rPr lang="tr-TR" b="1" dirty="0">
                <a:latin typeface="Courier New" pitchFamily="49" charset="0"/>
              </a:rPr>
              <a:t>SQL&gt; CREATE TABLE </a:t>
            </a:r>
            <a:r>
              <a:rPr lang="tr-TR" b="1" dirty="0" err="1">
                <a:latin typeface="Courier New" pitchFamily="49" charset="0"/>
              </a:rPr>
              <a:t>emp</a:t>
            </a:r>
            <a:endParaRPr lang="tr-TR" b="1" dirty="0">
              <a:latin typeface="Courier New" pitchFamily="49" charset="0"/>
            </a:endParaRPr>
          </a:p>
          <a:p>
            <a:pPr lvl="1"/>
            <a:r>
              <a:rPr lang="tr-TR" b="1" dirty="0">
                <a:latin typeface="Courier New" pitchFamily="49" charset="0"/>
              </a:rPr>
              <a:t>     (….</a:t>
            </a:r>
          </a:p>
          <a:p>
            <a:pPr lvl="1"/>
            <a:r>
              <a:rPr lang="tr-TR" b="1" dirty="0">
                <a:latin typeface="Courier New" pitchFamily="49" charset="0"/>
              </a:rPr>
              <a:t>     </a:t>
            </a:r>
            <a:r>
              <a:rPr lang="tr-TR" b="1" dirty="0" err="1">
                <a:latin typeface="Courier New" pitchFamily="49" charset="0"/>
              </a:rPr>
              <a:t>deptno</a:t>
            </a:r>
            <a:r>
              <a:rPr lang="tr-TR" b="1" dirty="0">
                <a:latin typeface="Courier New" pitchFamily="49" charset="0"/>
              </a:rPr>
              <a:t> NUMBER(2) CONSTRAINT </a:t>
            </a:r>
            <a:r>
              <a:rPr lang="tr-TR" b="1" dirty="0" err="1">
                <a:latin typeface="Courier New" pitchFamily="49" charset="0"/>
              </a:rPr>
              <a:t>emp_deptno_fk</a:t>
            </a:r>
            <a:r>
              <a:rPr lang="tr-TR" b="1" dirty="0">
                <a:latin typeface="Courier New" pitchFamily="49" charset="0"/>
              </a:rPr>
              <a:t> REFERENCES    </a:t>
            </a:r>
          </a:p>
          <a:p>
            <a:pPr lvl="1"/>
            <a:r>
              <a:rPr lang="tr-TR" b="1" dirty="0">
                <a:latin typeface="Courier New" pitchFamily="49" charset="0"/>
              </a:rPr>
              <a:t>                                             </a:t>
            </a:r>
            <a:r>
              <a:rPr lang="tr-TR" b="1" dirty="0" err="1">
                <a:latin typeface="Courier New" pitchFamily="49" charset="0"/>
              </a:rPr>
              <a:t>dept</a:t>
            </a:r>
            <a:r>
              <a:rPr lang="tr-TR" b="1" dirty="0">
                <a:latin typeface="Courier New" pitchFamily="49" charset="0"/>
              </a:rPr>
              <a:t>(</a:t>
            </a:r>
            <a:r>
              <a:rPr lang="tr-TR" b="1" dirty="0" err="1">
                <a:latin typeface="Courier New" pitchFamily="49" charset="0"/>
              </a:rPr>
              <a:t>deptno</a:t>
            </a:r>
            <a:r>
              <a:rPr lang="tr-TR" b="1" dirty="0">
                <a:latin typeface="Courier New" pitchFamily="49" charset="0"/>
              </a:rPr>
              <a:t>),</a:t>
            </a:r>
          </a:p>
          <a:p>
            <a:pPr lvl="1"/>
            <a:r>
              <a:rPr lang="tr-TR" b="1" dirty="0">
                <a:latin typeface="Courier New" pitchFamily="49" charset="0"/>
              </a:rPr>
              <a:t>     ….</a:t>
            </a:r>
          </a:p>
          <a:p>
            <a:pPr lvl="1"/>
            <a:r>
              <a:rPr lang="tr-TR" b="1" dirty="0">
                <a:latin typeface="Courier New" pitchFamily="49" charset="0"/>
              </a:rPr>
              <a:t>     );</a:t>
            </a:r>
          </a:p>
        </p:txBody>
      </p:sp>
    </p:spTree>
    <p:extLst>
      <p:ext uri="{BB962C8B-B14F-4D97-AF65-F5344CB8AC3E}">
        <p14:creationId xmlns:p14="http://schemas.microsoft.com/office/powerpoint/2010/main" val="9803576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8C104D98-0CDB-4F6E-AA85-820BEFCAF67B}" type="slidenum">
              <a:rPr lang="tr-TR">
                <a:solidFill>
                  <a:prstClr val="black"/>
                </a:solidFill>
              </a:rPr>
              <a:pPr/>
              <a:t>72</a:t>
            </a:fld>
            <a:endParaRPr lang="tr-TR">
              <a:solidFill>
                <a:prstClr val="black"/>
              </a:solidFill>
            </a:endParaRPr>
          </a:p>
        </p:txBody>
      </p:sp>
      <p:sp>
        <p:nvSpPr>
          <p:cNvPr id="329731"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and</a:t>
            </a:r>
            <a:r>
              <a:rPr lang="tr-TR" dirty="0"/>
              <a:t> </a:t>
            </a:r>
            <a:r>
              <a:rPr lang="tr-TR" dirty="0" err="1"/>
              <a:t>the</a:t>
            </a:r>
            <a:r>
              <a:rPr lang="tr-TR" dirty="0"/>
              <a:t> </a:t>
            </a:r>
            <a:r>
              <a:rPr lang="tr-TR" dirty="0" err="1"/>
              <a:t>table</a:t>
            </a:r>
            <a:r>
              <a:rPr lang="tr-TR" dirty="0"/>
              <a:t> </a:t>
            </a:r>
            <a:r>
              <a:rPr lang="tr-TR" dirty="0" err="1"/>
              <a:t>containing</a:t>
            </a:r>
            <a:r>
              <a:rPr lang="tr-TR" dirty="0"/>
              <a:t> </a:t>
            </a:r>
            <a:r>
              <a:rPr lang="tr-TR" dirty="0" err="1"/>
              <a:t>the</a:t>
            </a:r>
            <a:r>
              <a:rPr lang="tr-TR" dirty="0"/>
              <a:t> </a:t>
            </a:r>
            <a:r>
              <a:rPr lang="tr-TR" dirty="0" err="1"/>
              <a:t>referenced</a:t>
            </a:r>
            <a:r>
              <a:rPr lang="tr-TR" dirty="0"/>
              <a:t> </a:t>
            </a:r>
            <a:r>
              <a:rPr lang="tr-TR" dirty="0" err="1"/>
              <a:t>column</a:t>
            </a:r>
            <a:r>
              <a:rPr lang="tr-TR" dirty="0"/>
              <a:t> is </a:t>
            </a:r>
            <a:r>
              <a:rPr lang="tr-TR" dirty="0" err="1"/>
              <a:t>the</a:t>
            </a:r>
            <a:r>
              <a:rPr lang="tr-TR" dirty="0"/>
              <a:t> </a:t>
            </a:r>
            <a:r>
              <a:rPr lang="tr-TR" dirty="0" err="1"/>
              <a:t>parent</a:t>
            </a:r>
            <a:r>
              <a:rPr lang="tr-TR" dirty="0"/>
              <a:t> </a:t>
            </a:r>
            <a:r>
              <a:rPr lang="tr-TR" dirty="0" err="1"/>
              <a:t>table</a:t>
            </a:r>
            <a:r>
              <a:rPr lang="tr-TR" dirty="0"/>
              <a:t>. </a:t>
            </a:r>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a:t>
            </a:r>
            <a:r>
              <a:rPr lang="tr-TR" dirty="0" err="1"/>
              <a:t>using</a:t>
            </a:r>
            <a:r>
              <a:rPr lang="tr-TR" dirty="0"/>
              <a:t> a </a:t>
            </a:r>
            <a:r>
              <a:rPr lang="tr-TR" dirty="0" err="1"/>
              <a:t>combination</a:t>
            </a:r>
            <a:r>
              <a:rPr lang="tr-TR" dirty="0"/>
              <a:t> of </a:t>
            </a:r>
            <a:r>
              <a:rPr lang="tr-TR" dirty="0" err="1"/>
              <a:t>the</a:t>
            </a:r>
            <a:r>
              <a:rPr lang="tr-TR" dirty="0"/>
              <a:t> </a:t>
            </a:r>
            <a:r>
              <a:rPr lang="tr-TR" dirty="0" err="1"/>
              <a:t>following</a:t>
            </a:r>
            <a:r>
              <a:rPr lang="tr-TR" dirty="0"/>
              <a:t> </a:t>
            </a:r>
            <a:r>
              <a:rPr lang="tr-TR" dirty="0" err="1"/>
              <a:t>keywords</a:t>
            </a:r>
            <a:r>
              <a:rPr lang="tr-TR" dirty="0"/>
              <a:t>: </a:t>
            </a:r>
          </a:p>
          <a:p>
            <a:pPr lvl="2"/>
            <a:r>
              <a:rPr lang="tr-TR" dirty="0"/>
              <a:t>FOREIGN KEY is </a:t>
            </a:r>
            <a:r>
              <a:rPr lang="tr-TR" dirty="0" err="1"/>
              <a:t>used</a:t>
            </a:r>
            <a:r>
              <a:rPr lang="tr-TR" dirty="0"/>
              <a:t> </a:t>
            </a:r>
            <a:r>
              <a:rPr lang="tr-TR" dirty="0" err="1"/>
              <a:t>to</a:t>
            </a:r>
            <a:r>
              <a:rPr lang="tr-TR" dirty="0"/>
              <a:t> define </a:t>
            </a:r>
            <a:r>
              <a:rPr lang="tr-TR" dirty="0" err="1"/>
              <a:t>the</a:t>
            </a:r>
            <a:r>
              <a:rPr lang="tr-TR" dirty="0"/>
              <a:t> </a:t>
            </a:r>
            <a:r>
              <a:rPr lang="tr-TR" dirty="0" err="1"/>
              <a:t>column</a:t>
            </a:r>
            <a:r>
              <a:rPr lang="tr-TR" dirty="0"/>
              <a:t> in </a:t>
            </a:r>
            <a:r>
              <a:rPr lang="tr-TR" dirty="0" err="1"/>
              <a:t>the</a:t>
            </a:r>
            <a:r>
              <a:rPr lang="tr-TR" dirty="0"/>
              <a:t> </a:t>
            </a:r>
            <a:r>
              <a:rPr lang="tr-TR" dirty="0" err="1"/>
              <a:t>child</a:t>
            </a:r>
            <a:r>
              <a:rPr lang="tr-TR" dirty="0"/>
              <a:t> </a:t>
            </a:r>
            <a:r>
              <a:rPr lang="tr-TR" dirty="0" err="1"/>
              <a:t>table</a:t>
            </a:r>
            <a:r>
              <a:rPr lang="tr-TR" dirty="0"/>
              <a:t> at </a:t>
            </a:r>
            <a:r>
              <a:rPr lang="tr-TR" dirty="0" err="1"/>
              <a:t>the</a:t>
            </a:r>
            <a:r>
              <a:rPr lang="tr-TR" dirty="0"/>
              <a:t> </a:t>
            </a:r>
            <a:r>
              <a:rPr lang="tr-TR" dirty="0" err="1"/>
              <a:t>table</a:t>
            </a:r>
            <a:r>
              <a:rPr lang="tr-TR" dirty="0"/>
              <a:t> </a:t>
            </a:r>
            <a:r>
              <a:rPr lang="tr-TR" dirty="0" err="1"/>
              <a:t>constraint</a:t>
            </a:r>
            <a:r>
              <a:rPr lang="tr-TR" dirty="0"/>
              <a:t> </a:t>
            </a:r>
            <a:r>
              <a:rPr lang="tr-TR" dirty="0" err="1"/>
              <a:t>level</a:t>
            </a:r>
            <a:r>
              <a:rPr lang="tr-TR" dirty="0"/>
              <a:t>.</a:t>
            </a:r>
          </a:p>
          <a:p>
            <a:pPr lvl="2"/>
            <a:r>
              <a:rPr lang="tr-TR" dirty="0">
                <a:solidFill>
                  <a:srgbClr val="FC0128"/>
                </a:solidFill>
              </a:rPr>
              <a:t>REFERENCES </a:t>
            </a:r>
            <a:r>
              <a:rPr lang="tr-TR" dirty="0" err="1"/>
              <a:t>identifies</a:t>
            </a:r>
            <a:r>
              <a:rPr lang="tr-TR" dirty="0"/>
              <a:t> </a:t>
            </a:r>
            <a:r>
              <a:rPr lang="tr-TR" dirty="0" err="1"/>
              <a:t>the</a:t>
            </a:r>
            <a:r>
              <a:rPr lang="tr-TR" dirty="0"/>
              <a:t> </a:t>
            </a:r>
            <a:r>
              <a:rPr lang="tr-TR" dirty="0" err="1"/>
              <a:t>table</a:t>
            </a:r>
            <a:r>
              <a:rPr lang="tr-TR" dirty="0"/>
              <a:t> </a:t>
            </a:r>
            <a:r>
              <a:rPr lang="tr-TR" dirty="0" err="1"/>
              <a:t>and</a:t>
            </a:r>
            <a:r>
              <a:rPr lang="tr-TR" dirty="0"/>
              <a:t> </a:t>
            </a:r>
            <a:r>
              <a:rPr lang="tr-TR" dirty="0" err="1"/>
              <a:t>column</a:t>
            </a:r>
            <a:r>
              <a:rPr lang="tr-TR" dirty="0"/>
              <a:t> in </a:t>
            </a:r>
            <a:r>
              <a:rPr lang="tr-TR" dirty="0" err="1"/>
              <a:t>the</a:t>
            </a:r>
            <a:r>
              <a:rPr lang="tr-TR" dirty="0"/>
              <a:t> </a:t>
            </a:r>
            <a:r>
              <a:rPr lang="tr-TR" dirty="0" err="1"/>
              <a:t>parent</a:t>
            </a:r>
            <a:r>
              <a:rPr lang="tr-TR" dirty="0"/>
              <a:t> </a:t>
            </a:r>
            <a:r>
              <a:rPr lang="tr-TR" dirty="0" err="1"/>
              <a:t>table</a:t>
            </a:r>
            <a:r>
              <a:rPr lang="tr-TR" dirty="0"/>
              <a:t>.</a:t>
            </a:r>
          </a:p>
          <a:p>
            <a:pPr lvl="2"/>
            <a:r>
              <a:rPr lang="tr-TR" dirty="0">
                <a:solidFill>
                  <a:srgbClr val="FC0128"/>
                </a:solidFill>
              </a:rPr>
              <a:t>ON DELETE CASCADE </a:t>
            </a:r>
            <a:r>
              <a:rPr lang="tr-TR" dirty="0" err="1"/>
              <a:t>indicates</a:t>
            </a:r>
            <a:r>
              <a:rPr lang="tr-TR" dirty="0"/>
              <a:t> </a:t>
            </a:r>
            <a:r>
              <a:rPr lang="tr-TR" dirty="0" err="1"/>
              <a:t>that</a:t>
            </a:r>
            <a:r>
              <a:rPr lang="tr-TR" dirty="0"/>
              <a:t> </a:t>
            </a:r>
            <a:r>
              <a:rPr lang="tr-TR" dirty="0" err="1"/>
              <a:t>when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is </a:t>
            </a:r>
            <a:r>
              <a:rPr lang="tr-TR" dirty="0" err="1"/>
              <a:t>deleted</a:t>
            </a:r>
            <a:r>
              <a:rPr lang="tr-TR" dirty="0"/>
              <a:t>, </a:t>
            </a:r>
            <a:r>
              <a:rPr lang="tr-TR" dirty="0" err="1"/>
              <a:t>the</a:t>
            </a:r>
            <a:r>
              <a:rPr lang="tr-TR" dirty="0"/>
              <a:t> </a:t>
            </a:r>
            <a:r>
              <a:rPr lang="tr-TR" dirty="0" err="1"/>
              <a:t>dependent</a:t>
            </a:r>
            <a:r>
              <a:rPr lang="tr-TR" dirty="0"/>
              <a:t> </a:t>
            </a:r>
            <a:r>
              <a:rPr lang="tr-TR" dirty="0" err="1"/>
              <a:t>rows</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will</a:t>
            </a:r>
            <a:r>
              <a:rPr lang="tr-TR" dirty="0"/>
              <a:t> </a:t>
            </a:r>
            <a:r>
              <a:rPr lang="tr-TR" dirty="0" err="1"/>
              <a:t>also</a:t>
            </a:r>
            <a:r>
              <a:rPr lang="tr-TR" dirty="0"/>
              <a:t> be </a:t>
            </a:r>
            <a:r>
              <a:rPr lang="tr-TR" dirty="0" err="1"/>
              <a:t>deleted</a:t>
            </a:r>
            <a:r>
              <a:rPr lang="tr-TR" dirty="0"/>
              <a:t>.</a:t>
            </a:r>
          </a:p>
          <a:p>
            <a:pPr lvl="1"/>
            <a:r>
              <a:rPr lang="tr-TR" dirty="0" err="1"/>
              <a:t>Without</a:t>
            </a:r>
            <a:r>
              <a:rPr lang="tr-TR" dirty="0"/>
              <a:t> </a:t>
            </a:r>
            <a:r>
              <a:rPr lang="tr-TR" dirty="0" err="1"/>
              <a:t>the</a:t>
            </a:r>
            <a:r>
              <a:rPr lang="tr-TR" dirty="0"/>
              <a:t> ON DELETE CASCADE </a:t>
            </a:r>
            <a:r>
              <a:rPr lang="tr-TR" dirty="0" err="1"/>
              <a:t>option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a:t>
            </a:r>
            <a:r>
              <a:rPr lang="tr-TR" dirty="0" err="1"/>
              <a:t>cannot</a:t>
            </a:r>
            <a:r>
              <a:rPr lang="tr-TR" dirty="0"/>
              <a:t> be </a:t>
            </a:r>
            <a:r>
              <a:rPr lang="tr-TR" dirty="0" err="1"/>
              <a:t>deleted</a:t>
            </a:r>
            <a:r>
              <a:rPr lang="tr-TR" dirty="0"/>
              <a:t> </a:t>
            </a:r>
            <a:r>
              <a:rPr lang="tr-TR" dirty="0" err="1"/>
              <a:t>if</a:t>
            </a:r>
            <a:r>
              <a:rPr lang="tr-TR" dirty="0"/>
              <a:t> it is </a:t>
            </a:r>
            <a:r>
              <a:rPr lang="tr-TR" dirty="0" err="1"/>
              <a:t>referenced</a:t>
            </a:r>
            <a:r>
              <a:rPr lang="tr-TR" dirty="0"/>
              <a:t> in </a:t>
            </a:r>
            <a:r>
              <a:rPr lang="tr-TR" dirty="0" err="1"/>
              <a:t>the</a:t>
            </a:r>
            <a:r>
              <a:rPr lang="tr-TR" dirty="0"/>
              <a:t> </a:t>
            </a:r>
            <a:r>
              <a:rPr lang="tr-TR" dirty="0" err="1"/>
              <a:t>child</a:t>
            </a:r>
            <a:r>
              <a:rPr lang="tr-TR" dirty="0"/>
              <a:t> </a:t>
            </a:r>
            <a:r>
              <a:rPr lang="tr-TR" dirty="0" err="1"/>
              <a:t>table</a:t>
            </a:r>
            <a:r>
              <a:rPr lang="tr-TR" dirty="0"/>
              <a:t>.</a:t>
            </a:r>
          </a:p>
        </p:txBody>
      </p:sp>
      <p:sp>
        <p:nvSpPr>
          <p:cNvPr id="32973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8063025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F7B03A61-7E48-4DCA-9712-35F71ABD6BFA}" type="slidenum">
              <a:rPr lang="tr-TR">
                <a:solidFill>
                  <a:prstClr val="black"/>
                </a:solidFill>
              </a:rPr>
              <a:pPr/>
              <a:t>73</a:t>
            </a:fld>
            <a:endParaRPr lang="tr-TR">
              <a:solidFill>
                <a:prstClr val="black"/>
              </a:solidFill>
            </a:endParaRPr>
          </a:p>
        </p:txBody>
      </p:sp>
      <p:sp>
        <p:nvSpPr>
          <p:cNvPr id="331778"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79"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0757"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CHECK </a:t>
            </a:r>
            <a:r>
              <a:rPr lang="tr-TR" dirty="0" err="1"/>
              <a:t>Constraint</a:t>
            </a:r>
            <a:endParaRPr lang="tr-TR" dirty="0"/>
          </a:p>
          <a:p>
            <a:pPr lvl="1"/>
            <a:r>
              <a:rPr lang="tr-TR" dirty="0" err="1"/>
              <a:t>The</a:t>
            </a:r>
            <a:r>
              <a:rPr lang="tr-TR" dirty="0"/>
              <a:t> </a:t>
            </a:r>
            <a:r>
              <a:rPr lang="tr-TR" dirty="0">
                <a:solidFill>
                  <a:srgbClr val="FC0128"/>
                </a:solidFill>
              </a:rPr>
              <a:t>CHECK </a:t>
            </a:r>
            <a:r>
              <a:rPr lang="tr-TR" dirty="0" err="1">
                <a:solidFill>
                  <a:srgbClr val="FC0128"/>
                </a:solidFill>
              </a:rPr>
              <a:t>constraint</a:t>
            </a:r>
            <a:r>
              <a:rPr lang="tr-TR" dirty="0">
                <a:solidFill>
                  <a:srgbClr val="FC0128"/>
                </a:solidFill>
              </a:rPr>
              <a:t> </a:t>
            </a:r>
            <a:r>
              <a:rPr lang="tr-TR" dirty="0" err="1"/>
              <a:t>defines</a:t>
            </a:r>
            <a:r>
              <a:rPr lang="tr-TR" dirty="0"/>
              <a:t> a </a:t>
            </a:r>
            <a:r>
              <a:rPr lang="tr-TR" dirty="0" err="1"/>
              <a:t>condition</a:t>
            </a:r>
            <a:r>
              <a:rPr lang="tr-TR" dirty="0"/>
              <a:t> </a:t>
            </a:r>
            <a:r>
              <a:rPr lang="tr-TR" dirty="0" err="1"/>
              <a:t>that</a:t>
            </a:r>
            <a:r>
              <a:rPr lang="tr-TR" dirty="0"/>
              <a:t> </a:t>
            </a:r>
            <a:r>
              <a:rPr lang="tr-TR" dirty="0" err="1"/>
              <a:t>each</a:t>
            </a:r>
            <a:r>
              <a:rPr lang="tr-TR" dirty="0"/>
              <a:t> </a:t>
            </a:r>
            <a:r>
              <a:rPr lang="tr-TR" dirty="0" err="1"/>
              <a:t>row</a:t>
            </a:r>
            <a:r>
              <a:rPr lang="tr-TR" dirty="0"/>
              <a:t> </a:t>
            </a:r>
            <a:r>
              <a:rPr lang="tr-TR" dirty="0" err="1"/>
              <a:t>must</a:t>
            </a:r>
            <a:r>
              <a:rPr lang="tr-TR" dirty="0"/>
              <a:t> </a:t>
            </a:r>
            <a:r>
              <a:rPr lang="tr-TR" dirty="0" err="1"/>
              <a:t>satisfy</a:t>
            </a:r>
            <a:r>
              <a:rPr lang="tr-TR" dirty="0"/>
              <a:t>. </a:t>
            </a:r>
            <a:r>
              <a:rPr lang="tr-TR" dirty="0" err="1"/>
              <a:t>The</a:t>
            </a:r>
            <a:r>
              <a:rPr lang="tr-TR" dirty="0"/>
              <a:t> </a:t>
            </a:r>
            <a:r>
              <a:rPr lang="tr-TR" dirty="0" err="1"/>
              <a:t>condition</a:t>
            </a:r>
            <a:r>
              <a:rPr lang="tr-TR" dirty="0"/>
              <a:t> can </a:t>
            </a:r>
            <a:r>
              <a:rPr lang="tr-TR" dirty="0" err="1"/>
              <a:t>use</a:t>
            </a:r>
            <a:r>
              <a:rPr lang="tr-TR" dirty="0"/>
              <a:t> </a:t>
            </a:r>
            <a:r>
              <a:rPr lang="tr-TR" dirty="0" err="1"/>
              <a:t>the</a:t>
            </a:r>
            <a:r>
              <a:rPr lang="tr-TR" dirty="0"/>
              <a:t> </a:t>
            </a:r>
            <a:r>
              <a:rPr lang="tr-TR" dirty="0" err="1"/>
              <a:t>same</a:t>
            </a:r>
            <a:r>
              <a:rPr lang="tr-TR" dirty="0"/>
              <a:t> </a:t>
            </a:r>
            <a:r>
              <a:rPr lang="tr-TR" dirty="0" err="1"/>
              <a:t>constructs</a:t>
            </a:r>
            <a:r>
              <a:rPr lang="tr-TR" dirty="0"/>
              <a:t> as </a:t>
            </a:r>
            <a:r>
              <a:rPr lang="tr-TR" dirty="0" err="1"/>
              <a:t>query</a:t>
            </a:r>
            <a:r>
              <a:rPr lang="tr-TR" dirty="0"/>
              <a:t> </a:t>
            </a:r>
            <a:r>
              <a:rPr lang="tr-TR" dirty="0" err="1"/>
              <a:t>conditions</a:t>
            </a:r>
            <a:r>
              <a:rPr lang="tr-TR" dirty="0"/>
              <a:t>, </a:t>
            </a:r>
            <a:r>
              <a:rPr lang="tr-TR" dirty="0" err="1"/>
              <a:t>with</a:t>
            </a:r>
            <a:r>
              <a:rPr lang="tr-TR" dirty="0"/>
              <a:t> </a:t>
            </a:r>
            <a:r>
              <a:rPr lang="tr-TR" dirty="0" err="1"/>
              <a:t>the</a:t>
            </a:r>
            <a:r>
              <a:rPr lang="tr-TR" dirty="0"/>
              <a:t> </a:t>
            </a:r>
            <a:r>
              <a:rPr lang="tr-TR" dirty="0" err="1"/>
              <a:t>following</a:t>
            </a:r>
            <a:r>
              <a:rPr lang="tr-TR" dirty="0"/>
              <a:t> </a:t>
            </a:r>
            <a:r>
              <a:rPr lang="tr-TR" dirty="0" err="1"/>
              <a:t>exceptions</a:t>
            </a:r>
            <a:r>
              <a:rPr lang="tr-TR" dirty="0"/>
              <a:t>:</a:t>
            </a:r>
          </a:p>
          <a:p>
            <a:pPr lvl="2"/>
            <a:r>
              <a:rPr lang="tr-TR" dirty="0" err="1"/>
              <a:t>References</a:t>
            </a:r>
            <a:r>
              <a:rPr lang="tr-TR" dirty="0"/>
              <a:t> </a:t>
            </a:r>
            <a:r>
              <a:rPr lang="tr-TR" dirty="0" err="1"/>
              <a:t>to</a:t>
            </a:r>
            <a:r>
              <a:rPr lang="tr-TR" dirty="0"/>
              <a:t> </a:t>
            </a:r>
            <a:r>
              <a:rPr lang="tr-TR" dirty="0" err="1"/>
              <a:t>the</a:t>
            </a:r>
            <a:r>
              <a:rPr lang="tr-TR" dirty="0"/>
              <a:t> CURRVAL, NEXTVAL, LEVEL, </a:t>
            </a:r>
            <a:r>
              <a:rPr lang="tr-TR" dirty="0" err="1"/>
              <a:t>and</a:t>
            </a:r>
            <a:r>
              <a:rPr lang="tr-TR" dirty="0"/>
              <a:t> ROWNUM </a:t>
            </a:r>
            <a:r>
              <a:rPr lang="tr-TR" dirty="0" err="1"/>
              <a:t>pseudocolumns</a:t>
            </a:r>
            <a:endParaRPr lang="tr-TR" dirty="0"/>
          </a:p>
          <a:p>
            <a:pPr lvl="2"/>
            <a:r>
              <a:rPr lang="tr-TR" dirty="0" err="1"/>
              <a:t>Calls</a:t>
            </a:r>
            <a:r>
              <a:rPr lang="tr-TR" dirty="0"/>
              <a:t> </a:t>
            </a:r>
            <a:r>
              <a:rPr lang="tr-TR" dirty="0" err="1"/>
              <a:t>to</a:t>
            </a:r>
            <a:r>
              <a:rPr lang="tr-TR" dirty="0"/>
              <a:t> SYSDATE, UID, USER, </a:t>
            </a:r>
            <a:r>
              <a:rPr lang="tr-TR" dirty="0" err="1"/>
              <a:t>and</a:t>
            </a:r>
            <a:r>
              <a:rPr lang="tr-TR" dirty="0"/>
              <a:t> USERENV </a:t>
            </a:r>
            <a:r>
              <a:rPr lang="tr-TR" dirty="0" err="1"/>
              <a:t>functions</a:t>
            </a:r>
            <a:endParaRPr lang="tr-TR" dirty="0"/>
          </a:p>
          <a:p>
            <a:pPr lvl="2"/>
            <a:r>
              <a:rPr lang="tr-TR" dirty="0" err="1"/>
              <a:t>Queries</a:t>
            </a:r>
            <a:r>
              <a:rPr lang="tr-TR" dirty="0"/>
              <a:t> </a:t>
            </a:r>
            <a:r>
              <a:rPr lang="tr-TR" dirty="0" err="1"/>
              <a:t>that</a:t>
            </a:r>
            <a:r>
              <a:rPr lang="tr-TR" dirty="0"/>
              <a:t> </a:t>
            </a:r>
            <a:r>
              <a:rPr lang="tr-TR" dirty="0" err="1"/>
              <a:t>refer</a:t>
            </a:r>
            <a:r>
              <a:rPr lang="tr-TR" dirty="0"/>
              <a:t> </a:t>
            </a:r>
            <a:r>
              <a:rPr lang="tr-TR" dirty="0" err="1"/>
              <a:t>to</a:t>
            </a:r>
            <a:r>
              <a:rPr lang="tr-TR" dirty="0"/>
              <a:t> </a:t>
            </a:r>
            <a:r>
              <a:rPr lang="tr-TR" dirty="0" err="1"/>
              <a:t>other</a:t>
            </a:r>
            <a:r>
              <a:rPr lang="tr-TR" dirty="0"/>
              <a:t> </a:t>
            </a:r>
            <a:r>
              <a:rPr lang="tr-TR" dirty="0" err="1"/>
              <a:t>values</a:t>
            </a:r>
            <a:r>
              <a:rPr lang="tr-TR" dirty="0"/>
              <a:t> in </a:t>
            </a:r>
            <a:r>
              <a:rPr lang="tr-TR" dirty="0" err="1"/>
              <a:t>other</a:t>
            </a:r>
            <a:r>
              <a:rPr lang="tr-TR" dirty="0"/>
              <a:t> </a:t>
            </a:r>
            <a:r>
              <a:rPr lang="tr-TR" dirty="0" err="1"/>
              <a:t>rows</a:t>
            </a:r>
            <a:endParaRPr lang="tr-TR" dirty="0"/>
          </a:p>
          <a:p>
            <a:pPr lvl="1"/>
            <a:r>
              <a:rPr lang="tr-TR" dirty="0"/>
              <a:t>A </a:t>
            </a:r>
            <a:r>
              <a:rPr lang="tr-TR" dirty="0" err="1"/>
              <a:t>single</a:t>
            </a:r>
            <a:r>
              <a:rPr lang="tr-TR" dirty="0"/>
              <a:t> </a:t>
            </a:r>
            <a:r>
              <a:rPr lang="tr-TR" dirty="0" err="1"/>
              <a:t>column</a:t>
            </a:r>
            <a:r>
              <a:rPr lang="tr-TR" dirty="0"/>
              <a:t> can </a:t>
            </a:r>
            <a:r>
              <a:rPr lang="tr-TR" dirty="0" err="1"/>
              <a:t>have</a:t>
            </a:r>
            <a:r>
              <a:rPr lang="tr-TR" dirty="0"/>
              <a:t> </a:t>
            </a:r>
            <a:r>
              <a:rPr lang="tr-TR" dirty="0" err="1"/>
              <a:t>multiple</a:t>
            </a:r>
            <a:r>
              <a:rPr lang="tr-TR" dirty="0"/>
              <a:t> CHECK </a:t>
            </a:r>
            <a:r>
              <a:rPr lang="tr-TR" dirty="0" err="1"/>
              <a:t>constraints</a:t>
            </a:r>
            <a:r>
              <a:rPr lang="tr-TR" dirty="0"/>
              <a:t> </a:t>
            </a:r>
            <a:r>
              <a:rPr lang="tr-TR" dirty="0" err="1"/>
              <a:t>that</a:t>
            </a:r>
            <a:r>
              <a:rPr lang="tr-TR" dirty="0"/>
              <a:t> </a:t>
            </a:r>
            <a:r>
              <a:rPr lang="tr-TR" dirty="0" err="1"/>
              <a:t>reference</a:t>
            </a:r>
            <a:r>
              <a:rPr lang="tr-TR" dirty="0"/>
              <a:t> </a:t>
            </a:r>
            <a:r>
              <a:rPr lang="tr-TR" dirty="0" err="1"/>
              <a:t>the</a:t>
            </a:r>
            <a:r>
              <a:rPr lang="tr-TR" dirty="0"/>
              <a:t> </a:t>
            </a:r>
            <a:r>
              <a:rPr lang="tr-TR" dirty="0" err="1"/>
              <a:t>column</a:t>
            </a:r>
            <a:r>
              <a:rPr lang="tr-TR" dirty="0"/>
              <a:t> in </a:t>
            </a:r>
            <a:r>
              <a:rPr lang="tr-TR" dirty="0" err="1"/>
              <a:t>its</a:t>
            </a:r>
            <a:r>
              <a:rPr lang="tr-TR" dirty="0"/>
              <a:t> </a:t>
            </a:r>
            <a:r>
              <a:rPr lang="tr-TR" dirty="0" err="1"/>
              <a:t>definition</a:t>
            </a:r>
            <a:r>
              <a:rPr lang="tr-TR" dirty="0"/>
              <a:t>. </a:t>
            </a:r>
            <a:r>
              <a:rPr lang="tr-TR" dirty="0" err="1"/>
              <a:t>There</a:t>
            </a:r>
            <a:r>
              <a:rPr lang="tr-TR" dirty="0"/>
              <a:t> is </a:t>
            </a:r>
            <a:r>
              <a:rPr lang="tr-TR" dirty="0" err="1"/>
              <a:t>no</a:t>
            </a:r>
            <a:r>
              <a:rPr lang="tr-TR" dirty="0"/>
              <a:t> limit </a:t>
            </a:r>
            <a:r>
              <a:rPr lang="tr-TR" dirty="0" err="1"/>
              <a:t>to</a:t>
            </a:r>
            <a:r>
              <a:rPr lang="tr-TR" dirty="0"/>
              <a:t> </a:t>
            </a:r>
            <a:r>
              <a:rPr lang="tr-TR" dirty="0" err="1"/>
              <a:t>the</a:t>
            </a:r>
            <a:r>
              <a:rPr lang="tr-TR" dirty="0"/>
              <a:t> </a:t>
            </a:r>
            <a:r>
              <a:rPr lang="tr-TR" dirty="0" err="1"/>
              <a:t>number</a:t>
            </a:r>
            <a:r>
              <a:rPr lang="tr-TR" dirty="0"/>
              <a:t> of CHECK </a:t>
            </a:r>
            <a:r>
              <a:rPr lang="tr-TR" dirty="0" err="1"/>
              <a:t>constraints</a:t>
            </a:r>
            <a:r>
              <a:rPr lang="tr-TR" dirty="0"/>
              <a:t> </a:t>
            </a:r>
            <a:r>
              <a:rPr lang="tr-TR" dirty="0" err="1"/>
              <a:t>that</a:t>
            </a:r>
            <a:r>
              <a:rPr lang="tr-TR" dirty="0"/>
              <a:t> </a:t>
            </a:r>
            <a:r>
              <a:rPr lang="tr-TR" dirty="0" err="1"/>
              <a:t>you</a:t>
            </a:r>
            <a:r>
              <a:rPr lang="tr-TR" dirty="0"/>
              <a:t> can define on a </a:t>
            </a:r>
            <a:r>
              <a:rPr lang="tr-TR" dirty="0" err="1"/>
              <a:t>column</a:t>
            </a:r>
            <a:r>
              <a:rPr lang="tr-TR" dirty="0"/>
              <a:t>.</a:t>
            </a:r>
          </a:p>
          <a:p>
            <a:pPr lvl="1"/>
            <a:r>
              <a:rPr lang="tr-TR" dirty="0"/>
              <a:t>CHECK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or</a:t>
            </a:r>
            <a:r>
              <a:rPr lang="tr-TR" dirty="0"/>
              <a:t> </a:t>
            </a:r>
            <a:r>
              <a:rPr lang="tr-TR" dirty="0" err="1"/>
              <a:t>table</a:t>
            </a:r>
            <a:r>
              <a:rPr lang="tr-TR" dirty="0"/>
              <a:t> </a:t>
            </a:r>
            <a:r>
              <a:rPr lang="tr-TR" dirty="0" err="1"/>
              <a:t>level</a:t>
            </a:r>
            <a:r>
              <a:rPr lang="tr-TR" dirty="0"/>
              <a:t>. </a:t>
            </a:r>
          </a:p>
          <a:p>
            <a:endParaRPr lang="tr-TR" dirty="0">
              <a:solidFill>
                <a:schemeClr val="accent2"/>
              </a:solidFill>
            </a:endParaRPr>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You</a:t>
            </a:r>
            <a:r>
              <a:rPr lang="tr-TR" dirty="0">
                <a:solidFill>
                  <a:schemeClr val="accent2"/>
                </a:solidFill>
              </a:rPr>
              <a:t> can </a:t>
            </a:r>
            <a:r>
              <a:rPr lang="tr-TR" dirty="0" err="1">
                <a:solidFill>
                  <a:schemeClr val="accent2"/>
                </a:solidFill>
              </a:rPr>
              <a:t>defer</a:t>
            </a:r>
            <a:r>
              <a:rPr lang="tr-TR" dirty="0">
                <a:solidFill>
                  <a:schemeClr val="accent2"/>
                </a:solidFill>
              </a:rPr>
              <a:t> </a:t>
            </a:r>
            <a:r>
              <a:rPr lang="tr-TR" dirty="0" err="1">
                <a:solidFill>
                  <a:schemeClr val="accent2"/>
                </a:solidFill>
              </a:rPr>
              <a:t>checking</a:t>
            </a:r>
            <a:r>
              <a:rPr lang="tr-TR" dirty="0">
                <a:solidFill>
                  <a:schemeClr val="accent2"/>
                </a:solidFill>
              </a:rPr>
              <a:t> </a:t>
            </a:r>
            <a:r>
              <a:rPr lang="tr-TR" dirty="0" err="1">
                <a:solidFill>
                  <a:schemeClr val="accent2"/>
                </a:solidFill>
              </a:rPr>
              <a:t>constraints</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validity</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deferred</a:t>
            </a:r>
            <a:r>
              <a:rPr lang="tr-TR" dirty="0">
                <a:solidFill>
                  <a:schemeClr val="accent2"/>
                </a:solidFill>
              </a:rPr>
              <a:t> </a:t>
            </a:r>
            <a:r>
              <a:rPr lang="tr-TR" dirty="0" err="1">
                <a:solidFill>
                  <a:schemeClr val="accent2"/>
                </a:solidFill>
              </a:rPr>
              <a:t>if</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system</a:t>
            </a:r>
            <a:r>
              <a:rPr lang="tr-TR" dirty="0">
                <a:solidFill>
                  <a:schemeClr val="accent2"/>
                </a:solidFill>
              </a:rPr>
              <a:t> </a:t>
            </a:r>
            <a:r>
              <a:rPr lang="tr-TR" dirty="0" err="1">
                <a:solidFill>
                  <a:schemeClr val="accent2"/>
                </a:solidFill>
              </a:rPr>
              <a:t>checks</a:t>
            </a:r>
            <a:r>
              <a:rPr lang="tr-TR" dirty="0">
                <a:solidFill>
                  <a:schemeClr val="accent2"/>
                </a:solidFill>
              </a:rPr>
              <a:t> </a:t>
            </a:r>
            <a:r>
              <a:rPr lang="tr-TR" dirty="0" err="1">
                <a:solidFill>
                  <a:schemeClr val="accent2"/>
                </a:solidFill>
              </a:rPr>
              <a:t>that</a:t>
            </a:r>
            <a:r>
              <a:rPr lang="tr-TR" dirty="0">
                <a:solidFill>
                  <a:schemeClr val="accent2"/>
                </a:solidFill>
              </a:rPr>
              <a:t> it is </a:t>
            </a:r>
            <a:r>
              <a:rPr lang="tr-TR" dirty="0" err="1">
                <a:solidFill>
                  <a:schemeClr val="accent2"/>
                </a:solidFill>
              </a:rPr>
              <a:t>satisfied</a:t>
            </a:r>
            <a:r>
              <a:rPr lang="tr-TR" dirty="0">
                <a:solidFill>
                  <a:schemeClr val="accent2"/>
                </a:solidFill>
              </a:rPr>
              <a:t> </a:t>
            </a:r>
            <a:r>
              <a:rPr lang="tr-TR" dirty="0" err="1">
                <a:solidFill>
                  <a:schemeClr val="accent2"/>
                </a:solidFill>
              </a:rPr>
              <a:t>only</a:t>
            </a:r>
            <a:r>
              <a:rPr lang="tr-TR" dirty="0">
                <a:solidFill>
                  <a:schemeClr val="accent2"/>
                </a:solidFill>
              </a:rPr>
              <a:t> on </a:t>
            </a:r>
            <a:r>
              <a:rPr lang="tr-TR" dirty="0" err="1">
                <a:solidFill>
                  <a:schemeClr val="accent2"/>
                </a:solidFill>
              </a:rPr>
              <a:t>commit</a:t>
            </a:r>
            <a:r>
              <a:rPr lang="tr-TR" dirty="0">
                <a:solidFill>
                  <a:schemeClr val="accent2"/>
                </a:solidFill>
              </a:rPr>
              <a:t>. </a:t>
            </a:r>
            <a:r>
              <a:rPr lang="tr-TR" dirty="0" err="1">
                <a:solidFill>
                  <a:schemeClr val="accent2"/>
                </a:solidFill>
              </a:rPr>
              <a:t>If</a:t>
            </a:r>
            <a:r>
              <a:rPr lang="tr-TR" dirty="0">
                <a:solidFill>
                  <a:schemeClr val="accent2"/>
                </a:solidFill>
              </a:rPr>
              <a:t> a </a:t>
            </a:r>
            <a:r>
              <a:rPr lang="tr-TR" dirty="0" err="1">
                <a:solidFill>
                  <a:schemeClr val="accent2"/>
                </a:solidFill>
              </a:rPr>
              <a:t>deferred</a:t>
            </a:r>
            <a:r>
              <a:rPr lang="tr-TR" dirty="0">
                <a:solidFill>
                  <a:schemeClr val="accent2"/>
                </a:solidFill>
              </a:rPr>
              <a:t> </a:t>
            </a:r>
            <a:r>
              <a:rPr lang="tr-TR" dirty="0" err="1">
                <a:solidFill>
                  <a:schemeClr val="accent2"/>
                </a:solidFill>
              </a:rPr>
              <a:t>constraint</a:t>
            </a:r>
            <a:r>
              <a:rPr lang="tr-TR" dirty="0">
                <a:solidFill>
                  <a:schemeClr val="accent2"/>
                </a:solidFill>
              </a:rPr>
              <a:t> is </a:t>
            </a:r>
            <a:r>
              <a:rPr lang="tr-TR" dirty="0" err="1">
                <a:solidFill>
                  <a:schemeClr val="accent2"/>
                </a:solidFill>
              </a:rPr>
              <a:t>violated</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causes</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roll</a:t>
            </a:r>
            <a:r>
              <a:rPr lang="tr-TR" dirty="0">
                <a:solidFill>
                  <a:schemeClr val="accent2"/>
                </a:solidFill>
              </a:rPr>
              <a:t> </a:t>
            </a:r>
            <a:r>
              <a:rPr lang="tr-TR" dirty="0" err="1">
                <a:solidFill>
                  <a:schemeClr val="accent2"/>
                </a:solidFill>
              </a:rPr>
              <a:t>back</a:t>
            </a:r>
            <a:r>
              <a:rPr lang="tr-TR" dirty="0">
                <a:solidFill>
                  <a:schemeClr val="accent2"/>
                </a:solidFill>
              </a:rPr>
              <a:t>.</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immediate</a:t>
            </a:r>
            <a:r>
              <a:rPr lang="tr-TR" i="1"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checked</a:t>
            </a:r>
            <a:r>
              <a:rPr lang="tr-TR" dirty="0">
                <a:solidFill>
                  <a:schemeClr val="accent2"/>
                </a:solidFill>
              </a:rPr>
              <a:t>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each</a:t>
            </a:r>
            <a:r>
              <a:rPr lang="tr-TR" dirty="0">
                <a:solidFill>
                  <a:schemeClr val="accent2"/>
                </a:solidFill>
              </a:rPr>
              <a:t> </a:t>
            </a:r>
            <a:r>
              <a:rPr lang="tr-TR" dirty="0" err="1">
                <a:solidFill>
                  <a:schemeClr val="accent2"/>
                </a:solidFill>
              </a:rPr>
              <a:t>statement</a:t>
            </a:r>
            <a:r>
              <a:rPr lang="tr-TR"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violated</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statement</a:t>
            </a:r>
            <a:r>
              <a:rPr lang="tr-TR" dirty="0">
                <a:solidFill>
                  <a:schemeClr val="accent2"/>
                </a:solidFill>
              </a:rPr>
              <a:t> is </a:t>
            </a:r>
            <a:r>
              <a:rPr lang="tr-TR" dirty="0" err="1">
                <a:solidFill>
                  <a:schemeClr val="accent2"/>
                </a:solidFill>
              </a:rPr>
              <a:t>rolled</a:t>
            </a:r>
            <a:r>
              <a:rPr lang="tr-TR" dirty="0">
                <a:solidFill>
                  <a:schemeClr val="accent2"/>
                </a:solidFill>
              </a:rPr>
              <a:t> </a:t>
            </a:r>
            <a:r>
              <a:rPr lang="tr-TR" dirty="0" err="1">
                <a:solidFill>
                  <a:schemeClr val="accent2"/>
                </a:solidFill>
              </a:rPr>
              <a:t>back</a:t>
            </a:r>
            <a:r>
              <a:rPr lang="tr-TR" dirty="0">
                <a:solidFill>
                  <a:schemeClr val="accent2"/>
                </a:solidFill>
              </a:rPr>
              <a:t> </a:t>
            </a:r>
            <a:r>
              <a:rPr lang="tr-TR" dirty="0" err="1">
                <a:solidFill>
                  <a:schemeClr val="accent2"/>
                </a:solidFill>
              </a:rPr>
              <a:t>immediately</a:t>
            </a:r>
            <a:r>
              <a:rPr lang="tr-TR" dirty="0">
                <a:solidFill>
                  <a:schemeClr val="accent2"/>
                </a:solidFill>
              </a:rPr>
              <a:t>. </a:t>
            </a:r>
          </a:p>
        </p:txBody>
      </p:sp>
      <p:sp>
        <p:nvSpPr>
          <p:cNvPr id="330758"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7421179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C1BDA569-0791-4157-9AD8-F76B25BACFDB}" type="slidenum">
              <a:rPr lang="tr-TR">
                <a:solidFill>
                  <a:prstClr val="black"/>
                </a:solidFill>
              </a:rPr>
              <a:pPr/>
              <a:t>74</a:t>
            </a:fld>
            <a:endParaRPr lang="tr-TR">
              <a:solidFill>
                <a:prstClr val="black"/>
              </a:solidFill>
            </a:endParaRPr>
          </a:p>
        </p:txBody>
      </p:sp>
      <p:sp>
        <p:nvSpPr>
          <p:cNvPr id="333826"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3827"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81"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Adding</a:t>
            </a:r>
            <a:r>
              <a:rPr lang="tr-TR" dirty="0"/>
              <a:t> a </a:t>
            </a:r>
            <a:r>
              <a:rPr lang="tr-TR" dirty="0" err="1"/>
              <a:t>Constraint</a:t>
            </a:r>
            <a:endParaRPr lang="tr-TR" dirty="0"/>
          </a:p>
          <a:p>
            <a:pPr lvl="1"/>
            <a:r>
              <a:rPr lang="tr-TR" dirty="0" err="1"/>
              <a:t>You</a:t>
            </a:r>
            <a:r>
              <a:rPr lang="tr-TR" dirty="0"/>
              <a:t> can </a:t>
            </a:r>
            <a:r>
              <a:rPr lang="tr-TR" dirty="0" err="1"/>
              <a:t>add</a:t>
            </a:r>
            <a:r>
              <a:rPr lang="tr-TR" dirty="0"/>
              <a:t> a </a:t>
            </a:r>
            <a:r>
              <a:rPr lang="tr-TR" dirty="0" err="1"/>
              <a:t>constraint</a:t>
            </a:r>
            <a:r>
              <a:rPr lang="tr-TR" dirty="0"/>
              <a:t> </a:t>
            </a:r>
            <a:r>
              <a:rPr lang="tr-TR" dirty="0" err="1"/>
              <a:t>for</a:t>
            </a:r>
            <a:r>
              <a:rPr lang="tr-TR" dirty="0"/>
              <a:t> </a:t>
            </a:r>
            <a:r>
              <a:rPr lang="tr-TR" dirty="0" err="1"/>
              <a:t>existing</a:t>
            </a:r>
            <a:r>
              <a:rPr lang="tr-TR" dirty="0"/>
              <a:t> </a:t>
            </a:r>
            <a:r>
              <a:rPr lang="tr-TR" dirty="0" err="1"/>
              <a:t>tables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ADD </a:t>
            </a:r>
            <a:r>
              <a:rPr lang="tr-TR" dirty="0" err="1">
                <a:solidFill>
                  <a:srgbClr val="FC0128"/>
                </a:solidFill>
              </a:rPr>
              <a:t>clause</a:t>
            </a:r>
            <a:r>
              <a:rPr lang="tr-TR" dirty="0">
                <a:solidFill>
                  <a:srgbClr val="FC0128"/>
                </a:solidFill>
              </a:rPr>
              <a:t>.</a:t>
            </a:r>
          </a:p>
          <a:p>
            <a:pPr lvl="1"/>
            <a:r>
              <a:rPr lang="tr-TR" dirty="0" err="1"/>
              <a:t>In</a:t>
            </a:r>
            <a:r>
              <a:rPr lang="tr-TR" dirty="0"/>
              <a:t> </a:t>
            </a:r>
            <a:r>
              <a:rPr lang="tr-TR" dirty="0" err="1"/>
              <a:t>the</a:t>
            </a:r>
            <a:r>
              <a:rPr lang="tr-TR" dirty="0"/>
              <a:t> </a:t>
            </a:r>
            <a:r>
              <a:rPr lang="tr-TR" dirty="0" err="1"/>
              <a:t>syntax</a:t>
            </a:r>
            <a:r>
              <a:rPr lang="tr-TR" dirty="0"/>
              <a:t>:</a:t>
            </a:r>
          </a:p>
          <a:p>
            <a:pPr lvl="1"/>
            <a:r>
              <a:rPr lang="tr-TR" i="1"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a:t>	</a:t>
            </a:r>
            <a:r>
              <a:rPr lang="tr-TR" i="1" dirty="0" err="1"/>
              <a:t>type</a:t>
            </a:r>
            <a:r>
              <a:rPr lang="tr-TR" dirty="0"/>
              <a:t>			is </a:t>
            </a:r>
            <a:r>
              <a:rPr lang="tr-TR" dirty="0" err="1"/>
              <a:t>the</a:t>
            </a:r>
            <a:r>
              <a:rPr lang="tr-TR" dirty="0"/>
              <a:t> </a:t>
            </a:r>
            <a:r>
              <a:rPr lang="tr-TR" dirty="0" err="1"/>
              <a:t>constraint</a:t>
            </a:r>
            <a:r>
              <a:rPr lang="tr-TR" dirty="0"/>
              <a:t> </a:t>
            </a:r>
            <a:r>
              <a:rPr lang="tr-TR" dirty="0" err="1"/>
              <a:t>type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dirty="0" err="1"/>
              <a:t>The</a:t>
            </a:r>
            <a:r>
              <a:rPr lang="tr-TR" dirty="0"/>
              <a:t> </a:t>
            </a:r>
            <a:r>
              <a:rPr lang="tr-TR" dirty="0" err="1"/>
              <a:t>constraint</a:t>
            </a:r>
            <a:r>
              <a:rPr lang="tr-TR" dirty="0"/>
              <a:t> name </a:t>
            </a:r>
            <a:r>
              <a:rPr lang="tr-TR" dirty="0" err="1"/>
              <a:t>syntax</a:t>
            </a:r>
            <a:r>
              <a:rPr lang="tr-TR" dirty="0"/>
              <a:t> is </a:t>
            </a:r>
            <a:r>
              <a:rPr lang="tr-TR" dirty="0" err="1"/>
              <a:t>optional</a:t>
            </a:r>
            <a:r>
              <a:rPr lang="tr-TR" dirty="0"/>
              <a:t>, </a:t>
            </a:r>
            <a:r>
              <a:rPr lang="tr-TR" dirty="0" err="1"/>
              <a:t>although</a:t>
            </a:r>
            <a:r>
              <a:rPr lang="tr-TR" dirty="0"/>
              <a:t> </a:t>
            </a:r>
            <a:r>
              <a:rPr lang="tr-TR" dirty="0" err="1"/>
              <a:t>recommended</a:t>
            </a:r>
            <a:r>
              <a:rPr lang="tr-TR" dirty="0"/>
              <a:t>. </a:t>
            </a:r>
            <a:r>
              <a:rPr lang="tr-TR" dirty="0" err="1"/>
              <a:t>If</a:t>
            </a:r>
            <a:r>
              <a:rPr lang="tr-TR" dirty="0"/>
              <a:t> </a:t>
            </a:r>
            <a:r>
              <a:rPr lang="tr-TR" dirty="0" err="1"/>
              <a:t>you</a:t>
            </a:r>
            <a:r>
              <a:rPr lang="tr-TR" dirty="0"/>
              <a:t> do not name </a:t>
            </a:r>
            <a:r>
              <a:rPr lang="tr-TR" dirty="0" err="1"/>
              <a:t>your</a:t>
            </a:r>
            <a:r>
              <a:rPr lang="tr-TR" dirty="0"/>
              <a:t> </a:t>
            </a:r>
            <a:r>
              <a:rPr lang="tr-TR" dirty="0" err="1"/>
              <a:t>constraints</a:t>
            </a:r>
            <a:r>
              <a:rPr lang="tr-TR" dirty="0"/>
              <a:t>, </a:t>
            </a:r>
            <a:r>
              <a:rPr lang="tr-TR" dirty="0" err="1"/>
              <a:t>the</a:t>
            </a:r>
            <a:r>
              <a:rPr lang="tr-TR" dirty="0"/>
              <a:t> </a:t>
            </a:r>
            <a:r>
              <a:rPr lang="tr-TR" dirty="0" err="1"/>
              <a:t>system</a:t>
            </a:r>
            <a:r>
              <a:rPr lang="tr-TR" dirty="0"/>
              <a:t> </a:t>
            </a:r>
            <a:r>
              <a:rPr lang="tr-TR" dirty="0" err="1"/>
              <a:t>will</a:t>
            </a:r>
            <a:r>
              <a:rPr lang="tr-TR" dirty="0"/>
              <a:t> </a:t>
            </a:r>
            <a:r>
              <a:rPr lang="tr-TR" dirty="0" err="1"/>
              <a:t>generate</a:t>
            </a:r>
            <a:r>
              <a:rPr lang="tr-TR" dirty="0"/>
              <a:t> </a:t>
            </a:r>
            <a:r>
              <a:rPr lang="tr-TR" dirty="0" err="1"/>
              <a:t>constraint</a:t>
            </a:r>
            <a:r>
              <a:rPr lang="tr-TR" dirty="0"/>
              <a:t> </a:t>
            </a:r>
            <a:r>
              <a:rPr lang="tr-TR" dirty="0" err="1"/>
              <a:t>names</a:t>
            </a:r>
            <a:r>
              <a:rPr lang="tr-TR" dirty="0"/>
              <a:t>.</a:t>
            </a:r>
          </a:p>
          <a:p>
            <a:r>
              <a:rPr lang="tr-TR" dirty="0" err="1"/>
              <a:t>Guidelines</a:t>
            </a:r>
            <a:endParaRPr lang="tr-TR" dirty="0"/>
          </a:p>
          <a:p>
            <a:pPr lvl="2"/>
            <a:r>
              <a:rPr lang="tr-TR" dirty="0" err="1"/>
              <a:t>You</a:t>
            </a:r>
            <a:r>
              <a:rPr lang="tr-TR" dirty="0"/>
              <a:t> can </a:t>
            </a:r>
            <a:r>
              <a:rPr lang="tr-TR" dirty="0" err="1"/>
              <a:t>add</a:t>
            </a:r>
            <a:r>
              <a:rPr lang="tr-TR" dirty="0"/>
              <a:t>, </a:t>
            </a:r>
            <a:r>
              <a:rPr lang="tr-TR" dirty="0" err="1"/>
              <a:t>drop</a:t>
            </a:r>
            <a:r>
              <a:rPr lang="tr-TR" dirty="0"/>
              <a:t>, </a:t>
            </a:r>
            <a:r>
              <a:rPr lang="tr-TR" dirty="0" err="1"/>
              <a:t>enable</a:t>
            </a:r>
            <a:r>
              <a:rPr lang="tr-TR" dirty="0"/>
              <a:t>, </a:t>
            </a:r>
            <a:r>
              <a:rPr lang="tr-TR" dirty="0" err="1"/>
              <a:t>or</a:t>
            </a:r>
            <a:r>
              <a:rPr lang="tr-TR" dirty="0"/>
              <a:t> </a:t>
            </a:r>
            <a:r>
              <a:rPr lang="tr-TR" dirty="0" err="1"/>
              <a:t>disable</a:t>
            </a:r>
            <a:r>
              <a:rPr lang="tr-TR" dirty="0"/>
              <a:t> a </a:t>
            </a:r>
            <a:r>
              <a:rPr lang="tr-TR" dirty="0" err="1"/>
              <a:t>constraint</a:t>
            </a:r>
            <a:r>
              <a:rPr lang="tr-TR" dirty="0"/>
              <a:t>, but </a:t>
            </a:r>
            <a:r>
              <a:rPr lang="tr-TR" dirty="0" err="1"/>
              <a:t>you</a:t>
            </a:r>
            <a:r>
              <a:rPr lang="tr-TR" dirty="0"/>
              <a:t> </a:t>
            </a:r>
            <a:r>
              <a:rPr lang="tr-TR" dirty="0" err="1"/>
              <a:t>cannot</a:t>
            </a:r>
            <a:r>
              <a:rPr lang="tr-TR" dirty="0"/>
              <a:t> </a:t>
            </a:r>
            <a:r>
              <a:rPr lang="tr-TR" dirty="0" err="1"/>
              <a:t>modify</a:t>
            </a:r>
            <a:r>
              <a:rPr lang="tr-TR" dirty="0"/>
              <a:t> </a:t>
            </a:r>
            <a:r>
              <a:rPr lang="tr-TR" dirty="0" err="1"/>
              <a:t>its</a:t>
            </a:r>
            <a:r>
              <a:rPr lang="tr-TR" dirty="0"/>
              <a:t> </a:t>
            </a:r>
            <a:r>
              <a:rPr lang="tr-TR" dirty="0" err="1"/>
              <a:t>structure</a:t>
            </a:r>
            <a:r>
              <a:rPr lang="tr-TR" dirty="0"/>
              <a:t>.</a:t>
            </a:r>
          </a:p>
          <a:p>
            <a:pPr lvl="2"/>
            <a:r>
              <a:rPr lang="tr-TR" dirty="0" err="1"/>
              <a:t>You</a:t>
            </a:r>
            <a:r>
              <a:rPr lang="tr-TR" dirty="0"/>
              <a:t> can </a:t>
            </a:r>
            <a:r>
              <a:rPr lang="tr-TR" dirty="0" err="1"/>
              <a:t>add</a:t>
            </a:r>
            <a:r>
              <a:rPr lang="tr-TR" dirty="0"/>
              <a:t> a NOT NULL </a:t>
            </a:r>
            <a:r>
              <a:rPr lang="tr-TR" dirty="0" err="1"/>
              <a:t>constraint</a:t>
            </a:r>
            <a:r>
              <a:rPr lang="tr-TR" dirty="0"/>
              <a:t> </a:t>
            </a:r>
            <a:r>
              <a:rPr lang="tr-TR" dirty="0" err="1"/>
              <a:t>to</a:t>
            </a:r>
            <a:r>
              <a:rPr lang="tr-TR" dirty="0"/>
              <a:t> an </a:t>
            </a:r>
            <a:r>
              <a:rPr lang="tr-TR" dirty="0" err="1"/>
              <a:t>existing</a:t>
            </a:r>
            <a:r>
              <a:rPr lang="tr-TR" dirty="0"/>
              <a:t> </a:t>
            </a:r>
            <a:r>
              <a:rPr lang="tr-TR" dirty="0" err="1"/>
              <a:t>column</a:t>
            </a:r>
            <a:r>
              <a:rPr lang="tr-TR" dirty="0"/>
              <a:t> </a:t>
            </a:r>
            <a:r>
              <a:rPr lang="tr-TR" dirty="0" err="1"/>
              <a:t>by</a:t>
            </a:r>
            <a:r>
              <a:rPr lang="tr-TR" dirty="0"/>
              <a:t> </a:t>
            </a:r>
            <a:r>
              <a:rPr lang="tr-TR" dirty="0" err="1"/>
              <a:t>using</a:t>
            </a:r>
            <a:r>
              <a:rPr lang="tr-TR" dirty="0"/>
              <a:t> </a:t>
            </a:r>
            <a:r>
              <a:rPr lang="tr-TR" dirty="0" err="1"/>
              <a:t>the</a:t>
            </a:r>
            <a:r>
              <a:rPr lang="tr-TR" dirty="0"/>
              <a:t> MODIFY </a:t>
            </a:r>
            <a:r>
              <a:rPr lang="tr-TR" dirty="0" err="1"/>
              <a:t>clause</a:t>
            </a:r>
            <a:r>
              <a:rPr lang="tr-TR" dirty="0"/>
              <a:t> of </a:t>
            </a:r>
            <a:r>
              <a:rPr lang="tr-TR" dirty="0" err="1"/>
              <a:t>the</a:t>
            </a:r>
            <a:r>
              <a:rPr lang="tr-TR" dirty="0"/>
              <a:t> ALTER TABLE </a:t>
            </a:r>
            <a:r>
              <a:rPr lang="tr-TR" dirty="0" err="1"/>
              <a:t>statement</a:t>
            </a:r>
            <a:r>
              <a:rPr lang="tr-TR" dirty="0"/>
              <a:t>.</a:t>
            </a:r>
          </a:p>
          <a:p>
            <a:pPr lvl="1"/>
            <a:r>
              <a:rPr lang="tr-TR" b="1" dirty="0" err="1">
                <a:latin typeface="Times" charset="0"/>
              </a:rPr>
              <a:t>Note</a:t>
            </a:r>
            <a:r>
              <a:rPr lang="tr-TR" b="1" dirty="0">
                <a:latin typeface="Times" charset="0"/>
              </a:rPr>
              <a:t>:</a:t>
            </a:r>
            <a:r>
              <a:rPr lang="tr-TR" dirty="0">
                <a:latin typeface="Times" charset="0"/>
              </a:rPr>
              <a:t> </a:t>
            </a:r>
            <a:r>
              <a:rPr lang="tr-TR" dirty="0" err="1">
                <a:latin typeface="Times" charset="0"/>
              </a:rPr>
              <a:t>You</a:t>
            </a:r>
            <a:r>
              <a:rPr lang="tr-TR" dirty="0">
                <a:latin typeface="Times" charset="0"/>
              </a:rPr>
              <a:t> can define a NOT NULL </a:t>
            </a:r>
            <a:r>
              <a:rPr lang="tr-TR" dirty="0" err="1">
                <a:latin typeface="Times" charset="0"/>
              </a:rPr>
              <a:t>column</a:t>
            </a:r>
            <a:r>
              <a:rPr lang="tr-TR" dirty="0">
                <a:latin typeface="Times" charset="0"/>
              </a:rPr>
              <a:t> </a:t>
            </a:r>
            <a:r>
              <a:rPr lang="tr-TR" dirty="0" err="1">
                <a:latin typeface="Times" charset="0"/>
              </a:rPr>
              <a:t>only</a:t>
            </a:r>
            <a:r>
              <a:rPr lang="tr-TR" dirty="0">
                <a:latin typeface="Times" charset="0"/>
              </a:rPr>
              <a:t> </a:t>
            </a:r>
            <a:r>
              <a:rPr lang="tr-TR" dirty="0" err="1">
                <a:latin typeface="Times" charset="0"/>
              </a:rPr>
              <a:t>if</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table</a:t>
            </a:r>
            <a:r>
              <a:rPr lang="tr-TR" dirty="0">
                <a:latin typeface="Times" charset="0"/>
              </a:rPr>
              <a:t> </a:t>
            </a:r>
            <a:r>
              <a:rPr lang="tr-TR" dirty="0" err="1">
                <a:latin typeface="Times" charset="0"/>
              </a:rPr>
              <a:t>contains</a:t>
            </a:r>
            <a:r>
              <a:rPr lang="tr-TR" dirty="0">
                <a:latin typeface="Times" charset="0"/>
              </a:rPr>
              <a:t> </a:t>
            </a:r>
            <a:r>
              <a:rPr lang="tr-TR" dirty="0" err="1">
                <a:latin typeface="Times" charset="0"/>
              </a:rPr>
              <a:t>no</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because</a:t>
            </a:r>
            <a:r>
              <a:rPr lang="tr-TR" dirty="0">
                <a:latin typeface="Times" charset="0"/>
              </a:rPr>
              <a:t> data </a:t>
            </a:r>
            <a:r>
              <a:rPr lang="tr-TR" dirty="0" err="1">
                <a:latin typeface="Times" charset="0"/>
              </a:rPr>
              <a:t>cannot</a:t>
            </a:r>
            <a:r>
              <a:rPr lang="tr-TR" dirty="0">
                <a:latin typeface="Times" charset="0"/>
              </a:rPr>
              <a:t> be </a:t>
            </a:r>
            <a:r>
              <a:rPr lang="tr-TR" dirty="0" err="1">
                <a:latin typeface="Times" charset="0"/>
              </a:rPr>
              <a:t>specified</a:t>
            </a:r>
            <a:r>
              <a:rPr lang="tr-TR" dirty="0">
                <a:latin typeface="Times" charset="0"/>
              </a:rPr>
              <a:t> </a:t>
            </a:r>
            <a:r>
              <a:rPr lang="tr-TR" dirty="0" err="1">
                <a:latin typeface="Times" charset="0"/>
              </a:rPr>
              <a:t>for</a:t>
            </a:r>
            <a:r>
              <a:rPr lang="tr-TR" dirty="0">
                <a:latin typeface="Times" charset="0"/>
              </a:rPr>
              <a:t> </a:t>
            </a:r>
            <a:r>
              <a:rPr lang="tr-TR" dirty="0" err="1">
                <a:latin typeface="Times" charset="0"/>
              </a:rPr>
              <a:t>existing</a:t>
            </a:r>
            <a:r>
              <a:rPr lang="tr-TR" dirty="0">
                <a:latin typeface="Times" charset="0"/>
              </a:rPr>
              <a:t> </a:t>
            </a:r>
            <a:r>
              <a:rPr lang="tr-TR" dirty="0" err="1">
                <a:latin typeface="Times" charset="0"/>
              </a:rPr>
              <a:t>rows</a:t>
            </a:r>
            <a:r>
              <a:rPr lang="tr-TR" dirty="0">
                <a:latin typeface="Times" charset="0"/>
              </a:rPr>
              <a:t> at </a:t>
            </a:r>
            <a:r>
              <a:rPr lang="tr-TR" dirty="0" err="1">
                <a:latin typeface="Times" charset="0"/>
              </a:rPr>
              <a:t>the</a:t>
            </a:r>
            <a:r>
              <a:rPr lang="tr-TR" dirty="0">
                <a:latin typeface="Times" charset="0"/>
              </a:rPr>
              <a:t> </a:t>
            </a:r>
            <a:r>
              <a:rPr lang="tr-TR" dirty="0" err="1">
                <a:latin typeface="Times" charset="0"/>
              </a:rPr>
              <a:t>same</a:t>
            </a:r>
            <a:r>
              <a:rPr lang="tr-TR" dirty="0">
                <a:latin typeface="Times" charset="0"/>
              </a:rPr>
              <a:t> time </a:t>
            </a:r>
            <a:r>
              <a:rPr lang="tr-TR" dirty="0" err="1">
                <a:latin typeface="Times" charset="0"/>
              </a:rPr>
              <a:t>that</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column</a:t>
            </a:r>
            <a:r>
              <a:rPr lang="tr-TR" dirty="0">
                <a:latin typeface="Times" charset="0"/>
              </a:rPr>
              <a:t> is </a:t>
            </a:r>
            <a:r>
              <a:rPr lang="tr-TR" dirty="0" err="1">
                <a:latin typeface="Times" charset="0"/>
              </a:rPr>
              <a:t>added</a:t>
            </a:r>
            <a:r>
              <a:rPr lang="tr-TR" dirty="0">
                <a:latin typeface="Times" charset="0"/>
              </a:rPr>
              <a:t>.</a:t>
            </a:r>
          </a:p>
        </p:txBody>
      </p:sp>
      <p:sp>
        <p:nvSpPr>
          <p:cNvPr id="331782"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22097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9A0026C7-DE68-4304-B39E-38AE47E5BAAC}" type="slidenum">
              <a:rPr lang="tr-TR">
                <a:solidFill>
                  <a:prstClr val="black"/>
                </a:solidFill>
              </a:rPr>
              <a:pPr/>
              <a:t>75</a:t>
            </a:fld>
            <a:endParaRPr lang="tr-TR">
              <a:solidFill>
                <a:prstClr val="black"/>
              </a:solidFill>
            </a:endParaRPr>
          </a:p>
        </p:txBody>
      </p:sp>
      <p:sp>
        <p:nvSpPr>
          <p:cNvPr id="33280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Adding a Constraint (continued)</a:t>
            </a:r>
          </a:p>
          <a:p>
            <a:pPr lvl="1"/>
            <a:r>
              <a:rPr lang="tr-TR"/>
              <a:t>The example on the slide creates a FOREIGN KEY constraint on the EMP table. The constraint ensures that a manager exists as a valid employee in the EMP table.</a:t>
            </a:r>
          </a:p>
        </p:txBody>
      </p:sp>
      <p:sp>
        <p:nvSpPr>
          <p:cNvPr id="33280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009236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B00FF-E051-4FC6-A2DD-E2CBBCA923AE}" type="slidenum">
              <a:rPr lang="tr-TR"/>
              <a:pPr/>
              <a:t>9</a:t>
            </a:fld>
            <a:endParaRPr lang="tr-TR"/>
          </a:p>
        </p:txBody>
      </p:sp>
      <p:sp>
        <p:nvSpPr>
          <p:cNvPr id="1904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Using Group Functions in a Subquery</a:t>
            </a:r>
          </a:p>
          <a:p>
            <a:pPr lvl="1"/>
            <a:r>
              <a:rPr lang="tr-TR" dirty="0"/>
              <a:t>You can display data from a main query by using a group function in a subquery to return a single row. The subquery is in parentheses and is placed after the comparison operator.</a:t>
            </a:r>
          </a:p>
          <a:p>
            <a:pPr lvl="1"/>
            <a:r>
              <a:rPr lang="tr-TR" dirty="0"/>
              <a:t>The example on the slide </a:t>
            </a:r>
            <a:r>
              <a:rPr lang="tr-TR" b="1" dirty="0"/>
              <a:t>displays the employee name, job title, and salary of all employees whose salary is equal to the minimum salary</a:t>
            </a:r>
            <a:r>
              <a:rPr lang="tr-TR" dirty="0"/>
              <a:t>. </a:t>
            </a:r>
            <a:r>
              <a:rPr lang="tr-TR" b="1" dirty="0"/>
              <a:t>The MIN group function returns a single value (800) to the outer query.</a:t>
            </a:r>
          </a:p>
          <a:p>
            <a:pPr lvl="1"/>
            <a:endParaRPr lang="tr-TR" dirty="0"/>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p:txBody>
      </p:sp>
      <p:sp>
        <p:nvSpPr>
          <p:cNvPr id="19046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2149175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06CB2A0E-4C3A-447F-BFEF-529B3ADFE12A}" type="slidenum">
              <a:rPr lang="tr-TR">
                <a:solidFill>
                  <a:prstClr val="black"/>
                </a:solidFill>
              </a:rPr>
              <a:pPr/>
              <a:t>76</a:t>
            </a:fld>
            <a:endParaRPr lang="tr-TR">
              <a:solidFill>
                <a:prstClr val="black"/>
              </a:solidFill>
            </a:endParaRPr>
          </a:p>
        </p:txBody>
      </p:sp>
      <p:sp>
        <p:nvSpPr>
          <p:cNvPr id="333827"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Dropping</a:t>
            </a:r>
            <a:r>
              <a:rPr lang="tr-TR" dirty="0"/>
              <a:t> a </a:t>
            </a:r>
            <a:r>
              <a:rPr lang="tr-TR" dirty="0" err="1"/>
              <a:t>Constraint</a:t>
            </a:r>
            <a:endParaRPr lang="tr-TR" dirty="0"/>
          </a:p>
          <a:p>
            <a:pPr lvl="1"/>
            <a:r>
              <a:rPr lang="tr-TR" dirty="0" err="1"/>
              <a:t>To</a:t>
            </a:r>
            <a:r>
              <a:rPr lang="tr-TR" dirty="0"/>
              <a:t> </a:t>
            </a:r>
            <a:r>
              <a:rPr lang="tr-TR" dirty="0" err="1"/>
              <a:t>drop</a:t>
            </a:r>
            <a:r>
              <a:rPr lang="tr-TR" dirty="0"/>
              <a:t> a </a:t>
            </a:r>
            <a:r>
              <a:rPr lang="tr-TR" dirty="0" err="1"/>
              <a:t>constraint</a:t>
            </a:r>
            <a:r>
              <a:rPr lang="tr-TR" dirty="0"/>
              <a:t>, </a:t>
            </a:r>
            <a:r>
              <a:rPr lang="tr-TR" dirty="0" err="1"/>
              <a:t>you</a:t>
            </a:r>
            <a:r>
              <a:rPr lang="tr-TR" dirty="0"/>
              <a:t> can </a:t>
            </a:r>
            <a:r>
              <a:rPr lang="tr-TR" dirty="0" err="1"/>
              <a:t>identify</a:t>
            </a:r>
            <a:r>
              <a:rPr lang="tr-TR" dirty="0"/>
              <a:t> </a:t>
            </a:r>
            <a:r>
              <a:rPr lang="tr-TR" dirty="0" err="1"/>
              <a:t>the</a:t>
            </a:r>
            <a:r>
              <a:rPr lang="tr-TR" dirty="0"/>
              <a:t> </a:t>
            </a:r>
            <a:r>
              <a:rPr lang="tr-TR" dirty="0" err="1"/>
              <a:t>constraint</a:t>
            </a:r>
            <a:r>
              <a:rPr lang="tr-TR" dirty="0"/>
              <a:t> name </a:t>
            </a:r>
            <a:r>
              <a:rPr lang="tr-TR" dirty="0" err="1"/>
              <a:t>from</a:t>
            </a:r>
            <a:r>
              <a:rPr lang="tr-TR" dirty="0"/>
              <a:t> </a:t>
            </a:r>
            <a:r>
              <a:rPr lang="tr-TR" dirty="0" err="1"/>
              <a:t>the</a:t>
            </a:r>
            <a:r>
              <a:rPr lang="tr-TR" dirty="0"/>
              <a:t> USER_CONSTRAINTS </a:t>
            </a:r>
            <a:r>
              <a:rPr lang="tr-TR" dirty="0" err="1"/>
              <a:t>and</a:t>
            </a:r>
            <a:r>
              <a:rPr lang="tr-TR" dirty="0"/>
              <a:t> USER_CONS_COLUMNS data </a:t>
            </a:r>
            <a:r>
              <a:rPr lang="tr-TR" dirty="0" err="1"/>
              <a:t>dictionary</a:t>
            </a:r>
            <a:r>
              <a:rPr lang="tr-TR" dirty="0"/>
              <a:t> </a:t>
            </a:r>
            <a:r>
              <a:rPr lang="tr-TR" dirty="0" err="1"/>
              <a:t>views</a:t>
            </a:r>
            <a:r>
              <a:rPr lang="tr-TR" dirty="0"/>
              <a:t>. </a:t>
            </a:r>
            <a:r>
              <a:rPr lang="tr-TR" dirty="0" err="1"/>
              <a:t>Then</a:t>
            </a:r>
            <a:r>
              <a:rPr lang="tr-TR" dirty="0"/>
              <a:t> </a:t>
            </a:r>
            <a:r>
              <a:rPr lang="tr-TR" dirty="0" err="1"/>
              <a:t>use</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DROP </a:t>
            </a:r>
            <a:r>
              <a:rPr lang="tr-TR" dirty="0" err="1">
                <a:solidFill>
                  <a:srgbClr val="FC0128"/>
                </a:solidFill>
              </a:rPr>
              <a:t>clause</a:t>
            </a:r>
            <a:r>
              <a:rPr lang="tr-TR" dirty="0">
                <a:solidFill>
                  <a:srgbClr val="FC0128"/>
                </a:solidFill>
              </a:rPr>
              <a:t>.</a:t>
            </a:r>
            <a:r>
              <a:rPr lang="tr-TR" dirty="0"/>
              <a:t> </a:t>
            </a:r>
            <a:r>
              <a:rPr lang="tr-TR" dirty="0" err="1"/>
              <a:t>The</a:t>
            </a:r>
            <a:r>
              <a:rPr lang="tr-TR" dirty="0"/>
              <a:t> CASCADE </a:t>
            </a:r>
            <a:r>
              <a:rPr lang="tr-TR" dirty="0" err="1"/>
              <a:t>option</a:t>
            </a:r>
            <a:r>
              <a:rPr lang="tr-TR" dirty="0"/>
              <a:t> of </a:t>
            </a:r>
            <a:r>
              <a:rPr lang="tr-TR" dirty="0" err="1"/>
              <a:t>the</a:t>
            </a:r>
            <a:r>
              <a:rPr lang="tr-TR" dirty="0"/>
              <a:t> DROP </a:t>
            </a:r>
            <a:r>
              <a:rPr lang="tr-TR" dirty="0" err="1"/>
              <a:t>clause</a:t>
            </a:r>
            <a:r>
              <a:rPr lang="tr-TR" dirty="0"/>
              <a:t> </a:t>
            </a:r>
            <a:r>
              <a:rPr lang="tr-TR" dirty="0" err="1"/>
              <a:t>causes</a:t>
            </a:r>
            <a:r>
              <a:rPr lang="tr-TR" dirty="0"/>
              <a:t> </a:t>
            </a:r>
            <a:r>
              <a:rPr lang="tr-TR" dirty="0" err="1"/>
              <a:t>any</a:t>
            </a:r>
            <a:r>
              <a:rPr lang="tr-TR" dirty="0"/>
              <a:t> </a:t>
            </a:r>
            <a:r>
              <a:rPr lang="tr-TR" dirty="0" err="1"/>
              <a:t>dependent</a:t>
            </a:r>
            <a:r>
              <a:rPr lang="tr-TR" dirty="0"/>
              <a:t> </a:t>
            </a:r>
            <a:r>
              <a:rPr lang="tr-TR" dirty="0" err="1"/>
              <a:t>constraints</a:t>
            </a:r>
            <a:r>
              <a:rPr lang="tr-TR" dirty="0"/>
              <a:t> </a:t>
            </a:r>
            <a:r>
              <a:rPr lang="tr-TR" dirty="0" err="1"/>
              <a:t>also</a:t>
            </a:r>
            <a:r>
              <a:rPr lang="tr-TR" dirty="0"/>
              <a:t> </a:t>
            </a:r>
            <a:r>
              <a:rPr lang="tr-TR" dirty="0" err="1"/>
              <a:t>to</a:t>
            </a:r>
            <a:r>
              <a:rPr lang="tr-TR" dirty="0"/>
              <a:t> be </a:t>
            </a:r>
            <a:r>
              <a:rPr lang="tr-TR" dirty="0" err="1"/>
              <a:t>dropped</a:t>
            </a:r>
            <a:r>
              <a:rPr lang="tr-TR" dirty="0"/>
              <a:t>.</a:t>
            </a:r>
          </a:p>
          <a:p>
            <a:pPr lvl="1"/>
            <a:r>
              <a:rPr lang="tr-TR" b="1" dirty="0" err="1"/>
              <a:t>Syntax</a:t>
            </a:r>
            <a:endParaRPr lang="tr-TR" dirty="0"/>
          </a:p>
          <a:p>
            <a:pPr lvl="1">
              <a:spcBef>
                <a:spcPct val="65000"/>
              </a:spcBef>
            </a:pPr>
            <a:r>
              <a:rPr lang="tr-TR" dirty="0"/>
              <a:t>  </a:t>
            </a:r>
            <a:r>
              <a:rPr lang="tr-TR" dirty="0">
                <a:latin typeface="Courier New" pitchFamily="49" charset="0"/>
              </a:rPr>
              <a:t>ALTER TABLE	</a:t>
            </a:r>
            <a:r>
              <a:rPr lang="tr-TR" i="1" dirty="0" err="1">
                <a:latin typeface="Courier New" pitchFamily="49" charset="0"/>
              </a:rPr>
              <a:t>table</a:t>
            </a:r>
            <a:endParaRPr lang="tr-TR" dirty="0">
              <a:latin typeface="Courier New" pitchFamily="49" charset="0"/>
            </a:endParaRPr>
          </a:p>
          <a:p>
            <a:pPr lvl="1">
              <a:spcBef>
                <a:spcPct val="0"/>
              </a:spcBef>
            </a:pPr>
            <a:r>
              <a:rPr lang="tr-TR" dirty="0">
                <a:latin typeface="Courier New" pitchFamily="49" charset="0"/>
              </a:rPr>
              <a:t> DROP  PRIMARY KEY | UNIQUE (</a:t>
            </a:r>
            <a:r>
              <a:rPr lang="tr-TR" i="1" dirty="0" err="1">
                <a:latin typeface="Courier New" pitchFamily="49" charset="0"/>
              </a:rPr>
              <a:t>column</a:t>
            </a:r>
            <a:r>
              <a:rPr lang="tr-TR" dirty="0">
                <a:latin typeface="Courier New" pitchFamily="49" charset="0"/>
              </a:rPr>
              <a:t>) |</a:t>
            </a:r>
          </a:p>
          <a:p>
            <a:pPr lvl="1">
              <a:spcBef>
                <a:spcPct val="0"/>
              </a:spcBef>
            </a:pPr>
            <a:r>
              <a:rPr lang="tr-TR" dirty="0">
                <a:latin typeface="Courier New" pitchFamily="49" charset="0"/>
              </a:rPr>
              <a:t>       CONSTRAINT   </a:t>
            </a:r>
            <a:r>
              <a:rPr lang="tr-TR" i="1" dirty="0" err="1">
                <a:latin typeface="Courier New" pitchFamily="49" charset="0"/>
              </a:rPr>
              <a:t>constraint</a:t>
            </a:r>
            <a:r>
              <a:rPr lang="tr-TR" dirty="0">
                <a:latin typeface="Courier New" pitchFamily="49" charset="0"/>
              </a:rPr>
              <a:t>  [CASCADE];</a:t>
            </a:r>
            <a:endParaRPr lang="tr-TR" dirty="0"/>
          </a:p>
          <a:p>
            <a:pPr lvl="1"/>
            <a:endParaRPr lang="tr-TR" sz="400"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err="1"/>
              <a:t>When</a:t>
            </a:r>
            <a:r>
              <a:rPr lang="tr-TR" dirty="0"/>
              <a:t> </a:t>
            </a:r>
            <a:r>
              <a:rPr lang="tr-TR" dirty="0" err="1"/>
              <a:t>you</a:t>
            </a:r>
            <a:r>
              <a:rPr lang="tr-TR" dirty="0"/>
              <a:t> </a:t>
            </a:r>
            <a:r>
              <a:rPr lang="tr-TR" dirty="0" err="1"/>
              <a:t>drop</a:t>
            </a:r>
            <a:r>
              <a:rPr lang="tr-TR" dirty="0"/>
              <a:t> an </a:t>
            </a:r>
            <a:r>
              <a:rPr lang="tr-TR" dirty="0" err="1"/>
              <a:t>integrity</a:t>
            </a:r>
            <a:r>
              <a:rPr lang="tr-TR" dirty="0"/>
              <a:t> </a:t>
            </a:r>
            <a:r>
              <a:rPr lang="tr-TR" dirty="0" err="1"/>
              <a:t>constraint</a:t>
            </a:r>
            <a:r>
              <a:rPr lang="tr-TR" dirty="0"/>
              <a:t>, </a:t>
            </a:r>
            <a:r>
              <a:rPr lang="tr-TR" dirty="0" err="1"/>
              <a:t>that</a:t>
            </a:r>
            <a:r>
              <a:rPr lang="tr-TR" dirty="0"/>
              <a:t> </a:t>
            </a:r>
            <a:r>
              <a:rPr lang="tr-TR" dirty="0" err="1"/>
              <a:t>constraint</a:t>
            </a:r>
            <a:r>
              <a:rPr lang="tr-TR" dirty="0"/>
              <a:t> is </a:t>
            </a:r>
            <a:r>
              <a:rPr lang="tr-TR" dirty="0" err="1"/>
              <a:t>no</a:t>
            </a:r>
            <a:r>
              <a:rPr lang="tr-TR" dirty="0"/>
              <a:t> </a:t>
            </a:r>
            <a:r>
              <a:rPr lang="tr-TR" dirty="0" err="1"/>
              <a:t>longer</a:t>
            </a:r>
            <a:r>
              <a:rPr lang="tr-TR" dirty="0"/>
              <a:t> </a:t>
            </a:r>
            <a:r>
              <a:rPr lang="tr-TR" dirty="0" err="1"/>
              <a:t>enforced</a:t>
            </a:r>
            <a:r>
              <a:rPr lang="tr-TR" dirty="0"/>
              <a:t> </a:t>
            </a:r>
            <a:r>
              <a:rPr lang="tr-TR" dirty="0" err="1"/>
              <a:t>by</a:t>
            </a:r>
            <a:r>
              <a:rPr lang="tr-TR" dirty="0"/>
              <a:t> </a:t>
            </a:r>
            <a:r>
              <a:rPr lang="tr-TR" dirty="0" err="1"/>
              <a:t>the</a:t>
            </a:r>
            <a:r>
              <a:rPr lang="tr-TR" dirty="0"/>
              <a:t> </a:t>
            </a:r>
            <a:r>
              <a:rPr lang="tr-TR" dirty="0" err="1"/>
              <a:t>Oracle</a:t>
            </a:r>
            <a:r>
              <a:rPr lang="tr-TR" dirty="0"/>
              <a:t> Server </a:t>
            </a:r>
            <a:r>
              <a:rPr lang="tr-TR" dirty="0" err="1"/>
              <a:t>and</a:t>
            </a:r>
            <a:r>
              <a:rPr lang="tr-TR" dirty="0"/>
              <a:t> is </a:t>
            </a:r>
            <a:r>
              <a:rPr lang="tr-TR" dirty="0" err="1"/>
              <a:t>no</a:t>
            </a:r>
            <a:r>
              <a:rPr lang="tr-TR" dirty="0"/>
              <a:t> </a:t>
            </a:r>
            <a:r>
              <a:rPr lang="tr-TR" dirty="0" err="1"/>
              <a:t>longer</a:t>
            </a:r>
            <a:r>
              <a:rPr lang="tr-TR" dirty="0"/>
              <a:t> </a:t>
            </a:r>
            <a:r>
              <a:rPr lang="tr-TR" dirty="0" err="1"/>
              <a:t>available</a:t>
            </a:r>
            <a:r>
              <a:rPr lang="tr-TR" dirty="0"/>
              <a:t> in </a:t>
            </a:r>
            <a:r>
              <a:rPr lang="tr-TR" dirty="0" err="1"/>
              <a:t>the</a:t>
            </a:r>
            <a:r>
              <a:rPr lang="tr-TR" dirty="0"/>
              <a:t> data </a:t>
            </a:r>
            <a:r>
              <a:rPr lang="tr-TR" dirty="0" err="1"/>
              <a:t>dictionary</a:t>
            </a:r>
            <a:r>
              <a:rPr lang="tr-TR" dirty="0"/>
              <a:t>.</a:t>
            </a:r>
          </a:p>
          <a:p>
            <a:pPr lvl="1"/>
            <a:endParaRPr lang="tr-TR" dirty="0">
              <a:latin typeface="Times" charset="0"/>
            </a:endParaRPr>
          </a:p>
          <a:p>
            <a:endParaRPr lang="tr-TR" b="1" dirty="0">
              <a:latin typeface="Times" charset="0"/>
            </a:endParaRPr>
          </a:p>
        </p:txBody>
      </p:sp>
      <p:sp>
        <p:nvSpPr>
          <p:cNvPr id="333828"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7924" name="Rectangle 4"/>
          <p:cNvSpPr>
            <a:spLocks noChangeArrowheads="1"/>
          </p:cNvSpPr>
          <p:nvPr/>
        </p:nvSpPr>
        <p:spPr bwMode="auto">
          <a:xfrm>
            <a:off x="804333" y="4475560"/>
            <a:ext cx="7340600" cy="4512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4249917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F03D70E1-DBF0-4707-A7DE-69113E0ACB97}" type="slidenum">
              <a:rPr lang="tr-TR">
                <a:solidFill>
                  <a:prstClr val="black"/>
                </a:solidFill>
              </a:rPr>
              <a:pPr/>
              <a:t>77</a:t>
            </a:fld>
            <a:endParaRPr lang="tr-TR">
              <a:solidFill>
                <a:prstClr val="black"/>
              </a:solidFill>
            </a:endParaRPr>
          </a:p>
        </p:txBody>
      </p:sp>
      <p:sp>
        <p:nvSpPr>
          <p:cNvPr id="334851" name="Rectangle 2"/>
          <p:cNvSpPr>
            <a:spLocks noGrp="1" noChangeArrowheads="1"/>
          </p:cNvSpPr>
          <p:nvPr>
            <p:ph type="body" idx="1"/>
          </p:nvPr>
        </p:nvSpPr>
        <p:spPr>
          <a:xfrm>
            <a:off x="550334" y="3580210"/>
            <a:ext cx="8039100" cy="2984897"/>
          </a:xfrm>
          <a:noFill/>
          <a:ln/>
        </p:spPr>
        <p:txBody>
          <a:bodyPr lIns="90796" tIns="44601" rIns="90796" bIns="44601"/>
          <a:lstStyle/>
          <a:p>
            <a:r>
              <a:rPr lang="tr-TR"/>
              <a:t>Disabling a Constraint</a:t>
            </a:r>
          </a:p>
          <a:p>
            <a:pPr lvl="1"/>
            <a:r>
              <a:rPr lang="tr-TR"/>
              <a:t>You can disable a constraint without dropping it or re-creating it by using the ALTER TABLE statement with the </a:t>
            </a:r>
            <a:r>
              <a:rPr lang="tr-TR">
                <a:solidFill>
                  <a:srgbClr val="FC0128"/>
                </a:solidFill>
              </a:rPr>
              <a:t>DISABLE clause.</a:t>
            </a:r>
            <a:endParaRPr lang="tr-TR"/>
          </a:p>
          <a:p>
            <a:pPr lvl="1"/>
            <a:r>
              <a:rPr lang="tr-TR" b="1"/>
              <a:t>Syntax</a:t>
            </a:r>
            <a:endParaRPr lang="tr-TR"/>
          </a:p>
          <a:p>
            <a:pPr>
              <a:spcBef>
                <a:spcPct val="65000"/>
              </a:spcBef>
            </a:pPr>
            <a:r>
              <a:rPr lang="tr-TR"/>
              <a:t>      </a:t>
            </a:r>
            <a:r>
              <a:rPr lang="tr-TR" b="1">
                <a:latin typeface="Courier New" pitchFamily="49" charset="0"/>
              </a:rPr>
              <a:t>ALTER TABLE   </a:t>
            </a:r>
            <a:r>
              <a:rPr lang="tr-TR" b="1" i="1">
                <a:latin typeface="Courier New" pitchFamily="49" charset="0"/>
              </a:rPr>
              <a:t>table</a:t>
            </a:r>
            <a:endParaRPr lang="tr-TR"/>
          </a:p>
          <a:p>
            <a:pPr>
              <a:spcBef>
                <a:spcPct val="0"/>
              </a:spcBef>
            </a:pPr>
            <a:r>
              <a:rPr lang="tr-TR" b="1">
                <a:latin typeface="Courier New" pitchFamily="49" charset="0"/>
              </a:rPr>
              <a:t>   DISABLE  CONSTRAINT </a:t>
            </a:r>
            <a:r>
              <a:rPr lang="tr-TR" b="1" i="1">
                <a:latin typeface="Courier New" pitchFamily="49" charset="0"/>
              </a:rPr>
              <a:t>constraint</a:t>
            </a:r>
            <a:r>
              <a:rPr lang="tr-TR" b="1">
                <a:latin typeface="Courier New" pitchFamily="49" charset="0"/>
              </a:rPr>
              <a:t> [CASCADE];</a:t>
            </a:r>
          </a:p>
          <a:p>
            <a:pPr lvl="1"/>
            <a:endParaRPr lang="tr-TR" sz="400" b="1"/>
          </a:p>
          <a:p>
            <a:pPr lvl="1"/>
            <a:r>
              <a:rPr lang="tr-TR" b="1"/>
              <a:t>where:</a:t>
            </a:r>
            <a:r>
              <a:rPr lang="tr-TR"/>
              <a:t>	</a:t>
            </a:r>
            <a:r>
              <a:rPr lang="tr-TR" i="1"/>
              <a:t>table</a:t>
            </a:r>
            <a:r>
              <a:rPr lang="tr-TR"/>
              <a:t>			is the name of the table</a:t>
            </a:r>
          </a:p>
          <a:p>
            <a:pPr lvl="1"/>
            <a:r>
              <a:rPr lang="tr-TR"/>
              <a:t>		</a:t>
            </a:r>
            <a:r>
              <a:rPr lang="tr-TR" i="1"/>
              <a:t>constraint</a:t>
            </a:r>
            <a:r>
              <a:rPr lang="tr-TR"/>
              <a:t>		is the name of the constraint</a:t>
            </a:r>
          </a:p>
          <a:p>
            <a:r>
              <a:rPr lang="tr-TR"/>
              <a:t>Guidelines</a:t>
            </a:r>
          </a:p>
          <a:p>
            <a:pPr lvl="2"/>
            <a:r>
              <a:rPr lang="tr-TR"/>
              <a:t>You can use the DISABLE clause in both the CREATE TABLE statement and the ALTER TABLE statement.</a:t>
            </a:r>
          </a:p>
          <a:p>
            <a:pPr lvl="2"/>
            <a:r>
              <a:rPr lang="tr-TR"/>
              <a:t>The CASCADE clause disables dependent integrity constraints.</a:t>
            </a:r>
          </a:p>
        </p:txBody>
      </p:sp>
      <p:sp>
        <p:nvSpPr>
          <p:cNvPr id="33485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9972"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484972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059B120B-555D-4599-96BA-7BB9741A7548}" type="slidenum">
              <a:rPr lang="tr-TR">
                <a:solidFill>
                  <a:prstClr val="black"/>
                </a:solidFill>
              </a:rPr>
              <a:pPr/>
              <a:t>78</a:t>
            </a:fld>
            <a:endParaRPr lang="tr-TR">
              <a:solidFill>
                <a:prstClr val="black"/>
              </a:solidFill>
            </a:endParaRPr>
          </a:p>
        </p:txBody>
      </p:sp>
      <p:sp>
        <p:nvSpPr>
          <p:cNvPr id="335875" name="Rectangle 2"/>
          <p:cNvSpPr>
            <a:spLocks noGrp="1" noChangeArrowheads="1"/>
          </p:cNvSpPr>
          <p:nvPr>
            <p:ph type="body" idx="1"/>
          </p:nvPr>
        </p:nvSpPr>
        <p:spPr>
          <a:xfrm>
            <a:off x="535517" y="3587354"/>
            <a:ext cx="8041216" cy="2977753"/>
          </a:xfrm>
          <a:noFill/>
          <a:ln/>
        </p:spPr>
        <p:txBody>
          <a:bodyPr lIns="90796" tIns="44601" rIns="90796" bIns="44601"/>
          <a:lstStyle/>
          <a:p>
            <a:r>
              <a:rPr lang="tr-TR" dirty="0" err="1"/>
              <a:t>Enabling</a:t>
            </a:r>
            <a:r>
              <a:rPr lang="tr-TR" dirty="0"/>
              <a:t> a </a:t>
            </a:r>
            <a:r>
              <a:rPr lang="tr-TR" dirty="0" err="1"/>
              <a:t>Constraint</a:t>
            </a:r>
            <a:endParaRPr lang="tr-TR" dirty="0"/>
          </a:p>
          <a:p>
            <a:pPr lvl="1"/>
            <a:r>
              <a:rPr lang="tr-TR" dirty="0" err="1"/>
              <a:t>You</a:t>
            </a:r>
            <a:r>
              <a:rPr lang="tr-TR" dirty="0"/>
              <a:t> can </a:t>
            </a:r>
            <a:r>
              <a:rPr lang="tr-TR" dirty="0" err="1"/>
              <a:t>enable</a:t>
            </a:r>
            <a:r>
              <a:rPr lang="tr-TR" dirty="0"/>
              <a:t> a </a:t>
            </a:r>
            <a:r>
              <a:rPr lang="tr-TR" dirty="0" err="1"/>
              <a:t>constraint</a:t>
            </a:r>
            <a:r>
              <a:rPr lang="tr-TR" dirty="0"/>
              <a:t> </a:t>
            </a:r>
            <a:r>
              <a:rPr lang="tr-TR" dirty="0" err="1"/>
              <a:t>without</a:t>
            </a:r>
            <a:r>
              <a:rPr lang="tr-TR" dirty="0"/>
              <a:t> </a:t>
            </a:r>
            <a:r>
              <a:rPr lang="tr-TR" dirty="0" err="1"/>
              <a:t>dropping</a:t>
            </a:r>
            <a:r>
              <a:rPr lang="tr-TR" dirty="0"/>
              <a:t> it </a:t>
            </a:r>
            <a:r>
              <a:rPr lang="tr-TR" dirty="0" err="1"/>
              <a:t>or</a:t>
            </a:r>
            <a:r>
              <a:rPr lang="tr-TR" dirty="0"/>
              <a:t> re-</a:t>
            </a:r>
            <a:r>
              <a:rPr lang="tr-TR" dirty="0" err="1"/>
              <a:t>creating</a:t>
            </a:r>
            <a:r>
              <a:rPr lang="tr-TR" dirty="0"/>
              <a:t> it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ENABLE </a:t>
            </a:r>
            <a:r>
              <a:rPr lang="tr-TR" dirty="0" err="1">
                <a:solidFill>
                  <a:srgbClr val="FC0128"/>
                </a:solidFill>
              </a:rPr>
              <a:t>clause</a:t>
            </a:r>
            <a:r>
              <a:rPr lang="tr-TR" dirty="0">
                <a:solidFill>
                  <a:srgbClr val="FC0128"/>
                </a:solidFill>
              </a:rPr>
              <a:t>.</a:t>
            </a:r>
            <a:endParaRPr lang="tr-TR" dirty="0"/>
          </a:p>
          <a:p>
            <a:pPr lvl="1"/>
            <a:r>
              <a:rPr lang="tr-TR" b="1" dirty="0" err="1"/>
              <a:t>Syntax</a:t>
            </a:r>
            <a:endParaRPr lang="tr-TR" dirty="0"/>
          </a:p>
          <a:p>
            <a:pPr>
              <a:spcBef>
                <a:spcPct val="65000"/>
              </a:spcBef>
            </a:pPr>
            <a:r>
              <a:rPr lang="tr-TR" dirty="0"/>
              <a:t>      </a:t>
            </a:r>
            <a:r>
              <a:rPr lang="tr-TR" b="1" dirty="0">
                <a:latin typeface="Courier New" pitchFamily="49" charset="0"/>
              </a:rPr>
              <a:t>ALTER   TABLE      </a:t>
            </a:r>
            <a:r>
              <a:rPr lang="tr-TR" b="1" i="1" dirty="0" err="1">
                <a:latin typeface="Courier New" pitchFamily="49" charset="0"/>
              </a:rPr>
              <a:t>table</a:t>
            </a:r>
            <a:endParaRPr lang="tr-TR" dirty="0">
              <a:latin typeface="Courier New" pitchFamily="49" charset="0"/>
            </a:endParaRPr>
          </a:p>
          <a:p>
            <a:pPr>
              <a:spcBef>
                <a:spcPct val="0"/>
              </a:spcBef>
            </a:pPr>
            <a:r>
              <a:rPr lang="tr-TR" b="1" dirty="0">
                <a:latin typeface="Courier New" pitchFamily="49" charset="0"/>
              </a:rPr>
              <a:t>   ENABLE  CONSTRAINT </a:t>
            </a:r>
            <a:r>
              <a:rPr lang="tr-TR" b="1" i="1" dirty="0" err="1">
                <a:latin typeface="Courier New" pitchFamily="49" charset="0"/>
              </a:rPr>
              <a:t>constraint</a:t>
            </a:r>
            <a:r>
              <a:rPr lang="tr-TR" b="1" dirty="0">
                <a:latin typeface="Courier New" pitchFamily="49" charset="0"/>
              </a:rPr>
              <a:t>;</a:t>
            </a:r>
          </a:p>
          <a:p>
            <a:pPr lvl="1"/>
            <a:endParaRPr lang="tr-TR" sz="400" b="1"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r>
              <a:rPr lang="tr-TR" dirty="0" err="1"/>
              <a:t>Guidelines</a:t>
            </a:r>
            <a:endParaRPr lang="tr-TR" dirty="0"/>
          </a:p>
          <a:p>
            <a:pPr lvl="2"/>
            <a:r>
              <a:rPr lang="tr-TR" dirty="0" err="1"/>
              <a:t>If</a:t>
            </a:r>
            <a:r>
              <a:rPr lang="tr-TR" dirty="0"/>
              <a:t> </a:t>
            </a:r>
            <a:r>
              <a:rPr lang="tr-TR" dirty="0" err="1"/>
              <a:t>you</a:t>
            </a:r>
            <a:r>
              <a:rPr lang="tr-TR" dirty="0"/>
              <a:t> </a:t>
            </a:r>
            <a:r>
              <a:rPr lang="tr-TR" dirty="0" err="1"/>
              <a:t>enable</a:t>
            </a:r>
            <a:r>
              <a:rPr lang="tr-TR" dirty="0"/>
              <a:t> a </a:t>
            </a:r>
            <a:r>
              <a:rPr lang="tr-TR" dirty="0" err="1"/>
              <a:t>constraint</a:t>
            </a:r>
            <a:r>
              <a:rPr lang="tr-TR" dirty="0"/>
              <a:t>, </a:t>
            </a:r>
            <a:r>
              <a:rPr lang="tr-TR" dirty="0" err="1"/>
              <a:t>that</a:t>
            </a:r>
            <a:r>
              <a:rPr lang="tr-TR" dirty="0"/>
              <a:t> </a:t>
            </a:r>
            <a:r>
              <a:rPr lang="tr-TR" dirty="0" err="1"/>
              <a:t>constraint</a:t>
            </a:r>
            <a:r>
              <a:rPr lang="tr-TR" dirty="0"/>
              <a:t> </a:t>
            </a:r>
            <a:r>
              <a:rPr lang="tr-TR" dirty="0" err="1"/>
              <a:t>applies</a:t>
            </a:r>
            <a:r>
              <a:rPr lang="tr-TR" dirty="0"/>
              <a:t> </a:t>
            </a:r>
            <a:r>
              <a:rPr lang="tr-TR" dirty="0" err="1"/>
              <a:t>to</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must</a:t>
            </a:r>
            <a:r>
              <a:rPr lang="tr-TR" dirty="0"/>
              <a:t> fit </a:t>
            </a:r>
            <a:r>
              <a:rPr lang="tr-TR" dirty="0" err="1"/>
              <a:t>the</a:t>
            </a:r>
            <a:r>
              <a:rPr lang="tr-TR" dirty="0"/>
              <a:t> </a:t>
            </a:r>
            <a:r>
              <a:rPr lang="tr-TR" dirty="0" err="1"/>
              <a:t>constraint</a:t>
            </a:r>
            <a:r>
              <a:rPr lang="tr-TR" dirty="0"/>
              <a:t>.</a:t>
            </a:r>
          </a:p>
          <a:p>
            <a:pPr lvl="2"/>
            <a:r>
              <a:rPr lang="tr-TR" dirty="0" err="1"/>
              <a:t>If</a:t>
            </a:r>
            <a:r>
              <a:rPr lang="tr-TR" dirty="0"/>
              <a:t> </a:t>
            </a:r>
            <a:r>
              <a:rPr lang="tr-TR" dirty="0" err="1"/>
              <a:t>you</a:t>
            </a:r>
            <a:r>
              <a:rPr lang="tr-TR" dirty="0"/>
              <a:t> </a:t>
            </a:r>
            <a:r>
              <a:rPr lang="tr-TR" dirty="0" err="1"/>
              <a:t>enable</a:t>
            </a:r>
            <a:r>
              <a:rPr lang="tr-TR" dirty="0"/>
              <a:t> a UNIQUE </a:t>
            </a:r>
            <a:r>
              <a:rPr lang="tr-TR" dirty="0" err="1"/>
              <a:t>key</a:t>
            </a:r>
            <a:r>
              <a:rPr lang="tr-TR" dirty="0"/>
              <a:t> </a:t>
            </a:r>
            <a:r>
              <a:rPr lang="tr-TR" dirty="0" err="1"/>
              <a:t>or</a:t>
            </a:r>
            <a:r>
              <a:rPr lang="tr-TR" dirty="0"/>
              <a:t> PRIMARY KEY </a:t>
            </a:r>
            <a:r>
              <a:rPr lang="tr-TR" dirty="0" err="1"/>
              <a:t>constraint</a:t>
            </a:r>
            <a:r>
              <a:rPr lang="tr-TR" dirty="0"/>
              <a:t>, a UNIQUE </a:t>
            </a:r>
            <a:r>
              <a:rPr lang="tr-TR" dirty="0" err="1"/>
              <a:t>or</a:t>
            </a:r>
            <a:r>
              <a:rPr lang="tr-TR" dirty="0"/>
              <a:t> PRIMARY KEY </a:t>
            </a:r>
            <a:r>
              <a:rPr lang="tr-TR" dirty="0" err="1"/>
              <a:t>index</a:t>
            </a:r>
            <a:r>
              <a:rPr lang="tr-TR" dirty="0"/>
              <a:t> is </a:t>
            </a:r>
            <a:r>
              <a:rPr lang="tr-TR" dirty="0" err="1"/>
              <a:t>automatically</a:t>
            </a:r>
            <a:r>
              <a:rPr lang="tr-TR" dirty="0"/>
              <a:t> </a:t>
            </a:r>
            <a:r>
              <a:rPr lang="tr-TR" dirty="0" err="1"/>
              <a:t>created</a:t>
            </a:r>
            <a:r>
              <a:rPr lang="tr-TR" dirty="0"/>
              <a:t>.</a:t>
            </a:r>
          </a:p>
          <a:p>
            <a:pPr lvl="2"/>
            <a:r>
              <a:rPr lang="tr-TR" dirty="0" err="1"/>
              <a:t>You</a:t>
            </a:r>
            <a:r>
              <a:rPr lang="tr-TR" dirty="0"/>
              <a:t> can </a:t>
            </a:r>
            <a:r>
              <a:rPr lang="tr-TR" dirty="0" err="1"/>
              <a:t>use</a:t>
            </a:r>
            <a:r>
              <a:rPr lang="tr-TR" dirty="0"/>
              <a:t> </a:t>
            </a:r>
            <a:r>
              <a:rPr lang="tr-TR" dirty="0" err="1"/>
              <a:t>the</a:t>
            </a:r>
            <a:r>
              <a:rPr lang="tr-TR" dirty="0"/>
              <a:t> ENABLE </a:t>
            </a:r>
            <a:r>
              <a:rPr lang="tr-TR" dirty="0" err="1"/>
              <a:t>clause</a:t>
            </a:r>
            <a:r>
              <a:rPr lang="tr-TR" dirty="0"/>
              <a:t> in </a:t>
            </a:r>
            <a:r>
              <a:rPr lang="tr-TR" dirty="0" err="1"/>
              <a:t>both</a:t>
            </a:r>
            <a:r>
              <a:rPr lang="tr-TR" dirty="0"/>
              <a:t> </a:t>
            </a:r>
            <a:r>
              <a:rPr lang="tr-TR" dirty="0" err="1"/>
              <a:t>the</a:t>
            </a:r>
            <a:r>
              <a:rPr lang="tr-TR" dirty="0"/>
              <a:t> CREATE TABLE </a:t>
            </a:r>
            <a:r>
              <a:rPr lang="tr-TR" dirty="0" err="1"/>
              <a:t>statement</a:t>
            </a:r>
            <a:r>
              <a:rPr lang="tr-TR" dirty="0"/>
              <a:t> </a:t>
            </a:r>
            <a:r>
              <a:rPr lang="tr-TR" dirty="0" err="1"/>
              <a:t>and</a:t>
            </a:r>
            <a:r>
              <a:rPr lang="tr-TR" dirty="0"/>
              <a:t> </a:t>
            </a:r>
            <a:r>
              <a:rPr lang="tr-TR" dirty="0" err="1"/>
              <a:t>the</a:t>
            </a:r>
            <a:r>
              <a:rPr lang="tr-TR" dirty="0"/>
              <a:t> ALTER TABLE </a:t>
            </a:r>
            <a:r>
              <a:rPr lang="tr-TR" dirty="0" err="1"/>
              <a:t>statement</a:t>
            </a:r>
            <a:r>
              <a:rPr lang="tr-TR" dirty="0"/>
              <a:t>.</a:t>
            </a:r>
          </a:p>
          <a:p>
            <a:pPr lvl="2"/>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read</a:t>
            </a:r>
            <a:r>
              <a:rPr lang="tr-TR" dirty="0">
                <a:solidFill>
                  <a:schemeClr val="accent2"/>
                </a:solidFill>
              </a:rPr>
              <a:t> </a:t>
            </a: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on </a:t>
            </a:r>
            <a:r>
              <a:rPr lang="tr-TR" dirty="0" err="1">
                <a:solidFill>
                  <a:schemeClr val="accent2"/>
                </a:solidFill>
              </a:rPr>
              <a:t>page</a:t>
            </a:r>
            <a:r>
              <a:rPr lang="tr-TR" dirty="0">
                <a:solidFill>
                  <a:schemeClr val="accent2"/>
                </a:solidFill>
              </a:rPr>
              <a:t> 11-29 </a:t>
            </a:r>
            <a:r>
              <a:rPr lang="tr-TR" dirty="0" err="1">
                <a:solidFill>
                  <a:schemeClr val="accent2"/>
                </a:solidFill>
              </a:rPr>
              <a:t>for</a:t>
            </a:r>
            <a:r>
              <a:rPr lang="tr-TR" dirty="0">
                <a:solidFill>
                  <a:schemeClr val="accent2"/>
                </a:solidFill>
              </a:rPr>
              <a:t> </a:t>
            </a:r>
            <a:r>
              <a:rPr lang="tr-TR" dirty="0" err="1">
                <a:solidFill>
                  <a:schemeClr val="accent2"/>
                </a:solidFill>
              </a:rPr>
              <a:t>information</a:t>
            </a:r>
            <a:r>
              <a:rPr lang="tr-TR" dirty="0">
                <a:solidFill>
                  <a:schemeClr val="accent2"/>
                </a:solidFill>
              </a:rPr>
              <a:t> on </a:t>
            </a:r>
            <a:r>
              <a:rPr lang="tr-TR" dirty="0" err="1">
                <a:solidFill>
                  <a:schemeClr val="accent2"/>
                </a:solidFill>
              </a:rPr>
              <a:t>the</a:t>
            </a:r>
            <a:r>
              <a:rPr lang="tr-TR" dirty="0">
                <a:solidFill>
                  <a:schemeClr val="accent2"/>
                </a:solidFill>
              </a:rPr>
              <a:t> VALIDATE </a:t>
            </a:r>
            <a:r>
              <a:rPr lang="tr-TR" dirty="0" err="1">
                <a:solidFill>
                  <a:schemeClr val="accent2"/>
                </a:solidFill>
              </a:rPr>
              <a:t>and</a:t>
            </a:r>
            <a:r>
              <a:rPr lang="tr-TR" dirty="0">
                <a:solidFill>
                  <a:schemeClr val="accent2"/>
                </a:solidFill>
              </a:rPr>
              <a:t> NOVALIDATE </a:t>
            </a:r>
            <a:r>
              <a:rPr lang="tr-TR" dirty="0" err="1">
                <a:solidFill>
                  <a:schemeClr val="accent2"/>
                </a:solidFill>
              </a:rPr>
              <a:t>options</a:t>
            </a:r>
            <a:endParaRPr lang="tr-TR" dirty="0">
              <a:solidFill>
                <a:schemeClr val="accent2"/>
              </a:solidFill>
            </a:endParaRPr>
          </a:p>
        </p:txBody>
      </p:sp>
      <p:sp>
        <p:nvSpPr>
          <p:cNvPr id="335876"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42020"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18201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79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r>
              <a:rPr lang="tr-TR" dirty="0" err="1"/>
              <a:t>Cascading</a:t>
            </a:r>
            <a:r>
              <a:rPr lang="tr-TR" dirty="0"/>
              <a:t> CONSTRAINTS</a:t>
            </a:r>
          </a:p>
          <a:p>
            <a:pPr lvl="1" defTabSz="363538">
              <a:tabLst>
                <a:tab pos="434975" algn="l"/>
              </a:tabLst>
            </a:pPr>
            <a:r>
              <a:rPr lang="tr-TR" dirty="0" err="1"/>
              <a:t>This</a:t>
            </a:r>
            <a:r>
              <a:rPr lang="tr-TR" dirty="0"/>
              <a:t> </a:t>
            </a:r>
            <a:r>
              <a:rPr lang="tr-TR" dirty="0" err="1"/>
              <a:t>statement</a:t>
            </a:r>
            <a:r>
              <a:rPr lang="tr-TR" dirty="0"/>
              <a:t> </a:t>
            </a:r>
            <a:r>
              <a:rPr lang="tr-TR" dirty="0" err="1"/>
              <a:t>illustrates</a:t>
            </a:r>
            <a:r>
              <a:rPr lang="tr-TR" dirty="0"/>
              <a:t> </a:t>
            </a:r>
            <a:r>
              <a:rPr lang="tr-TR" dirty="0" err="1"/>
              <a:t>the</a:t>
            </a:r>
            <a:r>
              <a:rPr lang="tr-TR" dirty="0"/>
              <a:t> </a:t>
            </a:r>
            <a:r>
              <a:rPr lang="tr-TR" dirty="0" err="1"/>
              <a:t>usage</a:t>
            </a:r>
            <a:r>
              <a:rPr lang="tr-TR" dirty="0"/>
              <a:t> of </a:t>
            </a:r>
            <a:r>
              <a:rPr lang="tr-TR" dirty="0" err="1"/>
              <a:t>the</a:t>
            </a:r>
            <a:r>
              <a:rPr lang="tr-TR" dirty="0"/>
              <a:t> </a:t>
            </a:r>
            <a:r>
              <a:rPr lang="tr-TR" dirty="0">
                <a:solidFill>
                  <a:srgbClr val="FC0128"/>
                </a:solidFill>
              </a:rPr>
              <a:t>CASCADE CONSTRAINTS</a:t>
            </a:r>
            <a:r>
              <a:rPr lang="tr-TR" dirty="0"/>
              <a:t> </a:t>
            </a:r>
            <a:r>
              <a:rPr lang="tr-TR" dirty="0" err="1"/>
              <a:t>clause</a:t>
            </a:r>
            <a:r>
              <a:rPr lang="tr-TR" dirty="0"/>
              <a:t>. </a:t>
            </a:r>
            <a:r>
              <a:rPr lang="tr-TR" dirty="0" err="1"/>
              <a:t>Assume</a:t>
            </a:r>
            <a:r>
              <a:rPr lang="tr-TR" dirty="0"/>
              <a:t> </a:t>
            </a:r>
            <a:r>
              <a:rPr lang="tr-TR" dirty="0" err="1"/>
              <a:t>table</a:t>
            </a:r>
            <a:r>
              <a:rPr lang="tr-TR" dirty="0"/>
              <a:t> test1 is </a:t>
            </a:r>
            <a:r>
              <a:rPr lang="tr-TR" dirty="0" err="1"/>
              <a:t>created</a:t>
            </a:r>
            <a:r>
              <a:rPr lang="tr-TR" dirty="0"/>
              <a:t> as </a:t>
            </a:r>
            <a:r>
              <a:rPr lang="tr-TR" dirty="0" err="1"/>
              <a:t>follows</a:t>
            </a:r>
            <a:r>
              <a:rPr lang="tr-TR" dirty="0"/>
              <a:t>: </a:t>
            </a:r>
          </a:p>
          <a:p>
            <a:pPr defTabSz="363538">
              <a:tabLst>
                <a:tab pos="434975" algn="l"/>
              </a:tabLst>
            </a:pPr>
            <a:r>
              <a:rPr lang="tr-TR" dirty="0">
                <a:latin typeface="Courier New" pitchFamily="49" charset="0"/>
              </a:rPr>
              <a:t> SQL&gt; CREATE TABLE test1 (</a:t>
            </a:r>
          </a:p>
          <a:p>
            <a:pPr defTabSz="363538">
              <a:tabLst>
                <a:tab pos="434975" algn="l"/>
              </a:tabLst>
            </a:pPr>
            <a:r>
              <a:rPr lang="tr-TR" dirty="0">
                <a:latin typeface="Courier New" pitchFamily="49" charset="0"/>
              </a:rPr>
              <a:t>   2  </a:t>
            </a:r>
            <a:r>
              <a:rPr lang="tr-TR" dirty="0" err="1">
                <a:latin typeface="Courier New" pitchFamily="49" charset="0"/>
              </a:rPr>
              <a:t>pk</a:t>
            </a:r>
            <a:r>
              <a:rPr lang="tr-TR" dirty="0">
                <a:latin typeface="Courier New" pitchFamily="49" charset="0"/>
              </a:rPr>
              <a:t> NUMBER PRIMARY KEY,</a:t>
            </a:r>
          </a:p>
          <a:p>
            <a:pPr defTabSz="363538">
              <a:tabLst>
                <a:tab pos="434975" algn="l"/>
              </a:tabLst>
            </a:pPr>
            <a:r>
              <a:rPr lang="tr-TR" dirty="0">
                <a:latin typeface="Courier New" pitchFamily="49" charset="0"/>
              </a:rPr>
              <a:t>   3  </a:t>
            </a:r>
            <a:r>
              <a:rPr lang="tr-TR" dirty="0" err="1">
                <a:latin typeface="Courier New" pitchFamily="49" charset="0"/>
              </a:rPr>
              <a:t>fk</a:t>
            </a:r>
            <a:r>
              <a:rPr lang="tr-TR" dirty="0">
                <a:latin typeface="Courier New" pitchFamily="49" charset="0"/>
              </a:rPr>
              <a:t> NUMBER,</a:t>
            </a:r>
          </a:p>
          <a:p>
            <a:pPr defTabSz="363538">
              <a:tabLst>
                <a:tab pos="434975" algn="l"/>
              </a:tabLst>
            </a:pPr>
            <a:r>
              <a:rPr lang="tr-TR" dirty="0">
                <a:latin typeface="Courier New" pitchFamily="49" charset="0"/>
              </a:rPr>
              <a:t>   4  col1 NUMBER,</a:t>
            </a:r>
          </a:p>
          <a:p>
            <a:pPr defTabSz="363538">
              <a:tabLst>
                <a:tab pos="434975" algn="l"/>
              </a:tabLst>
            </a:pPr>
            <a:r>
              <a:rPr lang="tr-TR" dirty="0">
                <a:latin typeface="Courier New" pitchFamily="49" charset="0"/>
              </a:rPr>
              <a:t>   5  col2 NUMBER,</a:t>
            </a:r>
          </a:p>
          <a:p>
            <a:pPr defTabSz="363538">
              <a:tabLst>
                <a:tab pos="434975" algn="l"/>
              </a:tabLst>
            </a:pPr>
            <a:r>
              <a:rPr lang="tr-TR" dirty="0">
                <a:latin typeface="Courier New" pitchFamily="49" charset="0"/>
              </a:rPr>
              <a:t>   6  CONSTRAINT </a:t>
            </a:r>
            <a:r>
              <a:rPr lang="tr-TR" dirty="0" err="1">
                <a:latin typeface="Courier New" pitchFamily="49" charset="0"/>
              </a:rPr>
              <a:t>fk_constraint</a:t>
            </a:r>
            <a:r>
              <a:rPr lang="tr-TR" dirty="0">
                <a:latin typeface="Courier New" pitchFamily="49" charset="0"/>
              </a:rPr>
              <a:t> FOREIGN KEY (</a:t>
            </a:r>
            <a:r>
              <a:rPr lang="tr-TR" dirty="0" err="1">
                <a:latin typeface="Courier New" pitchFamily="49" charset="0"/>
              </a:rPr>
              <a:t>fk</a:t>
            </a:r>
            <a:r>
              <a:rPr lang="tr-TR" dirty="0">
                <a:latin typeface="Courier New" pitchFamily="49" charset="0"/>
              </a:rPr>
              <a:t>) REFERENCES test1,</a:t>
            </a:r>
          </a:p>
          <a:p>
            <a:pPr defTabSz="363538">
              <a:tabLst>
                <a:tab pos="434975" algn="l"/>
              </a:tabLst>
            </a:pPr>
            <a:r>
              <a:rPr lang="tr-TR" dirty="0">
                <a:latin typeface="Courier New" pitchFamily="49" charset="0"/>
              </a:rPr>
              <a:t>   7  CONSTRAINT ck1 CHECK (</a:t>
            </a:r>
            <a:r>
              <a:rPr lang="tr-TR" dirty="0" err="1">
                <a:latin typeface="Courier New" pitchFamily="49" charset="0"/>
              </a:rPr>
              <a:t>pk</a:t>
            </a:r>
            <a:r>
              <a:rPr lang="tr-TR" dirty="0">
                <a:latin typeface="Courier New" pitchFamily="49" charset="0"/>
              </a:rPr>
              <a:t> &gt; 0 </a:t>
            </a:r>
            <a:r>
              <a:rPr lang="tr-TR" dirty="0" err="1">
                <a:latin typeface="Courier New" pitchFamily="49" charset="0"/>
              </a:rPr>
              <a:t>and</a:t>
            </a:r>
            <a:r>
              <a:rPr lang="tr-TR" dirty="0">
                <a:latin typeface="Courier New" pitchFamily="49" charset="0"/>
              </a:rPr>
              <a:t> col1 &gt; 0),</a:t>
            </a:r>
          </a:p>
          <a:p>
            <a:pPr defTabSz="363538">
              <a:tabLst>
                <a:tab pos="434975" algn="l"/>
              </a:tabLst>
            </a:pPr>
            <a:r>
              <a:rPr lang="tr-TR" dirty="0">
                <a:latin typeface="Courier New" pitchFamily="49" charset="0"/>
              </a:rPr>
              <a:t>   8  CONSTRAINT ck2 CHECK (col2 &gt; 0));</a:t>
            </a:r>
          </a:p>
          <a:p>
            <a:pPr lvl="1" defTabSz="363538">
              <a:tabLst>
                <a:tab pos="434975" algn="l"/>
              </a:tabLst>
            </a:pPr>
            <a:r>
              <a:rPr lang="tr-TR" dirty="0"/>
              <a:t>An </a:t>
            </a:r>
            <a:r>
              <a:rPr lang="tr-TR" dirty="0" err="1"/>
              <a:t>error</a:t>
            </a:r>
            <a:r>
              <a:rPr lang="tr-TR" dirty="0"/>
              <a:t> </a:t>
            </a:r>
            <a:r>
              <a:rPr lang="tr-TR" dirty="0" err="1"/>
              <a:t>will</a:t>
            </a:r>
            <a:r>
              <a:rPr lang="tr-TR" dirty="0"/>
              <a:t> be </a:t>
            </a:r>
            <a:r>
              <a:rPr lang="tr-TR" dirty="0" err="1"/>
              <a:t>returned</a:t>
            </a:r>
            <a:r>
              <a:rPr lang="tr-TR" dirty="0"/>
              <a:t> </a:t>
            </a:r>
            <a:r>
              <a:rPr lang="tr-TR" dirty="0" err="1"/>
              <a:t>for</a:t>
            </a:r>
            <a:r>
              <a:rPr lang="tr-TR" dirty="0"/>
              <a:t> </a:t>
            </a:r>
            <a:r>
              <a:rPr lang="tr-TR" dirty="0" err="1"/>
              <a:t>the</a:t>
            </a:r>
            <a:r>
              <a:rPr lang="tr-TR" dirty="0"/>
              <a:t> </a:t>
            </a:r>
            <a:r>
              <a:rPr lang="tr-TR" dirty="0" err="1"/>
              <a:t>following</a:t>
            </a:r>
            <a:r>
              <a:rPr lang="tr-TR" dirty="0"/>
              <a:t> </a:t>
            </a:r>
            <a:r>
              <a:rPr lang="tr-TR" dirty="0" err="1"/>
              <a:t>statements</a:t>
            </a:r>
            <a:r>
              <a:rPr lang="tr-TR" dirty="0"/>
              <a:t>: </a:t>
            </a:r>
          </a:p>
          <a:p>
            <a:pPr defTabSz="363538">
              <a:tabLst>
                <a:tab pos="434975" algn="l"/>
              </a:tabLst>
            </a:pPr>
            <a:r>
              <a:rPr lang="tr-TR" dirty="0">
                <a:latin typeface="Courier New" pitchFamily="49" charset="0"/>
              </a:rPr>
              <a:t> SQL&gt; ALTER TABLE test1 DROP (</a:t>
            </a:r>
            <a:r>
              <a:rPr lang="tr-TR" dirty="0" err="1">
                <a:latin typeface="Courier New" pitchFamily="49" charset="0"/>
              </a:rPr>
              <a:t>pk</a:t>
            </a:r>
            <a:r>
              <a:rPr lang="tr-TR" dirty="0">
                <a:latin typeface="Courier New" pitchFamily="49" charset="0"/>
              </a:rPr>
              <a:t>);</a:t>
            </a:r>
            <a:r>
              <a:rPr lang="tr-TR" b="1" dirty="0"/>
              <a:t> -- </a:t>
            </a:r>
            <a:r>
              <a:rPr lang="tr-TR" b="1" dirty="0" err="1"/>
              <a:t>pk</a:t>
            </a:r>
            <a:r>
              <a:rPr lang="tr-TR" b="1" dirty="0"/>
              <a:t> is a </a:t>
            </a:r>
            <a:r>
              <a:rPr lang="tr-TR" b="1" dirty="0" err="1"/>
              <a:t>parent</a:t>
            </a:r>
            <a:r>
              <a:rPr lang="tr-TR" b="1" dirty="0"/>
              <a:t> </a:t>
            </a:r>
            <a:r>
              <a:rPr lang="tr-TR" b="1" dirty="0" err="1"/>
              <a:t>key</a:t>
            </a:r>
            <a:endParaRPr lang="tr-TR" b="1" dirty="0"/>
          </a:p>
          <a:p>
            <a:pPr defTabSz="363538">
              <a:tabLst>
                <a:tab pos="434975" algn="l"/>
              </a:tabLst>
            </a:pPr>
            <a:r>
              <a:rPr lang="tr-TR" dirty="0">
                <a:latin typeface="Courier New" pitchFamily="49" charset="0"/>
              </a:rPr>
              <a:t> SQL&gt; ALTER TABLE test1 DROP (col1);</a:t>
            </a:r>
            <a:r>
              <a:rPr lang="tr-TR" b="1" dirty="0"/>
              <a:t> -- c1 is </a:t>
            </a:r>
            <a:r>
              <a:rPr lang="tr-TR" b="1" dirty="0" err="1"/>
              <a:t>referenced</a:t>
            </a:r>
            <a:r>
              <a:rPr lang="tr-TR" b="1" dirty="0"/>
              <a:t> </a:t>
            </a:r>
            <a:r>
              <a:rPr lang="tr-TR" b="1" dirty="0" err="1"/>
              <a:t>by</a:t>
            </a:r>
            <a:r>
              <a:rPr lang="tr-TR" b="1" dirty="0"/>
              <a:t> </a:t>
            </a:r>
            <a:r>
              <a:rPr lang="tr-TR" b="1" dirty="0" err="1"/>
              <a:t>multicolumn</a:t>
            </a:r>
            <a:r>
              <a:rPr lang="tr-TR" b="1" dirty="0"/>
              <a:t> </a:t>
            </a:r>
            <a:r>
              <a:rPr lang="tr-TR" b="1" dirty="0" err="1"/>
              <a:t>constraint</a:t>
            </a:r>
            <a:r>
              <a:rPr lang="tr-TR" b="1" dirty="0"/>
              <a:t> ck1</a:t>
            </a:r>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8717177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F26868FC-96CA-4882-AFDF-68EFF5B89968}" type="slidenum">
              <a:rPr lang="tr-TR">
                <a:solidFill>
                  <a:prstClr val="black"/>
                </a:solidFill>
              </a:rPr>
              <a:pPr/>
              <a:t>80</a:t>
            </a:fld>
            <a:endParaRPr lang="tr-TR">
              <a:solidFill>
                <a:prstClr val="black"/>
              </a:solidFill>
            </a:endParaRPr>
          </a:p>
        </p:txBody>
      </p:sp>
      <p:sp>
        <p:nvSpPr>
          <p:cNvPr id="337923"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Viewing</a:t>
            </a:r>
            <a:r>
              <a:rPr lang="tr-TR" dirty="0"/>
              <a:t> </a:t>
            </a:r>
            <a:r>
              <a:rPr lang="tr-TR" dirty="0" err="1"/>
              <a:t>Constraints</a:t>
            </a:r>
            <a:endParaRPr lang="tr-TR" dirty="0"/>
          </a:p>
          <a:p>
            <a:pPr lvl="1"/>
            <a:r>
              <a:rPr lang="tr-TR" dirty="0" err="1"/>
              <a:t>After</a:t>
            </a:r>
            <a:r>
              <a:rPr lang="tr-TR" dirty="0"/>
              <a:t> </a:t>
            </a:r>
            <a:r>
              <a:rPr lang="tr-TR" dirty="0" err="1"/>
              <a:t>creating</a:t>
            </a:r>
            <a:r>
              <a:rPr lang="tr-TR" dirty="0"/>
              <a:t> a </a:t>
            </a:r>
            <a:r>
              <a:rPr lang="tr-TR" dirty="0" err="1"/>
              <a:t>table</a:t>
            </a:r>
            <a:r>
              <a:rPr lang="tr-TR" dirty="0"/>
              <a:t>, </a:t>
            </a:r>
            <a:r>
              <a:rPr lang="tr-TR" dirty="0" err="1"/>
              <a:t>you</a:t>
            </a:r>
            <a:r>
              <a:rPr lang="tr-TR" dirty="0"/>
              <a:t> can </a:t>
            </a:r>
            <a:r>
              <a:rPr lang="tr-TR" dirty="0" err="1"/>
              <a:t>confirm</a:t>
            </a:r>
            <a:r>
              <a:rPr lang="tr-TR" dirty="0"/>
              <a:t> </a:t>
            </a:r>
            <a:r>
              <a:rPr lang="tr-TR" dirty="0" err="1"/>
              <a:t>its</a:t>
            </a:r>
            <a:r>
              <a:rPr lang="tr-TR" dirty="0"/>
              <a:t> </a:t>
            </a:r>
            <a:r>
              <a:rPr lang="tr-TR" dirty="0" err="1"/>
              <a:t>existence</a:t>
            </a:r>
            <a:r>
              <a:rPr lang="tr-TR" dirty="0"/>
              <a:t> </a:t>
            </a:r>
            <a:r>
              <a:rPr lang="tr-TR" dirty="0" err="1"/>
              <a:t>by</a:t>
            </a:r>
            <a:r>
              <a:rPr lang="tr-TR" dirty="0"/>
              <a:t> </a:t>
            </a:r>
            <a:r>
              <a:rPr lang="tr-TR" dirty="0" err="1"/>
              <a:t>issuing</a:t>
            </a:r>
            <a:r>
              <a:rPr lang="tr-TR" dirty="0"/>
              <a:t> a DESCRIBE </a:t>
            </a:r>
            <a:r>
              <a:rPr lang="tr-TR" dirty="0" err="1"/>
              <a:t>command</a:t>
            </a:r>
            <a:r>
              <a:rPr lang="tr-TR" dirty="0"/>
              <a:t>. </a:t>
            </a:r>
            <a:r>
              <a:rPr lang="tr-TR" dirty="0" err="1"/>
              <a:t>The</a:t>
            </a:r>
            <a:r>
              <a:rPr lang="tr-TR" dirty="0"/>
              <a:t> </a:t>
            </a:r>
            <a:r>
              <a:rPr lang="tr-TR" dirty="0" err="1"/>
              <a:t>only</a:t>
            </a:r>
            <a:r>
              <a:rPr lang="tr-TR" dirty="0"/>
              <a:t> </a:t>
            </a:r>
            <a:r>
              <a:rPr lang="tr-TR" dirty="0" err="1"/>
              <a:t>constraint</a:t>
            </a:r>
            <a:r>
              <a:rPr lang="tr-TR" dirty="0"/>
              <a:t> </a:t>
            </a:r>
            <a:r>
              <a:rPr lang="tr-TR" dirty="0" err="1"/>
              <a:t>that</a:t>
            </a:r>
            <a:r>
              <a:rPr lang="tr-TR" dirty="0"/>
              <a:t> </a:t>
            </a:r>
            <a:r>
              <a:rPr lang="tr-TR" dirty="0" err="1"/>
              <a:t>you</a:t>
            </a:r>
            <a:r>
              <a:rPr lang="tr-TR" dirty="0"/>
              <a:t> can </a:t>
            </a:r>
            <a:r>
              <a:rPr lang="tr-TR" dirty="0" err="1"/>
              <a:t>verify</a:t>
            </a:r>
            <a:r>
              <a:rPr lang="tr-TR" dirty="0"/>
              <a:t> is </a:t>
            </a:r>
            <a:r>
              <a:rPr lang="tr-TR" dirty="0" err="1"/>
              <a:t>the</a:t>
            </a:r>
            <a:r>
              <a:rPr lang="tr-TR" dirty="0"/>
              <a:t> NOT NULL </a:t>
            </a:r>
            <a:r>
              <a:rPr lang="tr-TR" dirty="0" err="1"/>
              <a:t>constraint</a:t>
            </a:r>
            <a:r>
              <a:rPr lang="tr-TR" dirty="0"/>
              <a:t>. </a:t>
            </a:r>
            <a:r>
              <a:rPr lang="tr-TR" dirty="0" err="1"/>
              <a:t>To</a:t>
            </a:r>
            <a:r>
              <a:rPr lang="tr-TR" dirty="0"/>
              <a:t> </a:t>
            </a:r>
            <a:r>
              <a:rPr lang="tr-TR" dirty="0" err="1"/>
              <a:t>view</a:t>
            </a:r>
            <a:r>
              <a:rPr lang="tr-TR" dirty="0"/>
              <a:t> </a:t>
            </a:r>
            <a:r>
              <a:rPr lang="tr-TR" dirty="0" err="1"/>
              <a:t>all</a:t>
            </a:r>
            <a:r>
              <a:rPr lang="tr-TR" dirty="0"/>
              <a:t> </a:t>
            </a:r>
            <a:r>
              <a:rPr lang="tr-TR" dirty="0" err="1"/>
              <a:t>constraints</a:t>
            </a:r>
            <a:r>
              <a:rPr lang="tr-TR" dirty="0"/>
              <a:t> on </a:t>
            </a:r>
            <a:r>
              <a:rPr lang="tr-TR" dirty="0" err="1"/>
              <a:t>your</a:t>
            </a:r>
            <a:r>
              <a:rPr lang="tr-TR" dirty="0"/>
              <a:t> </a:t>
            </a:r>
            <a:r>
              <a:rPr lang="tr-TR" dirty="0" err="1"/>
              <a:t>table</a:t>
            </a:r>
            <a:r>
              <a:rPr lang="tr-TR" dirty="0"/>
              <a:t>, </a:t>
            </a:r>
            <a:r>
              <a:rPr lang="tr-TR" dirty="0" err="1"/>
              <a:t>query</a:t>
            </a:r>
            <a:r>
              <a:rPr lang="tr-TR" dirty="0"/>
              <a:t> </a:t>
            </a:r>
            <a:r>
              <a:rPr lang="tr-TR" dirty="0" err="1"/>
              <a:t>the</a:t>
            </a:r>
            <a:r>
              <a:rPr lang="tr-TR" dirty="0"/>
              <a:t> USER_CONSTRAINTS </a:t>
            </a:r>
            <a:r>
              <a:rPr lang="tr-TR" dirty="0" err="1"/>
              <a:t>table</a:t>
            </a:r>
            <a:r>
              <a:rPr lang="tr-TR" dirty="0"/>
              <a:t>. </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displays</a:t>
            </a:r>
            <a:r>
              <a:rPr lang="tr-TR" dirty="0"/>
              <a:t> </a:t>
            </a:r>
            <a:r>
              <a:rPr lang="tr-TR" dirty="0" err="1"/>
              <a:t>all</a:t>
            </a:r>
            <a:r>
              <a:rPr lang="tr-TR" dirty="0"/>
              <a:t> </a:t>
            </a:r>
            <a:r>
              <a:rPr lang="tr-TR" dirty="0" err="1"/>
              <a:t>the</a:t>
            </a:r>
            <a:r>
              <a:rPr lang="tr-TR" dirty="0"/>
              <a:t> </a:t>
            </a:r>
            <a:r>
              <a:rPr lang="tr-TR" dirty="0" err="1"/>
              <a:t>constraints</a:t>
            </a:r>
            <a:r>
              <a:rPr lang="tr-TR" dirty="0"/>
              <a:t> on </a:t>
            </a:r>
            <a:r>
              <a:rPr lang="tr-TR" dirty="0" err="1"/>
              <a:t>the</a:t>
            </a:r>
            <a:r>
              <a:rPr lang="tr-TR" dirty="0"/>
              <a:t> EMP </a:t>
            </a:r>
            <a:r>
              <a:rPr lang="tr-TR" dirty="0" err="1"/>
              <a:t>table</a:t>
            </a:r>
            <a:r>
              <a:rPr lang="tr-TR" dirty="0"/>
              <a:t>.</a:t>
            </a:r>
          </a:p>
          <a:p>
            <a:pPr lvl="1"/>
            <a:r>
              <a:rPr lang="tr-TR" b="1" dirty="0" err="1"/>
              <a:t>Note</a:t>
            </a:r>
            <a:r>
              <a:rPr lang="tr-TR" b="1" dirty="0"/>
              <a:t>:</a:t>
            </a:r>
            <a:r>
              <a:rPr lang="tr-TR" dirty="0"/>
              <a:t> </a:t>
            </a:r>
            <a:r>
              <a:rPr lang="tr-TR" dirty="0" err="1"/>
              <a:t>Constraints</a:t>
            </a:r>
            <a:r>
              <a:rPr lang="tr-TR" dirty="0"/>
              <a:t> </a:t>
            </a:r>
            <a:r>
              <a:rPr lang="tr-TR" dirty="0" err="1"/>
              <a:t>that</a:t>
            </a:r>
            <a:r>
              <a:rPr lang="tr-TR" dirty="0"/>
              <a:t> </a:t>
            </a:r>
            <a:r>
              <a:rPr lang="tr-TR" dirty="0" err="1"/>
              <a:t>are</a:t>
            </a:r>
            <a:r>
              <a:rPr lang="tr-TR" dirty="0"/>
              <a:t> not </a:t>
            </a:r>
            <a:r>
              <a:rPr lang="tr-TR" dirty="0" err="1"/>
              <a:t>named</a:t>
            </a:r>
            <a:r>
              <a:rPr lang="tr-TR" dirty="0"/>
              <a:t> </a:t>
            </a:r>
            <a:r>
              <a:rPr lang="tr-TR" dirty="0" err="1"/>
              <a:t>by</a:t>
            </a:r>
            <a:r>
              <a:rPr lang="tr-TR" dirty="0"/>
              <a:t> </a:t>
            </a:r>
            <a:r>
              <a:rPr lang="tr-TR" dirty="0" err="1"/>
              <a:t>the</a:t>
            </a:r>
            <a:r>
              <a:rPr lang="tr-TR" dirty="0"/>
              <a:t> </a:t>
            </a:r>
            <a:r>
              <a:rPr lang="tr-TR" dirty="0" err="1"/>
              <a:t>table</a:t>
            </a:r>
            <a:r>
              <a:rPr lang="tr-TR" dirty="0"/>
              <a:t> </a:t>
            </a:r>
            <a:r>
              <a:rPr lang="tr-TR" dirty="0" err="1"/>
              <a:t>owner</a:t>
            </a:r>
            <a:r>
              <a:rPr lang="tr-TR" dirty="0"/>
              <a:t> </a:t>
            </a:r>
            <a:r>
              <a:rPr lang="tr-TR" dirty="0" err="1"/>
              <a:t>receive</a:t>
            </a:r>
            <a:r>
              <a:rPr lang="tr-TR" dirty="0"/>
              <a:t> </a:t>
            </a:r>
            <a:r>
              <a:rPr lang="tr-TR" dirty="0" err="1"/>
              <a:t>the</a:t>
            </a:r>
            <a:r>
              <a:rPr lang="tr-TR" dirty="0"/>
              <a:t> </a:t>
            </a:r>
            <a:r>
              <a:rPr lang="tr-TR" dirty="0" err="1"/>
              <a:t>system-assigned</a:t>
            </a:r>
            <a:r>
              <a:rPr lang="tr-TR" dirty="0"/>
              <a:t> </a:t>
            </a:r>
            <a:r>
              <a:rPr lang="tr-TR" dirty="0" err="1"/>
              <a:t>constraint</a:t>
            </a:r>
            <a:r>
              <a:rPr lang="tr-TR" dirty="0"/>
              <a:t> name. </a:t>
            </a:r>
            <a:r>
              <a:rPr lang="tr-TR" dirty="0" err="1"/>
              <a:t>In</a:t>
            </a:r>
            <a:r>
              <a:rPr lang="tr-TR" dirty="0"/>
              <a:t> </a:t>
            </a:r>
            <a:r>
              <a:rPr lang="tr-TR" dirty="0" err="1"/>
              <a:t>constraint</a:t>
            </a:r>
            <a:r>
              <a:rPr lang="tr-TR" dirty="0"/>
              <a:t> </a:t>
            </a:r>
            <a:r>
              <a:rPr lang="tr-TR" dirty="0" err="1"/>
              <a:t>type</a:t>
            </a:r>
            <a:r>
              <a:rPr lang="tr-TR" dirty="0"/>
              <a:t>, C </a:t>
            </a:r>
            <a:r>
              <a:rPr lang="tr-TR" dirty="0" err="1"/>
              <a:t>stands</a:t>
            </a:r>
            <a:r>
              <a:rPr lang="tr-TR" dirty="0"/>
              <a:t> </a:t>
            </a:r>
            <a:r>
              <a:rPr lang="tr-TR" dirty="0" err="1"/>
              <a:t>for</a:t>
            </a:r>
            <a:r>
              <a:rPr lang="tr-TR" dirty="0"/>
              <a:t> CHECK, P </a:t>
            </a:r>
            <a:r>
              <a:rPr lang="tr-TR" dirty="0" err="1"/>
              <a:t>for</a:t>
            </a:r>
            <a:r>
              <a:rPr lang="tr-TR" dirty="0"/>
              <a:t> PRIMARY KEY, R </a:t>
            </a:r>
            <a:r>
              <a:rPr lang="tr-TR" dirty="0" err="1"/>
              <a:t>for</a:t>
            </a:r>
            <a:r>
              <a:rPr lang="tr-TR" dirty="0"/>
              <a:t> </a:t>
            </a:r>
            <a:r>
              <a:rPr lang="tr-TR" dirty="0" err="1"/>
              <a:t>referential</a:t>
            </a:r>
            <a:r>
              <a:rPr lang="tr-TR" dirty="0"/>
              <a:t> </a:t>
            </a:r>
            <a:r>
              <a:rPr lang="tr-TR" dirty="0" err="1"/>
              <a:t>integrity</a:t>
            </a:r>
            <a:r>
              <a:rPr lang="tr-TR" dirty="0"/>
              <a:t>, </a:t>
            </a:r>
            <a:r>
              <a:rPr lang="tr-TR" dirty="0" err="1"/>
              <a:t>and</a:t>
            </a:r>
            <a:r>
              <a:rPr lang="tr-TR" dirty="0"/>
              <a:t> U </a:t>
            </a:r>
            <a:r>
              <a:rPr lang="tr-TR" dirty="0" err="1"/>
              <a:t>for</a:t>
            </a:r>
            <a:r>
              <a:rPr lang="tr-TR" dirty="0"/>
              <a:t> UNIQUE </a:t>
            </a:r>
            <a:r>
              <a:rPr lang="tr-TR" dirty="0" err="1"/>
              <a:t>key</a:t>
            </a:r>
            <a:r>
              <a:rPr lang="tr-TR" dirty="0"/>
              <a:t>. </a:t>
            </a:r>
            <a:r>
              <a:rPr lang="tr-TR" dirty="0" err="1"/>
              <a:t>Notice</a:t>
            </a:r>
            <a:r>
              <a:rPr lang="tr-TR" dirty="0"/>
              <a:t> </a:t>
            </a:r>
            <a:r>
              <a:rPr lang="tr-TR" dirty="0" err="1"/>
              <a:t>that</a:t>
            </a:r>
            <a:r>
              <a:rPr lang="tr-TR" dirty="0"/>
              <a:t> </a:t>
            </a:r>
            <a:r>
              <a:rPr lang="tr-TR" dirty="0" err="1"/>
              <a:t>the</a:t>
            </a:r>
            <a:r>
              <a:rPr lang="tr-TR" dirty="0"/>
              <a:t> NOT NULL </a:t>
            </a:r>
            <a:r>
              <a:rPr lang="tr-TR" dirty="0" err="1"/>
              <a:t>constraint</a:t>
            </a:r>
            <a:r>
              <a:rPr lang="tr-TR" dirty="0"/>
              <a:t> is </a:t>
            </a:r>
            <a:r>
              <a:rPr lang="tr-TR" dirty="0" err="1"/>
              <a:t>really</a:t>
            </a:r>
            <a:r>
              <a:rPr lang="tr-TR" dirty="0"/>
              <a:t> a CHECK </a:t>
            </a:r>
            <a:r>
              <a:rPr lang="tr-TR" dirty="0" err="1"/>
              <a:t>constraint</a:t>
            </a:r>
            <a:r>
              <a:rPr lang="tr-TR" dirty="0"/>
              <a:t>.</a:t>
            </a:r>
          </a:p>
          <a:p>
            <a:pPr lvl="1"/>
            <a:endParaRPr lang="tr-TR" dirty="0"/>
          </a:p>
          <a:p>
            <a:pPr lvl="1"/>
            <a:endParaRPr lang="tr-TR" dirty="0"/>
          </a:p>
          <a:p>
            <a:pPr lvl="1"/>
            <a:endParaRPr lang="tr-TR" dirty="0"/>
          </a:p>
          <a:p>
            <a:pPr lvl="1"/>
            <a:endParaRPr lang="tr-TR" dirty="0"/>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a:solidFill>
                  <a:schemeClr val="accent2"/>
                </a:solidFill>
              </a:rPr>
              <a:t>Point </a:t>
            </a:r>
            <a:r>
              <a:rPr lang="tr-TR" dirty="0" err="1">
                <a:solidFill>
                  <a:schemeClr val="accent2"/>
                </a:solidFill>
              </a:rPr>
              <a:t>out</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a:t>
            </a:r>
            <a:r>
              <a:rPr lang="tr-TR" dirty="0">
                <a:solidFill>
                  <a:schemeClr val="accent2"/>
                </a:solidFill>
              </a:rPr>
              <a:t> is </a:t>
            </a:r>
            <a:r>
              <a:rPr lang="tr-TR" dirty="0" err="1">
                <a:solidFill>
                  <a:schemeClr val="accent2"/>
                </a:solidFill>
              </a:rPr>
              <a:t>stored</a:t>
            </a:r>
            <a:r>
              <a:rPr lang="tr-TR" dirty="0">
                <a:solidFill>
                  <a:schemeClr val="accent2"/>
                </a:solidFill>
              </a:rPr>
              <a:t> in </a:t>
            </a:r>
            <a:r>
              <a:rPr lang="tr-TR" dirty="0" err="1">
                <a:solidFill>
                  <a:schemeClr val="accent2"/>
                </a:solidFill>
              </a:rPr>
              <a:t>the</a:t>
            </a:r>
            <a:r>
              <a:rPr lang="tr-TR" dirty="0">
                <a:solidFill>
                  <a:schemeClr val="accent2"/>
                </a:solidFill>
              </a:rPr>
              <a:t> data </a:t>
            </a:r>
            <a:r>
              <a:rPr lang="tr-TR" dirty="0" err="1">
                <a:solidFill>
                  <a:schemeClr val="accent2"/>
                </a:solidFill>
              </a:rPr>
              <a:t>dictionary</a:t>
            </a:r>
            <a:r>
              <a:rPr lang="tr-TR" dirty="0">
                <a:solidFill>
                  <a:schemeClr val="accent2"/>
                </a:solidFill>
              </a:rPr>
              <a:t> as a CHECK </a:t>
            </a:r>
            <a:r>
              <a:rPr lang="tr-TR" dirty="0" err="1">
                <a:solidFill>
                  <a:schemeClr val="accent2"/>
                </a:solidFill>
              </a:rPr>
              <a:t>constraint</a:t>
            </a:r>
            <a:r>
              <a:rPr lang="tr-TR" dirty="0">
                <a:solidFill>
                  <a:schemeClr val="accent2"/>
                </a:solidFill>
              </a:rPr>
              <a:t>. Draw </a:t>
            </a:r>
            <a:r>
              <a:rPr lang="tr-TR" dirty="0" err="1">
                <a:solidFill>
                  <a:schemeClr val="accent2"/>
                </a:solidFill>
              </a:rPr>
              <a:t>their</a:t>
            </a:r>
            <a:r>
              <a:rPr lang="tr-TR" dirty="0">
                <a:solidFill>
                  <a:schemeClr val="accent2"/>
                </a:solidFill>
              </a:rPr>
              <a:t> </a:t>
            </a:r>
            <a:r>
              <a:rPr lang="tr-TR" dirty="0" err="1">
                <a:solidFill>
                  <a:schemeClr val="accent2"/>
                </a:solidFill>
              </a:rPr>
              <a:t>attention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constraints</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slide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entry</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filed</a:t>
            </a:r>
            <a:r>
              <a:rPr lang="tr-TR" dirty="0">
                <a:solidFill>
                  <a:schemeClr val="accent2"/>
                </a:solidFill>
              </a:rPr>
              <a:t> is C (as in CHECK) </a:t>
            </a:r>
            <a:r>
              <a:rPr lang="tr-TR" dirty="0" err="1">
                <a:solidFill>
                  <a:schemeClr val="accent2"/>
                </a:solidFill>
              </a:rPr>
              <a:t>for</a:t>
            </a:r>
            <a:r>
              <a:rPr lang="tr-TR" dirty="0">
                <a:solidFill>
                  <a:schemeClr val="accent2"/>
                </a:solidFill>
              </a:rPr>
              <a:t> </a:t>
            </a:r>
            <a:r>
              <a:rPr lang="tr-TR" dirty="0" err="1">
                <a:solidFill>
                  <a:schemeClr val="accent2"/>
                </a:solidFill>
              </a:rPr>
              <a:t>these</a:t>
            </a:r>
            <a:r>
              <a:rPr lang="tr-TR" dirty="0">
                <a:solidFill>
                  <a:schemeClr val="accent2"/>
                </a:solidFill>
              </a:rPr>
              <a:t> </a:t>
            </a:r>
            <a:r>
              <a:rPr lang="tr-TR" dirty="0" err="1">
                <a:solidFill>
                  <a:schemeClr val="accent2"/>
                </a:solidFill>
              </a:rPr>
              <a:t>constraints</a:t>
            </a:r>
            <a:r>
              <a:rPr lang="tr-TR" dirty="0">
                <a:solidFill>
                  <a:schemeClr val="accent2"/>
                </a:solidFill>
              </a:rPr>
              <a:t>. </a:t>
            </a:r>
          </a:p>
          <a:p>
            <a:endParaRPr lang="tr-TR" dirty="0"/>
          </a:p>
          <a:p>
            <a:endParaRPr lang="tr-TR" dirty="0"/>
          </a:p>
          <a:p>
            <a:endParaRPr lang="tr-TR" dirty="0"/>
          </a:p>
          <a:p>
            <a:endParaRPr lang="tr-TR" dirty="0"/>
          </a:p>
        </p:txBody>
      </p:sp>
      <p:sp>
        <p:nvSpPr>
          <p:cNvPr id="33792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854945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45C6986D-9118-4F58-856B-58D55B00ED52}" type="slidenum">
              <a:rPr lang="tr-TR">
                <a:solidFill>
                  <a:prstClr val="black"/>
                </a:solidFill>
              </a:rPr>
              <a:pPr/>
              <a:t>81</a:t>
            </a:fld>
            <a:endParaRPr lang="tr-TR">
              <a:solidFill>
                <a:prstClr val="black"/>
              </a:solidFill>
            </a:endParaRPr>
          </a:p>
        </p:txBody>
      </p:sp>
      <p:sp>
        <p:nvSpPr>
          <p:cNvPr id="348162"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8163"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89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Viewing Constraints (continued)</a:t>
            </a:r>
          </a:p>
          <a:p>
            <a:pPr lvl="1"/>
            <a:r>
              <a:rPr lang="tr-TR"/>
              <a:t>You can view the names of the columns involved in constraints by querying the </a:t>
            </a:r>
            <a:r>
              <a:rPr lang="tr-TR">
                <a:solidFill>
                  <a:srgbClr val="FC0128"/>
                </a:solidFill>
              </a:rPr>
              <a:t>USER_CONS_COLUMNS </a:t>
            </a:r>
            <a:r>
              <a:rPr lang="tr-TR"/>
              <a:t>data dictionary view. This view is especially useful for constraints that use the system-assigned name. </a:t>
            </a:r>
          </a:p>
        </p:txBody>
      </p:sp>
      <p:sp>
        <p:nvSpPr>
          <p:cNvPr id="338950"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304981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83</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06224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235263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85</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61425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86</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61333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7D4FF81-30BC-4278-83D1-E87F459E36E4}" type="slidenum">
              <a:rPr lang="tr-TR"/>
              <a:pPr/>
              <a:t>10</a:t>
            </a:fld>
            <a:endParaRPr lang="tr-TR"/>
          </a:p>
        </p:txBody>
      </p:sp>
      <p:sp>
        <p:nvSpPr>
          <p:cNvPr id="19251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25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HAVING Clause with Subqueries</a:t>
            </a:r>
          </a:p>
          <a:p>
            <a:pPr lvl="1"/>
            <a:r>
              <a:rPr lang="tr-TR" b="1" dirty="0"/>
              <a:t>You can use subqueries not only in the WHERE clause, but also in the HAVING clause</a:t>
            </a:r>
            <a:r>
              <a:rPr lang="tr-TR" dirty="0"/>
              <a:t>. The Oracle Server executes the subquery, and the results are returned into the HAVING clause of the main query.</a:t>
            </a:r>
          </a:p>
          <a:p>
            <a:pPr lvl="1"/>
            <a:r>
              <a:rPr lang="tr-TR" dirty="0"/>
              <a:t>The SQL statement on the slide </a:t>
            </a:r>
            <a:r>
              <a:rPr lang="tr-TR" b="1" dirty="0"/>
              <a:t>displays all the departments that have a minimum salary greater than that of department 20.</a:t>
            </a:r>
          </a:p>
          <a:p>
            <a:pPr lvl="1"/>
            <a:endParaRPr lang="tr-TR" dirty="0"/>
          </a:p>
          <a:p>
            <a:pPr lvl="1"/>
            <a:endParaRPr lang="tr-TR" dirty="0"/>
          </a:p>
          <a:p>
            <a:r>
              <a:rPr lang="tr-TR" dirty="0" err="1"/>
              <a:t>Example</a:t>
            </a:r>
            <a:endParaRPr lang="tr-TR" dirty="0"/>
          </a:p>
          <a:p>
            <a:pPr lvl="1"/>
            <a:r>
              <a:rPr lang="tr-TR" dirty="0"/>
              <a:t>Find the job with the lowest average salary.</a:t>
            </a:r>
          </a:p>
          <a:p>
            <a:endParaRPr lang="tr-TR" b="1" dirty="0"/>
          </a:p>
        </p:txBody>
      </p:sp>
      <p:sp>
        <p:nvSpPr>
          <p:cNvPr id="192516" name="Rectangle 4"/>
          <p:cNvSpPr>
            <a:spLocks noChangeArrowheads="1"/>
          </p:cNvSpPr>
          <p:nvPr/>
        </p:nvSpPr>
        <p:spPr bwMode="auto">
          <a:xfrm>
            <a:off x="829735" y="4356497"/>
            <a:ext cx="7575551" cy="628650"/>
          </a:xfrm>
          <a:prstGeom prst="rect">
            <a:avLst/>
          </a:prstGeom>
          <a:noFill/>
          <a:ln w="9525">
            <a:noFill/>
            <a:miter lim="800000"/>
            <a:headEnd/>
            <a:tailEnd/>
          </a:ln>
          <a:effectLst/>
        </p:spPr>
        <p:txBody>
          <a:bodyPr wrap="none" lIns="92388" tIns="46195" rIns="92388" bIns="46195" anchor="ctr"/>
          <a:lstStyle/>
          <a:p>
            <a:pPr defTabSz="831850">
              <a:lnSpc>
                <a:spcPct val="70000"/>
              </a:lnSpc>
              <a:tabLst>
                <a:tab pos="1144588" algn="l"/>
              </a:tabLst>
            </a:pPr>
            <a:r>
              <a:rPr lang="tr-TR" sz="1100">
                <a:effectLst/>
                <a:latin typeface="Courier New" pitchFamily="49" charset="0"/>
              </a:rPr>
              <a:t>   DEPTNO   MIN(SAL)</a:t>
            </a:r>
          </a:p>
          <a:p>
            <a:pPr defTabSz="831850">
              <a:tabLst>
                <a:tab pos="1144588" algn="l"/>
              </a:tabLst>
            </a:pPr>
            <a:r>
              <a:rPr lang="tr-TR" sz="1100">
                <a:effectLst/>
                <a:latin typeface="Courier New" pitchFamily="49" charset="0"/>
              </a:rPr>
              <a:t>--------- ---------</a:t>
            </a:r>
          </a:p>
          <a:p>
            <a:pPr defTabSz="831850">
              <a:tabLst>
                <a:tab pos="1144588" algn="l"/>
              </a:tabLst>
            </a:pPr>
            <a:r>
              <a:rPr lang="tr-TR" sz="1100">
                <a:effectLst/>
                <a:latin typeface="Courier New" pitchFamily="49" charset="0"/>
              </a:rPr>
              <a:t>       10      1300</a:t>
            </a:r>
          </a:p>
          <a:p>
            <a:pPr defTabSz="831850">
              <a:tabLst>
                <a:tab pos="1144588" algn="l"/>
              </a:tabLst>
            </a:pPr>
            <a:r>
              <a:rPr lang="tr-TR" sz="1100">
                <a:effectLst/>
                <a:latin typeface="Courier New" pitchFamily="49" charset="0"/>
              </a:rPr>
              <a:t>       30       950</a:t>
            </a:r>
          </a:p>
        </p:txBody>
      </p:sp>
      <p:sp>
        <p:nvSpPr>
          <p:cNvPr id="192517" name="Rectangle 5"/>
          <p:cNvSpPr>
            <a:spLocks noChangeArrowheads="1"/>
          </p:cNvSpPr>
          <p:nvPr/>
        </p:nvSpPr>
        <p:spPr bwMode="auto">
          <a:xfrm>
            <a:off x="812802" y="5370911"/>
            <a:ext cx="7598833" cy="842963"/>
          </a:xfrm>
          <a:prstGeom prst="rect">
            <a:avLst/>
          </a:prstGeom>
          <a:noFill/>
          <a:ln w="9525">
            <a:noFill/>
            <a:miter lim="800000"/>
            <a:headEnd/>
            <a:tailEnd/>
          </a:ln>
          <a:effectLst/>
        </p:spPr>
        <p:txBody>
          <a:bodyPr wrap="none" anchor="ctr"/>
          <a:lstStyle/>
          <a:p>
            <a:endParaRPr lang="tr-TR"/>
          </a:p>
        </p:txBody>
      </p:sp>
      <p:sp>
        <p:nvSpPr>
          <p:cNvPr id="192518" name="Rectangle 6"/>
          <p:cNvSpPr>
            <a:spLocks noChangeArrowheads="1"/>
          </p:cNvSpPr>
          <p:nvPr/>
        </p:nvSpPr>
        <p:spPr bwMode="auto">
          <a:xfrm>
            <a:off x="872067" y="5375674"/>
            <a:ext cx="7630584" cy="1102519"/>
          </a:xfrm>
          <a:prstGeom prst="rect">
            <a:avLst/>
          </a:prstGeom>
          <a:noFill/>
          <a:ln w="9525">
            <a:noFill/>
            <a:miter lim="800000"/>
            <a:headEnd/>
            <a:tailEnd/>
          </a:ln>
          <a:effectLst/>
        </p:spPr>
        <p:txBody>
          <a:bodyPr lIns="89202" tIns="43008" rIns="89202" bIns="43008">
            <a:spAutoFit/>
          </a:bodyPr>
          <a:lstStyle/>
          <a:p>
            <a:pPr defTabSz="831850">
              <a:tabLst>
                <a:tab pos="1144588" algn="l"/>
                <a:tab pos="2076450" algn="l"/>
                <a:tab pos="2798763" algn="l"/>
              </a:tabLst>
            </a:pPr>
            <a:r>
              <a:rPr lang="tr-TR" sz="1100" b="1">
                <a:effectLst/>
                <a:latin typeface="Courier New" pitchFamily="49" charset="0"/>
              </a:rPr>
              <a:t>SQL&gt; SELECT	  job, AVG(sal)</a:t>
            </a:r>
          </a:p>
          <a:p>
            <a:pPr defTabSz="831850">
              <a:tabLst>
                <a:tab pos="1144588" algn="l"/>
                <a:tab pos="2076450" algn="l"/>
                <a:tab pos="2798763" algn="l"/>
              </a:tabLst>
            </a:pPr>
            <a:r>
              <a:rPr lang="tr-TR" sz="1100" b="1">
                <a:effectLst/>
                <a:latin typeface="Courier New" pitchFamily="49" charset="0"/>
              </a:rPr>
              <a:t>  2  FROM	  emp</a:t>
            </a:r>
          </a:p>
          <a:p>
            <a:pPr defTabSz="831850">
              <a:tabLst>
                <a:tab pos="1144588" algn="l"/>
                <a:tab pos="2076450" algn="l"/>
                <a:tab pos="2798763" algn="l"/>
              </a:tabLst>
            </a:pPr>
            <a:r>
              <a:rPr lang="tr-TR" sz="1100" b="1">
                <a:effectLst/>
                <a:latin typeface="Courier New" pitchFamily="49" charset="0"/>
              </a:rPr>
              <a:t>  3  GROUP BY	  job</a:t>
            </a:r>
          </a:p>
          <a:p>
            <a:pPr defTabSz="831850">
              <a:tabLst>
                <a:tab pos="1144588" algn="l"/>
                <a:tab pos="2076450" algn="l"/>
                <a:tab pos="2798763" algn="l"/>
              </a:tabLst>
            </a:pPr>
            <a:r>
              <a:rPr lang="tr-TR" sz="1100" b="1">
                <a:effectLst/>
                <a:latin typeface="Courier New" pitchFamily="49" charset="0"/>
              </a:rPr>
              <a:t>  4  HAVING	  AVG(sal) = (SELECT	 MIN(AVG(sal))</a:t>
            </a:r>
          </a:p>
          <a:p>
            <a:pPr defTabSz="831850">
              <a:tabLst>
                <a:tab pos="1144588" algn="l"/>
                <a:tab pos="2076450" algn="l"/>
                <a:tab pos="2798763" algn="l"/>
              </a:tabLst>
            </a:pPr>
            <a:r>
              <a:rPr lang="tr-TR" sz="1100" b="1">
                <a:effectLst/>
                <a:latin typeface="Courier New" pitchFamily="49" charset="0"/>
              </a:rPr>
              <a:t>  5		   FROM         EMP</a:t>
            </a:r>
          </a:p>
          <a:p>
            <a:pPr defTabSz="831850">
              <a:tabLst>
                <a:tab pos="1144588" algn="l"/>
                <a:tab pos="2076450" algn="l"/>
                <a:tab pos="2798763" algn="l"/>
              </a:tabLst>
            </a:pPr>
            <a:r>
              <a:rPr lang="tr-TR" sz="1100" b="1">
                <a:effectLst/>
                <a:latin typeface="Courier New" pitchFamily="49" charset="0"/>
              </a:rPr>
              <a:t>  6		   GROUP BY     job);</a:t>
            </a:r>
          </a:p>
        </p:txBody>
      </p:sp>
    </p:spTree>
    <p:extLst>
      <p:ext uri="{BB962C8B-B14F-4D97-AF65-F5344CB8AC3E}">
        <p14:creationId xmlns:p14="http://schemas.microsoft.com/office/powerpoint/2010/main" val="31170525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87</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804321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88</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5360929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86797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90</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5558111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91</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29161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92</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655176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93</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83085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6262347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95</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2278304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96</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698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B1D63-B0FD-415A-8E86-E514E8AE8C28}" type="slidenum">
              <a:rPr lang="tr-TR"/>
              <a:pPr/>
              <a:t>11</a:t>
            </a:fld>
            <a:endParaRPr lang="tr-TR"/>
          </a:p>
        </p:txBody>
      </p:sp>
      <p:sp>
        <p:nvSpPr>
          <p:cNvPr id="194562"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4563" name="Rectangle 3"/>
          <p:cNvSpPr>
            <a:spLocks noGrp="1" noChangeArrowheads="1"/>
          </p:cNvSpPr>
          <p:nvPr>
            <p:ph type="body" idx="1"/>
          </p:nvPr>
        </p:nvSpPr>
        <p:spPr>
          <a:xfrm>
            <a:off x="607486" y="3577829"/>
            <a:ext cx="7861300" cy="2851547"/>
          </a:xfrm>
          <a:noFill/>
          <a:ln/>
        </p:spPr>
        <p:txBody>
          <a:bodyPr lIns="90796" tIns="44601" rIns="90796" bIns="44601"/>
          <a:lstStyle/>
          <a:p>
            <a:pPr defTabSz="377825">
              <a:tabLst>
                <a:tab pos="442913" algn="l"/>
              </a:tabLst>
            </a:pPr>
            <a:r>
              <a:rPr lang="tr-TR" dirty="0"/>
              <a:t>Errors with Subqueries</a:t>
            </a:r>
          </a:p>
          <a:p>
            <a:pPr lvl="1" defTabSz="377825">
              <a:tabLst>
                <a:tab pos="442913" algn="l"/>
              </a:tabLst>
            </a:pPr>
            <a:r>
              <a:rPr lang="tr-TR" dirty="0"/>
              <a:t>One common error with subqueries is more than one row returned for a single-row subquery.</a:t>
            </a:r>
          </a:p>
          <a:p>
            <a:pPr lvl="1" defTabSz="377825">
              <a:tabLst>
                <a:tab pos="442913" algn="l"/>
              </a:tabLst>
            </a:pPr>
            <a:r>
              <a:rPr lang="tr-TR" dirty="0"/>
              <a:t>In the SQL statement on the slide</a:t>
            </a:r>
            <a:r>
              <a:rPr lang="tr-TR" b="1" dirty="0"/>
              <a:t>, the subquery contains a GROUP BY (deptno) clause, which implies that the subquery will return multiple rows, one for each group it finds</a:t>
            </a:r>
            <a:r>
              <a:rPr lang="tr-TR" dirty="0"/>
              <a:t>. In this case, the result of the subquery will be 800, 1300, and 950. </a:t>
            </a:r>
          </a:p>
          <a:p>
            <a:pPr lvl="1" defTabSz="377825">
              <a:tabLst>
                <a:tab pos="442913" algn="l"/>
              </a:tabLst>
            </a:pPr>
            <a:r>
              <a:rPr lang="tr-TR" b="1" dirty="0"/>
              <a:t>The outer query takes the results of the subquery </a:t>
            </a:r>
            <a:r>
              <a:rPr lang="tr-TR" dirty="0"/>
              <a:t>(800, 950, 1300) </a:t>
            </a:r>
            <a:r>
              <a:rPr lang="tr-TR" b="1" dirty="0"/>
              <a:t>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tr-TR" b="1" dirty="0"/>
              <a:t>To correct this error, change the = operator to IN. </a:t>
            </a:r>
          </a:p>
          <a:p>
            <a:pPr lvl="1" defTabSz="377825">
              <a:tabLst>
                <a:tab pos="442913" algn="l"/>
              </a:tabLst>
            </a:pPr>
            <a:r>
              <a:rPr lang="tr-TR" b="1" dirty="0"/>
              <a:t>Bir tablodan yapılan sorgulama işleminde dikkate alınmak istenen veri alanındaki değerlerin belli bir küme yardımıyla belirtilmesini sağlar</a:t>
            </a:r>
            <a:r>
              <a:rPr lang="tr-TR" dirty="0"/>
              <a:t>.</a:t>
            </a:r>
            <a:endParaRPr lang="tr-TR" b="1" dirty="0"/>
          </a:p>
        </p:txBody>
      </p:sp>
    </p:spTree>
    <p:extLst>
      <p:ext uri="{BB962C8B-B14F-4D97-AF65-F5344CB8AC3E}">
        <p14:creationId xmlns:p14="http://schemas.microsoft.com/office/powerpoint/2010/main" val="50218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5283F629-726F-4782-84A7-003C117CC949}"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017B1845-A467-4B3D-9764-24ABE8DA7A95}"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1E53597A-B5DE-49C3-805B-6B10032D1F88}" type="slidenum">
              <a:rPr lang="tr-T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CFAD4BDD-37E6-4571-8FFD-85CCF111D1C5}" type="slidenum">
              <a:rPr lang="tr-T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6029B7A4-54DD-46C2-96D8-1ECCF5E1C547}" type="slidenum">
              <a:rPr lang="tr-T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30700780-9088-440E-8C88-FAFF9FD24690}"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lvl1pPr>
              <a:defRPr/>
            </a:lvl1pPr>
          </a:lstStyle>
          <a:p>
            <a:r>
              <a:rPr lang="tr-TR"/>
              <a:t>Fall 2012</a:t>
            </a:r>
          </a:p>
        </p:txBody>
      </p:sp>
      <p:sp>
        <p:nvSpPr>
          <p:cNvPr id="8" name="Footer Placeholder 7"/>
          <p:cNvSpPr>
            <a:spLocks noGrp="1"/>
          </p:cNvSpPr>
          <p:nvPr>
            <p:ph type="ftr" sz="quarter" idx="11"/>
          </p:nvPr>
        </p:nvSpPr>
        <p:spPr/>
        <p:txBody>
          <a:bodyPr/>
          <a:lstStyle>
            <a:lvl1pPr>
              <a:defRPr/>
            </a:lvl1pPr>
          </a:lstStyle>
          <a:p>
            <a:r>
              <a:rPr lang="tr-TR"/>
              <a:t>Information Management</a:t>
            </a:r>
          </a:p>
        </p:txBody>
      </p:sp>
      <p:sp>
        <p:nvSpPr>
          <p:cNvPr id="9" name="Slide Number Placeholder 8"/>
          <p:cNvSpPr>
            <a:spLocks noGrp="1"/>
          </p:cNvSpPr>
          <p:nvPr>
            <p:ph type="sldNum" sz="quarter" idx="12"/>
          </p:nvPr>
        </p:nvSpPr>
        <p:spPr/>
        <p:txBody>
          <a:bodyPr/>
          <a:lstStyle>
            <a:lvl1pPr>
              <a:defRPr/>
            </a:lvl1pPr>
          </a:lstStyle>
          <a:p>
            <a:fld id="{19E4D09B-8D5B-4F81-ADE2-E07213B4565C}"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lvl1pPr>
              <a:defRPr/>
            </a:lvl1pPr>
          </a:lstStyle>
          <a:p>
            <a:r>
              <a:rPr lang="tr-TR"/>
              <a:t>Fall 2012</a:t>
            </a:r>
          </a:p>
        </p:txBody>
      </p:sp>
      <p:sp>
        <p:nvSpPr>
          <p:cNvPr id="4" name="Footer Placeholder 3"/>
          <p:cNvSpPr>
            <a:spLocks noGrp="1"/>
          </p:cNvSpPr>
          <p:nvPr>
            <p:ph type="ftr" sz="quarter" idx="11"/>
          </p:nvPr>
        </p:nvSpPr>
        <p:spPr/>
        <p:txBody>
          <a:bodyPr/>
          <a:lstStyle>
            <a:lvl1pPr>
              <a:defRPr/>
            </a:lvl1pPr>
          </a:lstStyle>
          <a:p>
            <a:r>
              <a:rPr lang="tr-TR"/>
              <a:t>Information Management</a:t>
            </a:r>
          </a:p>
        </p:txBody>
      </p:sp>
      <p:sp>
        <p:nvSpPr>
          <p:cNvPr id="5" name="Slide Number Placeholder 4"/>
          <p:cNvSpPr>
            <a:spLocks noGrp="1"/>
          </p:cNvSpPr>
          <p:nvPr>
            <p:ph type="sldNum" sz="quarter" idx="12"/>
          </p:nvPr>
        </p:nvSpPr>
        <p:spPr/>
        <p:txBody>
          <a:bodyPr/>
          <a:lstStyle>
            <a:lvl1pPr>
              <a:defRPr/>
            </a:lvl1pPr>
          </a:lstStyle>
          <a:p>
            <a:fld id="{9B66B7E0-6F61-4769-A0F0-3FD18C22E068}"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tr-TR"/>
              <a:t>Fall 2012</a:t>
            </a:r>
          </a:p>
        </p:txBody>
      </p:sp>
      <p:sp>
        <p:nvSpPr>
          <p:cNvPr id="3" name="Footer Placeholder 2"/>
          <p:cNvSpPr>
            <a:spLocks noGrp="1"/>
          </p:cNvSpPr>
          <p:nvPr>
            <p:ph type="ftr" sz="quarter" idx="11"/>
          </p:nvPr>
        </p:nvSpPr>
        <p:spPr/>
        <p:txBody>
          <a:bodyPr/>
          <a:lstStyle>
            <a:lvl1pPr>
              <a:defRPr/>
            </a:lvl1pPr>
          </a:lstStyle>
          <a:p>
            <a:r>
              <a:rPr lang="tr-TR"/>
              <a:t>Information Management</a:t>
            </a:r>
          </a:p>
        </p:txBody>
      </p:sp>
      <p:sp>
        <p:nvSpPr>
          <p:cNvPr id="4" name="Slide Number Placeholder 3"/>
          <p:cNvSpPr>
            <a:spLocks noGrp="1"/>
          </p:cNvSpPr>
          <p:nvPr>
            <p:ph type="sldNum" sz="quarter" idx="12"/>
          </p:nvPr>
        </p:nvSpPr>
        <p:spPr/>
        <p:txBody>
          <a:bodyPr/>
          <a:lstStyle>
            <a:lvl1pPr>
              <a:defRPr/>
            </a:lvl1pPr>
          </a:lstStyle>
          <a:p>
            <a:fld id="{FC20F3FB-D1AA-4904-B1FA-398161C19E69}"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C2FCB04E-14A1-4B2C-B8B5-22CFD8977424}"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D88C7FB0-27C2-4612-8752-76773D2A6E7E}"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r>
              <a:rPr lang="tr-T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r>
              <a:rPr lang="tr-T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12C75A5F-B32B-4D8F-A916-D31B171B3A05}"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b="1">
                <a:solidFill>
                  <a:schemeClr val="tx1"/>
                </a:solidFill>
                <a:latin typeface="Arial" charset="0"/>
              </a:rPr>
              <a:t>6- Subqueries</a:t>
            </a:r>
            <a:endParaRPr lang="tr-TR" sz="4800"/>
          </a:p>
        </p:txBody>
      </p:sp>
      <p:sp>
        <p:nvSpPr>
          <p:cNvPr id="17510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75108" name="Group 4"/>
          <p:cNvGrpSpPr>
            <a:grpSpLocks/>
          </p:cNvGrpSpPr>
          <p:nvPr/>
        </p:nvGrpSpPr>
        <p:grpSpPr bwMode="auto">
          <a:xfrm>
            <a:off x="8386763" y="6324600"/>
            <a:ext cx="414337" cy="292100"/>
            <a:chOff x="5283" y="3984"/>
            <a:chExt cx="261" cy="184"/>
          </a:xfrm>
        </p:grpSpPr>
        <p:sp>
          <p:nvSpPr>
            <p:cNvPr id="1751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51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51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51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51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51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75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91490" name="Rectangle 2"/>
          <p:cNvSpPr>
            <a:spLocks noChangeArrowheads="1"/>
          </p:cNvSpPr>
          <p:nvPr/>
        </p:nvSpPr>
        <p:spPr bwMode="blackWhite">
          <a:xfrm>
            <a:off x="1017191" y="3043560"/>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2400300" algn="l"/>
                <a:tab pos="3600450" algn="l"/>
                <a:tab pos="5029200" algn="l"/>
              </a:tabLst>
            </a:pPr>
            <a:endParaRPr lang="tr-TR" sz="1800" b="1">
              <a:solidFill>
                <a:srgbClr val="000000"/>
              </a:solidFill>
              <a:effectLst/>
              <a:latin typeface="Courier New" pitchFamily="49" charset="0"/>
            </a:endParaRPr>
          </a:p>
          <a:p>
            <a:pPr>
              <a:tabLst>
                <a:tab pos="2400300" algn="l"/>
                <a:tab pos="3600450" algn="l"/>
                <a:tab pos="5029200" algn="l"/>
              </a:tabLst>
            </a:pPr>
            <a:endParaRPr lang="tr-TR" sz="1800" b="1">
              <a:solidFill>
                <a:srgbClr val="000000"/>
              </a:solidFill>
              <a:effectLst/>
              <a:latin typeface="Courier New" pitchFamily="49" charset="0"/>
            </a:endParaRPr>
          </a:p>
        </p:txBody>
      </p:sp>
      <p:sp>
        <p:nvSpPr>
          <p:cNvPr id="19149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HAVING Clause with Subqueries</a:t>
            </a:r>
            <a:endParaRPr lang="tr-TR"/>
          </a:p>
        </p:txBody>
      </p:sp>
      <p:sp>
        <p:nvSpPr>
          <p:cNvPr id="191492" name="Rectangle 4"/>
          <p:cNvSpPr>
            <a:spLocks noGrp="1" noChangeArrowheads="1"/>
          </p:cNvSpPr>
          <p:nvPr>
            <p:ph type="body" idx="1"/>
          </p:nvPr>
        </p:nvSpPr>
        <p:spPr>
          <a:xfrm>
            <a:off x="879475" y="1509713"/>
            <a:ext cx="7385050" cy="12748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dirty="0">
                <a:solidFill>
                  <a:srgbClr val="FF0066"/>
                </a:solidFill>
                <a:latin typeface="Arial" charset="0"/>
              </a:rPr>
              <a:t>The Oracle Server executes subqueries first.</a:t>
            </a:r>
          </a:p>
          <a:p>
            <a:pPr marL="341313" lvl="1" indent="-227013" defTabSz="346075">
              <a:tabLst>
                <a:tab pos="571500" algn="l"/>
              </a:tabLst>
            </a:pPr>
            <a:r>
              <a:rPr lang="tr-TR" sz="2400" b="1" dirty="0">
                <a:solidFill>
                  <a:srgbClr val="FF0066"/>
                </a:solidFill>
                <a:latin typeface="Arial" charset="0"/>
              </a:rPr>
              <a:t>The Oracle Server returns results into the HAVING clause of the main query.</a:t>
            </a:r>
            <a:endParaRPr lang="tr-TR" sz="2400" dirty="0"/>
          </a:p>
        </p:txBody>
      </p:sp>
      <p:grpSp>
        <p:nvGrpSpPr>
          <p:cNvPr id="191493" name="Group 5"/>
          <p:cNvGrpSpPr>
            <a:grpSpLocks/>
          </p:cNvGrpSpPr>
          <p:nvPr/>
        </p:nvGrpSpPr>
        <p:grpSpPr bwMode="auto">
          <a:xfrm>
            <a:off x="1750616" y="3794448"/>
            <a:ext cx="6356350" cy="1354137"/>
            <a:chOff x="1054" y="2723"/>
            <a:chExt cx="4004" cy="853"/>
          </a:xfrm>
        </p:grpSpPr>
        <p:sp>
          <p:nvSpPr>
            <p:cNvPr id="191494" name="Rectangle 6"/>
            <p:cNvSpPr>
              <a:spLocks noChangeArrowheads="1"/>
            </p:cNvSpPr>
            <p:nvPr/>
          </p:nvSpPr>
          <p:spPr bwMode="ltGray">
            <a:xfrm>
              <a:off x="1054" y="2841"/>
              <a:ext cx="1872"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1495" name="Rectangle 7"/>
            <p:cNvSpPr>
              <a:spLocks noChangeArrowheads="1"/>
            </p:cNvSpPr>
            <p:nvPr/>
          </p:nvSpPr>
          <p:spPr bwMode="ltGray">
            <a:xfrm>
              <a:off x="2926" y="3020"/>
              <a:ext cx="2132" cy="556"/>
            </a:xfrm>
            <a:prstGeom prst="rect">
              <a:avLst/>
            </a:prstGeom>
            <a:solidFill>
              <a:srgbClr val="FF9966"/>
            </a:solidFill>
            <a:ln w="9525">
              <a:noFill/>
              <a:miter lim="800000"/>
              <a:headEnd/>
              <a:tailEnd/>
            </a:ln>
            <a:effectLst/>
          </p:spPr>
          <p:txBody>
            <a:bodyPr wrap="none" anchor="ctr"/>
            <a:lstStyle/>
            <a:p>
              <a:endParaRPr lang="tr-TR"/>
            </a:p>
          </p:txBody>
        </p:sp>
        <p:sp>
          <p:nvSpPr>
            <p:cNvPr id="191496" name="Arc 8"/>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91497" name="Rectangle 9"/>
            <p:cNvSpPr>
              <a:spLocks noChangeArrowheads="1"/>
            </p:cNvSpPr>
            <p:nvPr/>
          </p:nvSpPr>
          <p:spPr bwMode="auto">
            <a:xfrm>
              <a:off x="3904" y="2723"/>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91498" name="Rectangle 10"/>
          <p:cNvSpPr>
            <a:spLocks noChangeArrowheads="1"/>
          </p:cNvSpPr>
          <p:nvPr/>
        </p:nvSpPr>
        <p:spPr bwMode="blackWhite">
          <a:xfrm>
            <a:off x="1115616" y="3068960"/>
            <a:ext cx="7169150" cy="2155825"/>
          </a:xfrm>
          <a:prstGeom prst="rect">
            <a:avLst/>
          </a:prstGeom>
          <a:noFill/>
          <a:ln w="9525">
            <a:noFill/>
            <a:miter lim="800000"/>
            <a:headEnd/>
            <a:tailEnd/>
          </a:ln>
          <a:effectLst/>
        </p:spPr>
        <p:txBody>
          <a:bodyPr wrap="none" lIns="92075" tIns="46038" rIns="92075" bIns="46038" anchor="ctr"/>
          <a:lstStyle/>
          <a:p>
            <a:pPr>
              <a:tabLst>
                <a:tab pos="2400300" algn="l"/>
                <a:tab pos="3600450" algn="l"/>
                <a:tab pos="5029200" algn="l"/>
              </a:tabLst>
            </a:pPr>
            <a:r>
              <a:rPr lang="tr-TR" sz="1800" b="1" dirty="0">
                <a:solidFill>
                  <a:srgbClr val="000000"/>
                </a:solidFill>
                <a:effectLst/>
                <a:latin typeface="Courier New" pitchFamily="49" charset="0"/>
              </a:rPr>
              <a:t>SQL&gt; SELECT	deptno, MIN(sal)</a:t>
            </a:r>
          </a:p>
          <a:p>
            <a:pPr>
              <a:tabLst>
                <a:tab pos="2400300" algn="l"/>
                <a:tab pos="3600450" algn="l"/>
                <a:tab pos="5029200" algn="l"/>
              </a:tabLst>
            </a:pPr>
            <a:r>
              <a:rPr lang="tr-TR" sz="1800" b="1" dirty="0">
                <a:solidFill>
                  <a:srgbClr val="000000"/>
                </a:solidFill>
                <a:effectLst/>
                <a:latin typeface="Courier New" pitchFamily="49" charset="0"/>
              </a:rPr>
              <a:t>  2  FROM	emp</a:t>
            </a:r>
          </a:p>
          <a:p>
            <a:pPr>
              <a:tabLst>
                <a:tab pos="2400300" algn="l"/>
                <a:tab pos="3600450" algn="l"/>
                <a:tab pos="5029200" algn="l"/>
              </a:tabLst>
            </a:pPr>
            <a:r>
              <a:rPr lang="tr-TR" sz="1800" b="1" dirty="0">
                <a:solidFill>
                  <a:srgbClr val="000000"/>
                </a:solidFill>
                <a:effectLst/>
                <a:latin typeface="Courier New" pitchFamily="49" charset="0"/>
              </a:rPr>
              <a:t>  3  GROUP BY	deptno</a:t>
            </a:r>
          </a:p>
          <a:p>
            <a:pPr>
              <a:tabLst>
                <a:tab pos="2400300" algn="l"/>
                <a:tab pos="3600450" algn="l"/>
                <a:tab pos="5029200" algn="l"/>
              </a:tabLst>
            </a:pPr>
            <a:r>
              <a:rPr lang="tr-TR" sz="1800" b="1" dirty="0">
                <a:solidFill>
                  <a:srgbClr val="000000"/>
                </a:solidFill>
                <a:effectLst/>
                <a:latin typeface="Courier New" pitchFamily="49" charset="0"/>
              </a:rPr>
              <a:t>  4  HAVING	MIN(sal) &gt;</a:t>
            </a:r>
          </a:p>
          <a:p>
            <a:pPr>
              <a:tabLst>
                <a:tab pos="2400300" algn="l"/>
                <a:tab pos="3600450" algn="l"/>
                <a:tab pos="5029200" algn="l"/>
              </a:tabLst>
            </a:pPr>
            <a:r>
              <a:rPr lang="tr-TR" sz="1800" b="1" dirty="0">
                <a:solidFill>
                  <a:srgbClr val="000000"/>
                </a:solidFill>
                <a:effectLst/>
                <a:latin typeface="Courier New" pitchFamily="49" charset="0"/>
              </a:rPr>
              <a:t>  5		(SELECT	MIN(sal)</a:t>
            </a:r>
          </a:p>
          <a:p>
            <a:pPr>
              <a:tabLst>
                <a:tab pos="2400300" algn="l"/>
                <a:tab pos="3600450" algn="l"/>
                <a:tab pos="5029200" algn="l"/>
              </a:tabLst>
            </a:pPr>
            <a:r>
              <a:rPr lang="tr-TR" sz="1800" b="1" dirty="0">
                <a:solidFill>
                  <a:srgbClr val="000000"/>
                </a:solidFill>
                <a:effectLst/>
                <a:latin typeface="Courier New" pitchFamily="49" charset="0"/>
              </a:rPr>
              <a:t>  6		FROM	emp</a:t>
            </a:r>
          </a:p>
          <a:p>
            <a:pPr>
              <a:tabLst>
                <a:tab pos="2400300" algn="l"/>
                <a:tab pos="3600450" algn="l"/>
                <a:tab pos="5029200" algn="l"/>
              </a:tabLst>
            </a:pPr>
            <a:r>
              <a:rPr lang="tr-TR" sz="1800" b="1" dirty="0">
                <a:solidFill>
                  <a:srgbClr val="000000"/>
                </a:solidFill>
                <a:effectLst/>
                <a:latin typeface="Courier New" pitchFamily="49" charset="0"/>
              </a:rPr>
              <a:t>  7		WHERE	deptno = 20);</a:t>
            </a:r>
          </a:p>
        </p:txBody>
      </p:sp>
      <p:grpSp>
        <p:nvGrpSpPr>
          <p:cNvPr id="191499" name="Group 11"/>
          <p:cNvGrpSpPr>
            <a:grpSpLocks/>
          </p:cNvGrpSpPr>
          <p:nvPr/>
        </p:nvGrpSpPr>
        <p:grpSpPr bwMode="auto">
          <a:xfrm>
            <a:off x="8386763" y="6324600"/>
            <a:ext cx="414337" cy="292100"/>
            <a:chOff x="5283" y="3984"/>
            <a:chExt cx="261" cy="184"/>
          </a:xfrm>
        </p:grpSpPr>
        <p:sp>
          <p:nvSpPr>
            <p:cNvPr id="1915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15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15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15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15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15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0" name="Rectangle 19"/>
          <p:cNvSpPr/>
          <p:nvPr/>
        </p:nvSpPr>
        <p:spPr>
          <a:xfrm>
            <a:off x="899592" y="5229200"/>
            <a:ext cx="8244408" cy="830997"/>
          </a:xfrm>
          <a:prstGeom prst="rect">
            <a:avLst/>
          </a:prstGeom>
        </p:spPr>
        <p:txBody>
          <a:bodyPr wrap="square">
            <a:spAutoFit/>
          </a:bodyPr>
          <a:lstStyle/>
          <a:p>
            <a:r>
              <a:rPr lang="tr-TR" b="1" dirty="0"/>
              <a:t>Displays all the departments that have a minimum salary greater than that of department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up)">
                                      <p:cBhvr>
                                        <p:cTn id="7" dur="500"/>
                                        <p:tgtEl>
                                          <p:spTgt spid="19149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91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193538"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endParaRPr lang="tr-TR" sz="1800" b="1">
              <a:solidFill>
                <a:srgbClr val="000000"/>
              </a:solidFill>
              <a:effectLst/>
              <a:latin typeface="Courier New" pitchFamily="49" charset="0"/>
            </a:endParaRPr>
          </a:p>
          <a:p>
            <a:pPr>
              <a:tabLst>
                <a:tab pos="1200150" algn="l"/>
                <a:tab pos="3087688" algn="l"/>
              </a:tabLst>
            </a:pPr>
            <a:endParaRPr lang="tr-TR" sz="1800" b="1">
              <a:solidFill>
                <a:srgbClr val="000000"/>
              </a:solidFill>
              <a:effectLst/>
              <a:latin typeface="Courier New" pitchFamily="49" charset="0"/>
            </a:endParaRPr>
          </a:p>
        </p:txBody>
      </p:sp>
      <p:sp>
        <p:nvSpPr>
          <p:cNvPr id="19353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What Is Wrong with This Statement?</a:t>
            </a:r>
            <a:endParaRPr lang="tr-TR"/>
          </a:p>
        </p:txBody>
      </p:sp>
      <p:grpSp>
        <p:nvGrpSpPr>
          <p:cNvPr id="193540" name="Group 4"/>
          <p:cNvGrpSpPr>
            <a:grpSpLocks/>
          </p:cNvGrpSpPr>
          <p:nvPr/>
        </p:nvGrpSpPr>
        <p:grpSpPr bwMode="auto">
          <a:xfrm>
            <a:off x="3105150" y="2374900"/>
            <a:ext cx="5041900" cy="1174750"/>
            <a:chOff x="1956" y="1496"/>
            <a:chExt cx="3176" cy="740"/>
          </a:xfrm>
        </p:grpSpPr>
        <p:sp>
          <p:nvSpPr>
            <p:cNvPr id="193541" name="Rectangle 5"/>
            <p:cNvSpPr>
              <a:spLocks noChangeArrowheads="1"/>
            </p:cNvSpPr>
            <p:nvPr/>
          </p:nvSpPr>
          <p:spPr bwMode="ltGray">
            <a:xfrm>
              <a:off x="2532" y="1668"/>
              <a:ext cx="2600" cy="567"/>
            </a:xfrm>
            <a:prstGeom prst="rect">
              <a:avLst/>
            </a:prstGeom>
            <a:solidFill>
              <a:srgbClr val="FF9966"/>
            </a:solidFill>
            <a:ln w="9525">
              <a:noFill/>
              <a:miter lim="800000"/>
              <a:headEnd/>
              <a:tailEnd/>
            </a:ln>
            <a:effectLst/>
          </p:spPr>
          <p:txBody>
            <a:bodyPr wrap="none" anchor="ctr"/>
            <a:lstStyle/>
            <a:p>
              <a:endParaRPr lang="tr-TR"/>
            </a:p>
          </p:txBody>
        </p:sp>
        <p:grpSp>
          <p:nvGrpSpPr>
            <p:cNvPr id="193542" name="Group 6"/>
            <p:cNvGrpSpPr>
              <a:grpSpLocks/>
            </p:cNvGrpSpPr>
            <p:nvPr/>
          </p:nvGrpSpPr>
          <p:grpSpPr bwMode="auto">
            <a:xfrm>
              <a:off x="1956" y="1496"/>
              <a:ext cx="2228" cy="740"/>
              <a:chOff x="1956" y="1496"/>
              <a:chExt cx="2228" cy="740"/>
            </a:xfrm>
          </p:grpSpPr>
          <p:sp>
            <p:nvSpPr>
              <p:cNvPr id="193543" name="Rectangle 7"/>
              <p:cNvSpPr>
                <a:spLocks noChangeArrowheads="1"/>
              </p:cNvSpPr>
              <p:nvPr/>
            </p:nvSpPr>
            <p:spPr bwMode="ltGray">
              <a:xfrm>
                <a:off x="2568" y="2016"/>
                <a:ext cx="1616" cy="22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3544" name="Rectangle 8"/>
              <p:cNvSpPr>
                <a:spLocks noChangeArrowheads="1"/>
              </p:cNvSpPr>
              <p:nvPr/>
            </p:nvSpPr>
            <p:spPr bwMode="ltGray">
              <a:xfrm>
                <a:off x="1956" y="1496"/>
                <a:ext cx="288" cy="22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sp>
        <p:nvSpPr>
          <p:cNvPr id="193545"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ERROR:</a:t>
            </a:r>
          </a:p>
          <a:p>
            <a:pPr>
              <a:tabLst>
                <a:tab pos="1200150" algn="l"/>
              </a:tabLst>
            </a:pPr>
            <a:r>
              <a:rPr lang="tr-TR" sz="1800" b="1">
                <a:solidFill>
                  <a:srgbClr val="000000"/>
                </a:solidFill>
                <a:effectLst/>
                <a:latin typeface="Courier New" pitchFamily="49" charset="0"/>
              </a:rPr>
              <a:t>ORA-01427: single-row subquery returns more than</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one row</a:t>
            </a:r>
          </a:p>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no rows selected</a:t>
            </a:r>
          </a:p>
        </p:txBody>
      </p:sp>
      <p:sp>
        <p:nvSpPr>
          <p:cNvPr id="193546" name="Rectangle 10"/>
          <p:cNvSpPr>
            <a:spLocks noChangeArrowheads="1"/>
          </p:cNvSpPr>
          <p:nvPr/>
        </p:nvSpPr>
        <p:spPr bwMode="blackWhite">
          <a:xfrm>
            <a:off x="933450" y="1800225"/>
            <a:ext cx="7315200" cy="1779588"/>
          </a:xfrm>
          <a:prstGeom prst="rect">
            <a:avLst/>
          </a:prstGeom>
          <a:noFill/>
          <a:ln w="9525">
            <a:noFill/>
            <a:miter lim="800000"/>
            <a:headEnd/>
            <a:tailEnd/>
          </a:ln>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SQL&gt; SELECT empno, ename</a:t>
            </a:r>
          </a:p>
          <a:p>
            <a:pPr>
              <a:tabLst>
                <a:tab pos="1200150" algn="l"/>
                <a:tab pos="3087688" algn="l"/>
              </a:tabLst>
            </a:pPr>
            <a:r>
              <a:rPr lang="tr-TR" sz="1800" b="1">
                <a:solidFill>
                  <a:srgbClr val="000000"/>
                </a:solidFill>
                <a:effectLst/>
                <a:latin typeface="Courier New" pitchFamily="49" charset="0"/>
              </a:rPr>
              <a:t>  2  FROM   emp</a:t>
            </a:r>
          </a:p>
          <a:p>
            <a:pPr>
              <a:tabLst>
                <a:tab pos="1200150" algn="l"/>
                <a:tab pos="3087688" algn="l"/>
              </a:tabLst>
            </a:pPr>
            <a:r>
              <a:rPr lang="tr-TR" sz="1800" b="1">
                <a:solidFill>
                  <a:srgbClr val="000000"/>
                </a:solidFill>
                <a:effectLst/>
                <a:latin typeface="Courier New" pitchFamily="49" charset="0"/>
              </a:rPr>
              <a:t>  3  WHERE  sal = </a:t>
            </a:r>
          </a:p>
          <a:p>
            <a:pPr>
              <a:tabLst>
                <a:tab pos="1200150" algn="l"/>
                <a:tab pos="3087688" algn="l"/>
              </a:tabLst>
            </a:pPr>
            <a:r>
              <a:rPr lang="tr-TR" sz="1800" b="1">
                <a:solidFill>
                  <a:srgbClr val="000000"/>
                </a:solidFill>
                <a:effectLst/>
                <a:latin typeface="Courier New" pitchFamily="49" charset="0"/>
              </a:rPr>
              <a:t>  4		(SELECT   MIN(sal)</a:t>
            </a:r>
          </a:p>
          <a:p>
            <a:pPr>
              <a:tabLst>
                <a:tab pos="1200150" algn="l"/>
                <a:tab pos="3087688" algn="l"/>
              </a:tabLst>
            </a:pPr>
            <a:r>
              <a:rPr lang="tr-TR" sz="1800" b="1">
                <a:solidFill>
                  <a:srgbClr val="000000"/>
                </a:solidFill>
                <a:effectLst/>
                <a:latin typeface="Courier New" pitchFamily="49" charset="0"/>
              </a:rPr>
              <a:t>  5		FROM      emp</a:t>
            </a:r>
          </a:p>
          <a:p>
            <a:pPr>
              <a:tabLst>
                <a:tab pos="1200150" algn="l"/>
                <a:tab pos="3087688" algn="l"/>
              </a:tabLst>
            </a:pPr>
            <a:r>
              <a:rPr lang="tr-TR" sz="1800" b="1">
                <a:solidFill>
                  <a:srgbClr val="000000"/>
                </a:solidFill>
                <a:effectLst/>
                <a:latin typeface="Courier New" pitchFamily="49" charset="0"/>
              </a:rPr>
              <a:t>  6		GROUP BY  deptno);</a:t>
            </a:r>
          </a:p>
        </p:txBody>
      </p:sp>
      <p:sp>
        <p:nvSpPr>
          <p:cNvPr id="193547" name="Rectangle 11"/>
          <p:cNvSpPr>
            <a:spLocks noChangeArrowheads="1"/>
          </p:cNvSpPr>
          <p:nvPr/>
        </p:nvSpPr>
        <p:spPr bwMode="auto">
          <a:xfrm rot="20640000">
            <a:off x="527050" y="3021013"/>
            <a:ext cx="3836988" cy="822325"/>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Single-row operator with </a:t>
            </a:r>
          </a:p>
          <a:p>
            <a:r>
              <a:rPr lang="tr-TR" b="1">
                <a:solidFill>
                  <a:schemeClr val="accent2"/>
                </a:solidFill>
                <a:effectLst>
                  <a:outerShdw blurRad="38100" dist="38100" dir="2700000" algn="tl">
                    <a:srgbClr val="C0C0C0"/>
                  </a:outerShdw>
                </a:effectLst>
                <a:latin typeface="Arial" charset="0"/>
              </a:rPr>
              <a:t>multiple-row subquery</a:t>
            </a:r>
            <a:endParaRPr lang="tr-TR" b="1">
              <a:solidFill>
                <a:srgbClr val="FF3300"/>
              </a:solidFill>
              <a:effectLst>
                <a:outerShdw blurRad="38100" dist="38100" dir="2700000" algn="tl">
                  <a:srgbClr val="C0C0C0"/>
                </a:outerShdw>
              </a:effectLst>
              <a:latin typeface="Arial" charset="0"/>
            </a:endParaRPr>
          </a:p>
        </p:txBody>
      </p:sp>
      <p:grpSp>
        <p:nvGrpSpPr>
          <p:cNvPr id="193548" name="Group 12"/>
          <p:cNvGrpSpPr>
            <a:grpSpLocks/>
          </p:cNvGrpSpPr>
          <p:nvPr/>
        </p:nvGrpSpPr>
        <p:grpSpPr bwMode="auto">
          <a:xfrm>
            <a:off x="8386763" y="6324600"/>
            <a:ext cx="414337" cy="292100"/>
            <a:chOff x="5283" y="3984"/>
            <a:chExt cx="261" cy="184"/>
          </a:xfrm>
        </p:grpSpPr>
        <p:sp>
          <p:nvSpPr>
            <p:cNvPr id="19354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355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355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355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355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355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up)">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up)">
                                      <p:cBhvr>
                                        <p:cTn id="12" dur="500"/>
                                        <p:tgtEl>
                                          <p:spTgt spid="19354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3547"/>
                                        </p:tgtEl>
                                        <p:attrNameLst>
                                          <p:attrName>style.visibility</p:attrName>
                                        </p:attrNameLst>
                                      </p:cBhvr>
                                      <p:to>
                                        <p:strVal val="visible"/>
                                      </p:to>
                                    </p:set>
                                    <p:animEffect transition="in" filter="wipe(down)">
                                      <p:cBhvr>
                                        <p:cTn id="16" dur="500"/>
                                        <p:tgtEl>
                                          <p:spTgt spid="193547"/>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3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5" grpId="0" animBg="1" autoUpdateAnimBg="0"/>
      <p:bldP spid="19354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5586"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19558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Will This Statement Work?</a:t>
            </a:r>
            <a:endParaRPr lang="tr-TR" dirty="0"/>
          </a:p>
        </p:txBody>
      </p:sp>
      <p:grpSp>
        <p:nvGrpSpPr>
          <p:cNvPr id="195588" name="Group 4"/>
          <p:cNvGrpSpPr>
            <a:grpSpLocks/>
          </p:cNvGrpSpPr>
          <p:nvPr/>
        </p:nvGrpSpPr>
        <p:grpSpPr bwMode="auto">
          <a:xfrm>
            <a:off x="3506788" y="2800350"/>
            <a:ext cx="4640262" cy="935038"/>
            <a:chOff x="2209" y="1764"/>
            <a:chExt cx="2923" cy="589"/>
          </a:xfrm>
        </p:grpSpPr>
        <p:sp>
          <p:nvSpPr>
            <p:cNvPr id="195589" name="Rectangle 5"/>
            <p:cNvSpPr>
              <a:spLocks noChangeArrowheads="1"/>
            </p:cNvSpPr>
            <p:nvPr/>
          </p:nvSpPr>
          <p:spPr bwMode="ltGray">
            <a:xfrm>
              <a:off x="2209" y="1764"/>
              <a:ext cx="2923" cy="589"/>
            </a:xfrm>
            <a:prstGeom prst="rect">
              <a:avLst/>
            </a:prstGeom>
            <a:solidFill>
              <a:srgbClr val="FF9966"/>
            </a:solidFill>
            <a:ln w="9525">
              <a:noFill/>
              <a:miter lim="800000"/>
              <a:headEnd/>
              <a:tailEnd/>
            </a:ln>
            <a:effectLst/>
          </p:spPr>
          <p:txBody>
            <a:bodyPr wrap="none" anchor="ctr"/>
            <a:lstStyle/>
            <a:p>
              <a:endParaRPr lang="tr-TR"/>
            </a:p>
          </p:txBody>
        </p:sp>
        <p:sp>
          <p:nvSpPr>
            <p:cNvPr id="195590" name="Rectangle 6"/>
            <p:cNvSpPr>
              <a:spLocks noChangeArrowheads="1"/>
            </p:cNvSpPr>
            <p:nvPr/>
          </p:nvSpPr>
          <p:spPr bwMode="ltGray">
            <a:xfrm>
              <a:off x="2220" y="2124"/>
              <a:ext cx="2040" cy="21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95591"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no rows selected</a:t>
            </a:r>
          </a:p>
        </p:txBody>
      </p:sp>
      <p:sp>
        <p:nvSpPr>
          <p:cNvPr id="195592" name="Rectangle 8"/>
          <p:cNvSpPr>
            <a:spLocks noChangeArrowheads="1"/>
          </p:cNvSpPr>
          <p:nvPr/>
        </p:nvSpPr>
        <p:spPr bwMode="auto">
          <a:xfrm rot="20340000">
            <a:off x="3003550" y="4171950"/>
            <a:ext cx="4213225" cy="457200"/>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Subquery returns no values</a:t>
            </a:r>
          </a:p>
        </p:txBody>
      </p:sp>
      <p:sp>
        <p:nvSpPr>
          <p:cNvPr id="195593" name="Rectangle 9"/>
          <p:cNvSpPr>
            <a:spLocks noChangeArrowheads="1"/>
          </p:cNvSpPr>
          <p:nvPr/>
        </p:nvSpPr>
        <p:spPr bwMode="blackWhite">
          <a:xfrm>
            <a:off x="914400" y="1952625"/>
            <a:ext cx="7315200" cy="1819275"/>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SQL&gt; SELECT ename, job</a:t>
            </a:r>
          </a:p>
          <a:p>
            <a:pPr>
              <a:tabLst>
                <a:tab pos="1200150" algn="l"/>
                <a:tab pos="2571750" algn="l"/>
              </a:tabLst>
            </a:pPr>
            <a:r>
              <a:rPr lang="tr-TR" sz="1800" b="1">
                <a:solidFill>
                  <a:srgbClr val="000000"/>
                </a:solidFill>
                <a:effectLst/>
                <a:latin typeface="Courier New" pitchFamily="49" charset="0"/>
              </a:rPr>
              <a:t>  2  FROM   emp</a:t>
            </a:r>
          </a:p>
          <a:p>
            <a:pPr>
              <a:tabLst>
                <a:tab pos="1200150" algn="l"/>
                <a:tab pos="2571750" algn="l"/>
              </a:tabLst>
            </a:pPr>
            <a:r>
              <a:rPr lang="tr-TR" sz="1800" b="1">
                <a:solidFill>
                  <a:srgbClr val="000000"/>
                </a:solidFill>
                <a:effectLst/>
                <a:latin typeface="Courier New" pitchFamily="49" charset="0"/>
              </a:rPr>
              <a:t>  3  WHERE  job = </a:t>
            </a:r>
          </a:p>
          <a:p>
            <a:pPr>
              <a:tabLst>
                <a:tab pos="1200150" algn="l"/>
                <a:tab pos="2571750" algn="l"/>
              </a:tabLst>
            </a:pPr>
            <a:r>
              <a:rPr lang="tr-TR" sz="1800" b="1">
                <a:solidFill>
                  <a:srgbClr val="000000"/>
                </a:solidFill>
                <a:effectLst/>
                <a:latin typeface="Courier New" pitchFamily="49" charset="0"/>
              </a:rPr>
              <a:t>  4		(SELECT	job</a:t>
            </a:r>
          </a:p>
          <a:p>
            <a:pPr>
              <a:tabLst>
                <a:tab pos="1200150" algn="l"/>
                <a:tab pos="2571750" algn="l"/>
              </a:tabLst>
            </a:pPr>
            <a:r>
              <a:rPr lang="tr-TR" sz="1800" b="1">
                <a:solidFill>
                  <a:srgbClr val="000000"/>
                </a:solidFill>
                <a:effectLst/>
                <a:latin typeface="Courier New" pitchFamily="49" charset="0"/>
              </a:rPr>
              <a:t>  5		FROM	emp</a:t>
            </a:r>
          </a:p>
          <a:p>
            <a:pPr>
              <a:tabLst>
                <a:tab pos="1200150" algn="l"/>
                <a:tab pos="2571750" algn="l"/>
              </a:tabLst>
            </a:pPr>
            <a:r>
              <a:rPr lang="tr-TR" sz="1800" b="1">
                <a:solidFill>
                  <a:srgbClr val="000000"/>
                </a:solidFill>
                <a:effectLst/>
                <a:latin typeface="Courier New" pitchFamily="49" charset="0"/>
              </a:rPr>
              <a:t>  6		WHERE	ename='SMYTHE');</a:t>
            </a:r>
          </a:p>
        </p:txBody>
      </p:sp>
      <p:grpSp>
        <p:nvGrpSpPr>
          <p:cNvPr id="195594" name="Group 10"/>
          <p:cNvGrpSpPr>
            <a:grpSpLocks/>
          </p:cNvGrpSpPr>
          <p:nvPr/>
        </p:nvGrpSpPr>
        <p:grpSpPr bwMode="auto">
          <a:xfrm>
            <a:off x="8386763" y="6324600"/>
            <a:ext cx="414337" cy="292100"/>
            <a:chOff x="5283" y="3984"/>
            <a:chExt cx="261" cy="184"/>
          </a:xfrm>
        </p:grpSpPr>
        <p:sp>
          <p:nvSpPr>
            <p:cNvPr id="19559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559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559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559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559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560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up)">
                                      <p:cBhvr>
                                        <p:cTn id="7" dur="500"/>
                                        <p:tgtEl>
                                          <p:spTgt spid="195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91"/>
                                        </p:tgtEl>
                                        <p:attrNameLst>
                                          <p:attrName>style.visibility</p:attrName>
                                        </p:attrNameLst>
                                      </p:cBhvr>
                                      <p:to>
                                        <p:strVal val="visible"/>
                                      </p:to>
                                    </p:set>
                                    <p:animEffect transition="in" filter="wipe(up)">
                                      <p:cBhvr>
                                        <p:cTn id="12" dur="500"/>
                                        <p:tgtEl>
                                          <p:spTgt spid="195591"/>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5592"/>
                                        </p:tgtEl>
                                        <p:attrNameLst>
                                          <p:attrName>style.visibility</p:attrName>
                                        </p:attrNameLst>
                                      </p:cBhvr>
                                      <p:to>
                                        <p:strVal val="visible"/>
                                      </p:to>
                                    </p:set>
                                    <p:animEffect transition="in" filter="wipe(down)">
                                      <p:cBhvr>
                                        <p:cTn id="16" dur="500"/>
                                        <p:tgtEl>
                                          <p:spTgt spid="195592"/>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5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1" grpId="0" animBg="1" autoUpdateAnimBg="0"/>
      <p:bldP spid="1955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dirty="0"/>
              <a:t>Information Management</a:t>
            </a:r>
          </a:p>
        </p:txBody>
      </p:sp>
      <p:sp>
        <p:nvSpPr>
          <p:cNvPr id="1976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Multiple-Row Subqueries</a:t>
            </a:r>
            <a:endParaRPr lang="tr-TR" dirty="0"/>
          </a:p>
        </p:txBody>
      </p:sp>
      <p:sp>
        <p:nvSpPr>
          <p:cNvPr id="197635" name="Rectangle 3"/>
          <p:cNvSpPr>
            <a:spLocks noGrp="1" noChangeArrowheads="1"/>
          </p:cNvSpPr>
          <p:nvPr>
            <p:ph type="body" idx="1"/>
          </p:nvPr>
        </p:nvSpPr>
        <p:spPr>
          <a:xfrm>
            <a:off x="860425" y="1262063"/>
            <a:ext cx="7673975"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Return more than one row</a:t>
            </a:r>
          </a:p>
          <a:p>
            <a:pPr marL="341313" lvl="1" indent="-227013" defTabSz="346075">
              <a:tabLst>
                <a:tab pos="571500" algn="l"/>
              </a:tabLst>
            </a:pPr>
            <a:r>
              <a:rPr lang="tr-TR" b="1">
                <a:solidFill>
                  <a:srgbClr val="FF0066"/>
                </a:solidFill>
                <a:latin typeface="Arial" charset="0"/>
              </a:rPr>
              <a:t>Use multiple-row comparison operators</a:t>
            </a:r>
            <a:endParaRPr lang="tr-TR"/>
          </a:p>
        </p:txBody>
      </p:sp>
      <p:sp>
        <p:nvSpPr>
          <p:cNvPr id="197636"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Operator</a:t>
            </a:r>
          </a:p>
          <a:p>
            <a:pPr>
              <a:lnSpc>
                <a:spcPct val="120000"/>
              </a:lnSpc>
              <a:spcBef>
                <a:spcPct val="60000"/>
              </a:spcBef>
            </a:pPr>
            <a:r>
              <a:rPr lang="tr-TR" sz="1800" b="1" dirty="0">
                <a:solidFill>
                  <a:srgbClr val="000000"/>
                </a:solidFill>
                <a:effectLst/>
                <a:latin typeface="Arial" charset="0"/>
              </a:rPr>
              <a:t>      IN</a:t>
            </a:r>
          </a:p>
          <a:p>
            <a:pPr>
              <a:lnSpc>
                <a:spcPct val="120000"/>
              </a:lnSpc>
              <a:spcBef>
                <a:spcPct val="60000"/>
              </a:spcBef>
            </a:pPr>
            <a:r>
              <a:rPr lang="tr-TR" sz="1800" b="1" dirty="0">
                <a:solidFill>
                  <a:srgbClr val="000000"/>
                </a:solidFill>
                <a:effectLst/>
                <a:latin typeface="Arial" charset="0"/>
              </a:rPr>
              <a:t>     ANY</a:t>
            </a:r>
          </a:p>
          <a:p>
            <a:pPr>
              <a:lnSpc>
                <a:spcPct val="120000"/>
              </a:lnSpc>
              <a:spcBef>
                <a:spcPct val="60000"/>
              </a:spcBef>
            </a:pPr>
            <a:r>
              <a:rPr lang="tr-TR" sz="1800" b="1" dirty="0">
                <a:solidFill>
                  <a:srgbClr val="000000"/>
                </a:solidFill>
                <a:effectLst/>
                <a:latin typeface="Arial" charset="0"/>
              </a:rPr>
              <a:t>  </a:t>
            </a:r>
          </a:p>
          <a:p>
            <a:pPr>
              <a:lnSpc>
                <a:spcPct val="120000"/>
              </a:lnSpc>
              <a:spcBef>
                <a:spcPct val="60000"/>
              </a:spcBef>
            </a:pPr>
            <a:r>
              <a:rPr lang="tr-TR" sz="1800" b="1" dirty="0">
                <a:solidFill>
                  <a:srgbClr val="000000"/>
                </a:solidFill>
                <a:effectLst/>
                <a:latin typeface="Arial" charset="0"/>
              </a:rPr>
              <a:t>     ALL</a:t>
            </a:r>
          </a:p>
        </p:txBody>
      </p:sp>
      <p:sp>
        <p:nvSpPr>
          <p:cNvPr id="197637"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Meaning</a:t>
            </a:r>
          </a:p>
          <a:p>
            <a:pPr>
              <a:lnSpc>
                <a:spcPct val="120000"/>
              </a:lnSpc>
              <a:spcBef>
                <a:spcPct val="60000"/>
              </a:spcBef>
            </a:pPr>
            <a:r>
              <a:rPr lang="tr-TR" sz="1800" b="1" dirty="0">
                <a:solidFill>
                  <a:srgbClr val="000000"/>
                </a:solidFill>
                <a:effectLst/>
                <a:latin typeface="Arial" charset="0"/>
              </a:rPr>
              <a:t>Equal to any member in the list</a:t>
            </a:r>
          </a:p>
          <a:p>
            <a:pPr>
              <a:lnSpc>
                <a:spcPct val="120000"/>
              </a:lnSpc>
              <a:spcBef>
                <a:spcPct val="60000"/>
              </a:spcBef>
            </a:pPr>
            <a:r>
              <a:rPr lang="tr-TR" sz="1800" b="1" dirty="0">
                <a:solidFill>
                  <a:srgbClr val="000000"/>
                </a:solidFill>
                <a:effectLst/>
                <a:latin typeface="Arial" charset="0"/>
              </a:rPr>
              <a:t>Compare value to each value returned by the subquery </a:t>
            </a:r>
          </a:p>
          <a:p>
            <a:pPr>
              <a:lnSpc>
                <a:spcPct val="120000"/>
              </a:lnSpc>
              <a:spcBef>
                <a:spcPct val="60000"/>
              </a:spcBef>
            </a:pPr>
            <a:r>
              <a:rPr lang="tr-TR" sz="1800" b="1" dirty="0">
                <a:solidFill>
                  <a:srgbClr val="000000"/>
                </a:solidFill>
                <a:effectLst/>
                <a:latin typeface="Arial" charset="0"/>
              </a:rPr>
              <a:t>Compare value to every value returned by the subquery </a:t>
            </a:r>
          </a:p>
        </p:txBody>
      </p:sp>
      <p:sp>
        <p:nvSpPr>
          <p:cNvPr id="197638"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197639"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197640"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197641" name="Group 9"/>
          <p:cNvGrpSpPr>
            <a:grpSpLocks/>
          </p:cNvGrpSpPr>
          <p:nvPr/>
        </p:nvGrpSpPr>
        <p:grpSpPr bwMode="auto">
          <a:xfrm>
            <a:off x="8386763" y="6324600"/>
            <a:ext cx="414337" cy="292100"/>
            <a:chOff x="5283" y="3984"/>
            <a:chExt cx="261" cy="184"/>
          </a:xfrm>
        </p:grpSpPr>
        <p:sp>
          <p:nvSpPr>
            <p:cNvPr id="19764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764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764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764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764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764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7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199682"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 pos="3200400" algn="l"/>
              </a:tabLst>
            </a:pPr>
            <a:endParaRPr lang="tr-TR" sz="1800" b="1">
              <a:solidFill>
                <a:srgbClr val="000000"/>
              </a:solidFill>
              <a:effectLst/>
              <a:latin typeface="Courier New" pitchFamily="49" charset="0"/>
            </a:endParaRPr>
          </a:p>
          <a:p>
            <a:pPr>
              <a:tabLst>
                <a:tab pos="1200150" algn="l"/>
                <a:tab pos="2571750" algn="l"/>
                <a:tab pos="3200400" algn="l"/>
              </a:tabLst>
            </a:pPr>
            <a:endParaRPr lang="tr-TR" sz="1800" b="1">
              <a:solidFill>
                <a:srgbClr val="000000"/>
              </a:solidFill>
              <a:effectLst/>
              <a:latin typeface="Courier New" pitchFamily="49" charset="0"/>
            </a:endParaRPr>
          </a:p>
        </p:txBody>
      </p:sp>
      <p:sp>
        <p:nvSpPr>
          <p:cNvPr id="1996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latin typeface="Arial" charset="0"/>
              </a:rPr>
              <a:t>Using ANY Operator </a:t>
            </a:r>
            <a:br>
              <a:rPr lang="tr-TR" sz="3600" b="1" dirty="0">
                <a:solidFill>
                  <a:schemeClr val="accent2"/>
                </a:solidFill>
                <a:latin typeface="Arial" charset="0"/>
              </a:rPr>
            </a:br>
            <a:r>
              <a:rPr lang="tr-TR" sz="3600" b="1" dirty="0">
                <a:solidFill>
                  <a:schemeClr val="accent2"/>
                </a:solidFill>
                <a:latin typeface="Arial" charset="0"/>
              </a:rPr>
              <a:t>in Multiple-Row Subqueries</a:t>
            </a:r>
            <a:endParaRPr lang="tr-TR" dirty="0"/>
          </a:p>
        </p:txBody>
      </p:sp>
      <p:grpSp>
        <p:nvGrpSpPr>
          <p:cNvPr id="199684" name="Group 4"/>
          <p:cNvGrpSpPr>
            <a:grpSpLocks/>
          </p:cNvGrpSpPr>
          <p:nvPr/>
        </p:nvGrpSpPr>
        <p:grpSpPr bwMode="auto">
          <a:xfrm>
            <a:off x="3557588" y="1973263"/>
            <a:ext cx="4722812" cy="1651000"/>
            <a:chOff x="2241" y="1243"/>
            <a:chExt cx="2975" cy="1040"/>
          </a:xfrm>
        </p:grpSpPr>
        <p:sp>
          <p:nvSpPr>
            <p:cNvPr id="199685" name="Rectangle 5"/>
            <p:cNvSpPr>
              <a:spLocks noChangeArrowheads="1"/>
            </p:cNvSpPr>
            <p:nvPr/>
          </p:nvSpPr>
          <p:spPr bwMode="ltGray">
            <a:xfrm>
              <a:off x="2605" y="1751"/>
              <a:ext cx="2611" cy="532"/>
            </a:xfrm>
            <a:prstGeom prst="rect">
              <a:avLst/>
            </a:prstGeom>
            <a:solidFill>
              <a:srgbClr val="FF9966"/>
            </a:solidFill>
            <a:ln w="9525">
              <a:noFill/>
              <a:miter lim="800000"/>
              <a:headEnd/>
              <a:tailEnd/>
            </a:ln>
            <a:effectLst/>
          </p:spPr>
          <p:txBody>
            <a:bodyPr wrap="none" anchor="ctr"/>
            <a:lstStyle/>
            <a:p>
              <a:endParaRPr lang="tr-TR"/>
            </a:p>
          </p:txBody>
        </p:sp>
        <p:grpSp>
          <p:nvGrpSpPr>
            <p:cNvPr id="199686" name="Group 6"/>
            <p:cNvGrpSpPr>
              <a:grpSpLocks/>
            </p:cNvGrpSpPr>
            <p:nvPr/>
          </p:nvGrpSpPr>
          <p:grpSpPr bwMode="auto">
            <a:xfrm>
              <a:off x="2241" y="1243"/>
              <a:ext cx="2040" cy="846"/>
              <a:chOff x="2241" y="1243"/>
              <a:chExt cx="2040" cy="846"/>
            </a:xfrm>
          </p:grpSpPr>
          <p:sp>
            <p:nvSpPr>
              <p:cNvPr id="199687" name="Rectangle 7"/>
              <p:cNvSpPr>
                <a:spLocks noChangeArrowheads="1"/>
              </p:cNvSpPr>
              <p:nvPr/>
            </p:nvSpPr>
            <p:spPr bwMode="ltGray">
              <a:xfrm>
                <a:off x="2241" y="1569"/>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9688" name="Arc 8"/>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89" name="Rectangle 9"/>
              <p:cNvSpPr>
                <a:spLocks noChangeArrowheads="1"/>
              </p:cNvSpPr>
              <p:nvPr/>
            </p:nvSpPr>
            <p:spPr bwMode="auto">
              <a:xfrm>
                <a:off x="2847" y="1571"/>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950</a:t>
                </a:r>
              </a:p>
            </p:txBody>
          </p:sp>
          <p:sp>
            <p:nvSpPr>
              <p:cNvPr id="199690" name="Arc 10"/>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1" name="Arc 11"/>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2" name="Arc 12"/>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3" name="Rectangle 13"/>
              <p:cNvSpPr>
                <a:spLocks noChangeArrowheads="1"/>
              </p:cNvSpPr>
              <p:nvPr/>
            </p:nvSpPr>
            <p:spPr bwMode="auto">
              <a:xfrm>
                <a:off x="2891" y="1459"/>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800</a:t>
                </a:r>
              </a:p>
            </p:txBody>
          </p:sp>
          <p:sp>
            <p:nvSpPr>
              <p:cNvPr id="199694" name="Rectangle 14"/>
              <p:cNvSpPr>
                <a:spLocks noChangeArrowheads="1"/>
              </p:cNvSpPr>
              <p:nvPr/>
            </p:nvSpPr>
            <p:spPr bwMode="auto">
              <a:xfrm>
                <a:off x="2908" y="1347"/>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1100</a:t>
                </a:r>
              </a:p>
            </p:txBody>
          </p:sp>
          <p:sp>
            <p:nvSpPr>
              <p:cNvPr id="199695" name="Rectangle 15"/>
              <p:cNvSpPr>
                <a:spLocks noChangeArrowheads="1"/>
              </p:cNvSpPr>
              <p:nvPr/>
            </p:nvSpPr>
            <p:spPr bwMode="auto">
              <a:xfrm>
                <a:off x="3228" y="1243"/>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1300</a:t>
                </a:r>
              </a:p>
            </p:txBody>
          </p:sp>
        </p:grpSp>
      </p:grpSp>
      <p:sp>
        <p:nvSpPr>
          <p:cNvPr id="199696"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    EMPNO ENAME      JOB</a:t>
            </a:r>
          </a:p>
          <a:p>
            <a:pPr>
              <a:tabLst>
                <a:tab pos="1200150" algn="l"/>
                <a:tab pos="2571750" algn="l"/>
              </a:tabLst>
            </a:pPr>
            <a:r>
              <a:rPr lang="tr-TR" sz="1800" b="1">
                <a:solidFill>
                  <a:srgbClr val="000000"/>
                </a:solidFill>
                <a:effectLst/>
                <a:latin typeface="Courier New" pitchFamily="49" charset="0"/>
              </a:rPr>
              <a:t>--------- ---------- ---------</a:t>
            </a:r>
          </a:p>
          <a:p>
            <a:pPr>
              <a:tabLst>
                <a:tab pos="1200150" algn="l"/>
                <a:tab pos="2571750" algn="l"/>
              </a:tabLst>
            </a:pPr>
            <a:r>
              <a:rPr lang="tr-TR" sz="1800" b="1">
                <a:solidFill>
                  <a:srgbClr val="000000"/>
                </a:solidFill>
                <a:effectLst/>
                <a:latin typeface="Courier New" pitchFamily="49" charset="0"/>
              </a:rPr>
              <a:t>     7654 MARTIN     SALESMAN </a:t>
            </a:r>
          </a:p>
          <a:p>
            <a:pPr>
              <a:tabLst>
                <a:tab pos="1200150" algn="l"/>
                <a:tab pos="2571750" algn="l"/>
              </a:tabLst>
            </a:pPr>
            <a:r>
              <a:rPr lang="tr-TR" sz="1800" b="1">
                <a:solidFill>
                  <a:srgbClr val="000000"/>
                </a:solidFill>
                <a:effectLst/>
                <a:latin typeface="Courier New" pitchFamily="49" charset="0"/>
              </a:rPr>
              <a:t>     7521 WARD       SALESMAN </a:t>
            </a:r>
          </a:p>
        </p:txBody>
      </p:sp>
      <p:sp>
        <p:nvSpPr>
          <p:cNvPr id="199697" name="Rectangle 17"/>
          <p:cNvSpPr>
            <a:spLocks noChangeArrowheads="1"/>
          </p:cNvSpPr>
          <p:nvPr/>
        </p:nvSpPr>
        <p:spPr bwMode="blackWhite">
          <a:xfrm>
            <a:off x="920750" y="1844675"/>
            <a:ext cx="7432675" cy="2117725"/>
          </a:xfrm>
          <a:prstGeom prst="rect">
            <a:avLst/>
          </a:prstGeom>
          <a:noFill/>
          <a:ln w="9525">
            <a:noFill/>
            <a:miter lim="800000"/>
            <a:headEnd/>
            <a:tailEnd/>
          </a:ln>
          <a:effectLst/>
        </p:spPr>
        <p:txBody>
          <a:bodyPr wrap="none" lIns="92075" tIns="46038" rIns="92075" bIns="46038" anchor="ctr"/>
          <a:lstStyle/>
          <a:p>
            <a:pPr>
              <a:tabLst>
                <a:tab pos="1200150" algn="l"/>
                <a:tab pos="2571750" algn="l"/>
                <a:tab pos="3200400" algn="l"/>
              </a:tabLst>
            </a:pPr>
            <a:r>
              <a:rPr lang="tr-TR" sz="1800" b="1">
                <a:solidFill>
                  <a:srgbClr val="000000"/>
                </a:solidFill>
                <a:effectLst/>
                <a:latin typeface="Courier New" pitchFamily="49" charset="0"/>
              </a:rPr>
              <a:t>SQL&gt; SELECT  empno, ename, job</a:t>
            </a:r>
          </a:p>
          <a:p>
            <a:pPr>
              <a:tabLst>
                <a:tab pos="1200150" algn="l"/>
                <a:tab pos="2571750" algn="l"/>
                <a:tab pos="3200400" algn="l"/>
              </a:tabLst>
            </a:pPr>
            <a:r>
              <a:rPr lang="tr-TR" sz="1800" b="1">
                <a:solidFill>
                  <a:srgbClr val="000000"/>
                </a:solidFill>
                <a:effectLst/>
                <a:latin typeface="Courier New" pitchFamily="49" charset="0"/>
              </a:rPr>
              <a:t>  2  FROM    emp</a:t>
            </a:r>
          </a:p>
          <a:p>
            <a:pPr>
              <a:tabLst>
                <a:tab pos="1200150" algn="l"/>
                <a:tab pos="2571750" algn="l"/>
                <a:tab pos="3200400" algn="l"/>
              </a:tabLst>
            </a:pPr>
            <a:r>
              <a:rPr lang="tr-TR" sz="1800" b="1">
                <a:solidFill>
                  <a:srgbClr val="000000"/>
                </a:solidFill>
                <a:effectLst/>
                <a:latin typeface="Courier New" pitchFamily="49" charset="0"/>
              </a:rPr>
              <a:t>  3  WHERE   sal &lt; ANY </a:t>
            </a:r>
          </a:p>
          <a:p>
            <a:pPr>
              <a:tabLst>
                <a:tab pos="1200150" algn="l"/>
                <a:tab pos="2571750" algn="l"/>
                <a:tab pos="3200400" algn="l"/>
              </a:tabLst>
            </a:pPr>
            <a:r>
              <a:rPr lang="tr-TR" sz="1800" b="1">
                <a:solidFill>
                  <a:srgbClr val="000000"/>
                </a:solidFill>
                <a:effectLst/>
                <a:latin typeface="Courier New" pitchFamily="49" charset="0"/>
              </a:rPr>
              <a:t>  4			(SELECT	sal</a:t>
            </a:r>
          </a:p>
          <a:p>
            <a:pPr>
              <a:tabLst>
                <a:tab pos="1200150" algn="l"/>
                <a:tab pos="2571750" algn="l"/>
                <a:tab pos="3200400" algn="l"/>
              </a:tabLst>
            </a:pPr>
            <a:r>
              <a:rPr lang="tr-TR" sz="1800" b="1">
                <a:solidFill>
                  <a:srgbClr val="000000"/>
                </a:solidFill>
                <a:effectLst/>
                <a:latin typeface="Courier New" pitchFamily="49" charset="0"/>
              </a:rPr>
              <a:t>  5 			FROM	emp</a:t>
            </a:r>
          </a:p>
          <a:p>
            <a:pPr>
              <a:tabLst>
                <a:tab pos="1200150" algn="l"/>
                <a:tab pos="2571750" algn="l"/>
                <a:tab pos="3200400" algn="l"/>
              </a:tabLst>
            </a:pPr>
            <a:r>
              <a:rPr lang="tr-TR" sz="1800" b="1">
                <a:solidFill>
                  <a:srgbClr val="000000"/>
                </a:solidFill>
                <a:effectLst/>
                <a:latin typeface="Courier New" pitchFamily="49" charset="0"/>
              </a:rPr>
              <a:t>  6			WHERE	job = 'CLERK')</a:t>
            </a:r>
          </a:p>
          <a:p>
            <a:pPr>
              <a:tabLst>
                <a:tab pos="1200150" algn="l"/>
                <a:tab pos="2571750" algn="l"/>
                <a:tab pos="3200400" algn="l"/>
              </a:tabLst>
            </a:pPr>
            <a:r>
              <a:rPr lang="tr-TR" sz="1800" b="1">
                <a:solidFill>
                  <a:srgbClr val="000000"/>
                </a:solidFill>
                <a:effectLst/>
                <a:latin typeface="Courier New" pitchFamily="49" charset="0"/>
              </a:rPr>
              <a:t>  7  AND	    job &lt;&gt; 'CLERK';</a:t>
            </a:r>
          </a:p>
        </p:txBody>
      </p:sp>
      <p:grpSp>
        <p:nvGrpSpPr>
          <p:cNvPr id="199698" name="Group 18"/>
          <p:cNvGrpSpPr>
            <a:grpSpLocks/>
          </p:cNvGrpSpPr>
          <p:nvPr/>
        </p:nvGrpSpPr>
        <p:grpSpPr bwMode="auto">
          <a:xfrm>
            <a:off x="8386763" y="6324600"/>
            <a:ext cx="414337" cy="292100"/>
            <a:chOff x="5283" y="3984"/>
            <a:chExt cx="261" cy="184"/>
          </a:xfrm>
        </p:grpSpPr>
        <p:sp>
          <p:nvSpPr>
            <p:cNvPr id="199699"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9700"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9701"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9702"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9703"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9704"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7" name="Rectangle 26"/>
          <p:cNvSpPr/>
          <p:nvPr/>
        </p:nvSpPr>
        <p:spPr>
          <a:xfrm>
            <a:off x="899592" y="5445224"/>
            <a:ext cx="7848872" cy="707886"/>
          </a:xfrm>
          <a:prstGeom prst="rect">
            <a:avLst/>
          </a:prstGeom>
        </p:spPr>
        <p:txBody>
          <a:bodyPr wrap="square">
            <a:spAutoFit/>
          </a:bodyPr>
          <a:lstStyle/>
          <a:p>
            <a:r>
              <a:rPr lang="tr-TR" sz="2000" b="1" dirty="0"/>
              <a:t>&lt;ANY</a:t>
            </a:r>
            <a:r>
              <a:rPr lang="tr-TR" sz="2000" dirty="0"/>
              <a:t> means </a:t>
            </a:r>
            <a:r>
              <a:rPr lang="tr-TR" sz="2000" b="1" dirty="0"/>
              <a:t>less than the maximum</a:t>
            </a:r>
            <a:r>
              <a:rPr lang="tr-TR" sz="2000" dirty="0"/>
              <a:t>. </a:t>
            </a:r>
            <a:r>
              <a:rPr lang="tr-TR" sz="2000" b="1" dirty="0"/>
              <a:t>&gt;ANY</a:t>
            </a:r>
            <a:r>
              <a:rPr lang="tr-TR" sz="2000" dirty="0"/>
              <a:t> means </a:t>
            </a:r>
            <a:r>
              <a:rPr lang="tr-TR" sz="2000" b="1" dirty="0"/>
              <a:t>more than the minimum. =ANY is equivalent to IN.</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wipe(up)">
                                      <p:cBhvr>
                                        <p:cTn id="7" dur="500"/>
                                        <p:tgtEl>
                                          <p:spTgt spid="199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96"/>
                                        </p:tgtEl>
                                        <p:attrNameLst>
                                          <p:attrName>style.visibility</p:attrName>
                                        </p:attrNameLst>
                                      </p:cBhvr>
                                      <p:to>
                                        <p:strVal val="visible"/>
                                      </p:to>
                                    </p:set>
                                    <p:animEffect transition="in" filter="wipe(up)">
                                      <p:cBhvr>
                                        <p:cTn id="12" dur="500"/>
                                        <p:tgtEl>
                                          <p:spTgt spid="19969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9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1"/>
          </p:nvPr>
        </p:nvSpPr>
        <p:spPr/>
        <p:txBody>
          <a:bodyPr/>
          <a:lstStyle/>
          <a:p>
            <a:r>
              <a:rPr lang="tr-TR"/>
              <a:t>Information Management</a:t>
            </a:r>
          </a:p>
        </p:txBody>
      </p:sp>
      <p:sp>
        <p:nvSpPr>
          <p:cNvPr id="201730" name="Rectangle 2"/>
          <p:cNvSpPr>
            <a:spLocks noChangeArrowheads="1"/>
          </p:cNvSpPr>
          <p:nvPr/>
        </p:nvSpPr>
        <p:spPr bwMode="blackWhite">
          <a:xfrm>
            <a:off x="946150" y="1890713"/>
            <a:ext cx="7473950" cy="182631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20173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ALL Operator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Multiple-Row Subqueries</a:t>
            </a:r>
            <a:endParaRPr lang="tr-TR"/>
          </a:p>
        </p:txBody>
      </p:sp>
      <p:grpSp>
        <p:nvGrpSpPr>
          <p:cNvPr id="201732" name="Group 4"/>
          <p:cNvGrpSpPr>
            <a:grpSpLocks/>
          </p:cNvGrpSpPr>
          <p:nvPr/>
        </p:nvGrpSpPr>
        <p:grpSpPr bwMode="auto">
          <a:xfrm>
            <a:off x="3536950" y="2090738"/>
            <a:ext cx="4697413" cy="1584325"/>
            <a:chOff x="2228" y="1317"/>
            <a:chExt cx="2959" cy="998"/>
          </a:xfrm>
        </p:grpSpPr>
        <p:sp>
          <p:nvSpPr>
            <p:cNvPr id="201733" name="Rectangle 5"/>
            <p:cNvSpPr>
              <a:spLocks noChangeArrowheads="1"/>
            </p:cNvSpPr>
            <p:nvPr/>
          </p:nvSpPr>
          <p:spPr bwMode="ltGray">
            <a:xfrm>
              <a:off x="2336" y="1783"/>
              <a:ext cx="2851" cy="532"/>
            </a:xfrm>
            <a:prstGeom prst="rect">
              <a:avLst/>
            </a:prstGeom>
            <a:solidFill>
              <a:srgbClr val="FF9966"/>
            </a:solidFill>
            <a:ln w="9525">
              <a:noFill/>
              <a:miter lim="800000"/>
              <a:headEnd/>
              <a:tailEnd/>
            </a:ln>
            <a:effectLst/>
          </p:spPr>
          <p:txBody>
            <a:bodyPr wrap="none" anchor="ctr"/>
            <a:lstStyle/>
            <a:p>
              <a:endParaRPr lang="tr-TR"/>
            </a:p>
          </p:txBody>
        </p:sp>
        <p:grpSp>
          <p:nvGrpSpPr>
            <p:cNvPr id="201734" name="Group 6"/>
            <p:cNvGrpSpPr>
              <a:grpSpLocks/>
            </p:cNvGrpSpPr>
            <p:nvPr/>
          </p:nvGrpSpPr>
          <p:grpSpPr bwMode="auto">
            <a:xfrm>
              <a:off x="2228" y="1317"/>
              <a:ext cx="2365" cy="736"/>
              <a:chOff x="2228" y="1317"/>
              <a:chExt cx="2365" cy="736"/>
            </a:xfrm>
          </p:grpSpPr>
          <p:sp>
            <p:nvSpPr>
              <p:cNvPr id="201735" name="Rectangle 7"/>
              <p:cNvSpPr>
                <a:spLocks noChangeArrowheads="1"/>
              </p:cNvSpPr>
              <p:nvPr/>
            </p:nvSpPr>
            <p:spPr bwMode="ltGray">
              <a:xfrm>
                <a:off x="2228" y="1573"/>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01736" name="Arc 8"/>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7" name="Rectangle 9"/>
              <p:cNvSpPr>
                <a:spLocks noChangeArrowheads="1"/>
              </p:cNvSpPr>
              <p:nvPr/>
            </p:nvSpPr>
            <p:spPr bwMode="auto">
              <a:xfrm>
                <a:off x="2752" y="154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2916.6667</a:t>
                </a:r>
              </a:p>
            </p:txBody>
          </p:sp>
          <p:sp>
            <p:nvSpPr>
              <p:cNvPr id="201738" name="Arc 10"/>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9" name="Arc 11"/>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201740" name="Rectangle 12"/>
              <p:cNvSpPr>
                <a:spLocks noChangeArrowheads="1"/>
              </p:cNvSpPr>
              <p:nvPr/>
            </p:nvSpPr>
            <p:spPr bwMode="auto">
              <a:xfrm>
                <a:off x="2841" y="1429"/>
                <a:ext cx="2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2175</a:t>
                </a:r>
              </a:p>
            </p:txBody>
          </p:sp>
          <p:sp>
            <p:nvSpPr>
              <p:cNvPr id="201741" name="Rectangle 13"/>
              <p:cNvSpPr>
                <a:spLocks noChangeArrowheads="1"/>
              </p:cNvSpPr>
              <p:nvPr/>
            </p:nvSpPr>
            <p:spPr bwMode="auto">
              <a:xfrm>
                <a:off x="3212" y="131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1566.6667</a:t>
                </a:r>
              </a:p>
            </p:txBody>
          </p:sp>
        </p:grpSp>
      </p:grpSp>
      <p:sp>
        <p:nvSpPr>
          <p:cNvPr id="201742" name="Rectangle 14"/>
          <p:cNvSpPr>
            <a:spLocks noChangeArrowheads="1"/>
          </p:cNvSpPr>
          <p:nvPr/>
        </p:nvSpPr>
        <p:spPr bwMode="blackWhite">
          <a:xfrm>
            <a:off x="971600" y="3861048"/>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    EMPNO ENAME      JOB</a:t>
            </a:r>
          </a:p>
          <a:p>
            <a:pPr>
              <a:tabLst>
                <a:tab pos="1200150" algn="l"/>
                <a:tab pos="2571750" algn="l"/>
              </a:tabLst>
            </a:pPr>
            <a:r>
              <a:rPr lang="tr-TR" sz="1800" b="1" dirty="0">
                <a:solidFill>
                  <a:srgbClr val="000000"/>
                </a:solidFill>
                <a:effectLst/>
                <a:latin typeface="Courier New" pitchFamily="49" charset="0"/>
              </a:rPr>
              <a:t>--------- ---------- ---------</a:t>
            </a:r>
          </a:p>
          <a:p>
            <a:pPr>
              <a:tabLst>
                <a:tab pos="1200150" algn="l"/>
                <a:tab pos="2571750" algn="l"/>
              </a:tabLst>
            </a:pPr>
            <a:r>
              <a:rPr lang="tr-TR" sz="1800" b="1" dirty="0">
                <a:solidFill>
                  <a:srgbClr val="000000"/>
                </a:solidFill>
                <a:effectLst/>
                <a:latin typeface="Courier New" pitchFamily="49" charset="0"/>
              </a:rPr>
              <a:t>     7839 KING       PRESIDENT</a:t>
            </a:r>
          </a:p>
          <a:p>
            <a:pPr>
              <a:tabLst>
                <a:tab pos="1200150" algn="l"/>
                <a:tab pos="2571750" algn="l"/>
              </a:tabLst>
            </a:pPr>
            <a:r>
              <a:rPr lang="tr-TR" sz="1800" b="1" dirty="0">
                <a:solidFill>
                  <a:srgbClr val="000000"/>
                </a:solidFill>
                <a:effectLst/>
                <a:latin typeface="Courier New" pitchFamily="49" charset="0"/>
              </a:rPr>
              <a:t>     7566 JONES      MANAGER</a:t>
            </a:r>
          </a:p>
          <a:p>
            <a:pPr>
              <a:tabLst>
                <a:tab pos="1200150" algn="l"/>
                <a:tab pos="2571750" algn="l"/>
              </a:tabLst>
            </a:pPr>
            <a:r>
              <a:rPr lang="tr-TR" sz="1800" b="1" dirty="0">
                <a:solidFill>
                  <a:srgbClr val="000000"/>
                </a:solidFill>
                <a:effectLst/>
                <a:latin typeface="Courier New" pitchFamily="49" charset="0"/>
              </a:rPr>
              <a:t>     7902 FORD       ANALYST</a:t>
            </a:r>
          </a:p>
          <a:p>
            <a:pPr>
              <a:tabLst>
                <a:tab pos="1200150" algn="l"/>
                <a:tab pos="2571750" algn="l"/>
              </a:tabLst>
            </a:pPr>
            <a:r>
              <a:rPr lang="tr-TR" sz="1800" b="1" dirty="0">
                <a:solidFill>
                  <a:srgbClr val="000000"/>
                </a:solidFill>
                <a:effectLst/>
                <a:latin typeface="Courier New" pitchFamily="49" charset="0"/>
              </a:rPr>
              <a:t>     7788 SCOTT      ANALYST</a:t>
            </a:r>
          </a:p>
        </p:txBody>
      </p:sp>
      <p:sp>
        <p:nvSpPr>
          <p:cNvPr id="201743" name="Rectangle 15"/>
          <p:cNvSpPr>
            <a:spLocks noChangeArrowheads="1"/>
          </p:cNvSpPr>
          <p:nvPr/>
        </p:nvSpPr>
        <p:spPr bwMode="blackWhite">
          <a:xfrm>
            <a:off x="927100" y="1878013"/>
            <a:ext cx="7432675" cy="1874837"/>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SQL&gt; SELECT  empno, ename, job</a:t>
            </a:r>
          </a:p>
          <a:p>
            <a:pPr>
              <a:tabLst>
                <a:tab pos="1200150" algn="l"/>
                <a:tab pos="2571750" algn="l"/>
              </a:tabLst>
            </a:pPr>
            <a:r>
              <a:rPr lang="tr-TR" sz="1800" b="1" dirty="0">
                <a:solidFill>
                  <a:srgbClr val="000000"/>
                </a:solidFill>
                <a:effectLst/>
                <a:latin typeface="Courier New" pitchFamily="49" charset="0"/>
              </a:rPr>
              <a:t>  2  FROM    emp</a:t>
            </a:r>
          </a:p>
          <a:p>
            <a:pPr>
              <a:tabLst>
                <a:tab pos="1200150" algn="l"/>
                <a:tab pos="2571750" algn="l"/>
              </a:tabLst>
            </a:pPr>
            <a:r>
              <a:rPr lang="tr-TR" sz="1800" b="1" dirty="0">
                <a:solidFill>
                  <a:srgbClr val="000000"/>
                </a:solidFill>
                <a:effectLst/>
                <a:latin typeface="Courier New" pitchFamily="49" charset="0"/>
              </a:rPr>
              <a:t>  3  WHERE   sal &gt; ALL </a:t>
            </a:r>
          </a:p>
          <a:p>
            <a:pPr>
              <a:tabLst>
                <a:tab pos="1200150" algn="l"/>
                <a:tab pos="2571750" algn="l"/>
              </a:tabLst>
            </a:pPr>
            <a:r>
              <a:rPr lang="tr-TR" sz="1800" b="1" dirty="0">
                <a:solidFill>
                  <a:srgbClr val="000000"/>
                </a:solidFill>
                <a:effectLst/>
                <a:latin typeface="Courier New" pitchFamily="49" charset="0"/>
              </a:rPr>
              <a:t>  4		 (SELECT	avg(sal)</a:t>
            </a:r>
          </a:p>
          <a:p>
            <a:pPr>
              <a:tabLst>
                <a:tab pos="1200150" algn="l"/>
                <a:tab pos="2571750" algn="l"/>
              </a:tabLst>
            </a:pPr>
            <a:r>
              <a:rPr lang="tr-TR" sz="1800" b="1" dirty="0">
                <a:solidFill>
                  <a:srgbClr val="000000"/>
                </a:solidFill>
                <a:effectLst/>
                <a:latin typeface="Courier New" pitchFamily="49" charset="0"/>
              </a:rPr>
              <a:t>  5 			FROM		emp</a:t>
            </a:r>
          </a:p>
          <a:p>
            <a:pPr>
              <a:tabLst>
                <a:tab pos="1200150" algn="l"/>
                <a:tab pos="2571750" algn="l"/>
              </a:tabLst>
            </a:pPr>
            <a:r>
              <a:rPr lang="tr-TR" sz="1800" b="1" dirty="0">
                <a:solidFill>
                  <a:srgbClr val="000000"/>
                </a:solidFill>
                <a:effectLst/>
                <a:latin typeface="Courier New" pitchFamily="49" charset="0"/>
              </a:rPr>
              <a:t>  6			GROUP BY	deptno);</a:t>
            </a:r>
          </a:p>
        </p:txBody>
      </p:sp>
      <p:grpSp>
        <p:nvGrpSpPr>
          <p:cNvPr id="201744" name="Group 16"/>
          <p:cNvGrpSpPr>
            <a:grpSpLocks/>
          </p:cNvGrpSpPr>
          <p:nvPr/>
        </p:nvGrpSpPr>
        <p:grpSpPr bwMode="auto">
          <a:xfrm>
            <a:off x="8386763" y="6324600"/>
            <a:ext cx="414337" cy="292100"/>
            <a:chOff x="5283" y="3984"/>
            <a:chExt cx="261" cy="184"/>
          </a:xfrm>
        </p:grpSpPr>
        <p:sp>
          <p:nvSpPr>
            <p:cNvPr id="20174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0174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0174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0174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0174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0175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683568" y="5661248"/>
            <a:ext cx="7758608" cy="830997"/>
          </a:xfrm>
          <a:prstGeom prst="rect">
            <a:avLst/>
          </a:prstGeom>
        </p:spPr>
        <p:txBody>
          <a:bodyPr wrap="square">
            <a:spAutoFit/>
          </a:bodyPr>
          <a:lstStyle/>
          <a:p>
            <a:pPr lvl="1"/>
            <a:r>
              <a:rPr lang="tr-TR" sz="2200" b="1" dirty="0"/>
              <a:t>&gt;ALL </a:t>
            </a:r>
            <a:r>
              <a:rPr lang="tr-TR" sz="2200" dirty="0"/>
              <a:t>means </a:t>
            </a:r>
            <a:r>
              <a:rPr lang="tr-TR" sz="2200" b="1" dirty="0"/>
              <a:t>more than the maximum </a:t>
            </a:r>
            <a:r>
              <a:rPr lang="tr-TR" sz="2200" dirty="0"/>
              <a:t>and </a:t>
            </a:r>
            <a:r>
              <a:rPr lang="tr-TR" sz="2200" b="1" dirty="0"/>
              <a:t>&lt;ALL </a:t>
            </a:r>
            <a:r>
              <a:rPr lang="tr-TR" sz="2200" dirty="0"/>
              <a:t>means </a:t>
            </a:r>
            <a:r>
              <a:rPr lang="tr-TR" sz="2200" b="1" dirty="0"/>
              <a:t>less than the minimum</a:t>
            </a:r>
            <a:r>
              <a:rPr lang="tr-TR"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wipe(up)">
                                      <p:cBhvr>
                                        <p:cTn id="7" dur="500"/>
                                        <p:tgtEl>
                                          <p:spTgt spid="201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1742"/>
                                        </p:tgtEl>
                                        <p:attrNameLst>
                                          <p:attrName>style.visibility</p:attrName>
                                        </p:attrNameLst>
                                      </p:cBhvr>
                                      <p:to>
                                        <p:strVal val="visible"/>
                                      </p:to>
                                    </p:set>
                                    <p:animEffect transition="in" filter="wipe(up)">
                                      <p:cBhvr>
                                        <p:cTn id="12" dur="500"/>
                                        <p:tgtEl>
                                          <p:spTgt spid="20174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201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a:t>Exercise</a:t>
            </a:r>
            <a:r>
              <a:rPr lang="tr-TR" dirty="0"/>
              <a:t> 9</a:t>
            </a:r>
            <a:endParaRPr lang="en-US" dirty="0"/>
          </a:p>
        </p:txBody>
      </p:sp>
      <p:sp>
        <p:nvSpPr>
          <p:cNvPr id="5" name="İçerik Yer Tutucusu 4"/>
          <p:cNvSpPr>
            <a:spLocks noGrp="1"/>
          </p:cNvSpPr>
          <p:nvPr>
            <p:ph idx="1"/>
          </p:nvPr>
        </p:nvSpPr>
        <p:spPr/>
        <p:txBody>
          <a:bodyPr/>
          <a:lstStyle/>
          <a:p>
            <a:r>
              <a:rPr lang="tr-TR" dirty="0"/>
              <a:t>D</a:t>
            </a:r>
            <a:r>
              <a:rPr lang="en-US" dirty="0" err="1"/>
              <a:t>isplay</a:t>
            </a:r>
            <a:r>
              <a:rPr lang="en-US" dirty="0"/>
              <a:t> the employee number and name for all employees who earn</a:t>
            </a:r>
            <a:r>
              <a:rPr lang="tr-TR" dirty="0"/>
              <a:t> </a:t>
            </a:r>
            <a:r>
              <a:rPr lang="en-US" dirty="0"/>
              <a:t>more than the average salary</a:t>
            </a:r>
            <a:r>
              <a:rPr lang="tr-TR" dirty="0"/>
              <a:t>.</a:t>
            </a:r>
            <a:endParaRPr lang="en-US" dirty="0"/>
          </a:p>
          <a:p>
            <a:endParaRPr lang="en-US" dirty="0"/>
          </a:p>
        </p:txBody>
      </p:sp>
      <p:sp>
        <p:nvSpPr>
          <p:cNvPr id="3" name="Altbilgi Yer Tutucusu 2"/>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2052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9</a:t>
            </a:r>
            <a:endParaRPr lang="en-US" dirty="0"/>
          </a:p>
        </p:txBody>
      </p:sp>
      <p:sp>
        <p:nvSpPr>
          <p:cNvPr id="3" name="İçerik Yer Tutucusu 2"/>
          <p:cNvSpPr>
            <a:spLocks noGrp="1"/>
          </p:cNvSpPr>
          <p:nvPr>
            <p:ph idx="1"/>
          </p:nvPr>
        </p:nvSpPr>
        <p:spPr/>
        <p:txBody>
          <a:bodyPr/>
          <a:lstStyle/>
          <a:p>
            <a:pPr marL="0" indent="0">
              <a:buNone/>
            </a:pPr>
            <a:r>
              <a:rPr lang="en-US" dirty="0">
                <a:solidFill>
                  <a:srgbClr val="FF0000"/>
                </a:solidFill>
              </a:rPr>
              <a:t>SELECT</a:t>
            </a:r>
            <a:r>
              <a:rPr lang="en-US" dirty="0"/>
              <a:t> </a:t>
            </a:r>
            <a:r>
              <a:rPr lang="en-US" dirty="0" err="1"/>
              <a:t>empno</a:t>
            </a:r>
            <a:r>
              <a:rPr lang="en-US" dirty="0"/>
              <a:t>, </a:t>
            </a:r>
            <a:r>
              <a:rPr lang="en-US" dirty="0" err="1"/>
              <a:t>ename</a:t>
            </a:r>
            <a:r>
              <a:rPr lang="en-US" dirty="0"/>
              <a:t> </a:t>
            </a:r>
          </a:p>
          <a:p>
            <a:pPr marL="0" indent="0">
              <a:buNone/>
            </a:pPr>
            <a:r>
              <a:rPr lang="en-US" dirty="0">
                <a:solidFill>
                  <a:srgbClr val="FF0000"/>
                </a:solidFill>
              </a:rPr>
              <a:t>FROM</a:t>
            </a:r>
            <a:r>
              <a:rPr lang="en-US" dirty="0"/>
              <a:t> </a:t>
            </a:r>
            <a:r>
              <a:rPr lang="en-US" dirty="0" err="1"/>
              <a:t>emp</a:t>
            </a:r>
            <a:r>
              <a:rPr lang="en-US" dirty="0"/>
              <a:t> </a:t>
            </a:r>
          </a:p>
          <a:p>
            <a:pPr marL="0" indent="0">
              <a:buNone/>
            </a:pPr>
            <a:r>
              <a:rPr lang="en-US" dirty="0">
                <a:solidFill>
                  <a:srgbClr val="FF0000"/>
                </a:solidFill>
              </a:rPr>
              <a:t>WHERE</a:t>
            </a:r>
            <a:r>
              <a:rPr lang="en-US" dirty="0"/>
              <a:t> </a:t>
            </a:r>
            <a:r>
              <a:rPr lang="en-US" dirty="0" err="1"/>
              <a:t>sal</a:t>
            </a:r>
            <a:r>
              <a:rPr lang="en-US" dirty="0"/>
              <a:t> &gt;</a:t>
            </a:r>
          </a:p>
          <a:p>
            <a:pPr marL="0" indent="0">
              <a:buNone/>
            </a:pPr>
            <a:r>
              <a:rPr lang="tr-TR" dirty="0"/>
              <a:t>			</a:t>
            </a:r>
            <a:r>
              <a:rPr lang="en-US" dirty="0"/>
              <a:t>(</a:t>
            </a:r>
            <a:r>
              <a:rPr lang="en-US" dirty="0">
                <a:solidFill>
                  <a:srgbClr val="FF0000"/>
                </a:solidFill>
              </a:rPr>
              <a:t>SELECT</a:t>
            </a:r>
            <a:r>
              <a:rPr lang="en-US" dirty="0"/>
              <a:t> </a:t>
            </a:r>
            <a:r>
              <a:rPr lang="en-US" dirty="0">
                <a:solidFill>
                  <a:srgbClr val="FF0000"/>
                </a:solidFill>
              </a:rPr>
              <a:t>AVG</a:t>
            </a:r>
            <a:r>
              <a:rPr lang="en-US" dirty="0"/>
              <a:t>(</a:t>
            </a:r>
            <a:r>
              <a:rPr lang="en-US" dirty="0" err="1"/>
              <a:t>sal</a:t>
            </a:r>
            <a:r>
              <a:rPr lang="en-US" dirty="0"/>
              <a:t>)</a:t>
            </a:r>
          </a:p>
          <a:p>
            <a:pPr marL="0" indent="0">
              <a:buNone/>
            </a:pPr>
            <a:r>
              <a:rPr lang="tr-TR" dirty="0"/>
              <a:t>			  </a:t>
            </a:r>
            <a:r>
              <a:rPr lang="en-US" dirty="0">
                <a:solidFill>
                  <a:srgbClr val="FF0000"/>
                </a:solidFill>
              </a:rPr>
              <a:t>FROM</a:t>
            </a:r>
            <a:r>
              <a:rPr lang="en-US" dirty="0"/>
              <a:t> </a:t>
            </a:r>
            <a:r>
              <a:rPr lang="en-US" dirty="0" err="1"/>
              <a:t>emp</a:t>
            </a:r>
            <a:r>
              <a:rPr lang="en-US" dirty="0"/>
              <a:t> );</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01652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10</a:t>
            </a:r>
            <a:endParaRPr lang="en-US" dirty="0"/>
          </a:p>
        </p:txBody>
      </p:sp>
      <p:sp>
        <p:nvSpPr>
          <p:cNvPr id="3" name="İçerik Yer Tutucusu 2"/>
          <p:cNvSpPr>
            <a:spLocks noGrp="1"/>
          </p:cNvSpPr>
          <p:nvPr>
            <p:ph idx="1"/>
          </p:nvPr>
        </p:nvSpPr>
        <p:spPr/>
        <p:txBody>
          <a:bodyPr/>
          <a:lstStyle/>
          <a:p>
            <a:r>
              <a:rPr lang="en-US" dirty="0"/>
              <a:t>Display </a:t>
            </a:r>
            <a:r>
              <a:rPr lang="tr-TR" dirty="0"/>
              <a:t>minimum </a:t>
            </a:r>
            <a:r>
              <a:rPr lang="tr-TR" dirty="0" err="1"/>
              <a:t>salaries</a:t>
            </a:r>
            <a:r>
              <a:rPr lang="tr-TR" dirty="0"/>
              <a:t> </a:t>
            </a:r>
            <a:r>
              <a:rPr lang="tr-TR" dirty="0" err="1"/>
              <a:t>for</a:t>
            </a:r>
            <a:r>
              <a:rPr lang="tr-TR" dirty="0"/>
              <a:t> </a:t>
            </a:r>
            <a:r>
              <a:rPr lang="tr-TR" dirty="0" err="1"/>
              <a:t>each</a:t>
            </a:r>
            <a:r>
              <a:rPr lang="tr-TR" dirty="0"/>
              <a:t> </a:t>
            </a:r>
            <a:r>
              <a:rPr lang="en-US" dirty="0"/>
              <a:t>department</a:t>
            </a:r>
            <a:r>
              <a:rPr lang="tr-TR" dirty="0"/>
              <a:t>s. </a:t>
            </a:r>
            <a:r>
              <a:rPr lang="en-US" dirty="0"/>
              <a:t>Sort the results by department numbers</a:t>
            </a:r>
            <a:r>
              <a:rPr lang="tr-TR" dirty="0"/>
              <a:t>.</a:t>
            </a:r>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3744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10</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a:t>
            </a:r>
            <a:r>
              <a:rPr lang="tr-TR" dirty="0"/>
              <a:t>  </a:t>
            </a:r>
            <a:r>
              <a:rPr lang="tr-TR" dirty="0" err="1"/>
              <a:t>deptno</a:t>
            </a:r>
            <a:r>
              <a:rPr lang="tr-TR" dirty="0"/>
              <a:t>, </a:t>
            </a:r>
            <a:r>
              <a:rPr lang="tr-TR" dirty="0" err="1"/>
              <a:t>min</a:t>
            </a:r>
            <a:r>
              <a:rPr lang="tr-TR" dirty="0"/>
              <a:t>(sal) 	</a:t>
            </a:r>
          </a:p>
          <a:p>
            <a:pPr marL="0" indent="0">
              <a:buNone/>
            </a:pPr>
            <a:r>
              <a:rPr lang="tr-TR" dirty="0">
                <a:solidFill>
                  <a:srgbClr val="FF0000"/>
                </a:solidFill>
              </a:rPr>
              <a:t>FROM</a:t>
            </a:r>
            <a:r>
              <a:rPr lang="tr-TR" dirty="0"/>
              <a:t> </a:t>
            </a:r>
            <a:r>
              <a:rPr lang="tr-TR" dirty="0" err="1"/>
              <a:t>emp</a:t>
            </a:r>
            <a:endParaRPr lang="en-US" dirty="0"/>
          </a:p>
          <a:p>
            <a:pPr marL="0" indent="0">
              <a:buNone/>
            </a:pPr>
            <a:r>
              <a:rPr lang="tr-TR" dirty="0">
                <a:solidFill>
                  <a:srgbClr val="FF0000"/>
                </a:solidFill>
              </a:rPr>
              <a:t>GROUP BY </a:t>
            </a:r>
            <a:r>
              <a:rPr lang="tr-TR" dirty="0" err="1"/>
              <a:t>deptno</a:t>
            </a:r>
            <a:endParaRPr lang="en-US" dirty="0"/>
          </a:p>
          <a:p>
            <a:pPr marL="0" indent="0">
              <a:buNone/>
            </a:pPr>
            <a:r>
              <a:rPr lang="tr-TR" dirty="0">
                <a:solidFill>
                  <a:srgbClr val="FF0000"/>
                </a:solidFill>
              </a:rPr>
              <a:t>ORDER BY </a:t>
            </a:r>
            <a:r>
              <a:rPr lang="tr-TR" dirty="0" err="1"/>
              <a:t>deptno</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0629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Footer Placeholder 4"/>
          <p:cNvSpPr>
            <a:spLocks noGrp="1"/>
          </p:cNvSpPr>
          <p:nvPr>
            <p:ph type="ftr" sz="quarter" idx="11"/>
          </p:nvPr>
        </p:nvSpPr>
        <p:spPr/>
        <p:txBody>
          <a:bodyPr/>
          <a:lstStyle/>
          <a:p>
            <a:r>
              <a:rPr lang="tr-TR"/>
              <a:t>Information Management</a:t>
            </a:r>
          </a:p>
        </p:txBody>
      </p:sp>
      <p:sp>
        <p:nvSpPr>
          <p:cNvPr id="17715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 Subquery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to Solve a Problem</a:t>
            </a:r>
            <a:endParaRPr lang="tr-TR"/>
          </a:p>
        </p:txBody>
      </p:sp>
      <p:sp>
        <p:nvSpPr>
          <p:cNvPr id="177155" name="Rectangle 3"/>
          <p:cNvSpPr>
            <a:spLocks noGrp="1" noChangeArrowheads="1"/>
          </p:cNvSpPr>
          <p:nvPr>
            <p:ph type="body" idx="1"/>
          </p:nvPr>
        </p:nvSpPr>
        <p:spPr>
          <a:xfrm>
            <a:off x="912813" y="1795463"/>
            <a:ext cx="7385050" cy="519112"/>
          </a:xfrm>
          <a:noFill/>
          <a:ln/>
          <a:effectLst>
            <a:outerShdw dist="53882" dir="2700000" algn="ctr" rotWithShape="0">
              <a:srgbClr val="000000"/>
            </a:outerShdw>
          </a:effectLst>
        </p:spPr>
        <p:txBody>
          <a:bodyPr lIns="92075" tIns="46038" rIns="92075" bIns="46038">
            <a:spAutoFit/>
          </a:bodyPr>
          <a:lstStyle/>
          <a:p>
            <a:pPr marL="0" indent="0" algn="ctr">
              <a:spcBef>
                <a:spcPct val="0"/>
              </a:spcBef>
            </a:pPr>
            <a:r>
              <a:rPr lang="tr-TR" sz="2800" b="1">
                <a:solidFill>
                  <a:srgbClr val="FF0066"/>
                </a:solidFill>
                <a:latin typeface="Arial" charset="0"/>
              </a:rPr>
              <a:t>“Who has a salary greater than Jones’?”</a:t>
            </a:r>
            <a:endParaRPr lang="tr-TR" sz="2800"/>
          </a:p>
        </p:txBody>
      </p:sp>
      <p:grpSp>
        <p:nvGrpSpPr>
          <p:cNvPr id="177156" name="Group 4"/>
          <p:cNvGrpSpPr>
            <a:grpSpLocks/>
          </p:cNvGrpSpPr>
          <p:nvPr/>
        </p:nvGrpSpPr>
        <p:grpSpPr bwMode="auto">
          <a:xfrm>
            <a:off x="1277938" y="4170363"/>
            <a:ext cx="847725" cy="736600"/>
            <a:chOff x="805" y="2627"/>
            <a:chExt cx="534" cy="464"/>
          </a:xfrm>
        </p:grpSpPr>
        <p:sp>
          <p:nvSpPr>
            <p:cNvPr id="177157" name="Freeform 5"/>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a:effectLst/>
          </p:spPr>
          <p:txBody>
            <a:bodyPr/>
            <a:lstStyle/>
            <a:p>
              <a:endParaRPr lang="tr-TR"/>
            </a:p>
          </p:txBody>
        </p:sp>
        <p:sp>
          <p:nvSpPr>
            <p:cNvPr id="177158" name="Freeform 6"/>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a:effectLst/>
          </p:spPr>
          <p:txBody>
            <a:bodyPr/>
            <a:lstStyle/>
            <a:p>
              <a:endParaRPr lang="tr-TR"/>
            </a:p>
          </p:txBody>
        </p:sp>
      </p:grpSp>
      <p:sp>
        <p:nvSpPr>
          <p:cNvPr id="177159"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77160" name="Rectangle 8"/>
          <p:cNvSpPr>
            <a:spLocks noChangeArrowheads="1"/>
          </p:cNvSpPr>
          <p:nvPr/>
        </p:nvSpPr>
        <p:spPr bwMode="auto">
          <a:xfrm>
            <a:off x="2224088" y="3074988"/>
            <a:ext cx="5881687" cy="762000"/>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“Which employees have a salary greater than Jones’ salary?”</a:t>
            </a:r>
          </a:p>
        </p:txBody>
      </p:sp>
      <p:sp>
        <p:nvSpPr>
          <p:cNvPr id="177161" name="Oval 9"/>
          <p:cNvSpPr>
            <a:spLocks noChangeArrowheads="1"/>
          </p:cNvSpPr>
          <p:nvPr/>
        </p:nvSpPr>
        <p:spPr bwMode="auto">
          <a:xfrm>
            <a:off x="1025525" y="2954338"/>
            <a:ext cx="1117600" cy="1079500"/>
          </a:xfrm>
          <a:prstGeom prst="ellipse">
            <a:avLst/>
          </a:prstGeom>
          <a:solidFill>
            <a:srgbClr val="FFCC66"/>
          </a:solidFill>
          <a:ln w="9525">
            <a:noFill/>
            <a:round/>
            <a:headEnd/>
            <a:tailEnd/>
          </a:ln>
          <a:effectLst/>
        </p:spPr>
        <p:txBody>
          <a:bodyPr wrap="none" anchor="ctr"/>
          <a:lstStyle/>
          <a:p>
            <a:endParaRPr lang="tr-TR"/>
          </a:p>
        </p:txBody>
      </p:sp>
      <p:sp>
        <p:nvSpPr>
          <p:cNvPr id="177162" name="Rectangle 10"/>
          <p:cNvSpPr>
            <a:spLocks noChangeArrowheads="1"/>
          </p:cNvSpPr>
          <p:nvPr/>
        </p:nvSpPr>
        <p:spPr bwMode="auto">
          <a:xfrm>
            <a:off x="1136650" y="2524125"/>
            <a:ext cx="14287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77163" name="Freeform 11"/>
          <p:cNvSpPr>
            <a:spLocks/>
          </p:cNvSpPr>
          <p:nvPr/>
        </p:nvSpPr>
        <p:spPr bwMode="auto">
          <a:xfrm>
            <a:off x="1446213" y="3049588"/>
            <a:ext cx="242887" cy="760412"/>
          </a:xfrm>
          <a:custGeom>
            <a:avLst/>
            <a:gdLst/>
            <a:ahLst/>
            <a:cxnLst>
              <a:cxn ang="0">
                <a:pos x="123" y="269"/>
              </a:cxn>
              <a:cxn ang="0">
                <a:pos x="138" y="198"/>
              </a:cxn>
              <a:cxn ang="0">
                <a:pos x="151" y="162"/>
              </a:cxn>
              <a:cxn ang="0">
                <a:pos x="147" y="148"/>
              </a:cxn>
              <a:cxn ang="0">
                <a:pos x="141" y="128"/>
              </a:cxn>
              <a:cxn ang="0">
                <a:pos x="135" y="108"/>
              </a:cxn>
              <a:cxn ang="0">
                <a:pos x="125" y="96"/>
              </a:cxn>
              <a:cxn ang="0">
                <a:pos x="111" y="85"/>
              </a:cxn>
              <a:cxn ang="0">
                <a:pos x="97" y="76"/>
              </a:cxn>
              <a:cxn ang="0">
                <a:pos x="87" y="70"/>
              </a:cxn>
              <a:cxn ang="0">
                <a:pos x="91" y="64"/>
              </a:cxn>
              <a:cxn ang="0">
                <a:pos x="92" y="45"/>
              </a:cxn>
              <a:cxn ang="0">
                <a:pos x="94" y="38"/>
              </a:cxn>
              <a:cxn ang="0">
                <a:pos x="95" y="29"/>
              </a:cxn>
              <a:cxn ang="0">
                <a:pos x="94" y="19"/>
              </a:cxn>
              <a:cxn ang="0">
                <a:pos x="89" y="12"/>
              </a:cxn>
              <a:cxn ang="0">
                <a:pos x="87" y="8"/>
              </a:cxn>
              <a:cxn ang="0">
                <a:pos x="86" y="7"/>
              </a:cxn>
              <a:cxn ang="0">
                <a:pos x="82" y="4"/>
              </a:cxn>
              <a:cxn ang="0">
                <a:pos x="70" y="0"/>
              </a:cxn>
              <a:cxn ang="0">
                <a:pos x="59" y="0"/>
              </a:cxn>
              <a:cxn ang="0">
                <a:pos x="53" y="2"/>
              </a:cxn>
              <a:cxn ang="0">
                <a:pos x="47" y="8"/>
              </a:cxn>
              <a:cxn ang="0">
                <a:pos x="40" y="15"/>
              </a:cxn>
              <a:cxn ang="0">
                <a:pos x="39" y="27"/>
              </a:cxn>
              <a:cxn ang="0">
                <a:pos x="40" y="42"/>
              </a:cxn>
              <a:cxn ang="0">
                <a:pos x="42" y="52"/>
              </a:cxn>
              <a:cxn ang="0">
                <a:pos x="51" y="61"/>
              </a:cxn>
              <a:cxn ang="0">
                <a:pos x="51" y="70"/>
              </a:cxn>
              <a:cxn ang="0">
                <a:pos x="39" y="76"/>
              </a:cxn>
              <a:cxn ang="0">
                <a:pos x="24" y="87"/>
              </a:cxn>
              <a:cxn ang="0">
                <a:pos x="13" y="95"/>
              </a:cxn>
              <a:cxn ang="0">
                <a:pos x="10" y="103"/>
              </a:cxn>
              <a:cxn ang="0">
                <a:pos x="8" y="124"/>
              </a:cxn>
              <a:cxn ang="0">
                <a:pos x="5" y="153"/>
              </a:cxn>
              <a:cxn ang="0">
                <a:pos x="2" y="176"/>
              </a:cxn>
              <a:cxn ang="0">
                <a:pos x="1" y="187"/>
              </a:cxn>
              <a:cxn ang="0">
                <a:pos x="0" y="207"/>
              </a:cxn>
              <a:cxn ang="0">
                <a:pos x="0" y="232"/>
              </a:cxn>
              <a:cxn ang="0">
                <a:pos x="0" y="256"/>
              </a:cxn>
              <a:cxn ang="0">
                <a:pos x="4" y="266"/>
              </a:cxn>
              <a:cxn ang="0">
                <a:pos x="9" y="269"/>
              </a:cxn>
              <a:cxn ang="0">
                <a:pos x="14" y="270"/>
              </a:cxn>
              <a:cxn ang="0">
                <a:pos x="17" y="270"/>
              </a:cxn>
              <a:cxn ang="0">
                <a:pos x="16" y="263"/>
              </a:cxn>
              <a:cxn ang="0">
                <a:pos x="23" y="264"/>
              </a:cxn>
              <a:cxn ang="0">
                <a:pos x="21" y="349"/>
              </a:cxn>
              <a:cxn ang="0">
                <a:pos x="18" y="440"/>
              </a:cxn>
              <a:cxn ang="0">
                <a:pos x="39" y="452"/>
              </a:cxn>
              <a:cxn ang="0">
                <a:pos x="70" y="453"/>
              </a:cxn>
              <a:cxn ang="0">
                <a:pos x="74" y="460"/>
              </a:cxn>
              <a:cxn ang="0">
                <a:pos x="81" y="468"/>
              </a:cxn>
              <a:cxn ang="0">
                <a:pos x="87" y="475"/>
              </a:cxn>
              <a:cxn ang="0">
                <a:pos x="93" y="478"/>
              </a:cxn>
              <a:cxn ang="0">
                <a:pos x="100" y="477"/>
              </a:cxn>
              <a:cxn ang="0">
                <a:pos x="106" y="475"/>
              </a:cxn>
              <a:cxn ang="0">
                <a:pos x="109" y="474"/>
              </a:cxn>
              <a:cxn ang="0">
                <a:pos x="104" y="457"/>
              </a:cxn>
              <a:cxn ang="0">
                <a:pos x="114" y="354"/>
              </a:cxn>
              <a:cxn ang="0">
                <a:pos x="121" y="247"/>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a:effectLst/>
        </p:spPr>
        <p:txBody>
          <a:bodyPr/>
          <a:lstStyle/>
          <a:p>
            <a:endParaRPr lang="tr-TR"/>
          </a:p>
        </p:txBody>
      </p:sp>
      <p:sp>
        <p:nvSpPr>
          <p:cNvPr id="177164" name="Freeform 12"/>
          <p:cNvSpPr>
            <a:spLocks/>
          </p:cNvSpPr>
          <p:nvPr/>
        </p:nvSpPr>
        <p:spPr bwMode="auto">
          <a:xfrm>
            <a:off x="1260475" y="3059113"/>
            <a:ext cx="233363" cy="714375"/>
          </a:xfrm>
          <a:custGeom>
            <a:avLst/>
            <a:gdLst/>
            <a:ahLst/>
            <a:cxnLst>
              <a:cxn ang="0">
                <a:pos x="70" y="212"/>
              </a:cxn>
              <a:cxn ang="0">
                <a:pos x="70" y="212"/>
              </a:cxn>
              <a:cxn ang="0">
                <a:pos x="72" y="211"/>
              </a:cxn>
              <a:cxn ang="0">
                <a:pos x="72" y="211"/>
              </a:cxn>
              <a:cxn ang="0">
                <a:pos x="134" y="423"/>
              </a:cxn>
              <a:cxn ang="0">
                <a:pos x="111" y="395"/>
              </a:cxn>
              <a:cxn ang="0">
                <a:pos x="116" y="332"/>
              </a:cxn>
              <a:cxn ang="0">
                <a:pos x="119" y="310"/>
              </a:cxn>
              <a:cxn ang="0">
                <a:pos x="126" y="295"/>
              </a:cxn>
              <a:cxn ang="0">
                <a:pos x="118" y="203"/>
              </a:cxn>
              <a:cxn ang="0">
                <a:pos x="126" y="216"/>
              </a:cxn>
              <a:cxn ang="0">
                <a:pos x="132" y="204"/>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6"/>
              </a:cxn>
              <a:cxn ang="0">
                <a:pos x="80" y="0"/>
              </a:cxn>
              <a:cxn ang="0">
                <a:pos x="55" y="3"/>
              </a:cxn>
              <a:cxn ang="0">
                <a:pos x="42" y="22"/>
              </a:cxn>
              <a:cxn ang="0">
                <a:pos x="32" y="47"/>
              </a:cxn>
              <a:cxn ang="0">
                <a:pos x="23" y="59"/>
              </a:cxn>
              <a:cxn ang="0">
                <a:pos x="31" y="66"/>
              </a:cxn>
              <a:cxn ang="0">
                <a:pos x="28" y="76"/>
              </a:cxn>
              <a:cxn ang="0">
                <a:pos x="5" y="121"/>
              </a:cxn>
              <a:cxn ang="0">
                <a:pos x="0" y="152"/>
              </a:cxn>
              <a:cxn ang="0">
                <a:pos x="14" y="191"/>
              </a:cxn>
              <a:cxn ang="0">
                <a:pos x="14" y="256"/>
              </a:cxn>
              <a:cxn ang="0">
                <a:pos x="13" y="304"/>
              </a:cxn>
              <a:cxn ang="0">
                <a:pos x="29" y="313"/>
              </a:cxn>
              <a:cxn ang="0">
                <a:pos x="34" y="320"/>
              </a:cxn>
              <a:cxn ang="0">
                <a:pos x="41" y="338"/>
              </a:cxn>
              <a:cxn ang="0">
                <a:pos x="38" y="345"/>
              </a:cxn>
              <a:cxn ang="0">
                <a:pos x="37" y="368"/>
              </a:cxn>
              <a:cxn ang="0">
                <a:pos x="46" y="401"/>
              </a:cxn>
              <a:cxn ang="0">
                <a:pos x="43" y="443"/>
              </a:cxn>
              <a:cxn ang="0">
                <a:pos x="55" y="449"/>
              </a:cxn>
              <a:cxn ang="0">
                <a:pos x="64" y="437"/>
              </a:cxn>
              <a:cxn ang="0">
                <a:pos x="59" y="399"/>
              </a:cxn>
              <a:cxn ang="0">
                <a:pos x="84" y="328"/>
              </a:cxn>
              <a:cxn ang="0">
                <a:pos x="86" y="350"/>
              </a:cxn>
              <a:cxn ang="0">
                <a:pos x="92" y="385"/>
              </a:cxn>
              <a:cxn ang="0">
                <a:pos x="94" y="428"/>
              </a:cxn>
              <a:cxn ang="0">
                <a:pos x="107" y="429"/>
              </a:cxn>
              <a:cxn ang="0">
                <a:pos x="124" y="438"/>
              </a:cxn>
              <a:cxn ang="0">
                <a:pos x="141" y="440"/>
              </a:cxn>
              <a:cxn ang="0">
                <a:pos x="70" y="212"/>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w="9525" cap="rnd">
            <a:noFill/>
            <a:round/>
            <a:headEnd/>
            <a:tailEnd/>
          </a:ln>
          <a:effectLst/>
        </p:spPr>
        <p:txBody>
          <a:bodyPr/>
          <a:lstStyle/>
          <a:p>
            <a:endParaRPr lang="tr-TR"/>
          </a:p>
        </p:txBody>
      </p:sp>
      <p:sp>
        <p:nvSpPr>
          <p:cNvPr id="177165" name="Freeform 13"/>
          <p:cNvSpPr>
            <a:spLocks/>
          </p:cNvSpPr>
          <p:nvPr/>
        </p:nvSpPr>
        <p:spPr bwMode="auto">
          <a:xfrm>
            <a:off x="1655763" y="3019425"/>
            <a:ext cx="236537" cy="744538"/>
          </a:xfrm>
          <a:custGeom>
            <a:avLst/>
            <a:gdLst/>
            <a:ahLst/>
            <a:cxnLst>
              <a:cxn ang="0">
                <a:pos x="148" y="393"/>
              </a:cxn>
              <a:cxn ang="0">
                <a:pos x="137" y="271"/>
              </a:cxn>
              <a:cxn ang="0">
                <a:pos x="141" y="267"/>
              </a:cxn>
              <a:cxn ang="0">
                <a:pos x="143" y="262"/>
              </a:cxn>
              <a:cxn ang="0">
                <a:pos x="141" y="248"/>
              </a:cxn>
              <a:cxn ang="0">
                <a:pos x="142" y="193"/>
              </a:cxn>
              <a:cxn ang="0">
                <a:pos x="140" y="154"/>
              </a:cxn>
              <a:cxn ang="0">
                <a:pos x="132" y="108"/>
              </a:cxn>
              <a:cxn ang="0">
                <a:pos x="117" y="90"/>
              </a:cxn>
              <a:cxn ang="0">
                <a:pos x="96" y="74"/>
              </a:cxn>
              <a:cxn ang="0">
                <a:pos x="84" y="68"/>
              </a:cxn>
              <a:cxn ang="0">
                <a:pos x="94" y="42"/>
              </a:cxn>
              <a:cxn ang="0">
                <a:pos x="95" y="32"/>
              </a:cxn>
              <a:cxn ang="0">
                <a:pos x="93" y="18"/>
              </a:cxn>
              <a:cxn ang="0">
                <a:pos x="86" y="8"/>
              </a:cxn>
              <a:cxn ang="0">
                <a:pos x="82" y="1"/>
              </a:cxn>
              <a:cxn ang="0">
                <a:pos x="67" y="0"/>
              </a:cxn>
              <a:cxn ang="0">
                <a:pos x="52" y="0"/>
              </a:cxn>
              <a:cxn ang="0">
                <a:pos x="47" y="4"/>
              </a:cxn>
              <a:cxn ang="0">
                <a:pos x="40" y="13"/>
              </a:cxn>
              <a:cxn ang="0">
                <a:pos x="38" y="27"/>
              </a:cxn>
              <a:cxn ang="0">
                <a:pos x="41" y="38"/>
              </a:cxn>
              <a:cxn ang="0">
                <a:pos x="52" y="68"/>
              </a:cxn>
              <a:cxn ang="0">
                <a:pos x="39" y="76"/>
              </a:cxn>
              <a:cxn ang="0">
                <a:pos x="17" y="90"/>
              </a:cxn>
              <a:cxn ang="0">
                <a:pos x="10" y="102"/>
              </a:cxn>
              <a:cxn ang="0">
                <a:pos x="6" y="137"/>
              </a:cxn>
              <a:cxn ang="0">
                <a:pos x="1" y="176"/>
              </a:cxn>
              <a:cxn ang="0">
                <a:pos x="0" y="195"/>
              </a:cxn>
              <a:cxn ang="0">
                <a:pos x="0" y="231"/>
              </a:cxn>
              <a:cxn ang="0">
                <a:pos x="2" y="262"/>
              </a:cxn>
              <a:cxn ang="0">
                <a:pos x="8" y="269"/>
              </a:cxn>
              <a:cxn ang="0">
                <a:pos x="15" y="270"/>
              </a:cxn>
              <a:cxn ang="0">
                <a:pos x="10" y="257"/>
              </a:cxn>
              <a:cxn ang="0">
                <a:pos x="42" y="436"/>
              </a:cxn>
              <a:cxn ang="0">
                <a:pos x="47" y="466"/>
              </a:cxn>
              <a:cxn ang="0">
                <a:pos x="72" y="454"/>
              </a:cxn>
              <a:cxn ang="0">
                <a:pos x="87" y="462"/>
              </a:cxn>
              <a:cxn ang="0">
                <a:pos x="100" y="468"/>
              </a:cxn>
              <a:cxn ang="0">
                <a:pos x="109" y="468"/>
              </a:cxn>
              <a:cxn ang="0">
                <a:pos x="117" y="465"/>
              </a:cxn>
              <a:cxn ang="0">
                <a:pos x="114" y="447"/>
              </a:cxn>
              <a:cxn ang="0">
                <a:pos x="120" y="256"/>
              </a:cxn>
              <a:cxn ang="0">
                <a:pos x="125" y="266"/>
              </a:cxn>
              <a:cxn ang="0">
                <a:pos x="125" y="267"/>
              </a:cxn>
              <a:cxn ang="0">
                <a:pos x="127" y="269"/>
              </a:cxn>
              <a:cxn ang="0">
                <a:pos x="129" y="280"/>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a:effectLst/>
        </p:spPr>
        <p:txBody>
          <a:bodyPr/>
          <a:lstStyle/>
          <a:p>
            <a:endParaRPr lang="tr-TR"/>
          </a:p>
        </p:txBody>
      </p:sp>
      <p:sp>
        <p:nvSpPr>
          <p:cNvPr id="177166" name="Freeform 14"/>
          <p:cNvSpPr>
            <a:spLocks/>
          </p:cNvSpPr>
          <p:nvPr/>
        </p:nvSpPr>
        <p:spPr bwMode="auto">
          <a:xfrm>
            <a:off x="1262063" y="3068638"/>
            <a:ext cx="234950" cy="712787"/>
          </a:xfrm>
          <a:custGeom>
            <a:avLst/>
            <a:gdLst/>
            <a:ahLst/>
            <a:cxnLst>
              <a:cxn ang="0">
                <a:pos x="80" y="211"/>
              </a:cxn>
              <a:cxn ang="0">
                <a:pos x="79" y="212"/>
              </a:cxn>
              <a:cxn ang="0">
                <a:pos x="82" y="210"/>
              </a:cxn>
              <a:cxn ang="0">
                <a:pos x="82" y="210"/>
              </a:cxn>
              <a:cxn ang="0">
                <a:pos x="135" y="422"/>
              </a:cxn>
              <a:cxn ang="0">
                <a:pos x="112" y="394"/>
              </a:cxn>
              <a:cxn ang="0">
                <a:pos x="117" y="332"/>
              </a:cxn>
              <a:cxn ang="0">
                <a:pos x="120" y="309"/>
              </a:cxn>
              <a:cxn ang="0">
                <a:pos x="127" y="294"/>
              </a:cxn>
              <a:cxn ang="0">
                <a:pos x="118" y="202"/>
              </a:cxn>
              <a:cxn ang="0">
                <a:pos x="126" y="216"/>
              </a:cxn>
              <a:cxn ang="0">
                <a:pos x="132" y="204"/>
              </a:cxn>
              <a:cxn ang="0">
                <a:pos x="124" y="178"/>
              </a:cxn>
              <a:cxn ang="0">
                <a:pos x="128" y="132"/>
              </a:cxn>
              <a:cxn ang="0">
                <a:pos x="108" y="76"/>
              </a:cxn>
              <a:cxn ang="0">
                <a:pos x="94" y="66"/>
              </a:cxn>
              <a:cxn ang="0">
                <a:pos x="101" y="64"/>
              </a:cxn>
              <a:cxn ang="0">
                <a:pos x="104" y="53"/>
              </a:cxn>
              <a:cxn ang="0">
                <a:pos x="97" y="46"/>
              </a:cxn>
              <a:cxn ang="0">
                <a:pos x="95" y="27"/>
              </a:cxn>
              <a:cxn ang="0">
                <a:pos x="97" y="17"/>
              </a:cxn>
              <a:cxn ang="0">
                <a:pos x="90" y="6"/>
              </a:cxn>
              <a:cxn ang="0">
                <a:pos x="79" y="0"/>
              </a:cxn>
              <a:cxn ang="0">
                <a:pos x="56" y="3"/>
              </a:cxn>
              <a:cxn ang="0">
                <a:pos x="41" y="22"/>
              </a:cxn>
              <a:cxn ang="0">
                <a:pos x="32" y="47"/>
              </a:cxn>
              <a:cxn ang="0">
                <a:pos x="23" y="59"/>
              </a:cxn>
              <a:cxn ang="0">
                <a:pos x="31" y="66"/>
              </a:cxn>
              <a:cxn ang="0">
                <a:pos x="28" y="76"/>
              </a:cxn>
              <a:cxn ang="0">
                <a:pos x="5" y="121"/>
              </a:cxn>
              <a:cxn ang="0">
                <a:pos x="0" y="152"/>
              </a:cxn>
              <a:cxn ang="0">
                <a:pos x="13" y="191"/>
              </a:cxn>
              <a:cxn ang="0">
                <a:pos x="14" y="256"/>
              </a:cxn>
              <a:cxn ang="0">
                <a:pos x="12" y="303"/>
              </a:cxn>
              <a:cxn ang="0">
                <a:pos x="28" y="311"/>
              </a:cxn>
              <a:cxn ang="0">
                <a:pos x="34" y="320"/>
              </a:cxn>
              <a:cxn ang="0">
                <a:pos x="40" y="337"/>
              </a:cxn>
              <a:cxn ang="0">
                <a:pos x="39" y="344"/>
              </a:cxn>
              <a:cxn ang="0">
                <a:pos x="38" y="367"/>
              </a:cxn>
              <a:cxn ang="0">
                <a:pos x="46" y="400"/>
              </a:cxn>
              <a:cxn ang="0">
                <a:pos x="43" y="442"/>
              </a:cxn>
              <a:cxn ang="0">
                <a:pos x="56" y="448"/>
              </a:cxn>
              <a:cxn ang="0">
                <a:pos x="64" y="435"/>
              </a:cxn>
              <a:cxn ang="0">
                <a:pos x="59" y="398"/>
              </a:cxn>
              <a:cxn ang="0">
                <a:pos x="84" y="327"/>
              </a:cxn>
              <a:cxn ang="0">
                <a:pos x="85" y="349"/>
              </a:cxn>
              <a:cxn ang="0">
                <a:pos x="93" y="384"/>
              </a:cxn>
              <a:cxn ang="0">
                <a:pos x="94" y="427"/>
              </a:cxn>
              <a:cxn ang="0">
                <a:pos x="107" y="428"/>
              </a:cxn>
              <a:cxn ang="0">
                <a:pos x="124" y="437"/>
              </a:cxn>
              <a:cxn ang="0">
                <a:pos x="142" y="438"/>
              </a:cxn>
              <a:cxn ang="0">
                <a:pos x="79" y="212"/>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a:effectLst/>
        </p:spPr>
        <p:txBody>
          <a:bodyPr/>
          <a:lstStyle/>
          <a:p>
            <a:endParaRPr lang="tr-TR"/>
          </a:p>
        </p:txBody>
      </p:sp>
      <p:sp>
        <p:nvSpPr>
          <p:cNvPr id="177167" name="Freeform 15"/>
          <p:cNvSpPr>
            <a:spLocks/>
          </p:cNvSpPr>
          <p:nvPr/>
        </p:nvSpPr>
        <p:spPr bwMode="auto">
          <a:xfrm>
            <a:off x="1458913" y="3054350"/>
            <a:ext cx="242887" cy="762000"/>
          </a:xfrm>
          <a:custGeom>
            <a:avLst/>
            <a:gdLst/>
            <a:ahLst/>
            <a:cxnLst>
              <a:cxn ang="0">
                <a:pos x="123" y="270"/>
              </a:cxn>
              <a:cxn ang="0">
                <a:pos x="137" y="198"/>
              </a:cxn>
              <a:cxn ang="0">
                <a:pos x="151" y="163"/>
              </a:cxn>
              <a:cxn ang="0">
                <a:pos x="147" y="148"/>
              </a:cxn>
              <a:cxn ang="0">
                <a:pos x="141" y="128"/>
              </a:cxn>
              <a:cxn ang="0">
                <a:pos x="134" y="108"/>
              </a:cxn>
              <a:cxn ang="0">
                <a:pos x="124" y="96"/>
              </a:cxn>
              <a:cxn ang="0">
                <a:pos x="111" y="85"/>
              </a:cxn>
              <a:cxn ang="0">
                <a:pos x="97" y="76"/>
              </a:cxn>
              <a:cxn ang="0">
                <a:pos x="86" y="70"/>
              </a:cxn>
              <a:cxn ang="0">
                <a:pos x="91" y="64"/>
              </a:cxn>
              <a:cxn ang="0">
                <a:pos x="92" y="44"/>
              </a:cxn>
              <a:cxn ang="0">
                <a:pos x="93" y="38"/>
              </a:cxn>
              <a:cxn ang="0">
                <a:pos x="95" y="29"/>
              </a:cxn>
              <a:cxn ang="0">
                <a:pos x="93" y="19"/>
              </a:cxn>
              <a:cxn ang="0">
                <a:pos x="88" y="12"/>
              </a:cxn>
              <a:cxn ang="0">
                <a:pos x="86" y="8"/>
              </a:cxn>
              <a:cxn ang="0">
                <a:pos x="86" y="7"/>
              </a:cxn>
              <a:cxn ang="0">
                <a:pos x="81" y="4"/>
              </a:cxn>
              <a:cxn ang="0">
                <a:pos x="70" y="0"/>
              </a:cxn>
              <a:cxn ang="0">
                <a:pos x="59" y="0"/>
              </a:cxn>
              <a:cxn ang="0">
                <a:pos x="53" y="3"/>
              </a:cxn>
              <a:cxn ang="0">
                <a:pos x="47" y="8"/>
              </a:cxn>
              <a:cxn ang="0">
                <a:pos x="40" y="15"/>
              </a:cxn>
              <a:cxn ang="0">
                <a:pos x="38" y="27"/>
              </a:cxn>
              <a:cxn ang="0">
                <a:pos x="40" y="42"/>
              </a:cxn>
              <a:cxn ang="0">
                <a:pos x="42" y="52"/>
              </a:cxn>
              <a:cxn ang="0">
                <a:pos x="51" y="61"/>
              </a:cxn>
              <a:cxn ang="0">
                <a:pos x="50" y="70"/>
              </a:cxn>
              <a:cxn ang="0">
                <a:pos x="39" y="77"/>
              </a:cxn>
              <a:cxn ang="0">
                <a:pos x="24" y="87"/>
              </a:cxn>
              <a:cxn ang="0">
                <a:pos x="13" y="95"/>
              </a:cxn>
              <a:cxn ang="0">
                <a:pos x="10" y="103"/>
              </a:cxn>
              <a:cxn ang="0">
                <a:pos x="8" y="125"/>
              </a:cxn>
              <a:cxn ang="0">
                <a:pos x="5" y="153"/>
              </a:cxn>
              <a:cxn ang="0">
                <a:pos x="2" y="176"/>
              </a:cxn>
              <a:cxn ang="0">
                <a:pos x="1" y="188"/>
              </a:cxn>
              <a:cxn ang="0">
                <a:pos x="0" y="207"/>
              </a:cxn>
              <a:cxn ang="0">
                <a:pos x="0" y="233"/>
              </a:cxn>
              <a:cxn ang="0">
                <a:pos x="0" y="256"/>
              </a:cxn>
              <a:cxn ang="0">
                <a:pos x="4" y="267"/>
              </a:cxn>
              <a:cxn ang="0">
                <a:pos x="8" y="270"/>
              </a:cxn>
              <a:cxn ang="0">
                <a:pos x="14" y="271"/>
              </a:cxn>
              <a:cxn ang="0">
                <a:pos x="17" y="271"/>
              </a:cxn>
              <a:cxn ang="0">
                <a:pos x="16" y="263"/>
              </a:cxn>
              <a:cxn ang="0">
                <a:pos x="22" y="265"/>
              </a:cxn>
              <a:cxn ang="0">
                <a:pos x="21" y="349"/>
              </a:cxn>
              <a:cxn ang="0">
                <a:pos x="17" y="441"/>
              </a:cxn>
              <a:cxn ang="0">
                <a:pos x="39" y="453"/>
              </a:cxn>
              <a:cxn ang="0">
                <a:pos x="70" y="454"/>
              </a:cxn>
              <a:cxn ang="0">
                <a:pos x="74" y="461"/>
              </a:cxn>
              <a:cxn ang="0">
                <a:pos x="81" y="469"/>
              </a:cxn>
              <a:cxn ang="0">
                <a:pos x="87" y="476"/>
              </a:cxn>
              <a:cxn ang="0">
                <a:pos x="93" y="479"/>
              </a:cxn>
              <a:cxn ang="0">
                <a:pos x="100" y="478"/>
              </a:cxn>
              <a:cxn ang="0">
                <a:pos x="105" y="476"/>
              </a:cxn>
              <a:cxn ang="0">
                <a:pos x="109" y="475"/>
              </a:cxn>
              <a:cxn ang="0">
                <a:pos x="104" y="458"/>
              </a:cxn>
              <a:cxn ang="0">
                <a:pos x="114" y="355"/>
              </a:cxn>
              <a:cxn ang="0">
                <a:pos x="120" y="248"/>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a:effectLst/>
        </p:spPr>
        <p:txBody>
          <a:bodyPr/>
          <a:lstStyle/>
          <a:p>
            <a:endParaRPr lang="tr-TR"/>
          </a:p>
        </p:txBody>
      </p:sp>
      <p:sp>
        <p:nvSpPr>
          <p:cNvPr id="177168" name="Freeform 16"/>
          <p:cNvSpPr>
            <a:spLocks/>
          </p:cNvSpPr>
          <p:nvPr/>
        </p:nvSpPr>
        <p:spPr bwMode="auto">
          <a:xfrm>
            <a:off x="1665288" y="3016250"/>
            <a:ext cx="238125" cy="746125"/>
          </a:xfrm>
          <a:custGeom>
            <a:avLst/>
            <a:gdLst/>
            <a:ahLst/>
            <a:cxnLst>
              <a:cxn ang="0">
                <a:pos x="149" y="393"/>
              </a:cxn>
              <a:cxn ang="0">
                <a:pos x="138" y="272"/>
              </a:cxn>
              <a:cxn ang="0">
                <a:pos x="141" y="267"/>
              </a:cxn>
              <a:cxn ang="0">
                <a:pos x="143" y="263"/>
              </a:cxn>
              <a:cxn ang="0">
                <a:pos x="141" y="249"/>
              </a:cxn>
              <a:cxn ang="0">
                <a:pos x="142" y="194"/>
              </a:cxn>
              <a:cxn ang="0">
                <a:pos x="140" y="154"/>
              </a:cxn>
              <a:cxn ang="0">
                <a:pos x="133" y="109"/>
              </a:cxn>
              <a:cxn ang="0">
                <a:pos x="118" y="90"/>
              </a:cxn>
              <a:cxn ang="0">
                <a:pos x="96" y="75"/>
              </a:cxn>
              <a:cxn ang="0">
                <a:pos x="85" y="68"/>
              </a:cxn>
              <a:cxn ang="0">
                <a:pos x="94" y="42"/>
              </a:cxn>
              <a:cxn ang="0">
                <a:pos x="95" y="32"/>
              </a:cxn>
              <a:cxn ang="0">
                <a:pos x="93" y="18"/>
              </a:cxn>
              <a:cxn ang="0">
                <a:pos x="86" y="8"/>
              </a:cxn>
              <a:cxn ang="0">
                <a:pos x="82" y="2"/>
              </a:cxn>
              <a:cxn ang="0">
                <a:pos x="67" y="0"/>
              </a:cxn>
              <a:cxn ang="0">
                <a:pos x="52" y="1"/>
              </a:cxn>
              <a:cxn ang="0">
                <a:pos x="48" y="5"/>
              </a:cxn>
              <a:cxn ang="0">
                <a:pos x="40" y="13"/>
              </a:cxn>
              <a:cxn ang="0">
                <a:pos x="38" y="27"/>
              </a:cxn>
              <a:cxn ang="0">
                <a:pos x="41" y="38"/>
              </a:cxn>
              <a:cxn ang="0">
                <a:pos x="52" y="68"/>
              </a:cxn>
              <a:cxn ang="0">
                <a:pos x="39" y="77"/>
              </a:cxn>
              <a:cxn ang="0">
                <a:pos x="17" y="91"/>
              </a:cxn>
              <a:cxn ang="0">
                <a:pos x="10" y="103"/>
              </a:cxn>
              <a:cxn ang="0">
                <a:pos x="6" y="138"/>
              </a:cxn>
              <a:cxn ang="0">
                <a:pos x="2" y="176"/>
              </a:cxn>
              <a:cxn ang="0">
                <a:pos x="0" y="195"/>
              </a:cxn>
              <a:cxn ang="0">
                <a:pos x="0" y="232"/>
              </a:cxn>
              <a:cxn ang="0">
                <a:pos x="2" y="263"/>
              </a:cxn>
              <a:cxn ang="0">
                <a:pos x="8" y="269"/>
              </a:cxn>
              <a:cxn ang="0">
                <a:pos x="15" y="270"/>
              </a:cxn>
              <a:cxn ang="0">
                <a:pos x="10" y="258"/>
              </a:cxn>
              <a:cxn ang="0">
                <a:pos x="42" y="436"/>
              </a:cxn>
              <a:cxn ang="0">
                <a:pos x="48" y="467"/>
              </a:cxn>
              <a:cxn ang="0">
                <a:pos x="73" y="454"/>
              </a:cxn>
              <a:cxn ang="0">
                <a:pos x="87" y="462"/>
              </a:cxn>
              <a:cxn ang="0">
                <a:pos x="101" y="468"/>
              </a:cxn>
              <a:cxn ang="0">
                <a:pos x="110" y="468"/>
              </a:cxn>
              <a:cxn ang="0">
                <a:pos x="117" y="466"/>
              </a:cxn>
              <a:cxn ang="0">
                <a:pos x="114" y="448"/>
              </a:cxn>
              <a:cxn ang="0">
                <a:pos x="120" y="257"/>
              </a:cxn>
              <a:cxn ang="0">
                <a:pos x="125" y="267"/>
              </a:cxn>
              <a:cxn ang="0">
                <a:pos x="126" y="268"/>
              </a:cxn>
              <a:cxn ang="0">
                <a:pos x="127" y="270"/>
              </a:cxn>
              <a:cxn ang="0">
                <a:pos x="129" y="281"/>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a:effectLst/>
        </p:spPr>
        <p:txBody>
          <a:bodyPr/>
          <a:lstStyle/>
          <a:p>
            <a:endParaRPr lang="tr-TR"/>
          </a:p>
        </p:txBody>
      </p:sp>
      <p:sp>
        <p:nvSpPr>
          <p:cNvPr id="177169" name="Freeform 17"/>
          <p:cNvSpPr>
            <a:spLocks/>
          </p:cNvSpPr>
          <p:nvPr/>
        </p:nvSpPr>
        <p:spPr bwMode="auto">
          <a:xfrm>
            <a:off x="1271588" y="3067050"/>
            <a:ext cx="233362" cy="712788"/>
          </a:xfrm>
          <a:custGeom>
            <a:avLst/>
            <a:gdLst/>
            <a:ahLst/>
            <a:cxnLst>
              <a:cxn ang="0">
                <a:pos x="80" y="211"/>
              </a:cxn>
              <a:cxn ang="0">
                <a:pos x="80" y="211"/>
              </a:cxn>
              <a:cxn ang="0">
                <a:pos x="82" y="210"/>
              </a:cxn>
              <a:cxn ang="0">
                <a:pos x="81" y="211"/>
              </a:cxn>
              <a:cxn ang="0">
                <a:pos x="134" y="422"/>
              </a:cxn>
              <a:cxn ang="0">
                <a:pos x="111" y="394"/>
              </a:cxn>
              <a:cxn ang="0">
                <a:pos x="116" y="332"/>
              </a:cxn>
              <a:cxn ang="0">
                <a:pos x="119" y="309"/>
              </a:cxn>
              <a:cxn ang="0">
                <a:pos x="126" y="294"/>
              </a:cxn>
              <a:cxn ang="0">
                <a:pos x="118" y="202"/>
              </a:cxn>
              <a:cxn ang="0">
                <a:pos x="125" y="215"/>
              </a:cxn>
              <a:cxn ang="0">
                <a:pos x="132" y="203"/>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7"/>
              </a:cxn>
              <a:cxn ang="0">
                <a:pos x="79" y="0"/>
              </a:cxn>
              <a:cxn ang="0">
                <a:pos x="55" y="4"/>
              </a:cxn>
              <a:cxn ang="0">
                <a:pos x="42" y="22"/>
              </a:cxn>
              <a:cxn ang="0">
                <a:pos x="32" y="47"/>
              </a:cxn>
              <a:cxn ang="0">
                <a:pos x="23" y="59"/>
              </a:cxn>
              <a:cxn ang="0">
                <a:pos x="31" y="66"/>
              </a:cxn>
              <a:cxn ang="0">
                <a:pos x="28" y="76"/>
              </a:cxn>
              <a:cxn ang="0">
                <a:pos x="5" y="122"/>
              </a:cxn>
              <a:cxn ang="0">
                <a:pos x="0" y="152"/>
              </a:cxn>
              <a:cxn ang="0">
                <a:pos x="13" y="191"/>
              </a:cxn>
              <a:cxn ang="0">
                <a:pos x="14" y="256"/>
              </a:cxn>
              <a:cxn ang="0">
                <a:pos x="13" y="303"/>
              </a:cxn>
              <a:cxn ang="0">
                <a:pos x="28" y="312"/>
              </a:cxn>
              <a:cxn ang="0">
                <a:pos x="34" y="319"/>
              </a:cxn>
              <a:cxn ang="0">
                <a:pos x="40" y="337"/>
              </a:cxn>
              <a:cxn ang="0">
                <a:pos x="38" y="344"/>
              </a:cxn>
              <a:cxn ang="0">
                <a:pos x="37" y="367"/>
              </a:cxn>
              <a:cxn ang="0">
                <a:pos x="46" y="400"/>
              </a:cxn>
              <a:cxn ang="0">
                <a:pos x="43" y="442"/>
              </a:cxn>
              <a:cxn ang="0">
                <a:pos x="55" y="448"/>
              </a:cxn>
              <a:cxn ang="0">
                <a:pos x="64" y="435"/>
              </a:cxn>
              <a:cxn ang="0">
                <a:pos x="59" y="397"/>
              </a:cxn>
              <a:cxn ang="0">
                <a:pos x="84" y="326"/>
              </a:cxn>
              <a:cxn ang="0">
                <a:pos x="86" y="349"/>
              </a:cxn>
              <a:cxn ang="0">
                <a:pos x="92" y="384"/>
              </a:cxn>
              <a:cxn ang="0">
                <a:pos x="94" y="427"/>
              </a:cxn>
              <a:cxn ang="0">
                <a:pos x="107" y="428"/>
              </a:cxn>
              <a:cxn ang="0">
                <a:pos x="124" y="436"/>
              </a:cxn>
              <a:cxn ang="0">
                <a:pos x="141" y="438"/>
              </a:cxn>
              <a:cxn ang="0">
                <a:pos x="80" y="211"/>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a:effectLst/>
        </p:spPr>
        <p:txBody>
          <a:bodyPr/>
          <a:lstStyle/>
          <a:p>
            <a:endParaRPr lang="tr-TR"/>
          </a:p>
        </p:txBody>
      </p:sp>
      <p:sp>
        <p:nvSpPr>
          <p:cNvPr id="177170" name="Freeform 18"/>
          <p:cNvSpPr>
            <a:spLocks/>
          </p:cNvSpPr>
          <p:nvPr/>
        </p:nvSpPr>
        <p:spPr bwMode="auto">
          <a:xfrm>
            <a:off x="1341438" y="3127375"/>
            <a:ext cx="242887" cy="760413"/>
          </a:xfrm>
          <a:custGeom>
            <a:avLst/>
            <a:gdLst/>
            <a:ahLst/>
            <a:cxnLst>
              <a:cxn ang="0">
                <a:pos x="28" y="269"/>
              </a:cxn>
              <a:cxn ang="0">
                <a:pos x="13" y="197"/>
              </a:cxn>
              <a:cxn ang="0">
                <a:pos x="0" y="161"/>
              </a:cxn>
              <a:cxn ang="0">
                <a:pos x="4" y="147"/>
              </a:cxn>
              <a:cxn ang="0">
                <a:pos x="10" y="126"/>
              </a:cxn>
              <a:cxn ang="0">
                <a:pos x="17" y="107"/>
              </a:cxn>
              <a:cxn ang="0">
                <a:pos x="27" y="95"/>
              </a:cxn>
              <a:cxn ang="0">
                <a:pos x="40" y="84"/>
              </a:cxn>
              <a:cxn ang="0">
                <a:pos x="54" y="74"/>
              </a:cxn>
              <a:cxn ang="0">
                <a:pos x="65" y="69"/>
              </a:cxn>
              <a:cxn ang="0">
                <a:pos x="65" y="56"/>
              </a:cxn>
              <a:cxn ang="0">
                <a:pos x="57" y="42"/>
              </a:cxn>
              <a:cxn ang="0">
                <a:pos x="56" y="36"/>
              </a:cxn>
              <a:cxn ang="0">
                <a:pos x="55" y="27"/>
              </a:cxn>
              <a:cxn ang="0">
                <a:pos x="58" y="18"/>
              </a:cxn>
              <a:cxn ang="0">
                <a:pos x="63" y="10"/>
              </a:cxn>
              <a:cxn ang="0">
                <a:pos x="65" y="4"/>
              </a:cxn>
              <a:cxn ang="0">
                <a:pos x="69" y="1"/>
              </a:cxn>
              <a:cxn ang="0">
                <a:pos x="76" y="0"/>
              </a:cxn>
              <a:cxn ang="0">
                <a:pos x="92" y="0"/>
              </a:cxn>
              <a:cxn ang="0">
                <a:pos x="99" y="0"/>
              </a:cxn>
              <a:cxn ang="0">
                <a:pos x="102" y="3"/>
              </a:cxn>
              <a:cxn ang="0">
                <a:pos x="105" y="7"/>
              </a:cxn>
              <a:cxn ang="0">
                <a:pos x="111" y="13"/>
              </a:cxn>
              <a:cxn ang="0">
                <a:pos x="113" y="22"/>
              </a:cxn>
              <a:cxn ang="0">
                <a:pos x="112" y="31"/>
              </a:cxn>
              <a:cxn ang="0">
                <a:pos x="110" y="38"/>
              </a:cxn>
              <a:cxn ang="0">
                <a:pos x="100" y="60"/>
              </a:cxn>
              <a:cxn ang="0">
                <a:pos x="101" y="69"/>
              </a:cxn>
              <a:cxn ang="0">
                <a:pos x="112" y="76"/>
              </a:cxn>
              <a:cxn ang="0">
                <a:pos x="127" y="86"/>
              </a:cxn>
              <a:cxn ang="0">
                <a:pos x="138" y="95"/>
              </a:cxn>
              <a:cxn ang="0">
                <a:pos x="141" y="102"/>
              </a:cxn>
              <a:cxn ang="0">
                <a:pos x="143" y="124"/>
              </a:cxn>
              <a:cxn ang="0">
                <a:pos x="146" y="152"/>
              </a:cxn>
              <a:cxn ang="0">
                <a:pos x="149" y="176"/>
              </a:cxn>
              <a:cxn ang="0">
                <a:pos x="150" y="186"/>
              </a:cxn>
              <a:cxn ang="0">
                <a:pos x="151" y="206"/>
              </a:cxn>
              <a:cxn ang="0">
                <a:pos x="152" y="232"/>
              </a:cxn>
              <a:cxn ang="0">
                <a:pos x="151" y="255"/>
              </a:cxn>
              <a:cxn ang="0">
                <a:pos x="147" y="266"/>
              </a:cxn>
              <a:cxn ang="0">
                <a:pos x="143" y="269"/>
              </a:cxn>
              <a:cxn ang="0">
                <a:pos x="137" y="270"/>
              </a:cxn>
              <a:cxn ang="0">
                <a:pos x="134" y="269"/>
              </a:cxn>
              <a:cxn ang="0">
                <a:pos x="135" y="263"/>
              </a:cxn>
              <a:cxn ang="0">
                <a:pos x="129" y="264"/>
              </a:cxn>
              <a:cxn ang="0">
                <a:pos x="130" y="348"/>
              </a:cxn>
              <a:cxn ang="0">
                <a:pos x="134" y="441"/>
              </a:cxn>
              <a:cxn ang="0">
                <a:pos x="112" y="451"/>
              </a:cxn>
              <a:cxn ang="0">
                <a:pos x="81" y="453"/>
              </a:cxn>
              <a:cxn ang="0">
                <a:pos x="77" y="460"/>
              </a:cxn>
              <a:cxn ang="0">
                <a:pos x="70" y="469"/>
              </a:cxn>
              <a:cxn ang="0">
                <a:pos x="64" y="476"/>
              </a:cxn>
              <a:cxn ang="0">
                <a:pos x="58" y="478"/>
              </a:cxn>
              <a:cxn ang="0">
                <a:pos x="51" y="477"/>
              </a:cxn>
              <a:cxn ang="0">
                <a:pos x="46" y="476"/>
              </a:cxn>
              <a:cxn ang="0">
                <a:pos x="42" y="475"/>
              </a:cxn>
              <a:cxn ang="0">
                <a:pos x="47" y="457"/>
              </a:cxn>
              <a:cxn ang="0">
                <a:pos x="37" y="355"/>
              </a:cxn>
              <a:cxn ang="0">
                <a:pos x="31" y="247"/>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a:effectLst/>
        </p:spPr>
        <p:txBody>
          <a:bodyPr/>
          <a:lstStyle/>
          <a:p>
            <a:endParaRPr lang="tr-TR"/>
          </a:p>
        </p:txBody>
      </p:sp>
      <p:sp>
        <p:nvSpPr>
          <p:cNvPr id="177171" name="Freeform 19"/>
          <p:cNvSpPr>
            <a:spLocks/>
          </p:cNvSpPr>
          <p:nvPr/>
        </p:nvSpPr>
        <p:spPr bwMode="auto">
          <a:xfrm>
            <a:off x="1335088" y="3128963"/>
            <a:ext cx="241300" cy="762000"/>
          </a:xfrm>
          <a:custGeom>
            <a:avLst/>
            <a:gdLst/>
            <a:ahLst/>
            <a:cxnLst>
              <a:cxn ang="0">
                <a:pos x="27" y="269"/>
              </a:cxn>
              <a:cxn ang="0">
                <a:pos x="13" y="198"/>
              </a:cxn>
              <a:cxn ang="0">
                <a:pos x="0" y="162"/>
              </a:cxn>
              <a:cxn ang="0">
                <a:pos x="3" y="148"/>
              </a:cxn>
              <a:cxn ang="0">
                <a:pos x="9" y="127"/>
              </a:cxn>
              <a:cxn ang="0">
                <a:pos x="16" y="108"/>
              </a:cxn>
              <a:cxn ang="0">
                <a:pos x="26" y="95"/>
              </a:cxn>
              <a:cxn ang="0">
                <a:pos x="39" y="85"/>
              </a:cxn>
              <a:cxn ang="0">
                <a:pos x="53" y="75"/>
              </a:cxn>
              <a:cxn ang="0">
                <a:pos x="64" y="69"/>
              </a:cxn>
              <a:cxn ang="0">
                <a:pos x="64" y="56"/>
              </a:cxn>
              <a:cxn ang="0">
                <a:pos x="56" y="42"/>
              </a:cxn>
              <a:cxn ang="0">
                <a:pos x="55" y="36"/>
              </a:cxn>
              <a:cxn ang="0">
                <a:pos x="55" y="28"/>
              </a:cxn>
              <a:cxn ang="0">
                <a:pos x="57" y="18"/>
              </a:cxn>
              <a:cxn ang="0">
                <a:pos x="62" y="11"/>
              </a:cxn>
              <a:cxn ang="0">
                <a:pos x="64" y="5"/>
              </a:cxn>
              <a:cxn ang="0">
                <a:pos x="68" y="2"/>
              </a:cxn>
              <a:cxn ang="0">
                <a:pos x="76" y="0"/>
              </a:cxn>
              <a:cxn ang="0">
                <a:pos x="91" y="0"/>
              </a:cxn>
              <a:cxn ang="0">
                <a:pos x="98" y="1"/>
              </a:cxn>
              <a:cxn ang="0">
                <a:pos x="101" y="4"/>
              </a:cxn>
              <a:cxn ang="0">
                <a:pos x="104" y="8"/>
              </a:cxn>
              <a:cxn ang="0">
                <a:pos x="110" y="13"/>
              </a:cxn>
              <a:cxn ang="0">
                <a:pos x="112" y="22"/>
              </a:cxn>
              <a:cxn ang="0">
                <a:pos x="111" y="32"/>
              </a:cxn>
              <a:cxn ang="0">
                <a:pos x="109" y="39"/>
              </a:cxn>
              <a:cxn ang="0">
                <a:pos x="99" y="60"/>
              </a:cxn>
              <a:cxn ang="0">
                <a:pos x="100" y="69"/>
              </a:cxn>
              <a:cxn ang="0">
                <a:pos x="111" y="77"/>
              </a:cxn>
              <a:cxn ang="0">
                <a:pos x="126" y="87"/>
              </a:cxn>
              <a:cxn ang="0">
                <a:pos x="138" y="95"/>
              </a:cxn>
              <a:cxn ang="0">
                <a:pos x="140" y="103"/>
              </a:cxn>
              <a:cxn ang="0">
                <a:pos x="142" y="124"/>
              </a:cxn>
              <a:cxn ang="0">
                <a:pos x="145" y="152"/>
              </a:cxn>
              <a:cxn ang="0">
                <a:pos x="149" y="176"/>
              </a:cxn>
              <a:cxn ang="0">
                <a:pos x="149" y="187"/>
              </a:cxn>
              <a:cxn ang="0">
                <a:pos x="150" y="207"/>
              </a:cxn>
              <a:cxn ang="0">
                <a:pos x="151" y="232"/>
              </a:cxn>
              <a:cxn ang="0">
                <a:pos x="150" y="256"/>
              </a:cxn>
              <a:cxn ang="0">
                <a:pos x="147" y="267"/>
              </a:cxn>
              <a:cxn ang="0">
                <a:pos x="142" y="269"/>
              </a:cxn>
              <a:cxn ang="0">
                <a:pos x="137" y="270"/>
              </a:cxn>
              <a:cxn ang="0">
                <a:pos x="133" y="270"/>
              </a:cxn>
              <a:cxn ang="0">
                <a:pos x="134" y="263"/>
              </a:cxn>
              <a:cxn ang="0">
                <a:pos x="128" y="265"/>
              </a:cxn>
              <a:cxn ang="0">
                <a:pos x="129" y="349"/>
              </a:cxn>
              <a:cxn ang="0">
                <a:pos x="133" y="441"/>
              </a:cxn>
              <a:cxn ang="0">
                <a:pos x="112" y="452"/>
              </a:cxn>
              <a:cxn ang="0">
                <a:pos x="80" y="454"/>
              </a:cxn>
              <a:cxn ang="0">
                <a:pos x="76" y="461"/>
              </a:cxn>
              <a:cxn ang="0">
                <a:pos x="70" y="470"/>
              </a:cxn>
              <a:cxn ang="0">
                <a:pos x="63" y="476"/>
              </a:cxn>
              <a:cxn ang="0">
                <a:pos x="57" y="479"/>
              </a:cxn>
              <a:cxn ang="0">
                <a:pos x="51" y="478"/>
              </a:cxn>
              <a:cxn ang="0">
                <a:pos x="45" y="477"/>
              </a:cxn>
              <a:cxn ang="0">
                <a:pos x="41" y="475"/>
              </a:cxn>
              <a:cxn ang="0">
                <a:pos x="46" y="458"/>
              </a:cxn>
              <a:cxn ang="0">
                <a:pos x="37" y="356"/>
              </a:cxn>
              <a:cxn ang="0">
                <a:pos x="30" y="248"/>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w="9525" cap="rnd">
            <a:noFill/>
            <a:round/>
            <a:headEnd/>
            <a:tailEnd/>
          </a:ln>
          <a:effectLst/>
        </p:spPr>
        <p:txBody>
          <a:bodyPr/>
          <a:lstStyle/>
          <a:p>
            <a:endParaRPr lang="tr-TR"/>
          </a:p>
        </p:txBody>
      </p:sp>
      <p:sp>
        <p:nvSpPr>
          <p:cNvPr id="177172" name="Freeform 20"/>
          <p:cNvSpPr>
            <a:spLocks/>
          </p:cNvSpPr>
          <p:nvPr/>
        </p:nvSpPr>
        <p:spPr bwMode="auto">
          <a:xfrm>
            <a:off x="1479550" y="3232150"/>
            <a:ext cx="252413" cy="714375"/>
          </a:xfrm>
          <a:custGeom>
            <a:avLst/>
            <a:gdLst/>
            <a:ahLst/>
            <a:cxnLst>
              <a:cxn ang="0">
                <a:pos x="146" y="423"/>
              </a:cxn>
              <a:cxn ang="0">
                <a:pos x="125" y="401"/>
              </a:cxn>
              <a:cxn ang="0">
                <a:pos x="125" y="361"/>
              </a:cxn>
              <a:cxn ang="0">
                <a:pos x="130" y="313"/>
              </a:cxn>
              <a:cxn ang="0">
                <a:pos x="133" y="309"/>
              </a:cxn>
              <a:cxn ang="0">
                <a:pos x="138" y="295"/>
              </a:cxn>
              <a:cxn ang="0">
                <a:pos x="130" y="200"/>
              </a:cxn>
              <a:cxn ang="0">
                <a:pos x="135" y="213"/>
              </a:cxn>
              <a:cxn ang="0">
                <a:pos x="141" y="213"/>
              </a:cxn>
              <a:cxn ang="0">
                <a:pos x="144" y="200"/>
              </a:cxn>
              <a:cxn ang="0">
                <a:pos x="136" y="179"/>
              </a:cxn>
              <a:cxn ang="0">
                <a:pos x="140" y="148"/>
              </a:cxn>
              <a:cxn ang="0">
                <a:pos x="127" y="84"/>
              </a:cxn>
              <a:cxn ang="0">
                <a:pos x="112" y="70"/>
              </a:cxn>
              <a:cxn ang="0">
                <a:pos x="106" y="67"/>
              </a:cxn>
              <a:cxn ang="0">
                <a:pos x="112" y="64"/>
              </a:cxn>
              <a:cxn ang="0">
                <a:pos x="116" y="55"/>
              </a:cxn>
              <a:cxn ang="0">
                <a:pos x="112" y="44"/>
              </a:cxn>
              <a:cxn ang="0">
                <a:pos x="105" y="32"/>
              </a:cxn>
              <a:cxn ang="0">
                <a:pos x="103" y="21"/>
              </a:cxn>
              <a:cxn ang="0">
                <a:pos x="102" y="16"/>
              </a:cxn>
              <a:cxn ang="0">
                <a:pos x="100" y="8"/>
              </a:cxn>
              <a:cxn ang="0">
                <a:pos x="98" y="1"/>
              </a:cxn>
              <a:cxn ang="0">
                <a:pos x="81" y="0"/>
              </a:cxn>
              <a:cxn ang="0">
                <a:pos x="65" y="5"/>
              </a:cxn>
              <a:cxn ang="0">
                <a:pos x="54" y="23"/>
              </a:cxn>
              <a:cxn ang="0">
                <a:pos x="46" y="44"/>
              </a:cxn>
              <a:cxn ang="0">
                <a:pos x="38" y="56"/>
              </a:cxn>
              <a:cxn ang="0">
                <a:pos x="40" y="64"/>
              </a:cxn>
              <a:cxn ang="0">
                <a:pos x="44" y="68"/>
              </a:cxn>
              <a:cxn ang="0">
                <a:pos x="40" y="76"/>
              </a:cxn>
              <a:cxn ang="0">
                <a:pos x="20" y="117"/>
              </a:cxn>
              <a:cxn ang="0">
                <a:pos x="8" y="157"/>
              </a:cxn>
              <a:cxn ang="0">
                <a:pos x="10" y="163"/>
              </a:cxn>
              <a:cxn ang="0">
                <a:pos x="16" y="173"/>
              </a:cxn>
              <a:cxn ang="0">
                <a:pos x="3" y="217"/>
              </a:cxn>
              <a:cxn ang="0">
                <a:pos x="0" y="256"/>
              </a:cxn>
              <a:cxn ang="0">
                <a:pos x="8" y="261"/>
              </a:cxn>
              <a:cxn ang="0">
                <a:pos x="24" y="265"/>
              </a:cxn>
              <a:cxn ang="0">
                <a:pos x="26" y="286"/>
              </a:cxn>
              <a:cxn ang="0">
                <a:pos x="24" y="303"/>
              </a:cxn>
              <a:cxn ang="0">
                <a:pos x="30" y="307"/>
              </a:cxn>
              <a:cxn ang="0">
                <a:pos x="43" y="312"/>
              </a:cxn>
              <a:cxn ang="0">
                <a:pos x="47" y="320"/>
              </a:cxn>
              <a:cxn ang="0">
                <a:pos x="52" y="337"/>
              </a:cxn>
              <a:cxn ang="0">
                <a:pos x="52" y="340"/>
              </a:cxn>
              <a:cxn ang="0">
                <a:pos x="49" y="351"/>
              </a:cxn>
              <a:cxn ang="0">
                <a:pos x="51" y="376"/>
              </a:cxn>
              <a:cxn ang="0">
                <a:pos x="58" y="401"/>
              </a:cxn>
              <a:cxn ang="0">
                <a:pos x="54" y="442"/>
              </a:cxn>
              <a:cxn ang="0">
                <a:pos x="62" y="448"/>
              </a:cxn>
              <a:cxn ang="0">
                <a:pos x="72" y="445"/>
              </a:cxn>
              <a:cxn ang="0">
                <a:pos x="76" y="434"/>
              </a:cxn>
              <a:cxn ang="0">
                <a:pos x="71" y="398"/>
              </a:cxn>
              <a:cxn ang="0">
                <a:pos x="96" y="325"/>
              </a:cxn>
              <a:cxn ang="0">
                <a:pos x="97" y="339"/>
              </a:cxn>
              <a:cxn ang="0">
                <a:pos x="99" y="363"/>
              </a:cxn>
              <a:cxn ang="0">
                <a:pos x="106" y="391"/>
              </a:cxn>
              <a:cxn ang="0">
                <a:pos x="106" y="428"/>
              </a:cxn>
              <a:cxn ang="0">
                <a:pos x="116" y="428"/>
              </a:cxn>
              <a:cxn ang="0">
                <a:pos x="128" y="434"/>
              </a:cxn>
              <a:cxn ang="0">
                <a:pos x="143" y="440"/>
              </a:cxn>
              <a:cxn ang="0">
                <a:pos x="156" y="438"/>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w="9525" cap="rnd">
            <a:noFill/>
            <a:round/>
            <a:headEnd/>
            <a:tailEnd/>
          </a:ln>
          <a:effectLst/>
        </p:spPr>
        <p:txBody>
          <a:bodyPr/>
          <a:lstStyle/>
          <a:p>
            <a:endParaRPr lang="tr-TR"/>
          </a:p>
        </p:txBody>
      </p:sp>
      <p:sp>
        <p:nvSpPr>
          <p:cNvPr id="177173" name="Freeform 21"/>
          <p:cNvSpPr>
            <a:spLocks/>
          </p:cNvSpPr>
          <p:nvPr/>
        </p:nvSpPr>
        <p:spPr bwMode="auto">
          <a:xfrm>
            <a:off x="1492250" y="3222625"/>
            <a:ext cx="254000" cy="712788"/>
          </a:xfrm>
          <a:custGeom>
            <a:avLst/>
            <a:gdLst/>
            <a:ahLst/>
            <a:cxnLst>
              <a:cxn ang="0">
                <a:pos x="147" y="422"/>
              </a:cxn>
              <a:cxn ang="0">
                <a:pos x="125" y="401"/>
              </a:cxn>
              <a:cxn ang="0">
                <a:pos x="126" y="360"/>
              </a:cxn>
              <a:cxn ang="0">
                <a:pos x="131" y="313"/>
              </a:cxn>
              <a:cxn ang="0">
                <a:pos x="133" y="308"/>
              </a:cxn>
              <a:cxn ang="0">
                <a:pos x="139" y="294"/>
              </a:cxn>
              <a:cxn ang="0">
                <a:pos x="130" y="200"/>
              </a:cxn>
              <a:cxn ang="0">
                <a:pos x="135" y="213"/>
              </a:cxn>
              <a:cxn ang="0">
                <a:pos x="141" y="213"/>
              </a:cxn>
              <a:cxn ang="0">
                <a:pos x="144" y="200"/>
              </a:cxn>
              <a:cxn ang="0">
                <a:pos x="136" y="178"/>
              </a:cxn>
              <a:cxn ang="0">
                <a:pos x="140" y="147"/>
              </a:cxn>
              <a:cxn ang="0">
                <a:pos x="127" y="83"/>
              </a:cxn>
              <a:cxn ang="0">
                <a:pos x="113" y="70"/>
              </a:cxn>
              <a:cxn ang="0">
                <a:pos x="106" y="66"/>
              </a:cxn>
              <a:cxn ang="0">
                <a:pos x="112" y="64"/>
              </a:cxn>
              <a:cxn ang="0">
                <a:pos x="116" y="55"/>
              </a:cxn>
              <a:cxn ang="0">
                <a:pos x="113" y="44"/>
              </a:cxn>
              <a:cxn ang="0">
                <a:pos x="105" y="32"/>
              </a:cxn>
              <a:cxn ang="0">
                <a:pos x="103" y="20"/>
              </a:cxn>
              <a:cxn ang="0">
                <a:pos x="102" y="16"/>
              </a:cxn>
              <a:cxn ang="0">
                <a:pos x="100" y="8"/>
              </a:cxn>
              <a:cxn ang="0">
                <a:pos x="98" y="0"/>
              </a:cxn>
              <a:cxn ang="0">
                <a:pos x="81" y="0"/>
              </a:cxn>
              <a:cxn ang="0">
                <a:pos x="65" y="5"/>
              </a:cxn>
              <a:cxn ang="0">
                <a:pos x="54" y="22"/>
              </a:cxn>
              <a:cxn ang="0">
                <a:pos x="46" y="43"/>
              </a:cxn>
              <a:cxn ang="0">
                <a:pos x="38" y="56"/>
              </a:cxn>
              <a:cxn ang="0">
                <a:pos x="40" y="64"/>
              </a:cxn>
              <a:cxn ang="0">
                <a:pos x="44" y="68"/>
              </a:cxn>
              <a:cxn ang="0">
                <a:pos x="40" y="76"/>
              </a:cxn>
              <a:cxn ang="0">
                <a:pos x="20" y="116"/>
              </a:cxn>
              <a:cxn ang="0">
                <a:pos x="8" y="157"/>
              </a:cxn>
              <a:cxn ang="0">
                <a:pos x="10" y="163"/>
              </a:cxn>
              <a:cxn ang="0">
                <a:pos x="16" y="173"/>
              </a:cxn>
              <a:cxn ang="0">
                <a:pos x="3" y="216"/>
              </a:cxn>
              <a:cxn ang="0">
                <a:pos x="0" y="255"/>
              </a:cxn>
              <a:cxn ang="0">
                <a:pos x="8" y="261"/>
              </a:cxn>
              <a:cxn ang="0">
                <a:pos x="24" y="264"/>
              </a:cxn>
              <a:cxn ang="0">
                <a:pos x="27" y="285"/>
              </a:cxn>
              <a:cxn ang="0">
                <a:pos x="24" y="302"/>
              </a:cxn>
              <a:cxn ang="0">
                <a:pos x="30" y="307"/>
              </a:cxn>
              <a:cxn ang="0">
                <a:pos x="43" y="312"/>
              </a:cxn>
              <a:cxn ang="0">
                <a:pos x="47" y="320"/>
              </a:cxn>
              <a:cxn ang="0">
                <a:pos x="52" y="337"/>
              </a:cxn>
              <a:cxn ang="0">
                <a:pos x="52" y="340"/>
              </a:cxn>
              <a:cxn ang="0">
                <a:pos x="49" y="351"/>
              </a:cxn>
              <a:cxn ang="0">
                <a:pos x="51" y="375"/>
              </a:cxn>
              <a:cxn ang="0">
                <a:pos x="59" y="400"/>
              </a:cxn>
              <a:cxn ang="0">
                <a:pos x="54" y="441"/>
              </a:cxn>
              <a:cxn ang="0">
                <a:pos x="62" y="447"/>
              </a:cxn>
              <a:cxn ang="0">
                <a:pos x="72" y="444"/>
              </a:cxn>
              <a:cxn ang="0">
                <a:pos x="76" y="433"/>
              </a:cxn>
              <a:cxn ang="0">
                <a:pos x="71" y="398"/>
              </a:cxn>
              <a:cxn ang="0">
                <a:pos x="96" y="325"/>
              </a:cxn>
              <a:cxn ang="0">
                <a:pos x="97" y="339"/>
              </a:cxn>
              <a:cxn ang="0">
                <a:pos x="100" y="362"/>
              </a:cxn>
              <a:cxn ang="0">
                <a:pos x="106" y="391"/>
              </a:cxn>
              <a:cxn ang="0">
                <a:pos x="106" y="428"/>
              </a:cxn>
              <a:cxn ang="0">
                <a:pos x="116" y="427"/>
              </a:cxn>
              <a:cxn ang="0">
                <a:pos x="128" y="434"/>
              </a:cxn>
              <a:cxn ang="0">
                <a:pos x="143" y="439"/>
              </a:cxn>
              <a:cxn ang="0">
                <a:pos x="156" y="438"/>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a:effectLst/>
        </p:spPr>
        <p:txBody>
          <a:bodyPr/>
          <a:lstStyle/>
          <a:p>
            <a:endParaRPr lang="tr-TR"/>
          </a:p>
        </p:txBody>
      </p:sp>
      <p:sp>
        <p:nvSpPr>
          <p:cNvPr id="177174" name="Rectangle 22"/>
          <p:cNvSpPr>
            <a:spLocks noChangeArrowheads="1"/>
          </p:cNvSpPr>
          <p:nvPr/>
        </p:nvSpPr>
        <p:spPr bwMode="auto">
          <a:xfrm>
            <a:off x="1428750" y="3268663"/>
            <a:ext cx="369888" cy="457200"/>
          </a:xfrm>
          <a:prstGeom prst="rect">
            <a:avLst/>
          </a:prstGeom>
          <a:noFill/>
          <a:ln w="9525">
            <a:noFill/>
            <a:miter lim="800000"/>
            <a:headEnd/>
            <a:tailEnd/>
          </a:ln>
          <a:effectLst/>
        </p:spPr>
        <p:txBody>
          <a:bodyPr wrap="none" lIns="92075" tIns="46038" rIns="92075" bIns="46038">
            <a:spAutoFit/>
          </a:bodyPr>
          <a:lstStyle/>
          <a:p>
            <a:r>
              <a:rPr lang="tr-TR" b="1">
                <a:effectLst>
                  <a:outerShdw blurRad="38100" dist="38100" dir="2700000" algn="tl">
                    <a:srgbClr val="C0C0C0"/>
                  </a:outerShdw>
                </a:effectLst>
                <a:latin typeface="Arial" charset="0"/>
              </a:rPr>
              <a:t>?</a:t>
            </a:r>
          </a:p>
        </p:txBody>
      </p:sp>
      <p:sp>
        <p:nvSpPr>
          <p:cNvPr id="177175" name="Rectangle 23"/>
          <p:cNvSpPr>
            <a:spLocks noChangeArrowheads="1"/>
          </p:cNvSpPr>
          <p:nvPr/>
        </p:nvSpPr>
        <p:spPr bwMode="auto">
          <a:xfrm>
            <a:off x="2244725" y="4059238"/>
            <a:ext cx="5965825" cy="1770062"/>
          </a:xfrm>
          <a:prstGeom prst="rect">
            <a:avLst/>
          </a:prstGeom>
          <a:solidFill>
            <a:srgbClr val="FF9966"/>
          </a:solidFill>
          <a:ln w="9525">
            <a:noFill/>
            <a:miter lim="800000"/>
            <a:headEnd/>
            <a:tailEnd/>
          </a:ln>
          <a:effectLst/>
        </p:spPr>
        <p:txBody>
          <a:bodyPr wrap="none" anchor="ctr"/>
          <a:lstStyle/>
          <a:p>
            <a:endParaRPr lang="tr-TR"/>
          </a:p>
        </p:txBody>
      </p:sp>
      <p:sp>
        <p:nvSpPr>
          <p:cNvPr id="177176" name="Rectangle 24"/>
          <p:cNvSpPr>
            <a:spLocks noChangeArrowheads="1"/>
          </p:cNvSpPr>
          <p:nvPr/>
        </p:nvSpPr>
        <p:spPr bwMode="auto">
          <a:xfrm>
            <a:off x="3652838" y="4784725"/>
            <a:ext cx="4002087" cy="427038"/>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“What is Jones’ salary?”</a:t>
            </a:r>
          </a:p>
        </p:txBody>
      </p:sp>
      <p:sp>
        <p:nvSpPr>
          <p:cNvPr id="177177" name="Oval 25"/>
          <p:cNvSpPr>
            <a:spLocks noChangeArrowheads="1"/>
          </p:cNvSpPr>
          <p:nvPr/>
        </p:nvSpPr>
        <p:spPr bwMode="auto">
          <a:xfrm>
            <a:off x="2422525" y="4484688"/>
            <a:ext cx="1117600" cy="1106487"/>
          </a:xfrm>
          <a:prstGeom prst="ellipse">
            <a:avLst/>
          </a:prstGeom>
          <a:solidFill>
            <a:srgbClr val="FFFFCC"/>
          </a:solidFill>
          <a:ln w="9525">
            <a:noFill/>
            <a:round/>
            <a:headEnd/>
            <a:tailEnd/>
          </a:ln>
          <a:effectLst/>
        </p:spPr>
        <p:txBody>
          <a:bodyPr wrap="none" anchor="ctr"/>
          <a:lstStyle/>
          <a:p>
            <a:endParaRPr lang="tr-TR"/>
          </a:p>
        </p:txBody>
      </p:sp>
      <p:grpSp>
        <p:nvGrpSpPr>
          <p:cNvPr id="177178" name="Group 26"/>
          <p:cNvGrpSpPr>
            <a:grpSpLocks/>
          </p:cNvGrpSpPr>
          <p:nvPr/>
        </p:nvGrpSpPr>
        <p:grpSpPr bwMode="auto">
          <a:xfrm>
            <a:off x="2695575" y="4648200"/>
            <a:ext cx="612775" cy="776288"/>
            <a:chOff x="1698" y="2928"/>
            <a:chExt cx="386" cy="489"/>
          </a:xfrm>
        </p:grpSpPr>
        <p:grpSp>
          <p:nvGrpSpPr>
            <p:cNvPr id="177179" name="Group 27"/>
            <p:cNvGrpSpPr>
              <a:grpSpLocks/>
            </p:cNvGrpSpPr>
            <p:nvPr/>
          </p:nvGrpSpPr>
          <p:grpSpPr bwMode="auto">
            <a:xfrm>
              <a:off x="1781" y="3018"/>
              <a:ext cx="303" cy="399"/>
              <a:chOff x="1781" y="3018"/>
              <a:chExt cx="303" cy="399"/>
            </a:xfrm>
          </p:grpSpPr>
          <p:sp>
            <p:nvSpPr>
              <p:cNvPr id="177180" name="Freeform 28"/>
              <p:cNvSpPr>
                <a:spLocks/>
              </p:cNvSpPr>
              <p:nvPr/>
            </p:nvSpPr>
            <p:spPr bwMode="auto">
              <a:xfrm>
                <a:off x="1788" y="304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181" name="Freeform 29"/>
              <p:cNvSpPr>
                <a:spLocks/>
              </p:cNvSpPr>
              <p:nvPr/>
            </p:nvSpPr>
            <p:spPr bwMode="auto">
              <a:xfrm>
                <a:off x="1781" y="3018"/>
                <a:ext cx="298"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7" y="187"/>
                  </a:cxn>
                  <a:cxn ang="0">
                    <a:pos x="41" y="172"/>
                  </a:cxn>
                  <a:cxn ang="0">
                    <a:pos x="54" y="161"/>
                  </a:cxn>
                  <a:cxn ang="0">
                    <a:pos x="68" y="156"/>
                  </a:cxn>
                  <a:cxn ang="0">
                    <a:pos x="81" y="152"/>
                  </a:cxn>
                  <a:cxn ang="0">
                    <a:pos x="94" y="148"/>
                  </a:cxn>
                  <a:cxn ang="0">
                    <a:pos x="108" y="141"/>
                  </a:cxn>
                  <a:cxn ang="0">
                    <a:pos x="121" y="128"/>
                  </a:cxn>
                  <a:cxn ang="0">
                    <a:pos x="135" y="109"/>
                  </a:cxn>
                  <a:cxn ang="0">
                    <a:pos x="146" y="85"/>
                  </a:cxn>
                  <a:cxn ang="0">
                    <a:pos x="155" y="65"/>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8"/>
                  </a:cxn>
                  <a:cxn ang="0">
                    <a:pos x="254" y="158"/>
                  </a:cxn>
                  <a:cxn ang="0">
                    <a:pos x="243" y="173"/>
                  </a:cxn>
                  <a:cxn ang="0">
                    <a:pos x="229" y="181"/>
                  </a:cxn>
                  <a:cxn ang="0">
                    <a:pos x="213" y="187"/>
                  </a:cxn>
                  <a:cxn ang="0">
                    <a:pos x="194" y="191"/>
                  </a:cxn>
                  <a:cxn ang="0">
                    <a:pos x="177" y="197"/>
                  </a:cxn>
                  <a:cxn ang="0">
                    <a:pos x="160" y="203"/>
                  </a:cxn>
                  <a:cxn ang="0">
                    <a:pos x="145" y="212"/>
                  </a:cxn>
                  <a:cxn ang="0">
                    <a:pos x="133" y="224"/>
                  </a:cxn>
                  <a:cxn ang="0">
                    <a:pos x="125"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82" name="Freeform 30"/>
              <p:cNvSpPr>
                <a:spLocks/>
              </p:cNvSpPr>
              <p:nvPr/>
            </p:nvSpPr>
            <p:spPr bwMode="auto">
              <a:xfrm>
                <a:off x="1798" y="3048"/>
                <a:ext cx="259"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3" y="128"/>
                  </a:cxn>
                  <a:cxn ang="0">
                    <a:pos x="99" y="120"/>
                  </a:cxn>
                  <a:cxn ang="0">
                    <a:pos x="114" y="107"/>
                  </a:cxn>
                  <a:cxn ang="0">
                    <a:pos x="127" y="91"/>
                  </a:cxn>
                  <a:cxn ang="0">
                    <a:pos x="139" y="68"/>
                  </a:cxn>
                  <a:cxn ang="0">
                    <a:pos x="145" y="48"/>
                  </a:cxn>
                  <a:cxn ang="0">
                    <a:pos x="151" y="34"/>
                  </a:cxn>
                  <a:cxn ang="0">
                    <a:pos x="155" y="21"/>
                  </a:cxn>
                  <a:cxn ang="0">
                    <a:pos x="159" y="12"/>
                  </a:cxn>
                  <a:cxn ang="0">
                    <a:pos x="161" y="6"/>
                  </a:cxn>
                  <a:cxn ang="0">
                    <a:pos x="162" y="2"/>
                  </a:cxn>
                  <a:cxn ang="0">
                    <a:pos x="163" y="0"/>
                  </a:cxn>
                  <a:cxn ang="0">
                    <a:pos x="163" y="0"/>
                  </a:cxn>
                  <a:cxn ang="0">
                    <a:pos x="258" y="17"/>
                  </a:cxn>
                  <a:cxn ang="0">
                    <a:pos x="257" y="21"/>
                  </a:cxn>
                  <a:cxn ang="0">
                    <a:pos x="254" y="32"/>
                  </a:cxn>
                  <a:cxn ang="0">
                    <a:pos x="250" y="48"/>
                  </a:cxn>
                  <a:cxn ang="0">
                    <a:pos x="245" y="68"/>
                  </a:cxn>
                  <a:cxn ang="0">
                    <a:pos x="238" y="88"/>
                  </a:cxn>
                  <a:cxn ang="0">
                    <a:pos x="230" y="107"/>
                  </a:cxn>
                  <a:cxn ang="0">
                    <a:pos x="222" y="123"/>
                  </a:cxn>
                  <a:cxn ang="0">
                    <a:pos x="212" y="134"/>
                  </a:cxn>
                  <a:cxn ang="0">
                    <a:pos x="200" y="140"/>
                  </a:cxn>
                  <a:cxn ang="0">
                    <a:pos x="184" y="146"/>
                  </a:cxn>
                  <a:cxn ang="0">
                    <a:pos x="167" y="152"/>
                  </a:cxn>
                  <a:cxn ang="0">
                    <a:pos x="148" y="157"/>
                  </a:cxn>
                  <a:cxn ang="0">
                    <a:pos x="130" y="165"/>
                  </a:cxn>
                  <a:cxn ang="0">
                    <a:pos x="114" y="176"/>
                  </a:cxn>
                  <a:cxn ang="0">
                    <a:pos x="100" y="189"/>
                  </a:cxn>
                  <a:cxn ang="0">
                    <a:pos x="90" y="206"/>
                  </a:cxn>
                  <a:cxn ang="0">
                    <a:pos x="86" y="223"/>
                  </a:cxn>
                  <a:cxn ang="0">
                    <a:pos x="83" y="241"/>
                  </a:cxn>
                  <a:cxn ang="0">
                    <a:pos x="83" y="260"/>
                  </a:cxn>
                  <a:cxn ang="0">
                    <a:pos x="83" y="278"/>
                  </a:cxn>
                  <a:cxn ang="0">
                    <a:pos x="85" y="293"/>
                  </a:cxn>
                  <a:cxn ang="0">
                    <a:pos x="86" y="305"/>
                  </a:cxn>
                  <a:cxn ang="0">
                    <a:pos x="88" y="314"/>
                  </a:cxn>
                  <a:cxn ang="0">
                    <a:pos x="88" y="318"/>
                  </a:cxn>
                  <a:cxn ang="0">
                    <a:pos x="1" y="303"/>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83" name="Freeform 31"/>
              <p:cNvSpPr>
                <a:spLocks/>
              </p:cNvSpPr>
              <p:nvPr/>
            </p:nvSpPr>
            <p:spPr bwMode="auto">
              <a:xfrm>
                <a:off x="1850" y="3166"/>
                <a:ext cx="123" cy="56"/>
              </a:xfrm>
              <a:custGeom>
                <a:avLst/>
                <a:gdLst/>
                <a:ahLst/>
                <a:cxnLst>
                  <a:cxn ang="0">
                    <a:pos x="64" y="52"/>
                  </a:cxn>
                  <a:cxn ang="0">
                    <a:pos x="76" y="49"/>
                  </a:cxn>
                  <a:cxn ang="0">
                    <a:pos x="88" y="45"/>
                  </a:cxn>
                  <a:cxn ang="0">
                    <a:pos x="97" y="41"/>
                  </a:cxn>
                  <a:cxn ang="0">
                    <a:pos x="106" y="36"/>
                  </a:cxn>
                  <a:cxn ang="0">
                    <a:pos x="113" y="30"/>
                  </a:cxn>
                  <a:cxn ang="0">
                    <a:pos x="118" y="26"/>
                  </a:cxn>
                  <a:cxn ang="0">
                    <a:pos x="121" y="20"/>
                  </a:cxn>
                  <a:cxn ang="0">
                    <a:pos x="122" y="14"/>
                  </a:cxn>
                  <a:cxn ang="0">
                    <a:pos x="120" y="10"/>
                  </a:cxn>
                  <a:cxn ang="0">
                    <a:pos x="116" y="6"/>
                  </a:cxn>
                  <a:cxn ang="0">
                    <a:pos x="109" y="3"/>
                  </a:cxn>
                  <a:cxn ang="0">
                    <a:pos x="101" y="1"/>
                  </a:cxn>
                  <a:cxn ang="0">
                    <a:pos x="91" y="0"/>
                  </a:cxn>
                  <a:cxn ang="0">
                    <a:pos x="81" y="0"/>
                  </a:cxn>
                  <a:cxn ang="0">
                    <a:pos x="69" y="0"/>
                  </a:cxn>
                  <a:cxn ang="0">
                    <a:pos x="57" y="2"/>
                  </a:cxn>
                  <a:cxn ang="0">
                    <a:pos x="45" y="5"/>
                  </a:cxn>
                  <a:cxn ang="0">
                    <a:pos x="33" y="9"/>
                  </a:cxn>
                  <a:cxn ang="0">
                    <a:pos x="24" y="13"/>
                  </a:cxn>
                  <a:cxn ang="0">
                    <a:pos x="15" y="18"/>
                  </a:cxn>
                  <a:cxn ang="0">
                    <a:pos x="8" y="22"/>
                  </a:cxn>
                  <a:cxn ang="0">
                    <a:pos x="3" y="28"/>
                  </a:cxn>
                  <a:cxn ang="0">
                    <a:pos x="0" y="34"/>
                  </a:cxn>
                  <a:cxn ang="0">
                    <a:pos x="0" y="38"/>
                  </a:cxn>
                  <a:cxn ang="0">
                    <a:pos x="1" y="44"/>
                  </a:cxn>
                  <a:cxn ang="0">
                    <a:pos x="5" y="48"/>
                  </a:cxn>
                  <a:cxn ang="0">
                    <a:pos x="12" y="51"/>
                  </a:cxn>
                  <a:cxn ang="0">
                    <a:pos x="20" y="53"/>
                  </a:cxn>
                  <a:cxn ang="0">
                    <a:pos x="30" y="55"/>
                  </a:cxn>
                  <a:cxn ang="0">
                    <a:pos x="40" y="55"/>
                  </a:cxn>
                  <a:cxn ang="0">
                    <a:pos x="52" y="53"/>
                  </a:cxn>
                  <a:cxn ang="0">
                    <a:pos x="64" y="52"/>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a:effectLst/>
            </p:spPr>
            <p:txBody>
              <a:bodyPr/>
              <a:lstStyle/>
              <a:p>
                <a:endParaRPr lang="tr-TR"/>
              </a:p>
            </p:txBody>
          </p:sp>
          <p:sp>
            <p:nvSpPr>
              <p:cNvPr id="177184" name="Freeform 32"/>
              <p:cNvSpPr>
                <a:spLocks/>
              </p:cNvSpPr>
              <p:nvPr/>
            </p:nvSpPr>
            <p:spPr bwMode="auto">
              <a:xfrm>
                <a:off x="1860" y="317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85" name="Freeform 33"/>
              <p:cNvSpPr>
                <a:spLocks/>
              </p:cNvSpPr>
              <p:nvPr/>
            </p:nvSpPr>
            <p:spPr bwMode="auto">
              <a:xfrm>
                <a:off x="1953" y="3034"/>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86" name="Freeform 34"/>
              <p:cNvSpPr>
                <a:spLocks/>
              </p:cNvSpPr>
              <p:nvPr/>
            </p:nvSpPr>
            <p:spPr bwMode="auto">
              <a:xfrm>
                <a:off x="2033" y="304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187" name="Freeform 35"/>
              <p:cNvSpPr>
                <a:spLocks/>
              </p:cNvSpPr>
              <p:nvPr/>
            </p:nvSpPr>
            <p:spPr bwMode="auto">
              <a:xfrm>
                <a:off x="1871" y="333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88" name="Freeform 36"/>
              <p:cNvSpPr>
                <a:spLocks/>
              </p:cNvSpPr>
              <p:nvPr/>
            </p:nvSpPr>
            <p:spPr bwMode="auto">
              <a:xfrm>
                <a:off x="1791" y="332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89" name="Group 37"/>
            <p:cNvGrpSpPr>
              <a:grpSpLocks/>
            </p:cNvGrpSpPr>
            <p:nvPr/>
          </p:nvGrpSpPr>
          <p:grpSpPr bwMode="auto">
            <a:xfrm>
              <a:off x="1740" y="2985"/>
              <a:ext cx="303" cy="399"/>
              <a:chOff x="1740" y="2985"/>
              <a:chExt cx="303" cy="399"/>
            </a:xfrm>
          </p:grpSpPr>
          <p:sp>
            <p:nvSpPr>
              <p:cNvPr id="177190" name="Freeform 38"/>
              <p:cNvSpPr>
                <a:spLocks/>
              </p:cNvSpPr>
              <p:nvPr/>
            </p:nvSpPr>
            <p:spPr bwMode="auto">
              <a:xfrm>
                <a:off x="1746" y="3012"/>
                <a:ext cx="297" cy="372"/>
              </a:xfrm>
              <a:custGeom>
                <a:avLst/>
                <a:gdLst/>
                <a:ahLst/>
                <a:cxnLst>
                  <a:cxn ang="0">
                    <a:pos x="2" y="352"/>
                  </a:cxn>
                  <a:cxn ang="0">
                    <a:pos x="1" y="347"/>
                  </a:cxn>
                  <a:cxn ang="0">
                    <a:pos x="0" y="333"/>
                  </a:cxn>
                  <a:cxn ang="0">
                    <a:pos x="0" y="314"/>
                  </a:cxn>
                  <a:cxn ang="0">
                    <a:pos x="0" y="289"/>
                  </a:cxn>
                  <a:cxn ang="0">
                    <a:pos x="2" y="262"/>
                  </a:cxn>
                  <a:cxn ang="0">
                    <a:pos x="6" y="233"/>
                  </a:cxn>
                  <a:cxn ang="0">
                    <a:pos x="15" y="208"/>
                  </a:cxn>
                  <a:cxn ang="0">
                    <a:pos x="26" y="186"/>
                  </a:cxn>
                  <a:cxn ang="0">
                    <a:pos x="40" y="170"/>
                  </a:cxn>
                  <a:cxn ang="0">
                    <a:pos x="54" y="161"/>
                  </a:cxn>
                  <a:cxn ang="0">
                    <a:pos x="68" y="155"/>
                  </a:cxn>
                  <a:cxn ang="0">
                    <a:pos x="80" y="150"/>
                  </a:cxn>
                  <a:cxn ang="0">
                    <a:pos x="94" y="146"/>
                  </a:cxn>
                  <a:cxn ang="0">
                    <a:pos x="107" y="139"/>
                  </a:cxn>
                  <a:cxn ang="0">
                    <a:pos x="121" y="127"/>
                  </a:cxn>
                  <a:cxn ang="0">
                    <a:pos x="134" y="107"/>
                  </a:cxn>
                  <a:cxn ang="0">
                    <a:pos x="146" y="85"/>
                  </a:cxn>
                  <a:cxn ang="0">
                    <a:pos x="155" y="63"/>
                  </a:cxn>
                  <a:cxn ang="0">
                    <a:pos x="161" y="45"/>
                  </a:cxn>
                  <a:cxn ang="0">
                    <a:pos x="164" y="29"/>
                  </a:cxn>
                  <a:cxn ang="0">
                    <a:pos x="167" y="17"/>
                  </a:cxn>
                  <a:cxn ang="0">
                    <a:pos x="168" y="7"/>
                  </a:cxn>
                  <a:cxn ang="0">
                    <a:pos x="168" y="1"/>
                  </a:cxn>
                  <a:cxn ang="0">
                    <a:pos x="168" y="0"/>
                  </a:cxn>
                  <a:cxn ang="0">
                    <a:pos x="296" y="19"/>
                  </a:cxn>
                  <a:cxn ang="0">
                    <a:pos x="295" y="24"/>
                  </a:cxn>
                  <a:cxn ang="0">
                    <a:pos x="293" y="39"/>
                  </a:cxn>
                  <a:cxn ang="0">
                    <a:pos x="288" y="60"/>
                  </a:cxn>
                  <a:cxn ang="0">
                    <a:pos x="282" y="85"/>
                  </a:cxn>
                  <a:cxn ang="0">
                    <a:pos x="274" y="112"/>
                  </a:cxn>
                  <a:cxn ang="0">
                    <a:pos x="265" y="136"/>
                  </a:cxn>
                  <a:cxn ang="0">
                    <a:pos x="254" y="157"/>
                  </a:cxn>
                  <a:cxn ang="0">
                    <a:pos x="242" y="171"/>
                  </a:cxn>
                  <a:cxn ang="0">
                    <a:pos x="229" y="180"/>
                  </a:cxn>
                  <a:cxn ang="0">
                    <a:pos x="213" y="186"/>
                  </a:cxn>
                  <a:cxn ang="0">
                    <a:pos x="194" y="190"/>
                  </a:cxn>
                  <a:cxn ang="0">
                    <a:pos x="177" y="195"/>
                  </a:cxn>
                  <a:cxn ang="0">
                    <a:pos x="160" y="201"/>
                  </a:cxn>
                  <a:cxn ang="0">
                    <a:pos x="145" y="211"/>
                  </a:cxn>
                  <a:cxn ang="0">
                    <a:pos x="133" y="223"/>
                  </a:cxn>
                  <a:cxn ang="0">
                    <a:pos x="125" y="241"/>
                  </a:cxn>
                  <a:cxn ang="0">
                    <a:pos x="121" y="263"/>
                  </a:cxn>
                  <a:cxn ang="0">
                    <a:pos x="118" y="285"/>
                  </a:cxn>
                  <a:cxn ang="0">
                    <a:pos x="117" y="307"/>
                  </a:cxn>
                  <a:cxn ang="0">
                    <a:pos x="117" y="326"/>
                  </a:cxn>
                  <a:cxn ang="0">
                    <a:pos x="118" y="344"/>
                  </a:cxn>
                  <a:cxn ang="0">
                    <a:pos x="119" y="358"/>
                  </a:cxn>
                  <a:cxn ang="0">
                    <a:pos x="120" y="367"/>
                  </a:cxn>
                  <a:cxn ang="0">
                    <a:pos x="121" y="371"/>
                  </a:cxn>
                  <a:cxn ang="0">
                    <a:pos x="2" y="352"/>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a:effectLst/>
            </p:spPr>
            <p:txBody>
              <a:bodyPr/>
              <a:lstStyle/>
              <a:p>
                <a:endParaRPr lang="tr-TR"/>
              </a:p>
            </p:txBody>
          </p:sp>
          <p:sp>
            <p:nvSpPr>
              <p:cNvPr id="177191" name="Freeform 39"/>
              <p:cNvSpPr>
                <a:spLocks/>
              </p:cNvSpPr>
              <p:nvPr/>
            </p:nvSpPr>
            <p:spPr bwMode="auto">
              <a:xfrm>
                <a:off x="1740" y="2985"/>
                <a:ext cx="297"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6" y="187"/>
                  </a:cxn>
                  <a:cxn ang="0">
                    <a:pos x="41" y="172"/>
                  </a:cxn>
                  <a:cxn ang="0">
                    <a:pos x="54" y="161"/>
                  </a:cxn>
                  <a:cxn ang="0">
                    <a:pos x="68" y="156"/>
                  </a:cxn>
                  <a:cxn ang="0">
                    <a:pos x="81" y="152"/>
                  </a:cxn>
                  <a:cxn ang="0">
                    <a:pos x="94" y="148"/>
                  </a:cxn>
                  <a:cxn ang="0">
                    <a:pos x="107" y="141"/>
                  </a:cxn>
                  <a:cxn ang="0">
                    <a:pos x="121" y="128"/>
                  </a:cxn>
                  <a:cxn ang="0">
                    <a:pos x="134" y="109"/>
                  </a:cxn>
                  <a:cxn ang="0">
                    <a:pos x="146" y="85"/>
                  </a:cxn>
                  <a:cxn ang="0">
                    <a:pos x="154" y="65"/>
                  </a:cxn>
                  <a:cxn ang="0">
                    <a:pos x="161" y="46"/>
                  </a:cxn>
                  <a:cxn ang="0">
                    <a:pos x="165" y="30"/>
                  </a:cxn>
                  <a:cxn ang="0">
                    <a:pos x="167" y="18"/>
                  </a:cxn>
                  <a:cxn ang="0">
                    <a:pos x="168" y="7"/>
                  </a:cxn>
                  <a:cxn ang="0">
                    <a:pos x="168" y="2"/>
                  </a:cxn>
                  <a:cxn ang="0">
                    <a:pos x="168" y="0"/>
                  </a:cxn>
                  <a:cxn ang="0">
                    <a:pos x="296" y="20"/>
                  </a:cxn>
                  <a:cxn ang="0">
                    <a:pos x="295" y="25"/>
                  </a:cxn>
                  <a:cxn ang="0">
                    <a:pos x="292" y="39"/>
                  </a:cxn>
                  <a:cxn ang="0">
                    <a:pos x="287" y="61"/>
                  </a:cxn>
                  <a:cxn ang="0">
                    <a:pos x="281" y="86"/>
                  </a:cxn>
                  <a:cxn ang="0">
                    <a:pos x="273" y="112"/>
                  </a:cxn>
                  <a:cxn ang="0">
                    <a:pos x="264" y="138"/>
                  </a:cxn>
                  <a:cxn ang="0">
                    <a:pos x="253" y="158"/>
                  </a:cxn>
                  <a:cxn ang="0">
                    <a:pos x="242" y="173"/>
                  </a:cxn>
                  <a:cxn ang="0">
                    <a:pos x="228" y="181"/>
                  </a:cxn>
                  <a:cxn ang="0">
                    <a:pos x="212" y="187"/>
                  </a:cxn>
                  <a:cxn ang="0">
                    <a:pos x="194" y="191"/>
                  </a:cxn>
                  <a:cxn ang="0">
                    <a:pos x="176" y="197"/>
                  </a:cxn>
                  <a:cxn ang="0">
                    <a:pos x="159" y="203"/>
                  </a:cxn>
                  <a:cxn ang="0">
                    <a:pos x="145" y="212"/>
                  </a:cxn>
                  <a:cxn ang="0">
                    <a:pos x="132" y="224"/>
                  </a:cxn>
                  <a:cxn ang="0">
                    <a:pos x="124"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92" name="Freeform 40"/>
              <p:cNvSpPr>
                <a:spLocks/>
              </p:cNvSpPr>
              <p:nvPr/>
            </p:nvSpPr>
            <p:spPr bwMode="auto">
              <a:xfrm>
                <a:off x="1757" y="3015"/>
                <a:ext cx="258"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2" y="128"/>
                  </a:cxn>
                  <a:cxn ang="0">
                    <a:pos x="99" y="120"/>
                  </a:cxn>
                  <a:cxn ang="0">
                    <a:pos x="113" y="107"/>
                  </a:cxn>
                  <a:cxn ang="0">
                    <a:pos x="127" y="91"/>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2"/>
                  </a:cxn>
                  <a:cxn ang="0">
                    <a:pos x="249" y="48"/>
                  </a:cxn>
                  <a:cxn ang="0">
                    <a:pos x="244" y="68"/>
                  </a:cxn>
                  <a:cxn ang="0">
                    <a:pos x="237" y="88"/>
                  </a:cxn>
                  <a:cxn ang="0">
                    <a:pos x="230" y="107"/>
                  </a:cxn>
                  <a:cxn ang="0">
                    <a:pos x="221" y="123"/>
                  </a:cxn>
                  <a:cxn ang="0">
                    <a:pos x="211" y="134"/>
                  </a:cxn>
                  <a:cxn ang="0">
                    <a:pos x="199" y="140"/>
                  </a:cxn>
                  <a:cxn ang="0">
                    <a:pos x="183" y="146"/>
                  </a:cxn>
                  <a:cxn ang="0">
                    <a:pos x="166" y="152"/>
                  </a:cxn>
                  <a:cxn ang="0">
                    <a:pos x="148" y="157"/>
                  </a:cxn>
                  <a:cxn ang="0">
                    <a:pos x="129" y="165"/>
                  </a:cxn>
                  <a:cxn ang="0">
                    <a:pos x="113" y="176"/>
                  </a:cxn>
                  <a:cxn ang="0">
                    <a:pos x="100" y="189"/>
                  </a:cxn>
                  <a:cxn ang="0">
                    <a:pos x="90" y="206"/>
                  </a:cxn>
                  <a:cxn ang="0">
                    <a:pos x="85" y="223"/>
                  </a:cxn>
                  <a:cxn ang="0">
                    <a:pos x="82" y="241"/>
                  </a:cxn>
                  <a:cxn ang="0">
                    <a:pos x="82" y="260"/>
                  </a:cxn>
                  <a:cxn ang="0">
                    <a:pos x="82" y="278"/>
                  </a:cxn>
                  <a:cxn ang="0">
                    <a:pos x="84" y="293"/>
                  </a:cxn>
                  <a:cxn ang="0">
                    <a:pos x="86" y="305"/>
                  </a:cxn>
                  <a:cxn ang="0">
                    <a:pos x="88" y="314"/>
                  </a:cxn>
                  <a:cxn ang="0">
                    <a:pos x="88" y="318"/>
                  </a:cxn>
                  <a:cxn ang="0">
                    <a:pos x="1" y="303"/>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93" name="Freeform 41"/>
              <p:cNvSpPr>
                <a:spLocks/>
              </p:cNvSpPr>
              <p:nvPr/>
            </p:nvSpPr>
            <p:spPr bwMode="auto">
              <a:xfrm>
                <a:off x="1809" y="3134"/>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194" name="Freeform 42"/>
              <p:cNvSpPr>
                <a:spLocks/>
              </p:cNvSpPr>
              <p:nvPr/>
            </p:nvSpPr>
            <p:spPr bwMode="auto">
              <a:xfrm>
                <a:off x="1818" y="3138"/>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95" name="Freeform 43"/>
              <p:cNvSpPr>
                <a:spLocks/>
              </p:cNvSpPr>
              <p:nvPr/>
            </p:nvSpPr>
            <p:spPr bwMode="auto">
              <a:xfrm>
                <a:off x="1911" y="3001"/>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96" name="Freeform 44"/>
              <p:cNvSpPr>
                <a:spLocks/>
              </p:cNvSpPr>
              <p:nvPr/>
            </p:nvSpPr>
            <p:spPr bwMode="auto">
              <a:xfrm>
                <a:off x="1991" y="3014"/>
                <a:ext cx="27" cy="40"/>
              </a:xfrm>
              <a:custGeom>
                <a:avLst/>
                <a:gdLst/>
                <a:ahLst/>
                <a:cxnLst>
                  <a:cxn ang="0">
                    <a:pos x="3" y="13"/>
                  </a:cxn>
                  <a:cxn ang="0">
                    <a:pos x="2" y="18"/>
                  </a:cxn>
                  <a:cxn ang="0">
                    <a:pos x="1" y="21"/>
                  </a:cxn>
                  <a:cxn ang="0">
                    <a:pos x="0" y="26"/>
                  </a:cxn>
                  <a:cxn ang="0">
                    <a:pos x="0" y="29"/>
                  </a:cxn>
                  <a:cxn ang="0">
                    <a:pos x="1" y="32"/>
                  </a:cxn>
                  <a:cxn ang="0">
                    <a:pos x="2" y="35"/>
                  </a:cxn>
                  <a:cxn ang="0">
                    <a:pos x="3" y="36"/>
                  </a:cxn>
                  <a:cxn ang="0">
                    <a:pos x="5" y="39"/>
                  </a:cxn>
                  <a:cxn ang="0">
                    <a:pos x="7" y="39"/>
                  </a:cxn>
                  <a:cxn ang="0">
                    <a:pos x="9" y="39"/>
                  </a:cxn>
                  <a:cxn ang="0">
                    <a:pos x="12" y="39"/>
                  </a:cxn>
                  <a:cxn ang="0">
                    <a:pos x="14" y="36"/>
                  </a:cxn>
                  <a:cxn ang="0">
                    <a:pos x="17" y="34"/>
                  </a:cxn>
                  <a:cxn ang="0">
                    <a:pos x="19" y="32"/>
                  </a:cxn>
                  <a:cxn ang="0">
                    <a:pos x="21" y="28"/>
                  </a:cxn>
                  <a:cxn ang="0">
                    <a:pos x="23" y="25"/>
                  </a:cxn>
                  <a:cxn ang="0">
                    <a:pos x="24" y="21"/>
                  </a:cxn>
                  <a:cxn ang="0">
                    <a:pos x="25" y="17"/>
                  </a:cxn>
                  <a:cxn ang="0">
                    <a:pos x="26" y="13"/>
                  </a:cxn>
                  <a:cxn ang="0">
                    <a:pos x="26" y="10"/>
                  </a:cxn>
                  <a:cxn ang="0">
                    <a:pos x="25" y="6"/>
                  </a:cxn>
                  <a:cxn ang="0">
                    <a:pos x="24" y="4"/>
                  </a:cxn>
                  <a:cxn ang="0">
                    <a:pos x="23" y="2"/>
                  </a:cxn>
                  <a:cxn ang="0">
                    <a:pos x="21" y="1"/>
                  </a:cxn>
                  <a:cxn ang="0">
                    <a:pos x="19" y="0"/>
                  </a:cxn>
                  <a:cxn ang="0">
                    <a:pos x="16" y="0"/>
                  </a:cxn>
                  <a:cxn ang="0">
                    <a:pos x="14" y="1"/>
                  </a:cxn>
                  <a:cxn ang="0">
                    <a:pos x="12" y="2"/>
                  </a:cxn>
                  <a:cxn ang="0">
                    <a:pos x="9" y="4"/>
                  </a:cxn>
                  <a:cxn ang="0">
                    <a:pos x="7" y="6"/>
                  </a:cxn>
                  <a:cxn ang="0">
                    <a:pos x="5" y="10"/>
                  </a:cxn>
                  <a:cxn ang="0">
                    <a:pos x="3" y="13"/>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a:effectLst/>
            </p:spPr>
            <p:txBody>
              <a:bodyPr/>
              <a:lstStyle/>
              <a:p>
                <a:endParaRPr lang="tr-TR"/>
              </a:p>
            </p:txBody>
          </p:sp>
          <p:sp>
            <p:nvSpPr>
              <p:cNvPr id="177197" name="Freeform 45"/>
              <p:cNvSpPr>
                <a:spLocks/>
              </p:cNvSpPr>
              <p:nvPr/>
            </p:nvSpPr>
            <p:spPr bwMode="auto">
              <a:xfrm>
                <a:off x="1830" y="3306"/>
                <a:ext cx="22" cy="43"/>
              </a:xfrm>
              <a:custGeom>
                <a:avLst/>
                <a:gdLst/>
                <a:ahLst/>
                <a:cxnLst>
                  <a:cxn ang="0">
                    <a:pos x="0" y="20"/>
                  </a:cxn>
                  <a:cxn ang="0">
                    <a:pos x="0" y="23"/>
                  </a:cxn>
                  <a:cxn ang="0">
                    <a:pos x="0" y="28"/>
                  </a:cxn>
                  <a:cxn ang="0">
                    <a:pos x="0" y="31"/>
                  </a:cxn>
                  <a:cxn ang="0">
                    <a:pos x="1" y="35"/>
                  </a:cxn>
                  <a:cxn ang="0">
                    <a:pos x="2" y="37"/>
                  </a:cxn>
                  <a:cxn ang="0">
                    <a:pos x="4" y="39"/>
                  </a:cxn>
                  <a:cxn ang="0">
                    <a:pos x="6" y="40"/>
                  </a:cxn>
                  <a:cxn ang="0">
                    <a:pos x="8" y="42"/>
                  </a:cxn>
                  <a:cxn ang="0">
                    <a:pos x="11" y="42"/>
                  </a:cxn>
                  <a:cxn ang="0">
                    <a:pos x="13" y="40"/>
                  </a:cxn>
                  <a:cxn ang="0">
                    <a:pos x="15" y="38"/>
                  </a:cxn>
                  <a:cxn ang="0">
                    <a:pos x="17" y="36"/>
                  </a:cxn>
                  <a:cxn ang="0">
                    <a:pos x="18" y="32"/>
                  </a:cxn>
                  <a:cxn ang="0">
                    <a:pos x="19" y="29"/>
                  </a:cxn>
                  <a:cxn ang="0">
                    <a:pos x="20" y="26"/>
                  </a:cxn>
                  <a:cxn ang="0">
                    <a:pos x="21" y="21"/>
                  </a:cxn>
                  <a:cxn ang="0">
                    <a:pos x="20" y="17"/>
                  </a:cxn>
                  <a:cxn ang="0">
                    <a:pos x="20" y="13"/>
                  </a:cxn>
                  <a:cxn ang="0">
                    <a:pos x="19" y="10"/>
                  </a:cxn>
                  <a:cxn ang="0">
                    <a:pos x="18" y="6"/>
                  </a:cxn>
                  <a:cxn ang="0">
                    <a:pos x="17" y="4"/>
                  </a:cxn>
                  <a:cxn ang="0">
                    <a:pos x="15" y="2"/>
                  </a:cxn>
                  <a:cxn ang="0">
                    <a:pos x="13" y="1"/>
                  </a:cxn>
                  <a:cxn ang="0">
                    <a:pos x="11" y="0"/>
                  </a:cxn>
                  <a:cxn ang="0">
                    <a:pos x="8" y="0"/>
                  </a:cxn>
                  <a:cxn ang="0">
                    <a:pos x="6" y="1"/>
                  </a:cxn>
                  <a:cxn ang="0">
                    <a:pos x="4" y="3"/>
                  </a:cxn>
                  <a:cxn ang="0">
                    <a:pos x="2" y="5"/>
                  </a:cxn>
                  <a:cxn ang="0">
                    <a:pos x="1" y="9"/>
                  </a:cxn>
                  <a:cxn ang="0">
                    <a:pos x="0" y="12"/>
                  </a:cxn>
                  <a:cxn ang="0">
                    <a:pos x="0" y="15"/>
                  </a:cxn>
                  <a:cxn ang="0">
                    <a:pos x="0" y="20"/>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98" name="Freeform 46"/>
              <p:cNvSpPr>
                <a:spLocks/>
              </p:cNvSpPr>
              <p:nvPr/>
            </p:nvSpPr>
            <p:spPr bwMode="auto">
              <a:xfrm>
                <a:off x="1750" y="3291"/>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99" name="Group 47"/>
            <p:cNvGrpSpPr>
              <a:grpSpLocks/>
            </p:cNvGrpSpPr>
            <p:nvPr/>
          </p:nvGrpSpPr>
          <p:grpSpPr bwMode="auto">
            <a:xfrm>
              <a:off x="1698" y="2928"/>
              <a:ext cx="303" cy="399"/>
              <a:chOff x="1698" y="2928"/>
              <a:chExt cx="303" cy="399"/>
            </a:xfrm>
          </p:grpSpPr>
          <p:sp>
            <p:nvSpPr>
              <p:cNvPr id="177200" name="Freeform 48"/>
              <p:cNvSpPr>
                <a:spLocks/>
              </p:cNvSpPr>
              <p:nvPr/>
            </p:nvSpPr>
            <p:spPr bwMode="auto">
              <a:xfrm>
                <a:off x="1705" y="295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201" name="Freeform 49"/>
              <p:cNvSpPr>
                <a:spLocks/>
              </p:cNvSpPr>
              <p:nvPr/>
            </p:nvSpPr>
            <p:spPr bwMode="auto">
              <a:xfrm>
                <a:off x="1698" y="2928"/>
                <a:ext cx="298" cy="373"/>
              </a:xfrm>
              <a:custGeom>
                <a:avLst/>
                <a:gdLst/>
                <a:ahLst/>
                <a:cxnLst>
                  <a:cxn ang="0">
                    <a:pos x="2" y="353"/>
                  </a:cxn>
                  <a:cxn ang="0">
                    <a:pos x="1" y="349"/>
                  </a:cxn>
                  <a:cxn ang="0">
                    <a:pos x="0" y="335"/>
                  </a:cxn>
                  <a:cxn ang="0">
                    <a:pos x="0" y="315"/>
                  </a:cxn>
                  <a:cxn ang="0">
                    <a:pos x="0" y="290"/>
                  </a:cxn>
                  <a:cxn ang="0">
                    <a:pos x="2" y="262"/>
                  </a:cxn>
                  <a:cxn ang="0">
                    <a:pos x="7" y="235"/>
                  </a:cxn>
                  <a:cxn ang="0">
                    <a:pos x="15" y="209"/>
                  </a:cxn>
                  <a:cxn ang="0">
                    <a:pos x="27" y="186"/>
                  </a:cxn>
                  <a:cxn ang="0">
                    <a:pos x="41" y="171"/>
                  </a:cxn>
                  <a:cxn ang="0">
                    <a:pos x="54" y="161"/>
                  </a:cxn>
                  <a:cxn ang="0">
                    <a:pos x="68" y="155"/>
                  </a:cxn>
                  <a:cxn ang="0">
                    <a:pos x="81" y="152"/>
                  </a:cxn>
                  <a:cxn ang="0">
                    <a:pos x="94" y="147"/>
                  </a:cxn>
                  <a:cxn ang="0">
                    <a:pos x="108" y="141"/>
                  </a:cxn>
                  <a:cxn ang="0">
                    <a:pos x="121" y="128"/>
                  </a:cxn>
                  <a:cxn ang="0">
                    <a:pos x="135" y="109"/>
                  </a:cxn>
                  <a:cxn ang="0">
                    <a:pos x="146" y="85"/>
                  </a:cxn>
                  <a:cxn ang="0">
                    <a:pos x="155" y="64"/>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7"/>
                  </a:cxn>
                  <a:cxn ang="0">
                    <a:pos x="254" y="158"/>
                  </a:cxn>
                  <a:cxn ang="0">
                    <a:pos x="243" y="172"/>
                  </a:cxn>
                  <a:cxn ang="0">
                    <a:pos x="229" y="180"/>
                  </a:cxn>
                  <a:cxn ang="0">
                    <a:pos x="213" y="186"/>
                  </a:cxn>
                  <a:cxn ang="0">
                    <a:pos x="194" y="191"/>
                  </a:cxn>
                  <a:cxn ang="0">
                    <a:pos x="177" y="196"/>
                  </a:cxn>
                  <a:cxn ang="0">
                    <a:pos x="160" y="202"/>
                  </a:cxn>
                  <a:cxn ang="0">
                    <a:pos x="145" y="211"/>
                  </a:cxn>
                  <a:cxn ang="0">
                    <a:pos x="133" y="224"/>
                  </a:cxn>
                  <a:cxn ang="0">
                    <a:pos x="125" y="242"/>
                  </a:cxn>
                  <a:cxn ang="0">
                    <a:pos x="121" y="265"/>
                  </a:cxn>
                  <a:cxn ang="0">
                    <a:pos x="118" y="286"/>
                  </a:cxn>
                  <a:cxn ang="0">
                    <a:pos x="117" y="308"/>
                  </a:cxn>
                  <a:cxn ang="0">
                    <a:pos x="117" y="328"/>
                  </a:cxn>
                  <a:cxn ang="0">
                    <a:pos x="118" y="345"/>
                  </a:cxn>
                  <a:cxn ang="0">
                    <a:pos x="119" y="359"/>
                  </a:cxn>
                  <a:cxn ang="0">
                    <a:pos x="120" y="368"/>
                  </a:cxn>
                  <a:cxn ang="0">
                    <a:pos x="121" y="372"/>
                  </a:cxn>
                  <a:cxn ang="0">
                    <a:pos x="2" y="353"/>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a:effectLst/>
            </p:spPr>
            <p:txBody>
              <a:bodyPr/>
              <a:lstStyle/>
              <a:p>
                <a:endParaRPr lang="tr-TR"/>
              </a:p>
            </p:txBody>
          </p:sp>
          <p:sp>
            <p:nvSpPr>
              <p:cNvPr id="177202" name="Freeform 50"/>
              <p:cNvSpPr>
                <a:spLocks/>
              </p:cNvSpPr>
              <p:nvPr/>
            </p:nvSpPr>
            <p:spPr bwMode="auto">
              <a:xfrm>
                <a:off x="1715" y="2957"/>
                <a:ext cx="258" cy="320"/>
              </a:xfrm>
              <a:custGeom>
                <a:avLst/>
                <a:gdLst/>
                <a:ahLst/>
                <a:cxnLst>
                  <a:cxn ang="0">
                    <a:pos x="1" y="304"/>
                  </a:cxn>
                  <a:cxn ang="0">
                    <a:pos x="1" y="300"/>
                  </a:cxn>
                  <a:cxn ang="0">
                    <a:pos x="0" y="288"/>
                  </a:cxn>
                  <a:cxn ang="0">
                    <a:pos x="0" y="271"/>
                  </a:cxn>
                  <a:cxn ang="0">
                    <a:pos x="0" y="249"/>
                  </a:cxn>
                  <a:cxn ang="0">
                    <a:pos x="0" y="226"/>
                  </a:cxn>
                  <a:cxn ang="0">
                    <a:pos x="4" y="203"/>
                  </a:cxn>
                  <a:cxn ang="0">
                    <a:pos x="11" y="182"/>
                  </a:cxn>
                  <a:cxn ang="0">
                    <a:pos x="22" y="165"/>
                  </a:cxn>
                  <a:cxn ang="0">
                    <a:pos x="35" y="152"/>
                  </a:cxn>
                  <a:cxn ang="0">
                    <a:pos x="50" y="143"/>
                  </a:cxn>
                  <a:cxn ang="0">
                    <a:pos x="66" y="135"/>
                  </a:cxn>
                  <a:cxn ang="0">
                    <a:pos x="82" y="128"/>
                  </a:cxn>
                  <a:cxn ang="0">
                    <a:pos x="99" y="120"/>
                  </a:cxn>
                  <a:cxn ang="0">
                    <a:pos x="113" y="108"/>
                  </a:cxn>
                  <a:cxn ang="0">
                    <a:pos x="127" y="92"/>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3"/>
                  </a:cxn>
                  <a:cxn ang="0">
                    <a:pos x="249" y="48"/>
                  </a:cxn>
                  <a:cxn ang="0">
                    <a:pos x="244" y="68"/>
                  </a:cxn>
                  <a:cxn ang="0">
                    <a:pos x="237" y="88"/>
                  </a:cxn>
                  <a:cxn ang="0">
                    <a:pos x="230" y="108"/>
                  </a:cxn>
                  <a:cxn ang="0">
                    <a:pos x="221" y="124"/>
                  </a:cxn>
                  <a:cxn ang="0">
                    <a:pos x="211" y="134"/>
                  </a:cxn>
                  <a:cxn ang="0">
                    <a:pos x="199" y="141"/>
                  </a:cxn>
                  <a:cxn ang="0">
                    <a:pos x="183" y="146"/>
                  </a:cxn>
                  <a:cxn ang="0">
                    <a:pos x="166" y="152"/>
                  </a:cxn>
                  <a:cxn ang="0">
                    <a:pos x="148" y="158"/>
                  </a:cxn>
                  <a:cxn ang="0">
                    <a:pos x="129" y="166"/>
                  </a:cxn>
                  <a:cxn ang="0">
                    <a:pos x="113" y="176"/>
                  </a:cxn>
                  <a:cxn ang="0">
                    <a:pos x="100" y="190"/>
                  </a:cxn>
                  <a:cxn ang="0">
                    <a:pos x="90" y="207"/>
                  </a:cxn>
                  <a:cxn ang="0">
                    <a:pos x="85" y="224"/>
                  </a:cxn>
                  <a:cxn ang="0">
                    <a:pos x="82" y="242"/>
                  </a:cxn>
                  <a:cxn ang="0">
                    <a:pos x="82" y="260"/>
                  </a:cxn>
                  <a:cxn ang="0">
                    <a:pos x="82" y="279"/>
                  </a:cxn>
                  <a:cxn ang="0">
                    <a:pos x="84" y="293"/>
                  </a:cxn>
                  <a:cxn ang="0">
                    <a:pos x="86" y="306"/>
                  </a:cxn>
                  <a:cxn ang="0">
                    <a:pos x="88" y="315"/>
                  </a:cxn>
                  <a:cxn ang="0">
                    <a:pos x="88" y="319"/>
                  </a:cxn>
                  <a:cxn ang="0">
                    <a:pos x="1" y="304"/>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a:effectLst/>
            </p:spPr>
            <p:txBody>
              <a:bodyPr/>
              <a:lstStyle/>
              <a:p>
                <a:endParaRPr lang="tr-TR"/>
              </a:p>
            </p:txBody>
          </p:sp>
          <p:sp>
            <p:nvSpPr>
              <p:cNvPr id="177203" name="Freeform 51"/>
              <p:cNvSpPr>
                <a:spLocks/>
              </p:cNvSpPr>
              <p:nvPr/>
            </p:nvSpPr>
            <p:spPr bwMode="auto">
              <a:xfrm>
                <a:off x="1767" y="3076"/>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204" name="Freeform 52"/>
              <p:cNvSpPr>
                <a:spLocks/>
              </p:cNvSpPr>
              <p:nvPr/>
            </p:nvSpPr>
            <p:spPr bwMode="auto">
              <a:xfrm>
                <a:off x="1777" y="308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205" name="Freeform 53"/>
              <p:cNvSpPr>
                <a:spLocks/>
              </p:cNvSpPr>
              <p:nvPr/>
            </p:nvSpPr>
            <p:spPr bwMode="auto">
              <a:xfrm>
                <a:off x="1869" y="2944"/>
                <a:ext cx="27" cy="40"/>
              </a:xfrm>
              <a:custGeom>
                <a:avLst/>
                <a:gdLst/>
                <a:ahLst/>
                <a:cxnLst>
                  <a:cxn ang="0">
                    <a:pos x="3" y="14"/>
                  </a:cxn>
                  <a:cxn ang="0">
                    <a:pos x="1" y="17"/>
                  </a:cxn>
                  <a:cxn ang="0">
                    <a:pos x="1" y="21"/>
                  </a:cxn>
                  <a:cxn ang="0">
                    <a:pos x="0" y="25"/>
                  </a:cxn>
                  <a:cxn ang="0">
                    <a:pos x="0" y="28"/>
                  </a:cxn>
                  <a:cxn ang="0">
                    <a:pos x="1" y="31"/>
                  </a:cxn>
                  <a:cxn ang="0">
                    <a:pos x="2" y="34"/>
                  </a:cxn>
                  <a:cxn ang="0">
                    <a:pos x="3" y="36"/>
                  </a:cxn>
                  <a:cxn ang="0">
                    <a:pos x="5" y="37"/>
                  </a:cxn>
                  <a:cxn ang="0">
                    <a:pos x="7" y="39"/>
                  </a:cxn>
                  <a:cxn ang="0">
                    <a:pos x="9" y="39"/>
                  </a:cxn>
                  <a:cxn ang="0">
                    <a:pos x="12" y="37"/>
                  </a:cxn>
                  <a:cxn ang="0">
                    <a:pos x="14" y="36"/>
                  </a:cxn>
                  <a:cxn ang="0">
                    <a:pos x="17" y="34"/>
                  </a:cxn>
                  <a:cxn ang="0">
                    <a:pos x="19" y="31"/>
                  </a:cxn>
                  <a:cxn ang="0">
                    <a:pos x="21" y="27"/>
                  </a:cxn>
                  <a:cxn ang="0">
                    <a:pos x="23" y="24"/>
                  </a:cxn>
                  <a:cxn ang="0">
                    <a:pos x="24" y="21"/>
                  </a:cxn>
                  <a:cxn ang="0">
                    <a:pos x="25" y="16"/>
                  </a:cxn>
                  <a:cxn ang="0">
                    <a:pos x="26" y="13"/>
                  </a:cxn>
                  <a:cxn ang="0">
                    <a:pos x="25" y="10"/>
                  </a:cxn>
                  <a:cxn ang="0">
                    <a:pos x="25" y="6"/>
                  </a:cxn>
                  <a:cxn ang="0">
                    <a:pos x="24" y="4"/>
                  </a:cxn>
                  <a:cxn ang="0">
                    <a:pos x="23" y="2"/>
                  </a:cxn>
                  <a:cxn ang="0">
                    <a:pos x="21" y="1"/>
                  </a:cxn>
                  <a:cxn ang="0">
                    <a:pos x="19" y="0"/>
                  </a:cxn>
                  <a:cxn ang="0">
                    <a:pos x="16" y="0"/>
                  </a:cxn>
                  <a:cxn ang="0">
                    <a:pos x="14" y="1"/>
                  </a:cxn>
                  <a:cxn ang="0">
                    <a:pos x="11" y="2"/>
                  </a:cxn>
                  <a:cxn ang="0">
                    <a:pos x="9" y="4"/>
                  </a:cxn>
                  <a:cxn ang="0">
                    <a:pos x="7" y="7"/>
                  </a:cxn>
                  <a:cxn ang="0">
                    <a:pos x="5" y="10"/>
                  </a:cxn>
                  <a:cxn ang="0">
                    <a:pos x="3" y="14"/>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a:effectLst/>
            </p:spPr>
            <p:txBody>
              <a:bodyPr/>
              <a:lstStyle/>
              <a:p>
                <a:endParaRPr lang="tr-TR"/>
              </a:p>
            </p:txBody>
          </p:sp>
          <p:sp>
            <p:nvSpPr>
              <p:cNvPr id="177206" name="Freeform 54"/>
              <p:cNvSpPr>
                <a:spLocks/>
              </p:cNvSpPr>
              <p:nvPr/>
            </p:nvSpPr>
            <p:spPr bwMode="auto">
              <a:xfrm>
                <a:off x="1950" y="295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207" name="Freeform 55"/>
              <p:cNvSpPr>
                <a:spLocks/>
              </p:cNvSpPr>
              <p:nvPr/>
            </p:nvSpPr>
            <p:spPr bwMode="auto">
              <a:xfrm>
                <a:off x="1788" y="324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208" name="Freeform 56"/>
              <p:cNvSpPr>
                <a:spLocks/>
              </p:cNvSpPr>
              <p:nvPr/>
            </p:nvSpPr>
            <p:spPr bwMode="auto">
              <a:xfrm>
                <a:off x="1708" y="323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sp>
        <p:nvSpPr>
          <p:cNvPr id="177209" name="Rectangle 57"/>
          <p:cNvSpPr>
            <a:spLocks noChangeArrowheads="1"/>
          </p:cNvSpPr>
          <p:nvPr/>
        </p:nvSpPr>
        <p:spPr bwMode="auto">
          <a:xfrm>
            <a:off x="2546350" y="4538663"/>
            <a:ext cx="369888" cy="457200"/>
          </a:xfrm>
          <a:prstGeom prst="rect">
            <a:avLst/>
          </a:prstGeom>
          <a:noFill/>
          <a:ln w="9525">
            <a:noFill/>
            <a:miter lim="800000"/>
            <a:headEnd/>
            <a:tailEnd/>
          </a:ln>
          <a:effectLst/>
        </p:spPr>
        <p:txBody>
          <a:bodyPr wrap="none" lIns="92075" tIns="46038" rIns="92075" bIns="46038">
            <a:spAutoFit/>
          </a:bodyPr>
          <a:lstStyle/>
          <a:p>
            <a:r>
              <a:rPr lang="tr-TR" b="1">
                <a:solidFill>
                  <a:srgbClr val="000000"/>
                </a:solidFill>
                <a:effectLst>
                  <a:outerShdw blurRad="38100" dist="38100" dir="2700000" algn="tl">
                    <a:srgbClr val="C0C0C0"/>
                  </a:outerShdw>
                </a:effectLst>
                <a:latin typeface="Arial" charset="0"/>
              </a:rPr>
              <a:t>?</a:t>
            </a:r>
          </a:p>
        </p:txBody>
      </p:sp>
      <p:sp>
        <p:nvSpPr>
          <p:cNvPr id="177210" name="Rectangle 58"/>
          <p:cNvSpPr>
            <a:spLocks noChangeArrowheads="1"/>
          </p:cNvSpPr>
          <p:nvPr/>
        </p:nvSpPr>
        <p:spPr bwMode="auto">
          <a:xfrm>
            <a:off x="2343150" y="4098925"/>
            <a:ext cx="12382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77211"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nvGrpSpPr>
          <p:cNvPr id="177212" name="Group 60"/>
          <p:cNvGrpSpPr>
            <a:grpSpLocks/>
          </p:cNvGrpSpPr>
          <p:nvPr/>
        </p:nvGrpSpPr>
        <p:grpSpPr bwMode="auto">
          <a:xfrm>
            <a:off x="8386763" y="6324600"/>
            <a:ext cx="414337" cy="292100"/>
            <a:chOff x="5283" y="3984"/>
            <a:chExt cx="261" cy="184"/>
          </a:xfrm>
        </p:grpSpPr>
        <p:sp>
          <p:nvSpPr>
            <p:cNvPr id="177213" name="Rectangle 6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7214" name="Rectangle 6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7215" name="Rectangle 6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7216" name="Freeform 6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7217" name="Freeform 6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7218" name="Freeform 6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7211"/>
                                        </p:tgtEl>
                                        <p:attrNameLst>
                                          <p:attrName>style.visibility</p:attrName>
                                        </p:attrNameLst>
                                      </p:cBhvr>
                                      <p:to>
                                        <p:strVal val="visible"/>
                                      </p:to>
                                    </p:set>
                                    <p:animEffect transition="in" filter="wipe(down)">
                                      <p:cBhvr>
                                        <p:cTn id="7" dur="500"/>
                                        <p:tgtEl>
                                          <p:spTgt spid="1772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7- Multiple-Column Subqueries</a:t>
            </a:r>
            <a:endParaRPr lang="tr-TR" sz="4800"/>
          </a:p>
        </p:txBody>
      </p:sp>
      <p:sp>
        <p:nvSpPr>
          <p:cNvPr id="2037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2037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037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037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037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037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037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05826" name="Rectangle 2"/>
          <p:cNvSpPr>
            <a:spLocks noChangeArrowheads="1"/>
          </p:cNvSpPr>
          <p:nvPr/>
        </p:nvSpPr>
        <p:spPr bwMode="blackWhite">
          <a:xfrm>
            <a:off x="1417638" y="1403350"/>
            <a:ext cx="5957887" cy="2633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7" name="Rectangle 3"/>
          <p:cNvSpPr>
            <a:spLocks noChangeArrowheads="1"/>
          </p:cNvSpPr>
          <p:nvPr/>
        </p:nvSpPr>
        <p:spPr bwMode="ltGray">
          <a:xfrm>
            <a:off x="3505200" y="2487613"/>
            <a:ext cx="3810000" cy="15319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8" name="Rectangle 4"/>
          <p:cNvSpPr>
            <a:spLocks noGrp="1" noChangeArrowheads="1"/>
          </p:cNvSpPr>
          <p:nvPr>
            <p:ph type="title"/>
          </p:nvPr>
        </p:nvSpPr>
        <p:spPr>
          <a:xfrm>
            <a:off x="922338" y="5873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Multiple-Column Subqueries</a:t>
            </a:r>
            <a:endParaRPr lang="tr-TR"/>
          </a:p>
        </p:txBody>
      </p:sp>
      <p:sp>
        <p:nvSpPr>
          <p:cNvPr id="107527" name="Rectangle 5"/>
          <p:cNvSpPr>
            <a:spLocks noChangeArrowheads="1"/>
          </p:cNvSpPr>
          <p:nvPr/>
        </p:nvSpPr>
        <p:spPr bwMode="auto">
          <a:xfrm>
            <a:off x="1541463" y="1409700"/>
            <a:ext cx="1658937" cy="49371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200" b="1">
                <a:solidFill>
                  <a:srgbClr val="000000"/>
                </a:solidFill>
                <a:effectLst/>
                <a:latin typeface="Arial" charset="0"/>
              </a:rPr>
              <a:t>Main query</a:t>
            </a:r>
          </a:p>
        </p:txBody>
      </p:sp>
      <p:sp>
        <p:nvSpPr>
          <p:cNvPr id="107528" name="Rectangle 6"/>
          <p:cNvSpPr>
            <a:spLocks noChangeArrowheads="1"/>
          </p:cNvSpPr>
          <p:nvPr/>
        </p:nvSpPr>
        <p:spPr bwMode="auto">
          <a:xfrm>
            <a:off x="1866900" y="1868488"/>
            <a:ext cx="1682750" cy="422275"/>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66"/>
                </a:solidFill>
                <a:effectLst/>
                <a:latin typeface="Arial" charset="0"/>
              </a:rPr>
              <a:t>MANAGER 10</a:t>
            </a:r>
          </a:p>
        </p:txBody>
      </p:sp>
      <p:sp>
        <p:nvSpPr>
          <p:cNvPr id="107529" name="Rectangle 7"/>
          <p:cNvSpPr>
            <a:spLocks noChangeArrowheads="1"/>
          </p:cNvSpPr>
          <p:nvPr/>
        </p:nvSpPr>
        <p:spPr bwMode="auto">
          <a:xfrm>
            <a:off x="3589338" y="2452688"/>
            <a:ext cx="1357312" cy="457200"/>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000" b="1">
                <a:solidFill>
                  <a:srgbClr val="000000"/>
                </a:solidFill>
                <a:effectLst/>
                <a:latin typeface="Arial" charset="0"/>
              </a:rPr>
              <a:t>Subquery</a:t>
            </a:r>
          </a:p>
        </p:txBody>
      </p:sp>
      <p:sp>
        <p:nvSpPr>
          <p:cNvPr id="107530" name="Rectangle 8"/>
          <p:cNvSpPr>
            <a:spLocks noChangeArrowheads="1"/>
          </p:cNvSpPr>
          <p:nvPr/>
        </p:nvSpPr>
        <p:spPr bwMode="auto">
          <a:xfrm>
            <a:off x="3703638" y="2865438"/>
            <a:ext cx="2316162" cy="1577975"/>
          </a:xfrm>
          <a:prstGeom prst="rect">
            <a:avLst/>
          </a:prstGeom>
          <a:noFill/>
          <a:ln w="9525">
            <a:noFill/>
            <a:miter lim="800000"/>
            <a:headEnd/>
            <a:tailEnd/>
          </a:ln>
        </p:spPr>
        <p:txBody>
          <a:bodyPr lIns="92075" tIns="46038" rIns="92075" bIns="46038">
            <a:spAutoFit/>
          </a:bodyPr>
          <a:lstStyle/>
          <a:p>
            <a:pPr>
              <a:lnSpc>
                <a:spcPct val="120000"/>
              </a:lnSpc>
              <a:spcBef>
                <a:spcPct val="60000"/>
              </a:spcBef>
              <a:tabLst>
                <a:tab pos="1714500" algn="l"/>
              </a:tabLst>
            </a:pPr>
            <a:r>
              <a:rPr lang="tr-TR" sz="1800" b="1">
                <a:solidFill>
                  <a:srgbClr val="000066"/>
                </a:solidFill>
                <a:effectLst/>
                <a:latin typeface="Arial" charset="0"/>
              </a:rPr>
              <a:t>SALESMAN 	  30</a:t>
            </a:r>
            <a:br>
              <a:rPr lang="tr-TR" sz="1800" b="1">
                <a:solidFill>
                  <a:srgbClr val="000066"/>
                </a:solidFill>
                <a:effectLst/>
                <a:latin typeface="Arial" charset="0"/>
              </a:rPr>
            </a:br>
            <a:r>
              <a:rPr lang="tr-TR" sz="1800" b="1">
                <a:solidFill>
                  <a:srgbClr val="000066"/>
                </a:solidFill>
                <a:effectLst/>
                <a:latin typeface="Arial" charset="0"/>
              </a:rPr>
              <a:t>MANAGER 	  10</a:t>
            </a:r>
            <a:br>
              <a:rPr lang="tr-TR" sz="1800" b="1">
                <a:solidFill>
                  <a:srgbClr val="000066"/>
                </a:solidFill>
                <a:effectLst/>
                <a:latin typeface="Arial" charset="0"/>
              </a:rPr>
            </a:br>
            <a:r>
              <a:rPr lang="tr-TR" sz="1800" b="1">
                <a:solidFill>
                  <a:srgbClr val="000066"/>
                </a:solidFill>
                <a:effectLst/>
                <a:latin typeface="Arial" charset="0"/>
              </a:rPr>
              <a:t>CLERK        	  20</a:t>
            </a:r>
          </a:p>
          <a:p>
            <a:pPr>
              <a:lnSpc>
                <a:spcPct val="120000"/>
              </a:lnSpc>
              <a:spcBef>
                <a:spcPct val="60000"/>
              </a:spcBef>
              <a:tabLst>
                <a:tab pos="1714500" algn="l"/>
              </a:tabLst>
            </a:pPr>
            <a:endParaRPr lang="tr-TR" sz="1800" b="1">
              <a:solidFill>
                <a:srgbClr val="000066"/>
              </a:solidFill>
              <a:effectLst/>
              <a:latin typeface="Arial" charset="0"/>
            </a:endParaRPr>
          </a:p>
        </p:txBody>
      </p:sp>
      <p:grpSp>
        <p:nvGrpSpPr>
          <p:cNvPr id="2" name="Group 9"/>
          <p:cNvGrpSpPr>
            <a:grpSpLocks/>
          </p:cNvGrpSpPr>
          <p:nvPr/>
        </p:nvGrpSpPr>
        <p:grpSpPr bwMode="auto">
          <a:xfrm>
            <a:off x="4676775" y="1754188"/>
            <a:ext cx="2389188" cy="2209800"/>
            <a:chOff x="2946" y="1105"/>
            <a:chExt cx="1505" cy="1392"/>
          </a:xfrm>
        </p:grpSpPr>
        <p:sp>
          <p:nvSpPr>
            <p:cNvPr id="205834" name="Arc 10"/>
            <p:cNvSpPr>
              <a:spLocks/>
            </p:cNvSpPr>
            <p:nvPr/>
          </p:nvSpPr>
          <p:spPr bwMode="auto">
            <a:xfrm rot="10800000">
              <a:off x="3494" y="1105"/>
              <a:ext cx="957" cy="1261"/>
            </a:xfrm>
            <a:custGeom>
              <a:avLst/>
              <a:gdLst>
                <a:gd name="G0" fmla="+- 21600 0 0"/>
                <a:gd name="G1" fmla="+- 20602 0 0"/>
                <a:gd name="G2" fmla="+- 21600 0 0"/>
                <a:gd name="T0" fmla="*/ 23846 w 23846"/>
                <a:gd name="T1" fmla="*/ 42085 h 42202"/>
                <a:gd name="T2" fmla="*/ 15111 w 23846"/>
                <a:gd name="T3" fmla="*/ 0 h 42202"/>
                <a:gd name="T4" fmla="*/ 21600 w 23846"/>
                <a:gd name="T5" fmla="*/ 20602 h 42202"/>
              </a:gdLst>
              <a:ahLst/>
              <a:cxnLst>
                <a:cxn ang="0">
                  <a:pos x="T0" y="T1"/>
                </a:cxn>
                <a:cxn ang="0">
                  <a:pos x="T2" y="T3"/>
                </a:cxn>
                <a:cxn ang="0">
                  <a:pos x="T4" y="T5"/>
                </a:cxn>
              </a:cxnLst>
              <a:rect l="0" t="0" r="r" b="b"/>
              <a:pathLst>
                <a:path w="23846" h="42202" fill="none" extrusionOk="0">
                  <a:moveTo>
                    <a:pt x="23845" y="42084"/>
                  </a:moveTo>
                  <a:cubicBezTo>
                    <a:pt x="23099" y="42162"/>
                    <a:pt x="22350" y="42201"/>
                    <a:pt x="21600" y="42202"/>
                  </a:cubicBezTo>
                  <a:cubicBezTo>
                    <a:pt x="9670" y="42202"/>
                    <a:pt x="0" y="32531"/>
                    <a:pt x="0" y="20602"/>
                  </a:cubicBezTo>
                  <a:cubicBezTo>
                    <a:pt x="-1" y="11172"/>
                    <a:pt x="6116" y="2832"/>
                    <a:pt x="15110" y="-1"/>
                  </a:cubicBezTo>
                </a:path>
                <a:path w="23846" h="42202" stroke="0" extrusionOk="0">
                  <a:moveTo>
                    <a:pt x="23845" y="42084"/>
                  </a:moveTo>
                  <a:cubicBezTo>
                    <a:pt x="23099" y="42162"/>
                    <a:pt x="22350" y="42201"/>
                    <a:pt x="21600" y="42202"/>
                  </a:cubicBezTo>
                  <a:cubicBezTo>
                    <a:pt x="9670" y="42202"/>
                    <a:pt x="0" y="32531"/>
                    <a:pt x="0" y="20602"/>
                  </a:cubicBezTo>
                  <a:cubicBezTo>
                    <a:pt x="-1" y="11172"/>
                    <a:pt x="6116" y="2832"/>
                    <a:pt x="15110" y="-1"/>
                  </a:cubicBezTo>
                  <a:lnTo>
                    <a:pt x="21600" y="20602"/>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5" name="Arc 11"/>
            <p:cNvSpPr>
              <a:spLocks/>
            </p:cNvSpPr>
            <p:nvPr/>
          </p:nvSpPr>
          <p:spPr bwMode="auto">
            <a:xfrm rot="10800000">
              <a:off x="3492" y="1239"/>
              <a:ext cx="755" cy="890"/>
            </a:xfrm>
            <a:custGeom>
              <a:avLst/>
              <a:gdLst>
                <a:gd name="G0" fmla="+- 21600 0 0"/>
                <a:gd name="G1" fmla="+- 20023 0 0"/>
                <a:gd name="G2" fmla="+- 21600 0 0"/>
                <a:gd name="T0" fmla="*/ 23845 w 23845"/>
                <a:gd name="T1" fmla="*/ 41506 h 41623"/>
                <a:gd name="T2" fmla="*/ 13498 w 23845"/>
                <a:gd name="T3" fmla="*/ 0 h 41623"/>
                <a:gd name="T4" fmla="*/ 21600 w 23845"/>
                <a:gd name="T5" fmla="*/ 20023 h 41623"/>
              </a:gdLst>
              <a:ahLst/>
              <a:cxnLst>
                <a:cxn ang="0">
                  <a:pos x="T0" y="T1"/>
                </a:cxn>
                <a:cxn ang="0">
                  <a:pos x="T2" y="T3"/>
                </a:cxn>
                <a:cxn ang="0">
                  <a:pos x="T4" y="T5"/>
                </a:cxn>
              </a:cxnLst>
              <a:rect l="0" t="0" r="r" b="b"/>
              <a:pathLst>
                <a:path w="23845" h="41623" fill="none" extrusionOk="0">
                  <a:moveTo>
                    <a:pt x="23845" y="41506"/>
                  </a:moveTo>
                  <a:cubicBezTo>
                    <a:pt x="23099" y="41583"/>
                    <a:pt x="22349" y="41622"/>
                    <a:pt x="21600" y="41623"/>
                  </a:cubicBezTo>
                  <a:cubicBezTo>
                    <a:pt x="9670" y="41623"/>
                    <a:pt x="0" y="31952"/>
                    <a:pt x="0" y="20023"/>
                  </a:cubicBezTo>
                  <a:cubicBezTo>
                    <a:pt x="-1" y="11222"/>
                    <a:pt x="5339" y="3301"/>
                    <a:pt x="13498" y="0"/>
                  </a:cubicBezTo>
                </a:path>
                <a:path w="23845" h="41623" stroke="0" extrusionOk="0">
                  <a:moveTo>
                    <a:pt x="23845" y="41506"/>
                  </a:moveTo>
                  <a:cubicBezTo>
                    <a:pt x="23099" y="41583"/>
                    <a:pt x="22349" y="41622"/>
                    <a:pt x="21600" y="41623"/>
                  </a:cubicBezTo>
                  <a:cubicBezTo>
                    <a:pt x="9670" y="41623"/>
                    <a:pt x="0" y="31952"/>
                    <a:pt x="0" y="20023"/>
                  </a:cubicBezTo>
                  <a:cubicBezTo>
                    <a:pt x="-1" y="11222"/>
                    <a:pt x="5339" y="3301"/>
                    <a:pt x="13498" y="0"/>
                  </a:cubicBezTo>
                  <a:lnTo>
                    <a:pt x="21600" y="20023"/>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6" name="Arc 12"/>
            <p:cNvSpPr>
              <a:spLocks/>
            </p:cNvSpPr>
            <p:nvPr/>
          </p:nvSpPr>
          <p:spPr bwMode="auto">
            <a:xfrm rot="10800000">
              <a:off x="3491" y="1394"/>
              <a:ext cx="546" cy="504"/>
            </a:xfrm>
            <a:custGeom>
              <a:avLst/>
              <a:gdLst>
                <a:gd name="G0" fmla="+- 21600 0 0"/>
                <a:gd name="G1" fmla="+- 18007 0 0"/>
                <a:gd name="G2" fmla="+- 21600 0 0"/>
                <a:gd name="T0" fmla="*/ 23832 w 23832"/>
                <a:gd name="T1" fmla="*/ 39491 h 39607"/>
                <a:gd name="T2" fmla="*/ 9670 w 23832"/>
                <a:gd name="T3" fmla="*/ 0 h 39607"/>
                <a:gd name="T4" fmla="*/ 21600 w 23832"/>
                <a:gd name="T5" fmla="*/ 18007 h 39607"/>
              </a:gdLst>
              <a:ahLst/>
              <a:cxnLst>
                <a:cxn ang="0">
                  <a:pos x="T0" y="T1"/>
                </a:cxn>
                <a:cxn ang="0">
                  <a:pos x="T2" y="T3"/>
                </a:cxn>
                <a:cxn ang="0">
                  <a:pos x="T4" y="T5"/>
                </a:cxn>
              </a:cxnLst>
              <a:rect l="0" t="0" r="r" b="b"/>
              <a:pathLst>
                <a:path w="23832" h="39607" fill="none" extrusionOk="0">
                  <a:moveTo>
                    <a:pt x="23832" y="39491"/>
                  </a:moveTo>
                  <a:cubicBezTo>
                    <a:pt x="23090" y="39568"/>
                    <a:pt x="22345" y="39606"/>
                    <a:pt x="21600" y="39607"/>
                  </a:cubicBezTo>
                  <a:cubicBezTo>
                    <a:pt x="9670" y="39607"/>
                    <a:pt x="0" y="29936"/>
                    <a:pt x="0" y="18007"/>
                  </a:cubicBezTo>
                  <a:cubicBezTo>
                    <a:pt x="-1" y="10762"/>
                    <a:pt x="3631" y="4001"/>
                    <a:pt x="9670" y="0"/>
                  </a:cubicBezTo>
                </a:path>
                <a:path w="23832" h="39607" stroke="0" extrusionOk="0">
                  <a:moveTo>
                    <a:pt x="23832" y="39491"/>
                  </a:moveTo>
                  <a:cubicBezTo>
                    <a:pt x="23090" y="39568"/>
                    <a:pt x="22345" y="39606"/>
                    <a:pt x="21600" y="39607"/>
                  </a:cubicBezTo>
                  <a:cubicBezTo>
                    <a:pt x="9670" y="39607"/>
                    <a:pt x="0" y="29936"/>
                    <a:pt x="0" y="18007"/>
                  </a:cubicBezTo>
                  <a:cubicBezTo>
                    <a:pt x="-1" y="10762"/>
                    <a:pt x="3631" y="4001"/>
                    <a:pt x="9670" y="0"/>
                  </a:cubicBezTo>
                  <a:lnTo>
                    <a:pt x="21600" y="1800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7" name="Arc 13"/>
            <p:cNvSpPr>
              <a:spLocks/>
            </p:cNvSpPr>
            <p:nvPr/>
          </p:nvSpPr>
          <p:spPr bwMode="auto">
            <a:xfrm>
              <a:off x="3164" y="2064"/>
              <a:ext cx="784" cy="193"/>
            </a:xfrm>
            <a:custGeom>
              <a:avLst/>
              <a:gdLst>
                <a:gd name="G0" fmla="+- 11230 0 0"/>
                <a:gd name="G1" fmla="+- 7522 0 0"/>
                <a:gd name="G2" fmla="+- 21600 0 0"/>
                <a:gd name="T0" fmla="*/ 31478 w 32830"/>
                <a:gd name="T1" fmla="*/ 0 h 29122"/>
                <a:gd name="T2" fmla="*/ 0 w 32830"/>
                <a:gd name="T3" fmla="*/ 25973 h 29122"/>
                <a:gd name="T4" fmla="*/ 11230 w 32830"/>
                <a:gd name="T5" fmla="*/ 7522 h 29122"/>
              </a:gdLst>
              <a:ahLst/>
              <a:cxnLst>
                <a:cxn ang="0">
                  <a:pos x="T0" y="T1"/>
                </a:cxn>
                <a:cxn ang="0">
                  <a:pos x="T2" y="T3"/>
                </a:cxn>
                <a:cxn ang="0">
                  <a:pos x="T4" y="T5"/>
                </a:cxn>
              </a:cxnLst>
              <a:rect l="0" t="0" r="r" b="b"/>
              <a:pathLst>
                <a:path w="32830" h="29122" fill="none" extrusionOk="0">
                  <a:moveTo>
                    <a:pt x="31477" y="0"/>
                  </a:moveTo>
                  <a:cubicBezTo>
                    <a:pt x="32372" y="2407"/>
                    <a:pt x="32830" y="4954"/>
                    <a:pt x="32830" y="7522"/>
                  </a:cubicBezTo>
                  <a:cubicBezTo>
                    <a:pt x="32830" y="19451"/>
                    <a:pt x="23159" y="29122"/>
                    <a:pt x="11230" y="29122"/>
                  </a:cubicBezTo>
                  <a:cubicBezTo>
                    <a:pt x="7268" y="29122"/>
                    <a:pt x="3383" y="28032"/>
                    <a:pt x="-1" y="25973"/>
                  </a:cubicBezTo>
                </a:path>
                <a:path w="32830" h="29122" stroke="0" extrusionOk="0">
                  <a:moveTo>
                    <a:pt x="31477" y="0"/>
                  </a:moveTo>
                  <a:cubicBezTo>
                    <a:pt x="32372" y="2407"/>
                    <a:pt x="32830" y="4954"/>
                    <a:pt x="32830" y="7522"/>
                  </a:cubicBezTo>
                  <a:cubicBezTo>
                    <a:pt x="32830" y="19451"/>
                    <a:pt x="23159" y="29122"/>
                    <a:pt x="11230" y="29122"/>
                  </a:cubicBezTo>
                  <a:cubicBezTo>
                    <a:pt x="7268" y="29122"/>
                    <a:pt x="3383" y="28032"/>
                    <a:pt x="-1" y="25973"/>
                  </a:cubicBezTo>
                  <a:lnTo>
                    <a:pt x="1123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8" name="Arc 14"/>
            <p:cNvSpPr>
              <a:spLocks/>
            </p:cNvSpPr>
            <p:nvPr/>
          </p:nvSpPr>
          <p:spPr bwMode="auto">
            <a:xfrm>
              <a:off x="2946" y="2304"/>
              <a:ext cx="1002" cy="193"/>
            </a:xfrm>
            <a:custGeom>
              <a:avLst/>
              <a:gdLst>
                <a:gd name="G0" fmla="+- 20350 0 0"/>
                <a:gd name="G1" fmla="+- 7522 0 0"/>
                <a:gd name="G2" fmla="+- 21600 0 0"/>
                <a:gd name="T0" fmla="*/ 40598 w 41950"/>
                <a:gd name="T1" fmla="*/ 0 h 29122"/>
                <a:gd name="T2" fmla="*/ 0 w 41950"/>
                <a:gd name="T3" fmla="*/ 14764 h 29122"/>
                <a:gd name="T4" fmla="*/ 20350 w 41950"/>
                <a:gd name="T5" fmla="*/ 7522 h 29122"/>
              </a:gdLst>
              <a:ahLst/>
              <a:cxnLst>
                <a:cxn ang="0">
                  <a:pos x="T0" y="T1"/>
                </a:cxn>
                <a:cxn ang="0">
                  <a:pos x="T2" y="T3"/>
                </a:cxn>
                <a:cxn ang="0">
                  <a:pos x="T4" y="T5"/>
                </a:cxn>
              </a:cxnLst>
              <a:rect l="0" t="0" r="r" b="b"/>
              <a:pathLst>
                <a:path w="41950" h="29122" fill="none" extrusionOk="0">
                  <a:moveTo>
                    <a:pt x="40597" y="0"/>
                  </a:moveTo>
                  <a:cubicBezTo>
                    <a:pt x="41492" y="2407"/>
                    <a:pt x="41950" y="4954"/>
                    <a:pt x="41950" y="7522"/>
                  </a:cubicBezTo>
                  <a:cubicBezTo>
                    <a:pt x="41950" y="19451"/>
                    <a:pt x="32279" y="29122"/>
                    <a:pt x="20350" y="29122"/>
                  </a:cubicBezTo>
                  <a:cubicBezTo>
                    <a:pt x="11212" y="29122"/>
                    <a:pt x="3063" y="23372"/>
                    <a:pt x="0" y="14763"/>
                  </a:cubicBezTo>
                </a:path>
                <a:path w="41950" h="29122" stroke="0" extrusionOk="0">
                  <a:moveTo>
                    <a:pt x="40597" y="0"/>
                  </a:moveTo>
                  <a:cubicBezTo>
                    <a:pt x="41492" y="2407"/>
                    <a:pt x="41950" y="4954"/>
                    <a:pt x="41950" y="7522"/>
                  </a:cubicBezTo>
                  <a:cubicBezTo>
                    <a:pt x="41950" y="19451"/>
                    <a:pt x="32279" y="29122"/>
                    <a:pt x="20350" y="29122"/>
                  </a:cubicBezTo>
                  <a:cubicBezTo>
                    <a:pt x="11212" y="29122"/>
                    <a:pt x="3063" y="23372"/>
                    <a:pt x="0" y="14763"/>
                  </a:cubicBezTo>
                  <a:lnTo>
                    <a:pt x="2035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9" name="Arc 15"/>
            <p:cNvSpPr>
              <a:spLocks/>
            </p:cNvSpPr>
            <p:nvPr/>
          </p:nvSpPr>
          <p:spPr bwMode="auto">
            <a:xfrm>
              <a:off x="3232" y="1840"/>
              <a:ext cx="717" cy="207"/>
            </a:xfrm>
            <a:custGeom>
              <a:avLst/>
              <a:gdLst>
                <a:gd name="G0" fmla="+- 8406 0 0"/>
                <a:gd name="G1" fmla="+- 9631 0 0"/>
                <a:gd name="G2" fmla="+- 21600 0 0"/>
                <a:gd name="T0" fmla="*/ 27740 w 30006"/>
                <a:gd name="T1" fmla="*/ 0 h 31231"/>
                <a:gd name="T2" fmla="*/ 0 w 30006"/>
                <a:gd name="T3" fmla="*/ 29528 h 31231"/>
                <a:gd name="T4" fmla="*/ 8406 w 30006"/>
                <a:gd name="T5" fmla="*/ 9631 h 31231"/>
              </a:gdLst>
              <a:ahLst/>
              <a:cxnLst>
                <a:cxn ang="0">
                  <a:pos x="T0" y="T1"/>
                </a:cxn>
                <a:cxn ang="0">
                  <a:pos x="T2" y="T3"/>
                </a:cxn>
                <a:cxn ang="0">
                  <a:pos x="T4" y="T5"/>
                </a:cxn>
              </a:cxnLst>
              <a:rect l="0" t="0" r="r" b="b"/>
              <a:pathLst>
                <a:path w="30006" h="31231" fill="none" extrusionOk="0">
                  <a:moveTo>
                    <a:pt x="27740" y="-1"/>
                  </a:moveTo>
                  <a:cubicBezTo>
                    <a:pt x="29230" y="2991"/>
                    <a:pt x="30006" y="6288"/>
                    <a:pt x="30006" y="9631"/>
                  </a:cubicBezTo>
                  <a:cubicBezTo>
                    <a:pt x="30006" y="21560"/>
                    <a:pt x="20335" y="31231"/>
                    <a:pt x="8406" y="31231"/>
                  </a:cubicBezTo>
                  <a:cubicBezTo>
                    <a:pt x="5518" y="31231"/>
                    <a:pt x="2659" y="30651"/>
                    <a:pt x="-1" y="29528"/>
                  </a:cubicBezTo>
                </a:path>
                <a:path w="30006" h="31231" stroke="0" extrusionOk="0">
                  <a:moveTo>
                    <a:pt x="27740" y="-1"/>
                  </a:moveTo>
                  <a:cubicBezTo>
                    <a:pt x="29230" y="2991"/>
                    <a:pt x="30006" y="6288"/>
                    <a:pt x="30006" y="9631"/>
                  </a:cubicBezTo>
                  <a:cubicBezTo>
                    <a:pt x="30006" y="21560"/>
                    <a:pt x="20335" y="31231"/>
                    <a:pt x="8406" y="31231"/>
                  </a:cubicBezTo>
                  <a:cubicBezTo>
                    <a:pt x="5518" y="31231"/>
                    <a:pt x="2659" y="30651"/>
                    <a:pt x="-1" y="29528"/>
                  </a:cubicBezTo>
                  <a:lnTo>
                    <a:pt x="8406" y="9631"/>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grpSp>
      <p:grpSp>
        <p:nvGrpSpPr>
          <p:cNvPr id="3" name="Group 16"/>
          <p:cNvGrpSpPr>
            <a:grpSpLocks/>
          </p:cNvGrpSpPr>
          <p:nvPr/>
        </p:nvGrpSpPr>
        <p:grpSpPr bwMode="auto">
          <a:xfrm>
            <a:off x="533400" y="4089400"/>
            <a:ext cx="8151813" cy="2628900"/>
            <a:chOff x="336" y="2576"/>
            <a:chExt cx="5135" cy="1656"/>
          </a:xfrm>
        </p:grpSpPr>
        <p:sp>
          <p:nvSpPr>
            <p:cNvPr id="205841" name="Rectangle 17"/>
            <p:cNvSpPr>
              <a:spLocks noChangeArrowheads="1"/>
            </p:cNvSpPr>
            <p:nvPr/>
          </p:nvSpPr>
          <p:spPr bwMode="auto">
            <a:xfrm>
              <a:off x="339" y="2576"/>
              <a:ext cx="1353" cy="518"/>
            </a:xfrm>
            <a:prstGeom prst="rect">
              <a:avLst/>
            </a:prstGeom>
            <a:noFill/>
            <a:ln w="9525">
              <a:noFill/>
              <a:miter lim="800000"/>
              <a:headEnd/>
              <a:tailEnd/>
            </a:ln>
            <a:effectLst/>
          </p:spPr>
          <p:txBody>
            <a:bodyPr lIns="92075" tIns="46038" rIns="92075" bIns="46038">
              <a:spAutoFit/>
            </a:bodyPr>
            <a:lstStyle/>
            <a:p>
              <a:pPr algn="ctr">
                <a:spcBef>
                  <a:spcPct val="30000"/>
                </a:spcBef>
                <a:defRPr/>
              </a:pPr>
              <a:r>
                <a:rPr lang="tr-TR" b="1">
                  <a:solidFill>
                    <a:srgbClr val="FF0066"/>
                  </a:solidFill>
                  <a:effectLst>
                    <a:outerShdw blurRad="38100" dist="38100" dir="2700000" algn="tl">
                      <a:srgbClr val="C0C0C0"/>
                    </a:outerShdw>
                  </a:effectLst>
                  <a:latin typeface="Arial" charset="0"/>
                </a:rPr>
                <a:t>Main query</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compares</a:t>
              </a:r>
            </a:p>
          </p:txBody>
        </p:sp>
        <p:sp>
          <p:nvSpPr>
            <p:cNvPr id="205842" name="Rectangle 18"/>
            <p:cNvSpPr>
              <a:spLocks noChangeArrowheads="1"/>
            </p:cNvSpPr>
            <p:nvPr/>
          </p:nvSpPr>
          <p:spPr bwMode="auto">
            <a:xfrm>
              <a:off x="533" y="3310"/>
              <a:ext cx="1060"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defRPr/>
              </a:pPr>
              <a:r>
                <a:rPr lang="tr-TR" sz="1800" b="1">
                  <a:solidFill>
                    <a:srgbClr val="FF6600"/>
                  </a:solidFill>
                  <a:effectLst>
                    <a:outerShdw blurRad="38100" dist="38100" dir="2700000" algn="tl">
                      <a:srgbClr val="C0C0C0"/>
                    </a:outerShdw>
                  </a:effectLst>
                  <a:latin typeface="Arial" charset="0"/>
                </a:rPr>
                <a:t>MANAGER 10</a:t>
              </a:r>
            </a:p>
          </p:txBody>
        </p:sp>
        <p:sp>
          <p:nvSpPr>
            <p:cNvPr id="205843" name="Rectangle 19"/>
            <p:cNvSpPr>
              <a:spLocks noChangeArrowheads="1"/>
            </p:cNvSpPr>
            <p:nvPr/>
          </p:nvSpPr>
          <p:spPr bwMode="auto">
            <a:xfrm>
              <a:off x="2509" y="2610"/>
              <a:ext cx="2962" cy="518"/>
            </a:xfrm>
            <a:prstGeom prst="rect">
              <a:avLst/>
            </a:prstGeom>
            <a:noFill/>
            <a:ln w="9525">
              <a:noFill/>
              <a:miter lim="800000"/>
              <a:headEnd/>
              <a:tailEnd/>
            </a:ln>
            <a:effectLst/>
          </p:spPr>
          <p:txBody>
            <a:bodyPr wrap="none" lIns="92075" tIns="46038" rIns="92075" bIns="46038">
              <a:spAutoFit/>
            </a:bodyPr>
            <a:lstStyle/>
            <a:p>
              <a:pPr algn="ctr">
                <a:spcBef>
                  <a:spcPct val="60000"/>
                </a:spcBef>
                <a:defRPr/>
              </a:pPr>
              <a:r>
                <a:rPr lang="tr-TR" b="1">
                  <a:solidFill>
                    <a:srgbClr val="FF0066"/>
                  </a:solidFill>
                  <a:effectLst>
                    <a:outerShdw blurRad="38100" dist="38100" dir="2700000" algn="tl">
                      <a:srgbClr val="C0C0C0"/>
                    </a:outerShdw>
                  </a:effectLst>
                  <a:latin typeface="Arial" charset="0"/>
                </a:rPr>
                <a:t>Values from a multiple-row and</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multiple-column subquery</a:t>
              </a:r>
            </a:p>
          </p:txBody>
        </p:sp>
        <p:sp>
          <p:nvSpPr>
            <p:cNvPr id="205844" name="Rectangle 20"/>
            <p:cNvSpPr>
              <a:spLocks noChangeArrowheads="1"/>
            </p:cNvSpPr>
            <p:nvPr/>
          </p:nvSpPr>
          <p:spPr bwMode="auto">
            <a:xfrm>
              <a:off x="3542" y="3238"/>
              <a:ext cx="1140" cy="994"/>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tabLst>
                  <a:tab pos="1371600" algn="l"/>
                </a:tabLst>
              </a:pPr>
              <a:r>
                <a:rPr lang="tr-TR" sz="1800" b="1">
                  <a:solidFill>
                    <a:srgbClr val="FF9933"/>
                  </a:solidFill>
                  <a:effectLst>
                    <a:outerShdw blurRad="38100" dist="38100" dir="2700000" algn="tl">
                      <a:srgbClr val="C0C0C0"/>
                    </a:outerShdw>
                  </a:effectLst>
                  <a:latin typeface="Arial" charset="0"/>
                </a:rPr>
                <a:t>SALESMAN 	30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MANAGER 	10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CLERK        	20</a:t>
              </a:r>
              <a:endParaRPr lang="tr-TR" sz="1800" b="1">
                <a:solidFill>
                  <a:srgbClr val="FF0033"/>
                </a:solidFill>
                <a:effectLst>
                  <a:outerShdw blurRad="38100" dist="38100" dir="2700000" algn="tl">
                    <a:srgbClr val="C0C0C0"/>
                  </a:outerShdw>
                </a:effectLst>
                <a:latin typeface="Arial" charset="0"/>
              </a:endParaRPr>
            </a:p>
            <a:p>
              <a:pPr>
                <a:lnSpc>
                  <a:spcPct val="120000"/>
                </a:lnSpc>
                <a:spcBef>
                  <a:spcPct val="60000"/>
                </a:spcBef>
                <a:tabLst>
                  <a:tab pos="1371600" algn="l"/>
                </a:tabLst>
              </a:pPr>
              <a:endParaRPr lang="tr-TR" sz="1800" b="1">
                <a:solidFill>
                  <a:srgbClr val="FF0033"/>
                </a:solidFill>
                <a:effectLst>
                  <a:outerShdw blurRad="38100" dist="38100" dir="2700000" algn="tl">
                    <a:srgbClr val="C0C0C0"/>
                  </a:outerShdw>
                </a:effectLst>
                <a:latin typeface="Arial" charset="0"/>
              </a:endParaRPr>
            </a:p>
          </p:txBody>
        </p:sp>
        <p:sp>
          <p:nvSpPr>
            <p:cNvPr id="205845" name="Rectangle 21"/>
            <p:cNvSpPr>
              <a:spLocks noChangeArrowheads="1"/>
            </p:cNvSpPr>
            <p:nvPr/>
          </p:nvSpPr>
          <p:spPr bwMode="auto">
            <a:xfrm>
              <a:off x="1949" y="2696"/>
              <a:ext cx="297" cy="334"/>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b="1">
                  <a:solidFill>
                    <a:srgbClr val="FF0066"/>
                  </a:solidFill>
                  <a:effectLst>
                    <a:outerShdw blurRad="38100" dist="38100" dir="2700000" algn="tl">
                      <a:srgbClr val="C0C0C0"/>
                    </a:outerShdw>
                  </a:effectLst>
                  <a:latin typeface="Arial" charset="0"/>
                </a:rPr>
                <a:t>to</a:t>
              </a:r>
              <a:endParaRPr lang="tr-TR" b="1">
                <a:solidFill>
                  <a:srgbClr val="FFFFCC"/>
                </a:solidFill>
                <a:effectLst>
                  <a:outerShdw blurRad="38100" dist="38100" dir="2700000" algn="tl">
                    <a:srgbClr val="C0C0C0"/>
                  </a:outerShdw>
                </a:effectLst>
                <a:latin typeface="Arial" charset="0"/>
              </a:endParaRPr>
            </a:p>
          </p:txBody>
        </p:sp>
        <p:sp>
          <p:nvSpPr>
            <p:cNvPr id="205846" name="Line 22"/>
            <p:cNvSpPr>
              <a:spLocks noChangeShapeType="1"/>
            </p:cNvSpPr>
            <p:nvPr/>
          </p:nvSpPr>
          <p:spPr bwMode="auto">
            <a:xfrm>
              <a:off x="336" y="3204"/>
              <a:ext cx="5100" cy="0"/>
            </a:xfrm>
            <a:prstGeom prst="line">
              <a:avLst/>
            </a:prstGeom>
            <a:noFill/>
            <a:ln w="25400">
              <a:solidFill>
                <a:srgbClr val="DDDDDD"/>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8386763" y="6324600"/>
            <a:ext cx="414337" cy="292100"/>
            <a:chOff x="5283" y="3984"/>
            <a:chExt cx="261" cy="184"/>
          </a:xfrm>
        </p:grpSpPr>
        <p:sp>
          <p:nvSpPr>
            <p:cNvPr id="20584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4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585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585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585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585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7874"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7875"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76"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3600" b="1" dirty="0">
                <a:solidFill>
                  <a:schemeClr val="accent2"/>
                </a:solidFill>
                <a:effectLst>
                  <a:outerShdw blurRad="38100" dist="38100" dir="2700000" algn="tl">
                    <a:srgbClr val="C0C0C0"/>
                  </a:outerShdw>
                </a:effectLst>
                <a:latin typeface="Arial" charset="0"/>
              </a:rPr>
              <a:t>Using </a:t>
            </a:r>
            <a:r>
              <a:rPr lang="tr-TR" sz="3600" b="1" dirty="0" err="1">
                <a:solidFill>
                  <a:schemeClr val="accent2"/>
                </a:solidFill>
                <a:effectLst>
                  <a:outerShdw blurRad="38100" dist="38100" dir="2700000" algn="tl">
                    <a:srgbClr val="C0C0C0"/>
                  </a:outerShdw>
                </a:effectLst>
                <a:latin typeface="Arial" charset="0"/>
              </a:rPr>
              <a:t>Multiple-Column</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Subqueries</a:t>
            </a:r>
            <a:endParaRPr lang="tr-TR" dirty="0"/>
          </a:p>
        </p:txBody>
      </p:sp>
      <p:sp>
        <p:nvSpPr>
          <p:cNvPr id="207877" name="Rectangle 5"/>
          <p:cNvSpPr>
            <a:spLocks noGrp="1" noChangeArrowheads="1"/>
          </p:cNvSpPr>
          <p:nvPr>
            <p:ph type="body" idx="1"/>
          </p:nvPr>
        </p:nvSpPr>
        <p:spPr>
          <a:xfrm>
            <a:off x="736600" y="1862138"/>
            <a:ext cx="781685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dirty="0" err="1">
                <a:solidFill>
                  <a:srgbClr val="FF0066"/>
                </a:solidFill>
                <a:latin typeface="Arial" charset="0"/>
              </a:rPr>
              <a:t>Display</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order</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t>
            </a:r>
            <a:r>
              <a:rPr lang="tr-TR" sz="2400" b="1" dirty="0" err="1">
                <a:solidFill>
                  <a:srgbClr val="FF0066"/>
                </a:solidFill>
                <a:latin typeface="Arial" charset="0"/>
              </a:rPr>
              <a:t>items</a:t>
            </a:r>
            <a:r>
              <a:rPr lang="tr-TR" sz="2400" b="1" dirty="0">
                <a:solidFill>
                  <a:srgbClr val="FF0066"/>
                </a:solidFill>
                <a:latin typeface="Arial" charset="0"/>
              </a:rPr>
              <a:t> in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item</a:t>
            </a:r>
            <a:r>
              <a:rPr lang="tr-TR" sz="2400" b="1" dirty="0">
                <a:solidFill>
                  <a:srgbClr val="FF0066"/>
                </a:solidFill>
                <a:latin typeface="Arial" charset="0"/>
              </a:rPr>
              <a:t> </a:t>
            </a:r>
            <a:r>
              <a:rPr lang="tr-TR" sz="2400" b="1" dirty="0" err="1">
                <a:solidFill>
                  <a:srgbClr val="FF0066"/>
                </a:solidFill>
                <a:latin typeface="Arial" charset="0"/>
              </a:rPr>
              <a:t>table</a:t>
            </a:r>
            <a:r>
              <a:rPr lang="tr-TR" sz="2400" b="1" dirty="0">
                <a:solidFill>
                  <a:srgbClr val="FF0066"/>
                </a:solidFill>
                <a:latin typeface="Arial" charset="0"/>
              </a:rPr>
              <a:t> </a:t>
            </a:r>
            <a:r>
              <a:rPr lang="tr-TR" sz="2400" b="1" dirty="0" err="1">
                <a:solidFill>
                  <a:srgbClr val="FF0066"/>
                </a:solidFill>
                <a:latin typeface="Arial" charset="0"/>
              </a:rPr>
              <a:t>that</a:t>
            </a:r>
            <a:r>
              <a:rPr lang="tr-TR" sz="2400" b="1" dirty="0">
                <a:solidFill>
                  <a:srgbClr val="FF0066"/>
                </a:solidFill>
                <a:latin typeface="Arial" charset="0"/>
              </a:rPr>
              <a:t> </a:t>
            </a:r>
            <a:r>
              <a:rPr lang="tr-TR" sz="2400" b="1" dirty="0" err="1">
                <a:solidFill>
                  <a:srgbClr val="FF0066"/>
                </a:solidFill>
                <a:latin typeface="Arial" charset="0"/>
              </a:rPr>
              <a:t>match</a:t>
            </a:r>
            <a:r>
              <a:rPr lang="tr-TR" sz="2400" b="1" dirty="0">
                <a:solidFill>
                  <a:srgbClr val="FF0066"/>
                </a:solidFill>
                <a:latin typeface="Arial" charset="0"/>
              </a:rPr>
              <a:t> </a:t>
            </a:r>
            <a:r>
              <a:rPr lang="tr-TR" sz="2400" b="1" dirty="0" err="1">
                <a:solidFill>
                  <a:srgbClr val="FF0066"/>
                </a:solidFill>
                <a:latin typeface="Arial" charset="0"/>
              </a:rPr>
              <a:t>both</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an </a:t>
            </a:r>
            <a:r>
              <a:rPr lang="tr-TR" sz="2400" b="1" dirty="0" err="1">
                <a:solidFill>
                  <a:srgbClr val="FF0066"/>
                </a:solidFill>
                <a:latin typeface="Arial" charset="0"/>
              </a:rPr>
              <a:t>item</a:t>
            </a:r>
            <a:r>
              <a:rPr lang="tr-TR" sz="2400" b="1" dirty="0">
                <a:solidFill>
                  <a:srgbClr val="FF0066"/>
                </a:solidFill>
                <a:latin typeface="Arial" charset="0"/>
              </a:rPr>
              <a:t> in </a:t>
            </a:r>
            <a:r>
              <a:rPr lang="tr-TR" sz="2400" b="1" dirty="0" err="1">
                <a:solidFill>
                  <a:srgbClr val="FF0066"/>
                </a:solidFill>
                <a:latin typeface="Arial" charset="0"/>
              </a:rPr>
              <a:t>order</a:t>
            </a:r>
            <a:r>
              <a:rPr lang="tr-TR" sz="2400" b="1" dirty="0">
                <a:solidFill>
                  <a:srgbClr val="FF0066"/>
                </a:solidFill>
                <a:latin typeface="Arial" charset="0"/>
              </a:rPr>
              <a:t> 605.</a:t>
            </a:r>
            <a:endParaRPr lang="tr-TR" sz="3000" dirty="0"/>
          </a:p>
        </p:txBody>
      </p:sp>
      <p:sp>
        <p:nvSpPr>
          <p:cNvPr id="108552"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ordid, prodid, qty</a:t>
            </a:r>
          </a:p>
          <a:p>
            <a:pPr>
              <a:tabLst>
                <a:tab pos="1200150" algn="l"/>
              </a:tabLst>
            </a:pPr>
            <a:r>
              <a:rPr lang="tr-TR" sz="1800" b="1">
                <a:solidFill>
                  <a:srgbClr val="000000"/>
                </a:solidFill>
                <a:effectLst/>
                <a:latin typeface="Courier New" pitchFamily="49" charset="0"/>
              </a:rPr>
              <a:t>  2  FROM	item</a:t>
            </a:r>
          </a:p>
          <a:p>
            <a:pPr>
              <a:tabLst>
                <a:tab pos="1200150" algn="l"/>
              </a:tabLst>
            </a:pPr>
            <a:r>
              <a:rPr lang="tr-TR" sz="1800" b="1">
                <a:solidFill>
                  <a:srgbClr val="000000"/>
                </a:solidFill>
                <a:effectLst/>
                <a:latin typeface="Courier New" pitchFamily="49" charset="0"/>
              </a:rPr>
              <a:t>  3  WHERE   (prodid, qty) IN</a:t>
            </a:r>
          </a:p>
          <a:p>
            <a:pPr>
              <a:tabLst>
                <a:tab pos="1200150" algn="l"/>
              </a:tabLst>
            </a:pPr>
            <a:r>
              <a:rPr lang="tr-TR" sz="1800" b="1">
                <a:solidFill>
                  <a:srgbClr val="000000"/>
                </a:solidFill>
                <a:effectLst/>
                <a:latin typeface="Courier New" pitchFamily="49" charset="0"/>
              </a:rPr>
              <a:t>  4 				(SELECT prodid, qty</a:t>
            </a:r>
          </a:p>
          <a:p>
            <a:pPr>
              <a:tabLst>
                <a:tab pos="1200150" algn="l"/>
              </a:tabLst>
            </a:pPr>
            <a:r>
              <a:rPr lang="tr-TR" sz="1800" b="1">
                <a:solidFill>
                  <a:srgbClr val="000000"/>
                </a:solidFill>
                <a:effectLst/>
                <a:latin typeface="Courier New" pitchFamily="49" charset="0"/>
              </a:rPr>
              <a:t>  5       			 FROM   item</a:t>
            </a:r>
          </a:p>
          <a:p>
            <a:pPr>
              <a:tabLst>
                <a:tab pos="1200150" algn="l"/>
              </a:tabLst>
            </a:pPr>
            <a:r>
              <a:rPr lang="tr-TR" sz="1800" b="1">
                <a:solidFill>
                  <a:srgbClr val="000000"/>
                </a:solidFill>
                <a:effectLst/>
                <a:latin typeface="Courier New" pitchFamily="49" charset="0"/>
              </a:rPr>
              <a:t>  6       			 WHERE  ordid = 605)</a:t>
            </a:r>
          </a:p>
          <a:p>
            <a:pPr>
              <a:tabLst>
                <a:tab pos="1200150" algn="l"/>
              </a:tabLst>
            </a:pPr>
            <a:r>
              <a:rPr lang="tr-TR" sz="1800" b="1">
                <a:solidFill>
                  <a:srgbClr val="000000"/>
                </a:solidFill>
                <a:effectLst/>
                <a:latin typeface="Courier New" pitchFamily="49" charset="0"/>
              </a:rPr>
              <a:t>  7  AND		ordid &lt;&gt; 605;</a:t>
            </a:r>
          </a:p>
        </p:txBody>
      </p:sp>
      <p:grpSp>
        <p:nvGrpSpPr>
          <p:cNvPr id="2" name="Group 7"/>
          <p:cNvGrpSpPr>
            <a:grpSpLocks/>
          </p:cNvGrpSpPr>
          <p:nvPr/>
        </p:nvGrpSpPr>
        <p:grpSpPr bwMode="auto">
          <a:xfrm>
            <a:off x="8386763" y="6324600"/>
            <a:ext cx="414337" cy="292100"/>
            <a:chOff x="5283" y="3984"/>
            <a:chExt cx="261" cy="184"/>
          </a:xfrm>
        </p:grpSpPr>
        <p:sp>
          <p:nvSpPr>
            <p:cNvPr id="2078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78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78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78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78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9922"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9923"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4"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Multiple-Column Subqueries</a:t>
            </a:r>
            <a:endParaRPr lang="tr-TR"/>
          </a:p>
        </p:txBody>
      </p:sp>
      <p:sp>
        <p:nvSpPr>
          <p:cNvPr id="209925" name="Rectangle 5"/>
          <p:cNvSpPr>
            <a:spLocks noGrp="1" noChangeArrowheads="1"/>
          </p:cNvSpPr>
          <p:nvPr>
            <p:ph type="body" idx="1"/>
          </p:nvPr>
        </p:nvSpPr>
        <p:spPr>
          <a:xfrm>
            <a:off x="736600" y="1862138"/>
            <a:ext cx="7816850" cy="155257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Display the order number, product number, and quantity of any item in which the product number and quantity match both the product number and quantity of an item in order 605.</a:t>
            </a:r>
            <a:endParaRPr lang="tr-TR" sz="3000"/>
          </a:p>
        </p:txBody>
      </p:sp>
      <p:sp>
        <p:nvSpPr>
          <p:cNvPr id="109576"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2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r>
              <a:rPr lang="tr-TR" sz="1800" b="1" dirty="0">
                <a:solidFill>
                  <a:srgbClr val="000000"/>
                </a:solidFill>
                <a:effectLst/>
                <a:latin typeface="Courier New" pitchFamily="49" charset="0"/>
              </a:rPr>
              <a:t>) IN</a:t>
            </a:r>
          </a:p>
          <a:p>
            <a:pPr>
              <a:tabLst>
                <a:tab pos="1200150" algn="l"/>
              </a:tabLst>
            </a:pPr>
            <a:r>
              <a:rPr lang="tr-TR" sz="1800" b="1" dirty="0">
                <a:solidFill>
                  <a:srgbClr val="000000"/>
                </a:solidFill>
                <a:effectLst/>
                <a:latin typeface="Courier New" pitchFamily="49" charset="0"/>
              </a:rPr>
              <a:t>  4 				(SELECT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5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6       			 WHERE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 605)</a:t>
            </a:r>
          </a:p>
          <a:p>
            <a:pPr>
              <a:tabLst>
                <a:tab pos="1200150" algn="l"/>
              </a:tabLst>
            </a:pPr>
            <a:r>
              <a:rPr lang="tr-TR" sz="1800" b="1" dirty="0">
                <a:solidFill>
                  <a:srgbClr val="000000"/>
                </a:solidFill>
                <a:effectLst/>
                <a:latin typeface="Courier New" pitchFamily="49" charset="0"/>
              </a:rPr>
              <a:t>  7  AND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&lt;&gt; 605;</a:t>
            </a:r>
          </a:p>
        </p:txBody>
      </p:sp>
      <p:grpSp>
        <p:nvGrpSpPr>
          <p:cNvPr id="2" name="Group 7"/>
          <p:cNvGrpSpPr>
            <a:grpSpLocks/>
          </p:cNvGrpSpPr>
          <p:nvPr/>
        </p:nvGrpSpPr>
        <p:grpSpPr bwMode="auto">
          <a:xfrm>
            <a:off x="8386763" y="6324600"/>
            <a:ext cx="414337" cy="292100"/>
            <a:chOff x="5283" y="3984"/>
            <a:chExt cx="261" cy="184"/>
          </a:xfrm>
        </p:grpSpPr>
        <p:sp>
          <p:nvSpPr>
            <p:cNvPr id="20992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993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993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993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993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up)">
                                      <p:cBhvr>
                                        <p:cTn id="7" dur="500"/>
                                        <p:tgtEl>
                                          <p:spTgt spid="2099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18114" name="Rectangle 2"/>
          <p:cNvSpPr>
            <a:spLocks noChangeArrowheads="1"/>
          </p:cNvSpPr>
          <p:nvPr/>
        </p:nvSpPr>
        <p:spPr bwMode="blackWhite">
          <a:xfrm>
            <a:off x="927100" y="2168525"/>
            <a:ext cx="7489825" cy="1876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181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Null Values in a Subquery</a:t>
            </a:r>
            <a:endParaRPr lang="tr-TR"/>
          </a:p>
        </p:txBody>
      </p:sp>
      <p:sp>
        <p:nvSpPr>
          <p:cNvPr id="218116" name="Rectangle 4"/>
          <p:cNvSpPr>
            <a:spLocks noChangeArrowheads="1"/>
          </p:cNvSpPr>
          <p:nvPr/>
        </p:nvSpPr>
        <p:spPr bwMode="ltGray">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17" name="Rectangle 5"/>
          <p:cNvSpPr>
            <a:spLocks noChangeArrowheads="1"/>
          </p:cNvSpPr>
          <p:nvPr/>
        </p:nvSpPr>
        <p:spPr bwMode="blackWhite">
          <a:xfrm>
            <a:off x="971550" y="2174875"/>
            <a:ext cx="7180263" cy="19018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SELECT	employee.ename</a:t>
            </a:r>
          </a:p>
          <a:p>
            <a:pPr>
              <a:tabLst>
                <a:tab pos="1200150" algn="l"/>
              </a:tabLst>
              <a:defRPr/>
            </a:pPr>
            <a:r>
              <a:rPr lang="tr-TR" sz="1800" b="1">
                <a:solidFill>
                  <a:srgbClr val="000000"/>
                </a:solidFill>
                <a:effectLst/>
                <a:latin typeface="Courier New" pitchFamily="49" charset="0"/>
              </a:rPr>
              <a:t>  2  FROM 	emp employee</a:t>
            </a:r>
          </a:p>
          <a:p>
            <a:pPr>
              <a:tabLst>
                <a:tab pos="1200150" algn="l"/>
              </a:tabLst>
              <a:defRPr/>
            </a:pPr>
            <a:r>
              <a:rPr lang="tr-TR" sz="1800" b="1">
                <a:solidFill>
                  <a:srgbClr val="000000"/>
                </a:solidFill>
                <a:effectLst/>
                <a:latin typeface="Courier New" pitchFamily="49" charset="0"/>
              </a:rPr>
              <a:t>  3  WHERE 	employee.empno NOT IN</a:t>
            </a:r>
          </a:p>
          <a:p>
            <a:pPr>
              <a:tabLst>
                <a:tab pos="1200150" algn="l"/>
              </a:tabLst>
              <a:defRPr/>
            </a:pPr>
            <a:r>
              <a:rPr lang="tr-TR" sz="1800" b="1">
                <a:solidFill>
                  <a:srgbClr val="000000"/>
                </a:solidFill>
                <a:effectLst/>
                <a:latin typeface="Courier New" pitchFamily="49" charset="0"/>
              </a:rPr>
              <a:t>  4				(SELECT manager.mgr</a:t>
            </a:r>
          </a:p>
          <a:p>
            <a:pPr>
              <a:tabLst>
                <a:tab pos="1200150" algn="l"/>
              </a:tabLst>
              <a:defRPr/>
            </a:pPr>
            <a:r>
              <a:rPr lang="tr-TR" sz="1800" b="1">
                <a:solidFill>
                  <a:srgbClr val="000000"/>
                </a:solidFill>
                <a:effectLst/>
                <a:latin typeface="Courier New" pitchFamily="49" charset="0"/>
              </a:rPr>
              <a:t>  5				 FROM   emp manager);</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no rows selected.</a:t>
            </a:r>
          </a:p>
        </p:txBody>
      </p:sp>
      <p:grpSp>
        <p:nvGrpSpPr>
          <p:cNvPr id="2" name="Group 6"/>
          <p:cNvGrpSpPr>
            <a:grpSpLocks/>
          </p:cNvGrpSpPr>
          <p:nvPr/>
        </p:nvGrpSpPr>
        <p:grpSpPr bwMode="auto">
          <a:xfrm>
            <a:off x="8386763" y="6324600"/>
            <a:ext cx="414337" cy="292100"/>
            <a:chOff x="5283" y="3984"/>
            <a:chExt cx="261" cy="184"/>
          </a:xfrm>
        </p:grpSpPr>
        <p:sp>
          <p:nvSpPr>
            <p:cNvPr id="21811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2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1812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1812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1812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1812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914524" y="4470052"/>
            <a:ext cx="7842250" cy="1569660"/>
          </a:xfrm>
          <a:prstGeom prst="rect">
            <a:avLst/>
          </a:prstGeom>
          <a:noFill/>
        </p:spPr>
        <p:txBody>
          <a:bodyPr wrap="square" rtlCol="0">
            <a:spAutoFit/>
          </a:bodyPr>
          <a:lstStyle/>
          <a:p>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a:t>
            </a:r>
          </a:p>
          <a:p>
            <a:endParaRPr lang="tr-TR" dirty="0"/>
          </a:p>
          <a:p>
            <a:pPr marL="0" lvl="1"/>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blackWhite">
          <a:xfrm>
            <a:off x="935038" y="1556792"/>
            <a:ext cx="7491412" cy="197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20163" name="Rectangle 3"/>
          <p:cNvSpPr>
            <a:spLocks noChangeArrowheads="1"/>
          </p:cNvSpPr>
          <p:nvPr/>
        </p:nvSpPr>
        <p:spPr bwMode="ltGray">
          <a:xfrm>
            <a:off x="3752850" y="1917155"/>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14694" name="Rectangle 4"/>
          <p:cNvSpPr>
            <a:spLocks noChangeArrowheads="1"/>
          </p:cNvSpPr>
          <p:nvPr/>
        </p:nvSpPr>
        <p:spPr bwMode="blackWhite">
          <a:xfrm>
            <a:off x="922338" y="1718717"/>
            <a:ext cx="7180262" cy="1597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a.ename, a.sal, a.deptno, b.salavg</a:t>
            </a:r>
          </a:p>
          <a:p>
            <a:pPr>
              <a:tabLst>
                <a:tab pos="1200150" algn="l"/>
              </a:tabLst>
            </a:pPr>
            <a:r>
              <a:rPr lang="tr-TR" sz="1800" b="1">
                <a:solidFill>
                  <a:srgbClr val="000000"/>
                </a:solidFill>
                <a:effectLst/>
                <a:latin typeface="Courier New" pitchFamily="49" charset="0"/>
              </a:rPr>
              <a:t>  2  FROM    emp a, (SELECT   deptno, avg(sal) salavg</a:t>
            </a:r>
          </a:p>
          <a:p>
            <a:pPr>
              <a:tabLst>
                <a:tab pos="1200150" algn="l"/>
              </a:tabLst>
            </a:pPr>
            <a:r>
              <a:rPr lang="tr-TR" sz="1800" b="1">
                <a:solidFill>
                  <a:srgbClr val="000000"/>
                </a:solidFill>
                <a:effectLst/>
                <a:latin typeface="Courier New" pitchFamily="49" charset="0"/>
              </a:rPr>
              <a:t>  3                  FROM     emp</a:t>
            </a:r>
          </a:p>
          <a:p>
            <a:pPr>
              <a:tabLst>
                <a:tab pos="1200150" algn="l"/>
              </a:tabLst>
            </a:pPr>
            <a:r>
              <a:rPr lang="tr-TR" sz="1800" b="1">
                <a:solidFill>
                  <a:srgbClr val="000000"/>
                </a:solidFill>
                <a:effectLst/>
                <a:latin typeface="Courier New" pitchFamily="49" charset="0"/>
              </a:rPr>
              <a:t>  4                  GROUP BY deptno) b</a:t>
            </a:r>
          </a:p>
          <a:p>
            <a:pPr>
              <a:tabLst>
                <a:tab pos="1200150" algn="l"/>
              </a:tabLst>
            </a:pPr>
            <a:r>
              <a:rPr lang="tr-TR" sz="1800" b="1">
                <a:solidFill>
                  <a:srgbClr val="000000"/>
                </a:solidFill>
                <a:effectLst/>
                <a:latin typeface="Courier New" pitchFamily="49" charset="0"/>
              </a:rPr>
              <a:t>  5  WHERE   a.deptno = b.deptno</a:t>
            </a:r>
          </a:p>
          <a:p>
            <a:pPr>
              <a:tabLst>
                <a:tab pos="1200150" algn="l"/>
              </a:tabLst>
            </a:pPr>
            <a:r>
              <a:rPr lang="tr-TR" sz="1800" b="1">
                <a:solidFill>
                  <a:srgbClr val="000000"/>
                </a:solidFill>
                <a:effectLst/>
                <a:latin typeface="Courier New" pitchFamily="49" charset="0"/>
              </a:rPr>
              <a:t>  6  AND     a.sal &gt; b.salavg;</a:t>
            </a:r>
          </a:p>
        </p:txBody>
      </p:sp>
      <p:sp>
        <p:nvSpPr>
          <p:cNvPr id="220165" name="Rectangle 5"/>
          <p:cNvSpPr>
            <a:spLocks noGrp="1" noChangeArrowheads="1"/>
          </p:cNvSpPr>
          <p:nvPr>
            <p:ph type="title"/>
          </p:nvPr>
        </p:nvSpPr>
        <p:spPr>
          <a:xfrm>
            <a:off x="903288" y="39687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 Subquery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the FROM Clause</a:t>
            </a:r>
            <a:endParaRPr lang="tr-TR"/>
          </a:p>
        </p:txBody>
      </p:sp>
      <p:sp>
        <p:nvSpPr>
          <p:cNvPr id="220166" name="Rectangle 6"/>
          <p:cNvSpPr>
            <a:spLocks noChangeArrowheads="1"/>
          </p:cNvSpPr>
          <p:nvPr/>
        </p:nvSpPr>
        <p:spPr bwMode="blackWhite">
          <a:xfrm>
            <a:off x="935038" y="3742780"/>
            <a:ext cx="7491412" cy="205581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ENAME            SAL    DEPTNO     SALAVG</a:t>
            </a:r>
          </a:p>
          <a:p>
            <a:pPr>
              <a:tabLst>
                <a:tab pos="1200150" algn="l"/>
              </a:tabLst>
              <a:defRPr/>
            </a:pPr>
            <a:r>
              <a:rPr lang="tr-TR" sz="1800" b="1" dirty="0">
                <a:solidFill>
                  <a:srgbClr val="000000"/>
                </a:solidFill>
                <a:effectLst/>
                <a:latin typeface="Courier New" pitchFamily="49" charset="0"/>
              </a:rPr>
              <a:t>---------- --------- --------- ----------</a:t>
            </a:r>
          </a:p>
          <a:p>
            <a:pPr>
              <a:tabLst>
                <a:tab pos="1200150" algn="l"/>
              </a:tabLst>
              <a:defRPr/>
            </a:pPr>
            <a:r>
              <a:rPr lang="tr-TR" sz="1800" b="1" dirty="0">
                <a:solidFill>
                  <a:srgbClr val="000000"/>
                </a:solidFill>
                <a:effectLst/>
                <a:latin typeface="Courier New" pitchFamily="49" charset="0"/>
              </a:rPr>
              <a:t>KING            5000        10  2916.6667</a:t>
            </a:r>
          </a:p>
          <a:p>
            <a:pPr>
              <a:tabLst>
                <a:tab pos="1200150" algn="l"/>
              </a:tabLst>
              <a:defRPr/>
            </a:pPr>
            <a:r>
              <a:rPr lang="tr-TR" sz="1800" b="1" dirty="0">
                <a:solidFill>
                  <a:srgbClr val="000000"/>
                </a:solidFill>
                <a:effectLst/>
                <a:latin typeface="Courier New" pitchFamily="49" charset="0"/>
              </a:rPr>
              <a:t>JONES           2975        20       2175</a:t>
            </a:r>
          </a:p>
          <a:p>
            <a:pPr>
              <a:tabLst>
                <a:tab pos="1200150" algn="l"/>
              </a:tabLst>
              <a:defRPr/>
            </a:pPr>
            <a:r>
              <a:rPr lang="tr-TR" sz="1800" b="1">
                <a:solidFill>
                  <a:srgbClr val="000000"/>
                </a:solidFill>
                <a:effectLst/>
                <a:latin typeface="Courier New" pitchFamily="49" charset="0"/>
              </a:rPr>
              <a:t>SCOTT           3000        20       2175</a:t>
            </a:r>
          </a:p>
          <a:p>
            <a:pPr>
              <a:tabLst>
                <a:tab pos="1200150" algn="l"/>
              </a:tabLst>
              <a:defRPr/>
            </a:pP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6 </a:t>
            </a:r>
            <a:r>
              <a:rPr lang="tr-TR" sz="1800" b="1" dirty="0" err="1">
                <a:solidFill>
                  <a:srgbClr val="000000"/>
                </a:solidFill>
                <a:effectLst/>
                <a:latin typeface="Courier New" pitchFamily="49" charset="0"/>
              </a:rPr>
              <a:t>rows</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selected</a:t>
            </a:r>
            <a:r>
              <a:rPr lang="tr-TR" sz="1800" b="1" dirty="0">
                <a:solidFill>
                  <a:srgbClr val="000000"/>
                </a:solidFill>
                <a:effectLst/>
                <a:latin typeface="Courier New" pitchFamily="49" charset="0"/>
              </a:rPr>
              <a:t>.</a:t>
            </a:r>
          </a:p>
        </p:txBody>
      </p:sp>
      <p:grpSp>
        <p:nvGrpSpPr>
          <p:cNvPr id="2" name="Group 7"/>
          <p:cNvGrpSpPr>
            <a:grpSpLocks/>
          </p:cNvGrpSpPr>
          <p:nvPr/>
        </p:nvGrpSpPr>
        <p:grpSpPr bwMode="auto">
          <a:xfrm>
            <a:off x="8386763" y="6324600"/>
            <a:ext cx="414337" cy="292100"/>
            <a:chOff x="5283" y="3984"/>
            <a:chExt cx="261" cy="184"/>
          </a:xfrm>
        </p:grpSpPr>
        <p:sp>
          <p:nvSpPr>
            <p:cNvPr id="2201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01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01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01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01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01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709993" y="5947044"/>
            <a:ext cx="7800595" cy="923330"/>
          </a:xfrm>
          <a:prstGeom prst="rect">
            <a:avLst/>
          </a:prstGeom>
          <a:noFill/>
        </p:spPr>
        <p:txBody>
          <a:bodyPr wrap="square" rtlCol="0">
            <a:spAutoFit/>
          </a:bodyPr>
          <a:lstStyle/>
          <a:p>
            <a:pPr marL="0" lvl="1"/>
            <a:r>
              <a:rPr lang="tr-TR" sz="1800" dirty="0"/>
              <a:t>Displays </a:t>
            </a:r>
            <a:r>
              <a:rPr lang="tr-TR" sz="1800" dirty="0" err="1"/>
              <a:t>employee</a:t>
            </a:r>
            <a:r>
              <a:rPr lang="tr-TR" sz="1800" dirty="0"/>
              <a:t> </a:t>
            </a:r>
            <a:r>
              <a:rPr lang="tr-TR" sz="1800" dirty="0" err="1"/>
              <a:t>names</a:t>
            </a:r>
            <a:r>
              <a:rPr lang="tr-TR" sz="1800" dirty="0"/>
              <a:t>, </a:t>
            </a:r>
            <a:r>
              <a:rPr lang="tr-TR" sz="1800" dirty="0" err="1"/>
              <a:t>salaries</a:t>
            </a:r>
            <a:r>
              <a:rPr lang="tr-TR" sz="1800" dirty="0"/>
              <a:t>, </a:t>
            </a:r>
            <a:r>
              <a:rPr lang="tr-TR" sz="1800" dirty="0" err="1"/>
              <a:t>department</a:t>
            </a:r>
            <a:r>
              <a:rPr lang="tr-TR" sz="1800" dirty="0"/>
              <a:t> </a:t>
            </a:r>
            <a:r>
              <a:rPr lang="tr-TR" sz="1800" dirty="0" err="1"/>
              <a:t>numbers</a:t>
            </a:r>
            <a:r>
              <a:rPr lang="tr-TR" sz="1800" dirty="0"/>
              <a:t>, </a:t>
            </a:r>
            <a:r>
              <a:rPr lang="tr-TR" sz="1800" dirty="0" err="1"/>
              <a:t>and</a:t>
            </a:r>
            <a:r>
              <a:rPr lang="tr-TR" sz="1800" dirty="0"/>
              <a:t> </a:t>
            </a:r>
            <a:r>
              <a:rPr lang="tr-TR" sz="1800" dirty="0" err="1"/>
              <a:t>average</a:t>
            </a:r>
            <a:r>
              <a:rPr lang="tr-TR" sz="1800" dirty="0"/>
              <a:t> </a:t>
            </a:r>
            <a:r>
              <a:rPr lang="tr-TR" sz="1800" dirty="0" err="1"/>
              <a:t>salaries</a:t>
            </a:r>
            <a:r>
              <a:rPr lang="tr-TR" sz="1800" dirty="0"/>
              <a:t> </a:t>
            </a:r>
            <a:r>
              <a:rPr lang="tr-TR" sz="1800" dirty="0" err="1"/>
              <a:t>for</a:t>
            </a:r>
            <a:r>
              <a:rPr lang="tr-TR" sz="1800" dirty="0"/>
              <a:t> </a:t>
            </a:r>
            <a:r>
              <a:rPr lang="tr-TR" sz="1800" dirty="0" err="1"/>
              <a:t>all</a:t>
            </a:r>
            <a:r>
              <a:rPr lang="tr-TR" sz="1800" dirty="0"/>
              <a:t> </a:t>
            </a:r>
            <a:r>
              <a:rPr lang="tr-TR" sz="1800" dirty="0" err="1"/>
              <a:t>the</a:t>
            </a:r>
            <a:r>
              <a:rPr lang="tr-TR" sz="1800" dirty="0"/>
              <a:t> </a:t>
            </a:r>
            <a:r>
              <a:rPr lang="tr-TR" sz="1800" dirty="0" err="1"/>
              <a:t>employees</a:t>
            </a:r>
            <a:r>
              <a:rPr lang="tr-TR" sz="1800" dirty="0"/>
              <a:t> </a:t>
            </a:r>
            <a:r>
              <a:rPr lang="tr-TR" sz="1800" dirty="0" err="1"/>
              <a:t>who</a:t>
            </a:r>
            <a:r>
              <a:rPr lang="tr-TR" sz="1800" dirty="0"/>
              <a:t> </a:t>
            </a:r>
            <a:r>
              <a:rPr lang="tr-TR" sz="1800" dirty="0" err="1"/>
              <a:t>make</a:t>
            </a:r>
            <a:r>
              <a:rPr lang="tr-TR" sz="1800" dirty="0"/>
              <a:t> </a:t>
            </a:r>
            <a:r>
              <a:rPr lang="tr-TR" sz="1800" dirty="0" err="1"/>
              <a:t>more</a:t>
            </a:r>
            <a:r>
              <a:rPr lang="tr-TR" sz="1800" dirty="0"/>
              <a:t> </a:t>
            </a:r>
            <a:r>
              <a:rPr lang="tr-TR" sz="1800" dirty="0" err="1"/>
              <a:t>than</a:t>
            </a:r>
            <a:r>
              <a:rPr lang="tr-TR" sz="1800" dirty="0"/>
              <a:t> </a:t>
            </a:r>
            <a:r>
              <a:rPr lang="tr-TR" sz="1800" dirty="0" err="1"/>
              <a:t>the</a:t>
            </a:r>
            <a:r>
              <a:rPr lang="tr-TR" sz="1800" dirty="0"/>
              <a:t> </a:t>
            </a:r>
            <a:r>
              <a:rPr lang="tr-TR" sz="1800" dirty="0" err="1"/>
              <a:t>average</a:t>
            </a:r>
            <a:r>
              <a:rPr lang="tr-TR" sz="1800" dirty="0"/>
              <a:t> </a:t>
            </a:r>
            <a:r>
              <a:rPr lang="tr-TR" sz="1800" dirty="0" err="1"/>
              <a:t>salary</a:t>
            </a:r>
            <a:r>
              <a:rPr lang="tr-TR" sz="1800" dirty="0"/>
              <a:t> in </a:t>
            </a:r>
            <a:r>
              <a:rPr lang="tr-TR" sz="1800" dirty="0" err="1"/>
              <a:t>their</a:t>
            </a:r>
            <a:r>
              <a:rPr lang="tr-TR" sz="1800" dirty="0"/>
              <a:t> </a:t>
            </a:r>
            <a:r>
              <a:rPr lang="tr-TR" sz="1800" dirty="0" err="1"/>
              <a:t>department</a:t>
            </a:r>
            <a:r>
              <a:rPr lang="tr-TR" sz="1800" dirty="0"/>
              <a:t>. </a:t>
            </a:r>
          </a:p>
          <a:p>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8- Manipulating Data</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222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222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222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222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222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222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18530739"/>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42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Adding a New Row to a Table</a:t>
            </a:r>
            <a:endParaRPr lang="tr-TR"/>
          </a:p>
        </p:txBody>
      </p:sp>
      <p:sp>
        <p:nvSpPr>
          <p:cNvPr id="224259" name="Rectangle 3"/>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60" name="Rectangle 4"/>
          <p:cNvSpPr>
            <a:spLocks noChangeArrowheads="1"/>
          </p:cNvSpPr>
          <p:nvPr/>
        </p:nvSpPr>
        <p:spPr bwMode="auto">
          <a:xfrm>
            <a:off x="520700" y="24114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43" name="Rectangle 5"/>
          <p:cNvSpPr>
            <a:spLocks noChangeArrowheads="1"/>
          </p:cNvSpPr>
          <p:nvPr/>
        </p:nvSpPr>
        <p:spPr bwMode="blackWhite">
          <a:xfrm>
            <a:off x="620713" y="280670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62" name="Line 6"/>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3" name="Line 7"/>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4" name="Line 8"/>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5" name="Line 9"/>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6" name="Line 10"/>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7" name="Line 11"/>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2"/>
          <p:cNvGrpSpPr>
            <a:grpSpLocks/>
          </p:cNvGrpSpPr>
          <p:nvPr/>
        </p:nvGrpSpPr>
        <p:grpSpPr bwMode="auto">
          <a:xfrm>
            <a:off x="520700" y="1327150"/>
            <a:ext cx="3949700" cy="1058863"/>
            <a:chOff x="328" y="836"/>
            <a:chExt cx="2488" cy="667"/>
          </a:xfrm>
        </p:grpSpPr>
        <p:sp>
          <p:nvSpPr>
            <p:cNvPr id="224269" name="Rectangle 13"/>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24270" name="Rectangle 14"/>
            <p:cNvSpPr>
              <a:spLocks noChangeArrowheads="1"/>
            </p:cNvSpPr>
            <p:nvPr/>
          </p:nvSpPr>
          <p:spPr bwMode="auto">
            <a:xfrm>
              <a:off x="328" y="1253"/>
              <a:ext cx="774"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row</a:t>
              </a:r>
            </a:p>
          </p:txBody>
        </p:sp>
        <p:sp>
          <p:nvSpPr>
            <p:cNvPr id="116777" name="Rectangle 15"/>
            <p:cNvSpPr>
              <a:spLocks noChangeArrowheads="1"/>
            </p:cNvSpPr>
            <p:nvPr/>
          </p:nvSpPr>
          <p:spPr bwMode="blackWhite">
            <a:xfrm>
              <a:off x="391" y="83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72" name="Line 16"/>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3" name="Line 17"/>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224274" name="Rectangle 18"/>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75" name="Rectangle 19"/>
          <p:cNvSpPr>
            <a:spLocks noChangeArrowheads="1"/>
          </p:cNvSpPr>
          <p:nvPr/>
        </p:nvSpPr>
        <p:spPr bwMode="auto">
          <a:xfrm>
            <a:off x="4654550" y="354806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53" name="Rectangle 20"/>
          <p:cNvSpPr>
            <a:spLocks noChangeArrowheads="1"/>
          </p:cNvSpPr>
          <p:nvPr/>
        </p:nvSpPr>
        <p:spPr bwMode="blackWhite">
          <a:xfrm>
            <a:off x="4754563" y="394335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77" name="Line 21"/>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8" name="Line 22"/>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9" name="Line 23"/>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0" name="Line 24"/>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1" name="Line 25"/>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2" name="Line 26"/>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27"/>
          <p:cNvGrpSpPr>
            <a:grpSpLocks/>
          </p:cNvGrpSpPr>
          <p:nvPr/>
        </p:nvGrpSpPr>
        <p:grpSpPr bwMode="auto">
          <a:xfrm>
            <a:off x="4514850" y="2263775"/>
            <a:ext cx="3579813" cy="1357313"/>
            <a:chOff x="2844" y="1426"/>
            <a:chExt cx="2255" cy="855"/>
          </a:xfrm>
        </p:grpSpPr>
        <p:sp>
          <p:nvSpPr>
            <p:cNvPr id="224284" name="Rectangle 28"/>
            <p:cNvSpPr>
              <a:spLocks noChangeArrowheads="1"/>
            </p:cNvSpPr>
            <p:nvPr/>
          </p:nvSpPr>
          <p:spPr bwMode="auto">
            <a:xfrm>
              <a:off x="2844" y="1426"/>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“…insert a new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into DEPT table…”</a:t>
              </a:r>
              <a:endParaRPr lang="tr-TR" b="1">
                <a:solidFill>
                  <a:srgbClr val="FFFFCC"/>
                </a:solidFill>
                <a:effectLst>
                  <a:outerShdw blurRad="38100" dist="38100" dir="2700000" algn="tl">
                    <a:srgbClr val="C0C0C0"/>
                  </a:outerShdw>
                </a:effectLst>
                <a:latin typeface="Arial" charset="0"/>
              </a:endParaRPr>
            </a:p>
          </p:txBody>
        </p:sp>
        <p:sp>
          <p:nvSpPr>
            <p:cNvPr id="224285" name="Arc 29"/>
            <p:cNvSpPr>
              <a:spLocks/>
            </p:cNvSpPr>
            <p:nvPr/>
          </p:nvSpPr>
          <p:spPr bwMode="auto">
            <a:xfrm>
              <a:off x="3155" y="1909"/>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1"/>
                    <a:pt x="17" y="0"/>
                  </a:cubicBezTo>
                  <a:cubicBezTo>
                    <a:pt x="11652" y="0"/>
                    <a:pt x="21197" y="9216"/>
                    <a:pt x="21603" y="20845"/>
                  </a:cubicBezTo>
                </a:path>
                <a:path w="21604" h="21600" stroke="0" extrusionOk="0">
                  <a:moveTo>
                    <a:pt x="0" y="0"/>
                  </a:moveTo>
                  <a:cubicBezTo>
                    <a:pt x="5" y="0"/>
                    <a:pt x="11" y="-1"/>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4" name="Group 30"/>
          <p:cNvGrpSpPr>
            <a:grpSpLocks/>
          </p:cNvGrpSpPr>
          <p:nvPr/>
        </p:nvGrpSpPr>
        <p:grpSpPr bwMode="auto">
          <a:xfrm>
            <a:off x="4743450" y="5375275"/>
            <a:ext cx="3862388" cy="641350"/>
            <a:chOff x="2988" y="3386"/>
            <a:chExt cx="2433" cy="404"/>
          </a:xfrm>
        </p:grpSpPr>
        <p:sp>
          <p:nvSpPr>
            <p:cNvPr id="224287" name="Rectangle 31"/>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116770" name="Rectangle 32"/>
            <p:cNvSpPr>
              <a:spLocks noChangeArrowheads="1"/>
            </p:cNvSpPr>
            <p:nvPr/>
          </p:nvSpPr>
          <p:spPr bwMode="blackWhite">
            <a:xfrm>
              <a:off x="2996" y="338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89" name="Line 33"/>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90" name="Line 34"/>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5" name="Group 35"/>
          <p:cNvGrpSpPr>
            <a:grpSpLocks/>
          </p:cNvGrpSpPr>
          <p:nvPr/>
        </p:nvGrpSpPr>
        <p:grpSpPr bwMode="auto">
          <a:xfrm>
            <a:off x="8386763" y="6324600"/>
            <a:ext cx="414337" cy="292100"/>
            <a:chOff x="5283" y="3984"/>
            <a:chExt cx="261" cy="184"/>
          </a:xfrm>
        </p:grpSpPr>
        <p:sp>
          <p:nvSpPr>
            <p:cNvPr id="224292" name="Rectangle 3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4293" name="Rectangle 3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4294" name="Rectangle 3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4295" name="Freeform 3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4296" name="Freeform 4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4297" name="Freeform 4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929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63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The INSERT Statement</a:t>
            </a:r>
            <a:endParaRPr lang="tr-TR"/>
          </a:p>
        </p:txBody>
      </p:sp>
      <p:sp>
        <p:nvSpPr>
          <p:cNvPr id="226307" name="Rectangle 3"/>
          <p:cNvSpPr>
            <a:spLocks noGrp="1" noChangeArrowheads="1"/>
          </p:cNvSpPr>
          <p:nvPr>
            <p:ph type="body" idx="1"/>
          </p:nvPr>
        </p:nvSpPr>
        <p:spPr>
          <a:xfrm>
            <a:off x="860425" y="1795463"/>
            <a:ext cx="7385050" cy="325278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new rows to a table by using the INSERT statement.</a:t>
            </a: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Only one row is inserted at a time with this syntax.</a:t>
            </a:r>
            <a:endParaRPr lang="tr-TR"/>
          </a:p>
        </p:txBody>
      </p:sp>
      <p:sp>
        <p:nvSpPr>
          <p:cNvPr id="226308" name="Rectangle 4"/>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INSERT INTO	</a:t>
            </a:r>
            <a:r>
              <a:rPr lang="tr-TR" sz="1800" b="1" i="1">
                <a:solidFill>
                  <a:srgbClr val="000000"/>
                </a:solidFill>
                <a:effectLst/>
                <a:latin typeface="Courier New" pitchFamily="49" charset="0"/>
              </a:rPr>
              <a:t>table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column...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VALUES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value...</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2631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631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631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631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631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631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1252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8354" name="Rectangle 2"/>
          <p:cNvSpPr>
            <a:spLocks noChangeArrowheads="1"/>
          </p:cNvSpPr>
          <p:nvPr/>
        </p:nvSpPr>
        <p:spPr bwMode="blackWhite">
          <a:xfrm>
            <a:off x="773113" y="4203700"/>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5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New Rows</a:t>
            </a:r>
            <a:endParaRPr lang="tr-TR"/>
          </a:p>
        </p:txBody>
      </p:sp>
      <p:sp>
        <p:nvSpPr>
          <p:cNvPr id="228356" name="Rectangle 4"/>
          <p:cNvSpPr>
            <a:spLocks noGrp="1" noChangeArrowheads="1"/>
          </p:cNvSpPr>
          <p:nvPr>
            <p:ph type="body" idx="1"/>
          </p:nvPr>
        </p:nvSpPr>
        <p:spPr>
          <a:xfrm>
            <a:off x="836613" y="1508125"/>
            <a:ext cx="7385050" cy="47974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Insert a new row containing values for each column.</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List values in the default order of the columns in the table. </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Optionally list the columns in the INSERT clause.</a:t>
            </a:r>
            <a:br>
              <a:rPr lang="tr-TR" b="1">
                <a:solidFill>
                  <a:srgbClr val="FF0066"/>
                </a:solidFill>
                <a:effectLst>
                  <a:outerShdw blurRad="38100" dist="38100" dir="2700000" algn="tl">
                    <a:srgbClr val="C0C0C0"/>
                  </a:outerShdw>
                </a:effectLst>
                <a:latin typeface="Arial" charset="0"/>
              </a:rPr>
            </a:b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lnSpc>
                <a:spcPct val="85000"/>
              </a:lnSpc>
              <a:tabLst>
                <a:tab pos="571500" algn="l"/>
              </a:tabLst>
            </a:pPr>
            <a:endParaRPr lang="tr-TR" b="1">
              <a:solidFill>
                <a:srgbClr val="FF0066"/>
              </a:solidFill>
              <a:latin typeface="Arial" charset="0"/>
            </a:endParaRP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Enclose character and date values within single quotation marks.</a:t>
            </a:r>
            <a:endParaRPr lang="tr-TR"/>
          </a:p>
        </p:txBody>
      </p:sp>
      <p:sp>
        <p:nvSpPr>
          <p:cNvPr id="228357" name="Rectangle 5"/>
          <p:cNvSpPr>
            <a:spLocks noChangeArrowheads="1"/>
          </p:cNvSpPr>
          <p:nvPr/>
        </p:nvSpPr>
        <p:spPr bwMode="blackWhite">
          <a:xfrm>
            <a:off x="928688" y="4229100"/>
            <a:ext cx="7313612" cy="9048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dept (deptno, dname, loc)</a:t>
            </a:r>
          </a:p>
          <a:p>
            <a:pPr>
              <a:tabLst>
                <a:tab pos="1200150" algn="l"/>
              </a:tabLst>
              <a:defRPr/>
            </a:pPr>
            <a:r>
              <a:rPr lang="tr-TR" sz="1800" b="1" dirty="0">
                <a:solidFill>
                  <a:srgbClr val="000000"/>
                </a:solidFill>
                <a:effectLst/>
                <a:latin typeface="Courier New" pitchFamily="49" charset="0"/>
              </a:rPr>
              <a:t>  2  VALUES		(50, 'DEVELOPMENT', 'DETROIT');</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created.</a:t>
            </a:r>
          </a:p>
        </p:txBody>
      </p:sp>
      <p:grpSp>
        <p:nvGrpSpPr>
          <p:cNvPr id="2" name="Group 6"/>
          <p:cNvGrpSpPr>
            <a:grpSpLocks/>
          </p:cNvGrpSpPr>
          <p:nvPr/>
        </p:nvGrpSpPr>
        <p:grpSpPr bwMode="auto">
          <a:xfrm>
            <a:off x="8386763" y="6324600"/>
            <a:ext cx="414337" cy="292100"/>
            <a:chOff x="5283" y="3984"/>
            <a:chExt cx="261" cy="184"/>
          </a:xfrm>
        </p:grpSpPr>
        <p:sp>
          <p:nvSpPr>
            <p:cNvPr id="22835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6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836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836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836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836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85785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79202"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7920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Subqueries</a:t>
            </a:r>
            <a:endParaRPr lang="tr-TR"/>
          </a:p>
        </p:txBody>
      </p:sp>
      <p:sp>
        <p:nvSpPr>
          <p:cNvPr id="179204" name="Rectangle 4"/>
          <p:cNvSpPr>
            <a:spLocks noGrp="1" noChangeArrowheads="1"/>
          </p:cNvSpPr>
          <p:nvPr>
            <p:ph type="body" idx="1"/>
          </p:nvPr>
        </p:nvSpPr>
        <p:spPr>
          <a:xfrm>
            <a:off x="860425" y="3559175"/>
            <a:ext cx="7385050" cy="106680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The subquery (inner query) executes once before the main query.</a:t>
            </a:r>
          </a:p>
          <a:p>
            <a:pPr marL="341313" lvl="1" indent="-227013" defTabSz="346075">
              <a:tabLst>
                <a:tab pos="571500" algn="l"/>
              </a:tabLst>
            </a:pPr>
            <a:r>
              <a:rPr lang="tr-TR" b="1">
                <a:solidFill>
                  <a:srgbClr val="FF0066"/>
                </a:solidFill>
                <a:latin typeface="Arial" charset="0"/>
              </a:rPr>
              <a:t>The result of the subquery is used by the main query (outer query).</a:t>
            </a:r>
            <a:endParaRPr lang="tr-TR"/>
          </a:p>
        </p:txBody>
      </p:sp>
      <p:sp>
        <p:nvSpPr>
          <p:cNvPr id="179205" name="Rectangle 5"/>
          <p:cNvSpPr>
            <a:spLocks noChangeArrowheads="1"/>
          </p:cNvSpPr>
          <p:nvPr/>
        </p:nvSpPr>
        <p:spPr bwMode="ltGray">
          <a:xfrm>
            <a:off x="3678238" y="2419350"/>
            <a:ext cx="4189412" cy="552450"/>
          </a:xfrm>
          <a:prstGeom prst="rect">
            <a:avLst/>
          </a:prstGeom>
          <a:solidFill>
            <a:srgbClr val="FF9966"/>
          </a:solidFill>
          <a:ln w="9525">
            <a:noFill/>
            <a:miter lim="800000"/>
            <a:headEnd/>
            <a:tailEnd/>
          </a:ln>
          <a:effectLst/>
        </p:spPr>
        <p:txBody>
          <a:bodyPr wrap="none" anchor="ctr"/>
          <a:lstStyle/>
          <a:p>
            <a:endParaRPr lang="tr-TR"/>
          </a:p>
        </p:txBody>
      </p:sp>
      <p:sp>
        <p:nvSpPr>
          <p:cNvPr id="179206" name="Rectangle 6"/>
          <p:cNvSpPr>
            <a:spLocks noChangeArrowheads="1"/>
          </p:cNvSpPr>
          <p:nvPr/>
        </p:nvSpPr>
        <p:spPr bwMode="blackWhite">
          <a:xfrm>
            <a:off x="1062038" y="1560513"/>
            <a:ext cx="7694612"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select_list</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expr operator</a:t>
            </a:r>
          </a:p>
          <a:p>
            <a:pPr>
              <a:tabLst>
                <a:tab pos="1200150" algn="l"/>
              </a:tabLst>
            </a:pPr>
            <a:r>
              <a:rPr lang="tr-TR" sz="1800" b="1">
                <a:solidFill>
                  <a:srgbClr val="000000"/>
                </a:solidFill>
                <a:effectLst/>
                <a:latin typeface="Courier New" pitchFamily="49" charset="0"/>
              </a:rPr>
              <a:t>		 	(SELECT	</a:t>
            </a:r>
            <a:r>
              <a:rPr lang="tr-TR" sz="1800" b="1" i="1">
                <a:solidFill>
                  <a:srgbClr val="000000"/>
                </a:solidFill>
                <a:effectLst/>
                <a:latin typeface="Courier New" pitchFamily="49" charset="0"/>
              </a:rPr>
              <a:t>select_list</a:t>
            </a:r>
          </a:p>
          <a:p>
            <a:pPr>
              <a:tabLst>
                <a:tab pos="1200150" algn="l"/>
              </a:tabLst>
            </a:pPr>
            <a:r>
              <a:rPr lang="tr-TR" sz="1800" b="1">
                <a:solidFill>
                  <a:srgbClr val="000000"/>
                </a:solidFill>
                <a:effectLst/>
                <a:latin typeface="Courier New" pitchFamily="49" charset="0"/>
              </a:rPr>
              <a:t>		       FROM		</a:t>
            </a:r>
            <a:r>
              <a:rPr lang="tr-TR" sz="1800" b="1" i="1">
                <a:solidFill>
                  <a:srgbClr val="000000"/>
                </a:solidFill>
                <a:effectLst/>
                <a:latin typeface="Courier New" pitchFamily="49" charset="0"/>
              </a:rPr>
              <a:t>table</a:t>
            </a:r>
            <a:r>
              <a:rPr lang="tr-TR" sz="1800" b="1">
                <a:solidFill>
                  <a:srgbClr val="000000"/>
                </a:solidFill>
                <a:effectLst/>
                <a:latin typeface="Courier New" pitchFamily="49" charset="0"/>
              </a:rPr>
              <a:t>);</a:t>
            </a:r>
          </a:p>
        </p:txBody>
      </p:sp>
      <p:grpSp>
        <p:nvGrpSpPr>
          <p:cNvPr id="179207" name="Group 7"/>
          <p:cNvGrpSpPr>
            <a:grpSpLocks/>
          </p:cNvGrpSpPr>
          <p:nvPr/>
        </p:nvGrpSpPr>
        <p:grpSpPr bwMode="auto">
          <a:xfrm>
            <a:off x="8386763" y="6324600"/>
            <a:ext cx="414337" cy="292100"/>
            <a:chOff x="5283" y="3984"/>
            <a:chExt cx="261" cy="184"/>
          </a:xfrm>
        </p:grpSpPr>
        <p:sp>
          <p:nvSpPr>
            <p:cNvPr id="17920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920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921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921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921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921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animEffect transition="in" filter="wipe(up)">
                                      <p:cBhvr>
                                        <p:cTn id="7" dur="500"/>
                                        <p:tgtEl>
                                          <p:spTgt spid="17920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0402" name="Rectangle 2"/>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3" name="Rectangle 3"/>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4"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Inserting Rows with Null Values</a:t>
            </a:r>
            <a:endParaRPr lang="tr-TR"/>
          </a:p>
        </p:txBody>
      </p:sp>
      <p:sp>
        <p:nvSpPr>
          <p:cNvPr id="230405" name="Rectangle 5"/>
          <p:cNvSpPr>
            <a:spLocks noGrp="1" noChangeArrowheads="1"/>
          </p:cNvSpPr>
          <p:nvPr>
            <p:ph type="body" idx="1"/>
          </p:nvPr>
        </p:nvSpPr>
        <p:spPr>
          <a:xfrm>
            <a:off x="860425" y="1481138"/>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Implicit method: Omit the column from the column list.</a:t>
            </a:r>
            <a:endParaRPr lang="tr-TR"/>
          </a:p>
        </p:txBody>
      </p:sp>
      <p:sp>
        <p:nvSpPr>
          <p:cNvPr id="230406" name="Rectangle 6"/>
          <p:cNvSpPr>
            <a:spLocks noChangeArrowheads="1"/>
          </p:cNvSpPr>
          <p:nvPr/>
        </p:nvSpPr>
        <p:spPr bwMode="blackWhite">
          <a:xfrm>
            <a:off x="914400" y="2536825"/>
            <a:ext cx="7302500"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 (deptno, dname )</a:t>
            </a:r>
          </a:p>
          <a:p>
            <a:pPr>
              <a:tabLst>
                <a:tab pos="1200150" algn="l"/>
              </a:tabLst>
              <a:defRPr/>
            </a:pPr>
            <a:r>
              <a:rPr lang="tr-TR" sz="1800" b="1">
                <a:solidFill>
                  <a:srgbClr val="000000"/>
                </a:solidFill>
                <a:effectLst/>
                <a:latin typeface="Courier New" pitchFamily="49" charset="0"/>
              </a:rPr>
              <a:t>  2  VALUES		(60, 'MIS');</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sp>
        <p:nvSpPr>
          <p:cNvPr id="230407" name="Rectangle 7"/>
          <p:cNvSpPr>
            <a:spLocks noChangeArrowheads="1"/>
          </p:cNvSpPr>
          <p:nvPr/>
        </p:nvSpPr>
        <p:spPr bwMode="auto">
          <a:xfrm>
            <a:off x="858838" y="3708400"/>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Explicit method: Specify the NULL keyword.</a:t>
            </a:r>
            <a:endParaRPr lang="tr-TR" sz="2800" b="1">
              <a:solidFill>
                <a:srgbClr val="F8F8D3"/>
              </a:solidFill>
              <a:effectLst/>
              <a:latin typeface="Arial" charset="0"/>
            </a:endParaRPr>
          </a:p>
        </p:txBody>
      </p:sp>
      <p:sp>
        <p:nvSpPr>
          <p:cNvPr id="230408" name="Rectangle 8"/>
          <p:cNvSpPr>
            <a:spLocks noChangeArrowheads="1"/>
          </p:cNvSpPr>
          <p:nvPr/>
        </p:nvSpPr>
        <p:spPr bwMode="ltGray">
          <a:xfrm>
            <a:off x="6356350" y="2590800"/>
            <a:ext cx="141288" cy="265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09" name="Rectangle 9"/>
          <p:cNvSpPr>
            <a:spLocks noChangeArrowheads="1"/>
          </p:cNvSpPr>
          <p:nvPr/>
        </p:nvSpPr>
        <p:spPr bwMode="ltGray">
          <a:xfrm>
            <a:off x="5895975" y="5064125"/>
            <a:ext cx="600075" cy="3460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0" name="Rectangle 10"/>
          <p:cNvSpPr>
            <a:spLocks noChangeArrowheads="1"/>
          </p:cNvSpPr>
          <p:nvPr/>
        </p:nvSpPr>
        <p:spPr bwMode="blackWhite">
          <a:xfrm>
            <a:off x="922338" y="4733925"/>
            <a:ext cx="72993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a:t>
            </a:r>
          </a:p>
          <a:p>
            <a:pPr>
              <a:tabLst>
                <a:tab pos="1200150" algn="l"/>
              </a:tabLst>
              <a:defRPr/>
            </a:pPr>
            <a:r>
              <a:rPr lang="tr-TR" sz="1800" b="1">
                <a:solidFill>
                  <a:srgbClr val="000000"/>
                </a:solidFill>
                <a:effectLst/>
                <a:latin typeface="Courier New" pitchFamily="49" charset="0"/>
              </a:rPr>
              <a:t>  2  VALUES		(70, 'FINANCE', NULL);</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grpSp>
        <p:nvGrpSpPr>
          <p:cNvPr id="2" name="Group 11"/>
          <p:cNvGrpSpPr>
            <a:grpSpLocks/>
          </p:cNvGrpSpPr>
          <p:nvPr/>
        </p:nvGrpSpPr>
        <p:grpSpPr bwMode="auto">
          <a:xfrm>
            <a:off x="8386763" y="6324600"/>
            <a:ext cx="414337" cy="292100"/>
            <a:chOff x="5283" y="3984"/>
            <a:chExt cx="261" cy="184"/>
          </a:xfrm>
        </p:grpSpPr>
        <p:sp>
          <p:nvSpPr>
            <p:cNvPr id="23041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041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041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041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041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37815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0408"/>
                                        </p:tgtEl>
                                        <p:attrNameLst>
                                          <p:attrName>style.visibility</p:attrName>
                                        </p:attrNameLst>
                                      </p:cBhvr>
                                      <p:to>
                                        <p:strVal val="visible"/>
                                      </p:to>
                                    </p:set>
                                    <p:animEffect transition="in" filter="wipe(up)">
                                      <p:cBhvr>
                                        <p:cTn id="7" dur="500"/>
                                        <p:tgtEl>
                                          <p:spTgt spid="23040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0409"/>
                                        </p:tgtEl>
                                        <p:attrNameLst>
                                          <p:attrName>style.visibility</p:attrName>
                                        </p:attrNameLst>
                                      </p:cBhvr>
                                      <p:to>
                                        <p:strVal val="visible"/>
                                      </p:to>
                                    </p:set>
                                    <p:animEffect transition="in" filter="wipe(up)">
                                      <p:cBhvr>
                                        <p:cTn id="11" dur="500"/>
                                        <p:tgtEl>
                                          <p:spTgt spid="23040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2450"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245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Special Values</a:t>
            </a:r>
            <a:endParaRPr lang="tr-TR"/>
          </a:p>
        </p:txBody>
      </p:sp>
      <p:sp>
        <p:nvSpPr>
          <p:cNvPr id="232452" name="Rectangle 4"/>
          <p:cNvSpPr>
            <a:spLocks noGrp="1" noChangeArrowheads="1"/>
          </p:cNvSpPr>
          <p:nvPr>
            <p:ph type="body" idx="1"/>
          </p:nvPr>
        </p:nvSpPr>
        <p:spPr>
          <a:xfrm>
            <a:off x="860425" y="1417638"/>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SYSDATE function records the current date and time.</a:t>
            </a:r>
            <a:endParaRPr lang="tr-TR"/>
          </a:p>
        </p:txBody>
      </p:sp>
      <p:sp>
        <p:nvSpPr>
          <p:cNvPr id="232453"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4"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5"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job</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2			</a:t>
            </a:r>
            <a:r>
              <a:rPr lang="tr-TR" sz="1800" b="1" dirty="0" err="1">
                <a:solidFill>
                  <a:srgbClr val="000000"/>
                </a:solidFill>
                <a:effectLst/>
                <a:latin typeface="Courier New" pitchFamily="49" charset="0"/>
              </a:rPr>
              <a:t>mgr</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hiredate</a:t>
            </a:r>
            <a:r>
              <a:rPr lang="tr-TR" sz="1800" b="1" dirty="0">
                <a:solidFill>
                  <a:srgbClr val="000000"/>
                </a:solidFill>
                <a:effectLst/>
                <a:latin typeface="Courier New" pitchFamily="49" charset="0"/>
              </a:rPr>
              <a:t>, sal, </a:t>
            </a:r>
            <a:r>
              <a:rPr lang="tr-TR" sz="1800" b="1" dirty="0" err="1">
                <a:solidFill>
                  <a:srgbClr val="000000"/>
                </a:solidFill>
                <a:effectLst/>
                <a:latin typeface="Courier New" pitchFamily="49" charset="0"/>
              </a:rPr>
              <a:t>comm</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3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4  VALUES		(7196, 'GREEN', 'SALESMAN',</a:t>
            </a:r>
          </a:p>
          <a:p>
            <a:pPr>
              <a:tabLst>
                <a:tab pos="1200150" algn="l"/>
              </a:tabLst>
              <a:defRPr/>
            </a:pPr>
            <a:r>
              <a:rPr lang="tr-TR" sz="1800" b="1" dirty="0">
                <a:solidFill>
                  <a:srgbClr val="000000"/>
                </a:solidFill>
                <a:effectLst/>
                <a:latin typeface="Courier New" pitchFamily="49" charset="0"/>
              </a:rPr>
              <a:t>  5			7782, SYSDATE, 2000, NULL,</a:t>
            </a:r>
          </a:p>
          <a:p>
            <a:pPr>
              <a:tabLst>
                <a:tab pos="1200150" algn="l"/>
              </a:tabLst>
              <a:defRPr/>
            </a:pPr>
            <a:r>
              <a:rPr lang="tr-TR" sz="1800" b="1" dirty="0">
                <a:solidFill>
                  <a:srgbClr val="000000"/>
                </a:solidFill>
                <a:effectLst/>
                <a:latin typeface="Courier New" pitchFamily="49" charset="0"/>
              </a:rPr>
              <a:t>  6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3245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245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246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246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246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26302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wipe(up)">
                                      <p:cBhvr>
                                        <p:cTn id="7" dur="500"/>
                                        <p:tgtEl>
                                          <p:spTgt spid="23245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2454"/>
                                        </p:tgtEl>
                                        <p:attrNameLst>
                                          <p:attrName>style.visibility</p:attrName>
                                        </p:attrNameLst>
                                      </p:cBhvr>
                                      <p:to>
                                        <p:strVal val="visible"/>
                                      </p:to>
                                    </p:set>
                                    <p:animEffect transition="in" filter="wipe(up)">
                                      <p:cBhvr>
                                        <p:cTn id="11" dur="500"/>
                                        <p:tgtEl>
                                          <p:spTgt spid="23245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nimBg="1"/>
      <p:bldP spid="2324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4498"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4499"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34500"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Specific Date Values</a:t>
            </a:r>
            <a:endParaRPr lang="tr-TR"/>
          </a:p>
        </p:txBody>
      </p:sp>
      <p:sp>
        <p:nvSpPr>
          <p:cNvPr id="234501" name="Rectangle 5"/>
          <p:cNvSpPr>
            <a:spLocks noGrp="1" noChangeArrowheads="1"/>
          </p:cNvSpPr>
          <p:nvPr>
            <p:ph type="body" idx="1"/>
          </p:nvPr>
        </p:nvSpPr>
        <p:spPr>
          <a:xfrm>
            <a:off x="860425" y="1566863"/>
            <a:ext cx="7385050"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Add a new employee.</a:t>
            </a:r>
          </a:p>
        </p:txBody>
      </p:sp>
      <p:sp>
        <p:nvSpPr>
          <p:cNvPr id="234502" name="Rectangle 6"/>
          <p:cNvSpPr>
            <a:spLocks noChangeArrowheads="1"/>
          </p:cNvSpPr>
          <p:nvPr/>
        </p:nvSpPr>
        <p:spPr bwMode="ltGray">
          <a:xfrm>
            <a:off x="3275013" y="2649538"/>
            <a:ext cx="5194300"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3"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4" name="Rectangle 8"/>
          <p:cNvSpPr>
            <a:spLocks noChangeArrowheads="1"/>
          </p:cNvSpPr>
          <p:nvPr/>
        </p:nvSpPr>
        <p:spPr bwMode="blackWhite">
          <a:xfrm>
            <a:off x="884238" y="2046288"/>
            <a:ext cx="7542212" cy="14906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VALUES      (2296,'AROMANO','SALESMAN',7782,</a:t>
            </a:r>
          </a:p>
          <a:p>
            <a:pPr>
              <a:tabLst>
                <a:tab pos="1200150" algn="l"/>
              </a:tabLst>
              <a:defRPr/>
            </a:pPr>
            <a:r>
              <a:rPr lang="tr-TR" sz="1800" b="1" dirty="0">
                <a:solidFill>
                  <a:srgbClr val="000000"/>
                </a:solidFill>
                <a:effectLst/>
                <a:latin typeface="Courier New" pitchFamily="49" charset="0"/>
              </a:rPr>
              <a:t>  3		    TO_DATE('FEB 3, 1997', 'MON DD, YYYY'),</a:t>
            </a:r>
          </a:p>
          <a:p>
            <a:pPr>
              <a:tabLst>
                <a:tab pos="1200150" algn="l"/>
              </a:tabLst>
              <a:defRPr/>
            </a:pPr>
            <a:r>
              <a:rPr lang="tr-TR" sz="1800" b="1" dirty="0">
                <a:solidFill>
                  <a:srgbClr val="000000"/>
                </a:solidFill>
                <a:effectLst/>
                <a:latin typeface="Courier New" pitchFamily="49" charset="0"/>
              </a:rPr>
              <a:t>  4		    1300, NULL,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sp>
        <p:nvSpPr>
          <p:cNvPr id="234505"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Verify your addition.</a:t>
            </a:r>
          </a:p>
        </p:txBody>
      </p:sp>
      <p:sp>
        <p:nvSpPr>
          <p:cNvPr id="121868" name="Rectangle 10"/>
          <p:cNvSpPr>
            <a:spLocks noChangeArrowheads="1"/>
          </p:cNvSpPr>
          <p:nvPr/>
        </p:nvSpPr>
        <p:spPr bwMode="blackWhite">
          <a:xfrm>
            <a:off x="928688" y="4471988"/>
            <a:ext cx="7759700" cy="915987"/>
          </a:xfrm>
          <a:prstGeom prst="rect">
            <a:avLst/>
          </a:prstGeom>
          <a:noFill/>
          <a:ln w="9525">
            <a:noFill/>
            <a:miter lim="800000"/>
            <a:headEnd/>
            <a:tailEnd/>
          </a:ln>
        </p:spPr>
        <p:txBody>
          <a:bodyPr lIns="92075" tIns="46038" rIns="92075" bIns="46038">
            <a:spAutoFit/>
          </a:bodyPr>
          <a:lstStyle/>
          <a:p>
            <a:pPr>
              <a:tabLst>
                <a:tab pos="1200150" algn="l"/>
              </a:tabLst>
            </a:pPr>
            <a:r>
              <a:rPr lang="tr-TR" sz="1800" b="1">
                <a:solidFill>
                  <a:srgbClr val="000000"/>
                </a:solidFill>
                <a:effectLst/>
                <a:latin typeface="Courier New" pitchFamily="49" charset="0"/>
              </a:rPr>
              <a:t>EMPNO ENAME   JOB      MGR   HIREDATE  SAL COMM DEPTNO</a:t>
            </a:r>
          </a:p>
          <a:p>
            <a:pPr>
              <a:tabLst>
                <a:tab pos="1200150" algn="l"/>
              </a:tabLst>
            </a:pPr>
            <a:r>
              <a:rPr lang="tr-TR" sz="1800" b="1">
                <a:solidFill>
                  <a:srgbClr val="000000"/>
                </a:solidFill>
                <a:effectLst/>
                <a:latin typeface="Courier New" pitchFamily="49" charset="0"/>
              </a:rPr>
              <a:t>----- ------- -------- ---- --------- ---- ---- ------</a:t>
            </a:r>
          </a:p>
          <a:p>
            <a:pPr>
              <a:tabLst>
                <a:tab pos="1200150" algn="l"/>
              </a:tabLst>
            </a:pPr>
            <a:r>
              <a:rPr lang="tr-TR" sz="1800" b="1">
                <a:solidFill>
                  <a:srgbClr val="000000"/>
                </a:solidFill>
                <a:effectLst/>
                <a:latin typeface="Courier New" pitchFamily="49" charset="0"/>
              </a:rPr>
              <a:t> 2296 AROMANO SALESMAN 7782 03-FEB-97 1300          10</a:t>
            </a:r>
          </a:p>
        </p:txBody>
      </p:sp>
      <p:grpSp>
        <p:nvGrpSpPr>
          <p:cNvPr id="2" name="Group 11"/>
          <p:cNvGrpSpPr>
            <a:grpSpLocks/>
          </p:cNvGrpSpPr>
          <p:nvPr/>
        </p:nvGrpSpPr>
        <p:grpSpPr bwMode="auto">
          <a:xfrm>
            <a:off x="8386763" y="6324600"/>
            <a:ext cx="414337" cy="292100"/>
            <a:chOff x="5283" y="3984"/>
            <a:chExt cx="261" cy="184"/>
          </a:xfrm>
        </p:grpSpPr>
        <p:sp>
          <p:nvSpPr>
            <p:cNvPr id="2345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45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45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45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45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71336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animEffect transition="in" filter="wipe(up)">
                                      <p:cBhvr>
                                        <p:cTn id="7" dur="500"/>
                                        <p:tgtEl>
                                          <p:spTgt spid="23450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4503"/>
                                        </p:tgtEl>
                                        <p:attrNameLst>
                                          <p:attrName>style.visibility</p:attrName>
                                        </p:attrNameLst>
                                      </p:cBhvr>
                                      <p:to>
                                        <p:strVal val="visible"/>
                                      </p:to>
                                    </p:set>
                                    <p:animEffect transition="in" filter="wipe(up)">
                                      <p:cBhvr>
                                        <p:cTn id="11" dur="500"/>
                                        <p:tgtEl>
                                          <p:spTgt spid="23450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0642" name="Rectangle 2"/>
          <p:cNvSpPr>
            <a:spLocks noChangeArrowheads="1"/>
          </p:cNvSpPr>
          <p:nvPr/>
        </p:nvSpPr>
        <p:spPr bwMode="blackWhite">
          <a:xfrm>
            <a:off x="955675" y="2863850"/>
            <a:ext cx="7510463" cy="1530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40643"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Copying Rows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from Another Table</a:t>
            </a:r>
            <a:endParaRPr lang="tr-TR"/>
          </a:p>
        </p:txBody>
      </p:sp>
      <p:sp>
        <p:nvSpPr>
          <p:cNvPr id="240644" name="Rectangle 4"/>
          <p:cNvSpPr>
            <a:spLocks noGrp="1" noChangeArrowheads="1"/>
          </p:cNvSpPr>
          <p:nvPr>
            <p:ph type="body" idx="1"/>
          </p:nvPr>
        </p:nvSpPr>
        <p:spPr>
          <a:xfrm>
            <a:off x="860425" y="1795463"/>
            <a:ext cx="7385050" cy="45339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Write your INSERT statement with a subquery.</a:t>
            </a:r>
            <a:br>
              <a:rPr lang="tr-TR"/>
            </a:br>
            <a:br>
              <a:rPr lang="tr-TR"/>
            </a:br>
            <a:br>
              <a:rPr lang="tr-TR"/>
            </a:br>
            <a:br>
              <a:rPr lang="tr-TR"/>
            </a:br>
            <a:br>
              <a:rPr lang="tr-TR"/>
            </a:br>
            <a:endParaRPr lang="tr-TR"/>
          </a:p>
          <a:p>
            <a:pPr marL="341313" lvl="1" indent="-227013" defTabSz="346075">
              <a:tabLst>
                <a:tab pos="571500" algn="l"/>
              </a:tabLst>
            </a:pPr>
            <a:r>
              <a:rPr lang="tr-TR" b="1">
                <a:solidFill>
                  <a:srgbClr val="FF0066"/>
                </a:solidFill>
                <a:latin typeface="Arial" charset="0"/>
              </a:rPr>
              <a:t>Do not use the VALUES clause.</a:t>
            </a:r>
          </a:p>
          <a:p>
            <a:pPr marL="341313" lvl="1" indent="-227013" defTabSz="346075">
              <a:tabLst>
                <a:tab pos="571500" algn="l"/>
              </a:tabLst>
            </a:pPr>
            <a:r>
              <a:rPr lang="tr-TR" b="1">
                <a:solidFill>
                  <a:srgbClr val="FF0066"/>
                </a:solidFill>
                <a:latin typeface="Arial" charset="0"/>
              </a:rPr>
              <a:t>Match the number of columns in the INSERT clause to those in the subquery.</a:t>
            </a:r>
            <a:endParaRPr lang="tr-TR"/>
          </a:p>
        </p:txBody>
      </p:sp>
      <p:sp>
        <p:nvSpPr>
          <p:cNvPr id="240645" name="Rectangle 5"/>
          <p:cNvSpPr>
            <a:spLocks noChangeArrowheads="1"/>
          </p:cNvSpPr>
          <p:nvPr/>
        </p:nvSpPr>
        <p:spPr bwMode="ltGray">
          <a:xfrm>
            <a:off x="3695700" y="3219450"/>
            <a:ext cx="4686300" cy="87630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2" name="Group 6"/>
          <p:cNvGrpSpPr>
            <a:grpSpLocks/>
          </p:cNvGrpSpPr>
          <p:nvPr/>
        </p:nvGrpSpPr>
        <p:grpSpPr bwMode="auto">
          <a:xfrm>
            <a:off x="8386763" y="6324600"/>
            <a:ext cx="414337" cy="292100"/>
            <a:chOff x="5283" y="3984"/>
            <a:chExt cx="261" cy="184"/>
          </a:xfrm>
        </p:grpSpPr>
        <p:sp>
          <p:nvSpPr>
            <p:cNvPr id="2406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06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06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06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06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06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240653" name="Rectangle 13"/>
          <p:cNvSpPr>
            <a:spLocks noChangeArrowheads="1"/>
          </p:cNvSpPr>
          <p:nvPr/>
        </p:nvSpPr>
        <p:spPr bwMode="blackWhite">
          <a:xfrm>
            <a:off x="939800" y="2814638"/>
            <a:ext cx="7535863" cy="16097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managers(id, name, salary, hiredate)</a:t>
            </a:r>
          </a:p>
          <a:p>
            <a:pPr>
              <a:tabLst>
                <a:tab pos="1200150" algn="l"/>
              </a:tabLst>
              <a:defRPr/>
            </a:pPr>
            <a:r>
              <a:rPr lang="tr-TR" sz="1800" b="1" dirty="0">
                <a:solidFill>
                  <a:srgbClr val="000000"/>
                </a:solidFill>
                <a:effectLst/>
                <a:latin typeface="Courier New" pitchFamily="49" charset="0"/>
              </a:rPr>
              <a:t>  2          		SELECT	empno, ename, sal, hiredate</a:t>
            </a:r>
          </a:p>
          <a:p>
            <a:pPr>
              <a:tabLst>
                <a:tab pos="1200150" algn="l"/>
              </a:tabLst>
              <a:defRPr/>
            </a:pPr>
            <a:r>
              <a:rPr lang="tr-TR" sz="1800" b="1" dirty="0">
                <a:solidFill>
                  <a:srgbClr val="000000"/>
                </a:solidFill>
                <a:effectLst/>
                <a:latin typeface="Courier New" pitchFamily="49" charset="0"/>
              </a:rPr>
              <a:t>  3          		FROM   emp</a:t>
            </a:r>
          </a:p>
          <a:p>
            <a:pPr>
              <a:tabLst>
                <a:tab pos="1200150" algn="l"/>
              </a:tabLst>
              <a:defRPr/>
            </a:pPr>
            <a:r>
              <a:rPr lang="tr-TR" sz="1800" b="1" dirty="0">
                <a:solidFill>
                  <a:srgbClr val="000000"/>
                </a:solidFill>
                <a:effectLst/>
                <a:latin typeface="Courier New" pitchFamily="49" charset="0"/>
              </a:rPr>
              <a:t>  4          		WHERE	job = 'MANAGER';</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3 rows created.</a:t>
            </a:r>
          </a:p>
        </p:txBody>
      </p:sp>
    </p:spTree>
    <p:extLst>
      <p:ext uri="{BB962C8B-B14F-4D97-AF65-F5344CB8AC3E}">
        <p14:creationId xmlns:p14="http://schemas.microsoft.com/office/powerpoint/2010/main" val="125102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up)">
                                      <p:cBhvr>
                                        <p:cTn id="7" dur="500"/>
                                        <p:tgtEl>
                                          <p:spTgt spid="2406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2690" name="Rectangle 2"/>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1" name="Rectangle 3"/>
          <p:cNvSpPr>
            <a:spLocks noChangeArrowheads="1"/>
          </p:cNvSpPr>
          <p:nvPr/>
        </p:nvSpPr>
        <p:spPr bwMode="ltGray">
          <a:xfrm>
            <a:off x="3111500" y="5238750"/>
            <a:ext cx="5216525"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2" name="Rectangle 4"/>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3" name="Rectangle 5"/>
          <p:cNvSpPr>
            <a:spLocks noChangeArrowheads="1"/>
          </p:cNvSpPr>
          <p:nvPr/>
        </p:nvSpPr>
        <p:spPr bwMode="ltGray">
          <a:xfrm>
            <a:off x="698500" y="2686050"/>
            <a:ext cx="5213350"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4" name="Rectangle 6"/>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Changing Data in a Table</a:t>
            </a:r>
            <a:endParaRPr lang="tr-TR"/>
          </a:p>
        </p:txBody>
      </p:sp>
      <p:sp>
        <p:nvSpPr>
          <p:cNvPr id="242695" name="Rectangle 7"/>
          <p:cNvSpPr>
            <a:spLocks noChangeArrowheads="1"/>
          </p:cNvSpPr>
          <p:nvPr/>
        </p:nvSpPr>
        <p:spPr bwMode="auto">
          <a:xfrm>
            <a:off x="596900" y="11938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242696" name="Line 8"/>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7" name="Line 9"/>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8" name="Line 10"/>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9" name="Line 11"/>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0" name="Line 12"/>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1" name="Line 13"/>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4"/>
          <p:cNvGrpSpPr>
            <a:grpSpLocks/>
          </p:cNvGrpSpPr>
          <p:nvPr/>
        </p:nvGrpSpPr>
        <p:grpSpPr bwMode="auto">
          <a:xfrm>
            <a:off x="5467350" y="1984375"/>
            <a:ext cx="3579813" cy="1803400"/>
            <a:chOff x="3444" y="1250"/>
            <a:chExt cx="2255" cy="1136"/>
          </a:xfrm>
        </p:grpSpPr>
        <p:sp>
          <p:nvSpPr>
            <p:cNvPr id="242703" name="Rectangle 15"/>
            <p:cNvSpPr>
              <a:spLocks noChangeArrowheads="1"/>
            </p:cNvSpPr>
            <p:nvPr/>
          </p:nvSpPr>
          <p:spPr bwMode="auto">
            <a:xfrm>
              <a:off x="3444" y="1250"/>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“…update a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 EMP table…”</a:t>
              </a:r>
              <a:endParaRPr lang="tr-TR" b="1">
                <a:solidFill>
                  <a:srgbClr val="FFFFCC"/>
                </a:solidFill>
                <a:effectLst>
                  <a:outerShdw blurRad="38100" dist="38100" dir="2700000" algn="tl">
                    <a:srgbClr val="C0C0C0"/>
                  </a:outerShdw>
                </a:effectLst>
                <a:latin typeface="Arial" charset="0"/>
              </a:endParaRPr>
            </a:p>
          </p:txBody>
        </p:sp>
        <p:sp>
          <p:nvSpPr>
            <p:cNvPr id="242704" name="Arc 16"/>
            <p:cNvSpPr>
              <a:spLocks/>
            </p:cNvSpPr>
            <p:nvPr/>
          </p:nvSpPr>
          <p:spPr bwMode="auto">
            <a:xfrm>
              <a:off x="3899" y="1738"/>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42705" name="Line 17"/>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6" name="Line 18"/>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7" name="Line 19"/>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8" name="Rectangle 20"/>
          <p:cNvSpPr>
            <a:spLocks noChangeArrowheads="1"/>
          </p:cNvSpPr>
          <p:nvPr/>
        </p:nvSpPr>
        <p:spPr bwMode="auto">
          <a:xfrm>
            <a:off x="3014663" y="37465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25973" name="Rectangle 21"/>
          <p:cNvSpPr>
            <a:spLocks noChangeArrowheads="1"/>
          </p:cNvSpPr>
          <p:nvPr/>
        </p:nvSpPr>
        <p:spPr bwMode="blackWhite">
          <a:xfrm>
            <a:off x="3133725" y="4160838"/>
            <a:ext cx="5627688"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242710" name="Line 22"/>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1" name="Line 23"/>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2" name="Line 24"/>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3" name="Line 25"/>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4" name="Line 26"/>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5" name="Line 27"/>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6" name="Line 28"/>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7" name="Line 29"/>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8" name="Line 30"/>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31"/>
          <p:cNvGrpSpPr>
            <a:grpSpLocks/>
          </p:cNvGrpSpPr>
          <p:nvPr/>
        </p:nvGrpSpPr>
        <p:grpSpPr bwMode="auto">
          <a:xfrm>
            <a:off x="5391150" y="2686050"/>
            <a:ext cx="2814638" cy="2855913"/>
            <a:chOff x="3396" y="1692"/>
            <a:chExt cx="1773" cy="1799"/>
          </a:xfrm>
        </p:grpSpPr>
        <p:sp>
          <p:nvSpPr>
            <p:cNvPr id="242720" name="Rectangle 32"/>
            <p:cNvSpPr>
              <a:spLocks noChangeArrowheads="1"/>
            </p:cNvSpPr>
            <p:nvPr/>
          </p:nvSpPr>
          <p:spPr bwMode="blackWhite">
            <a:xfrm>
              <a:off x="3396" y="1692"/>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4" name="Group 33"/>
            <p:cNvGrpSpPr>
              <a:grpSpLocks/>
            </p:cNvGrpSpPr>
            <p:nvPr/>
          </p:nvGrpSpPr>
          <p:grpSpPr bwMode="auto">
            <a:xfrm>
              <a:off x="4880" y="3225"/>
              <a:ext cx="289" cy="266"/>
              <a:chOff x="4880" y="3225"/>
              <a:chExt cx="289" cy="266"/>
            </a:xfrm>
          </p:grpSpPr>
          <p:sp>
            <p:nvSpPr>
              <p:cNvPr id="242722" name="Rectangle 34"/>
              <p:cNvSpPr>
                <a:spLocks noChangeArrowheads="1"/>
              </p:cNvSpPr>
              <p:nvPr/>
            </p:nvSpPr>
            <p:spPr bwMode="blackWhite">
              <a:xfrm>
                <a:off x="4924" y="3294"/>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25995" name="Rectangle 35"/>
              <p:cNvSpPr>
                <a:spLocks noChangeArrowheads="1"/>
              </p:cNvSpPr>
              <p:nvPr/>
            </p:nvSpPr>
            <p:spPr bwMode="blackWhite">
              <a:xfrm>
                <a:off x="4880" y="3225"/>
                <a:ext cx="289" cy="26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00"/>
                    </a:solidFill>
                    <a:effectLst/>
                    <a:latin typeface="Courier New" pitchFamily="49" charset="0"/>
                  </a:rPr>
                  <a:t>20</a:t>
                </a:r>
              </a:p>
            </p:txBody>
          </p:sp>
        </p:grpSp>
      </p:grpSp>
      <p:sp>
        <p:nvSpPr>
          <p:cNvPr id="125984" name="Rectangle 36"/>
          <p:cNvSpPr>
            <a:spLocks noChangeArrowheads="1"/>
          </p:cNvSpPr>
          <p:nvPr/>
        </p:nvSpPr>
        <p:spPr bwMode="blackWhite">
          <a:xfrm>
            <a:off x="715963" y="1608138"/>
            <a:ext cx="562768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grpSp>
        <p:nvGrpSpPr>
          <p:cNvPr id="5" name="Group 37"/>
          <p:cNvGrpSpPr>
            <a:grpSpLocks/>
          </p:cNvGrpSpPr>
          <p:nvPr/>
        </p:nvGrpSpPr>
        <p:grpSpPr bwMode="auto">
          <a:xfrm>
            <a:off x="8386763" y="6324600"/>
            <a:ext cx="414337" cy="292100"/>
            <a:chOff x="5283" y="3984"/>
            <a:chExt cx="261" cy="184"/>
          </a:xfrm>
        </p:grpSpPr>
        <p:sp>
          <p:nvSpPr>
            <p:cNvPr id="242726" name="Rectangle 3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727" name="Rectangle 3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2728" name="Rectangle 4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2729" name="Freeform 4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2730" name="Freeform 4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2731" name="Freeform 4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50868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47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UPDATE Statement</a:t>
            </a:r>
            <a:endParaRPr lang="tr-TR"/>
          </a:p>
        </p:txBody>
      </p:sp>
      <p:sp>
        <p:nvSpPr>
          <p:cNvPr id="244739" name="Rectangle 3"/>
          <p:cNvSpPr>
            <a:spLocks noGrp="1" noChangeArrowheads="1"/>
          </p:cNvSpPr>
          <p:nvPr>
            <p:ph type="body" idx="1"/>
          </p:nvPr>
        </p:nvSpPr>
        <p:spPr>
          <a:xfrm>
            <a:off x="860425" y="1795463"/>
            <a:ext cx="7385050" cy="316706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Modify existing rows with the UPDATE statement.</a:t>
            </a:r>
            <a:br>
              <a:rPr lang="tr-TR" b="1">
                <a:solidFill>
                  <a:srgbClr val="FF0066"/>
                </a:solidFill>
                <a:latin typeface="Arial" charset="0"/>
              </a:rPr>
            </a:br>
            <a:br>
              <a:rPr lang="tr-TR" b="1"/>
            </a:br>
            <a:br>
              <a:rPr lang="tr-TR" b="1"/>
            </a:br>
            <a:endParaRPr lang="tr-TR" b="1"/>
          </a:p>
          <a:p>
            <a:pPr marL="341313" lvl="1" indent="-227013" defTabSz="346075">
              <a:tabLst>
                <a:tab pos="571500" algn="l"/>
              </a:tabLst>
            </a:pPr>
            <a:r>
              <a:rPr lang="tr-TR" b="1">
                <a:solidFill>
                  <a:srgbClr val="FF0066"/>
                </a:solidFill>
                <a:latin typeface="Arial" charset="0"/>
              </a:rPr>
              <a:t>Update more than one row at a time, if required.</a:t>
            </a:r>
            <a:endParaRPr lang="tr-TR"/>
          </a:p>
        </p:txBody>
      </p:sp>
      <p:sp>
        <p:nvSpPr>
          <p:cNvPr id="244740" name="Rectangle 4"/>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UPDATE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SET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value</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4474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474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474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474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474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474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44329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6786"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87" name="Rectangle 3"/>
          <p:cNvSpPr>
            <a:spLocks noGrp="1" noChangeArrowheads="1"/>
          </p:cNvSpPr>
          <p:nvPr>
            <p:ph type="title"/>
          </p:nvPr>
        </p:nvSpPr>
        <p:spPr>
          <a:xfrm>
            <a:off x="922338" y="530225"/>
            <a:ext cx="7316787"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Updating Rows in a Table</a:t>
            </a:r>
            <a:endParaRPr lang="tr-TR"/>
          </a:p>
        </p:txBody>
      </p:sp>
      <p:sp>
        <p:nvSpPr>
          <p:cNvPr id="246788" name="Rectangle 4"/>
          <p:cNvSpPr>
            <a:spLocks noGrp="1" noChangeArrowheads="1"/>
          </p:cNvSpPr>
          <p:nvPr>
            <p:ph type="body" idx="1"/>
          </p:nvPr>
        </p:nvSpPr>
        <p:spPr>
          <a:xfrm>
            <a:off x="769938" y="1401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Specific row or rows are modified when you specify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All rows in the table are modified if you omit the WHERE clause.</a:t>
            </a:r>
            <a:endParaRPr lang="tr-TR"/>
          </a:p>
        </p:txBody>
      </p:sp>
      <p:sp>
        <p:nvSpPr>
          <p:cNvPr id="246789"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0" name="Rectangle 6"/>
          <p:cNvSpPr>
            <a:spLocks noChangeArrowheads="1"/>
          </p:cNvSpPr>
          <p:nvPr/>
        </p:nvSpPr>
        <p:spPr bwMode="blackWhite">
          <a:xfrm>
            <a:off x="915988" y="2606675"/>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UPDATE 	emp</a:t>
            </a:r>
          </a:p>
          <a:p>
            <a:pPr>
              <a:tabLst>
                <a:tab pos="1200150" algn="l"/>
              </a:tabLst>
              <a:defRPr/>
            </a:pPr>
            <a:r>
              <a:rPr lang="tr-TR" sz="1800" b="1" dirty="0">
                <a:solidFill>
                  <a:srgbClr val="000000"/>
                </a:solidFill>
                <a:effectLst/>
                <a:latin typeface="Courier New" pitchFamily="49" charset="0"/>
              </a:rPr>
              <a:t>  2  SET    	deptno = 20</a:t>
            </a:r>
          </a:p>
          <a:p>
            <a:pPr>
              <a:tabLst>
                <a:tab pos="1200150" algn="l"/>
              </a:tabLst>
              <a:defRPr/>
            </a:pPr>
            <a:r>
              <a:rPr lang="tr-TR" sz="1800" b="1" dirty="0">
                <a:solidFill>
                  <a:srgbClr val="000000"/>
                </a:solidFill>
                <a:effectLst/>
                <a:latin typeface="Courier New" pitchFamily="49" charset="0"/>
              </a:rPr>
              <a:t>  3  WHERE  	empno = 7782;</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updated.</a:t>
            </a:r>
          </a:p>
        </p:txBody>
      </p:sp>
      <p:sp>
        <p:nvSpPr>
          <p:cNvPr id="246791"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employee</a:t>
            </a:r>
          </a:p>
          <a:p>
            <a:pPr>
              <a:tabLst>
                <a:tab pos="1200150" algn="l"/>
              </a:tabLst>
              <a:defRPr/>
            </a:pPr>
            <a:r>
              <a:rPr lang="tr-TR" sz="1800" b="1">
                <a:solidFill>
                  <a:srgbClr val="000000"/>
                </a:solidFill>
                <a:effectLst/>
                <a:latin typeface="Courier New" pitchFamily="49" charset="0"/>
              </a:rPr>
              <a:t>  2  SET    	deptno = 20;</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14 rows updated.</a:t>
            </a:r>
          </a:p>
        </p:txBody>
      </p:sp>
      <p:grpSp>
        <p:nvGrpSpPr>
          <p:cNvPr id="2" name="Group 8"/>
          <p:cNvGrpSpPr>
            <a:grpSpLocks/>
          </p:cNvGrpSpPr>
          <p:nvPr/>
        </p:nvGrpSpPr>
        <p:grpSpPr bwMode="auto">
          <a:xfrm>
            <a:off x="8386763" y="6324600"/>
            <a:ext cx="414337" cy="292100"/>
            <a:chOff x="5283" y="3984"/>
            <a:chExt cx="261" cy="184"/>
          </a:xfrm>
        </p:grpSpPr>
        <p:sp>
          <p:nvSpPr>
            <p:cNvPr id="24679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679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679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679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679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11758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wipe(up)">
                                      <p:cBhvr>
                                        <p:cTn id="7" dur="500"/>
                                        <p:tgtEl>
                                          <p:spTgt spid="2467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8834" name="Rectangle 2"/>
          <p:cNvSpPr>
            <a:spLocks noChangeArrowheads="1"/>
          </p:cNvSpPr>
          <p:nvPr/>
        </p:nvSpPr>
        <p:spPr bwMode="blackWhite">
          <a:xfrm>
            <a:off x="936625" y="2813050"/>
            <a:ext cx="7488238" cy="212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48835" name="Rectangle 3"/>
          <p:cNvSpPr>
            <a:spLocks noChangeArrowheads="1"/>
          </p:cNvSpPr>
          <p:nvPr/>
        </p:nvSpPr>
        <p:spPr bwMode="ltGray">
          <a:xfrm>
            <a:off x="4857750" y="3400425"/>
            <a:ext cx="3143250" cy="9429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36"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with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Multiple-Column Subquery</a:t>
            </a:r>
            <a:endParaRPr lang="tr-TR"/>
          </a:p>
        </p:txBody>
      </p:sp>
      <p:sp>
        <p:nvSpPr>
          <p:cNvPr id="248837" name="Rectangle 5"/>
          <p:cNvSpPr>
            <a:spLocks noChangeArrowheads="1"/>
          </p:cNvSpPr>
          <p:nvPr/>
        </p:nvSpPr>
        <p:spPr bwMode="blackWhite">
          <a:xfrm>
            <a:off x="904875" y="2994025"/>
            <a:ext cx="7153275" cy="174783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a:t>
            </a:r>
          </a:p>
          <a:p>
            <a:pPr>
              <a:tabLst>
                <a:tab pos="1200150" algn="l"/>
              </a:tabLst>
              <a:defRPr/>
            </a:pPr>
            <a:r>
              <a:rPr lang="tr-TR" sz="1800" b="1">
                <a:solidFill>
                  <a:srgbClr val="000000"/>
                </a:solidFill>
                <a:effectLst/>
                <a:latin typeface="Courier New" pitchFamily="49" charset="0"/>
              </a:rPr>
              <a:t>  2  SET     (job, deptno) = </a:t>
            </a:r>
          </a:p>
          <a:p>
            <a:pPr>
              <a:tabLst>
                <a:tab pos="1200150" algn="l"/>
              </a:tabLst>
              <a:defRPr/>
            </a:pPr>
            <a:r>
              <a:rPr lang="tr-TR" sz="1800" b="1">
                <a:solidFill>
                  <a:srgbClr val="000000"/>
                </a:solidFill>
                <a:effectLst/>
                <a:latin typeface="Courier New" pitchFamily="49" charset="0"/>
              </a:rPr>
              <a:t>  3				  (SELECT job, deptno</a:t>
            </a:r>
          </a:p>
          <a:p>
            <a:pPr>
              <a:tabLst>
                <a:tab pos="1200150" algn="l"/>
              </a:tabLst>
              <a:defRPr/>
            </a:pPr>
            <a:r>
              <a:rPr lang="tr-TR" sz="1800" b="1">
                <a:solidFill>
                  <a:srgbClr val="000000"/>
                </a:solidFill>
                <a:effectLst/>
                <a:latin typeface="Courier New" pitchFamily="49" charset="0"/>
              </a:rPr>
              <a:t>  4                          FROM    emp</a:t>
            </a:r>
          </a:p>
          <a:p>
            <a:pPr>
              <a:tabLst>
                <a:tab pos="1200150" algn="l"/>
              </a:tabLst>
              <a:defRPr/>
            </a:pPr>
            <a:r>
              <a:rPr lang="tr-TR" sz="1800" b="1">
                <a:solidFill>
                  <a:srgbClr val="000000"/>
                </a:solidFill>
                <a:effectLst/>
                <a:latin typeface="Courier New" pitchFamily="49" charset="0"/>
              </a:rPr>
              <a:t>  5                          WHERE   empno = 7499)</a:t>
            </a:r>
          </a:p>
          <a:p>
            <a:pPr>
              <a:tabLst>
                <a:tab pos="1200150" algn="l"/>
              </a:tabLst>
              <a:defRPr/>
            </a:pPr>
            <a:r>
              <a:rPr lang="tr-TR" sz="1800" b="1">
                <a:solidFill>
                  <a:srgbClr val="000000"/>
                </a:solidFill>
                <a:effectLst/>
                <a:latin typeface="Courier New" pitchFamily="49" charset="0"/>
              </a:rPr>
              <a:t>  6  WHERE   empno = 7698;</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updated.</a:t>
            </a:r>
          </a:p>
        </p:txBody>
      </p:sp>
      <p:sp>
        <p:nvSpPr>
          <p:cNvPr id="248838" name="Rectangle 6"/>
          <p:cNvSpPr>
            <a:spLocks noGrp="1" noChangeArrowheads="1"/>
          </p:cNvSpPr>
          <p:nvPr>
            <p:ph type="body" idx="1"/>
          </p:nvPr>
        </p:nvSpPr>
        <p:spPr>
          <a:xfrm>
            <a:off x="879475" y="1928813"/>
            <a:ext cx="7769225" cy="94615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6600"/>
                </a:solidFill>
                <a:effectLst>
                  <a:outerShdw blurRad="38100" dist="38100" dir="2700000" algn="tl">
                    <a:srgbClr val="C0C0C0"/>
                  </a:outerShdw>
                </a:effectLst>
                <a:latin typeface="Arial" charset="0"/>
              </a:rPr>
              <a:t>Update employee 7698’s job and department to match that of employee 7499.</a:t>
            </a:r>
            <a:endParaRPr lang="tr-TR"/>
          </a:p>
        </p:txBody>
      </p:sp>
      <p:grpSp>
        <p:nvGrpSpPr>
          <p:cNvPr id="2" name="Group 7"/>
          <p:cNvGrpSpPr>
            <a:grpSpLocks/>
          </p:cNvGrpSpPr>
          <p:nvPr/>
        </p:nvGrpSpPr>
        <p:grpSpPr bwMode="auto">
          <a:xfrm>
            <a:off x="8386763" y="6324600"/>
            <a:ext cx="414337" cy="292100"/>
            <a:chOff x="5283" y="3984"/>
            <a:chExt cx="261" cy="184"/>
          </a:xfrm>
        </p:grpSpPr>
        <p:sp>
          <p:nvSpPr>
            <p:cNvPr id="2488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88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88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88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88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85805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wipe(up)">
                                      <p:cBhvr>
                                        <p:cTn id="7" dur="500"/>
                                        <p:tgtEl>
                                          <p:spTgt spid="24883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088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Rows Based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Another Table</a:t>
            </a:r>
            <a:endParaRPr lang="tr-TR"/>
          </a:p>
        </p:txBody>
      </p:sp>
      <p:sp>
        <p:nvSpPr>
          <p:cNvPr id="250883" name="Rectangle 3"/>
          <p:cNvSpPr>
            <a:spLocks noGrp="1" noChangeArrowheads="1"/>
          </p:cNvSpPr>
          <p:nvPr>
            <p:ph type="body" idx="1"/>
          </p:nvPr>
        </p:nvSpPr>
        <p:spPr>
          <a:xfrm>
            <a:off x="685800" y="1981200"/>
            <a:ext cx="7772400" cy="8318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UPDATE statements to update rows in a table based on values from another table.</a:t>
            </a:r>
            <a:endParaRPr lang="tr-TR" sz="2400"/>
          </a:p>
        </p:txBody>
      </p:sp>
      <p:sp>
        <p:nvSpPr>
          <p:cNvPr id="250884" name="Rectangle 4"/>
          <p:cNvSpPr>
            <a:spLocks noChangeArrowheads="1"/>
          </p:cNvSpPr>
          <p:nvPr/>
        </p:nvSpPr>
        <p:spPr bwMode="blackWhite">
          <a:xfrm>
            <a:off x="838200" y="3733800"/>
            <a:ext cx="7497763" cy="2355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tr-TR" sz="1800" b="1">
                <a:solidFill>
                  <a:srgbClr val="000000"/>
                </a:solidFill>
                <a:effectLst/>
                <a:latin typeface="Courier New" pitchFamily="49" charset="0"/>
              </a:rPr>
              <a:t>SQL&gt;	UPDATE	employee</a:t>
            </a:r>
          </a:p>
          <a:p>
            <a:pPr>
              <a:tabLst>
                <a:tab pos="688975" algn="l"/>
                <a:tab pos="1824038" algn="l"/>
                <a:tab pos="3324225" algn="l"/>
                <a:tab pos="4579938" algn="l"/>
              </a:tabLst>
              <a:defRPr/>
            </a:pPr>
            <a:r>
              <a:rPr lang="tr-TR" sz="1800" b="1">
                <a:solidFill>
                  <a:srgbClr val="000000"/>
                </a:solidFill>
                <a:effectLst/>
                <a:latin typeface="Courier New" pitchFamily="49" charset="0"/>
              </a:rPr>
              <a:t>  2	SET	deptno =  (SELECT	deptno</a:t>
            </a:r>
          </a:p>
          <a:p>
            <a:pPr>
              <a:tabLst>
                <a:tab pos="688975" algn="l"/>
                <a:tab pos="1824038" algn="l"/>
                <a:tab pos="3324225" algn="l"/>
                <a:tab pos="4579938" algn="l"/>
              </a:tabLst>
              <a:defRPr/>
            </a:pPr>
            <a:r>
              <a:rPr lang="tr-TR" sz="1800" b="1">
                <a:solidFill>
                  <a:srgbClr val="000000"/>
                </a:solidFill>
                <a:effectLst/>
                <a:latin typeface="Courier New" pitchFamily="49" charset="0"/>
              </a:rPr>
              <a:t>  3			FROM	emp 	</a:t>
            </a:r>
          </a:p>
          <a:p>
            <a:pPr>
              <a:tabLst>
                <a:tab pos="688975" algn="l"/>
                <a:tab pos="1824038" algn="l"/>
                <a:tab pos="3324225" algn="l"/>
                <a:tab pos="4579938" algn="l"/>
              </a:tabLst>
              <a:defRPr/>
            </a:pPr>
            <a:r>
              <a:rPr lang="tr-TR" sz="1800" b="1">
                <a:solidFill>
                  <a:srgbClr val="000000"/>
                </a:solidFill>
                <a:effectLst/>
                <a:latin typeface="Courier New" pitchFamily="49" charset="0"/>
              </a:rPr>
              <a:t>  4			WHERE	empno = 7788)</a:t>
            </a:r>
          </a:p>
          <a:p>
            <a:pPr>
              <a:tabLst>
                <a:tab pos="688975" algn="l"/>
                <a:tab pos="1824038" algn="l"/>
                <a:tab pos="3324225" algn="l"/>
                <a:tab pos="4579938" algn="l"/>
              </a:tabLst>
              <a:defRPr/>
            </a:pPr>
            <a:r>
              <a:rPr lang="tr-TR" sz="1800" b="1">
                <a:solidFill>
                  <a:srgbClr val="000000"/>
                </a:solidFill>
                <a:effectLst/>
                <a:latin typeface="Courier New" pitchFamily="49" charset="0"/>
              </a:rPr>
              <a:t>  5	WHERE	job    =  (SELECT	job</a:t>
            </a:r>
          </a:p>
          <a:p>
            <a:pPr>
              <a:tabLst>
                <a:tab pos="688975" algn="l"/>
                <a:tab pos="1824038" algn="l"/>
                <a:tab pos="3324225" algn="l"/>
                <a:tab pos="4579938" algn="l"/>
              </a:tabLst>
              <a:defRPr/>
            </a:pPr>
            <a:r>
              <a:rPr lang="tr-TR" sz="1800" b="1">
                <a:solidFill>
                  <a:srgbClr val="000000"/>
                </a:solidFill>
                <a:effectLst/>
                <a:latin typeface="Courier New" pitchFamily="49" charset="0"/>
              </a:rPr>
              <a:t>  6			FROM	emp</a:t>
            </a:r>
          </a:p>
          <a:p>
            <a:pPr>
              <a:tabLst>
                <a:tab pos="688975" algn="l"/>
                <a:tab pos="1824038" algn="l"/>
                <a:tab pos="3324225" algn="l"/>
                <a:tab pos="4579938" algn="l"/>
              </a:tabLst>
              <a:defRPr/>
            </a:pPr>
            <a:r>
              <a:rPr lang="tr-TR" sz="1800" b="1">
                <a:solidFill>
                  <a:srgbClr val="000000"/>
                </a:solidFill>
                <a:effectLst/>
                <a:latin typeface="Courier New" pitchFamily="49" charset="0"/>
              </a:rPr>
              <a:t>  7			WHERE	empno = 7788);</a:t>
            </a:r>
          </a:p>
          <a:p>
            <a:pPr>
              <a:tabLst>
                <a:tab pos="688975" algn="l"/>
                <a:tab pos="1824038" algn="l"/>
                <a:tab pos="3324225" algn="l"/>
                <a:tab pos="4579938" algn="l"/>
              </a:tabLst>
              <a:defRPr/>
            </a:pPr>
            <a:r>
              <a:rPr lang="tr-TR" sz="1800" b="1">
                <a:solidFill>
                  <a:srgbClr val="FF3300"/>
                </a:solidFill>
                <a:effectLst>
                  <a:outerShdw blurRad="38100" dist="38100" dir="2700000" algn="tl">
                    <a:srgbClr val="000000"/>
                  </a:outerShdw>
                </a:effectLst>
                <a:latin typeface="Courier New" pitchFamily="49" charset="0"/>
              </a:rPr>
              <a:t>2 rows updated.</a:t>
            </a:r>
          </a:p>
        </p:txBody>
      </p:sp>
      <p:grpSp>
        <p:nvGrpSpPr>
          <p:cNvPr id="2" name="Group 5"/>
          <p:cNvGrpSpPr>
            <a:grpSpLocks/>
          </p:cNvGrpSpPr>
          <p:nvPr/>
        </p:nvGrpSpPr>
        <p:grpSpPr bwMode="auto">
          <a:xfrm>
            <a:off x="8386763" y="6324600"/>
            <a:ext cx="414337" cy="292100"/>
            <a:chOff x="5283" y="3984"/>
            <a:chExt cx="261" cy="184"/>
          </a:xfrm>
        </p:grpSpPr>
        <p:sp>
          <p:nvSpPr>
            <p:cNvPr id="25088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088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088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088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089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089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4" name="TextBox 13"/>
          <p:cNvSpPr txBox="1"/>
          <p:nvPr/>
        </p:nvSpPr>
        <p:spPr>
          <a:xfrm>
            <a:off x="755650" y="2852738"/>
            <a:ext cx="7704138" cy="646112"/>
          </a:xfrm>
          <a:prstGeom prst="rect">
            <a:avLst/>
          </a:prstGeom>
          <a:noFill/>
        </p:spPr>
        <p:txBody>
          <a:bodyPr>
            <a:spAutoFit/>
          </a:bodyPr>
          <a:lstStyle/>
          <a:p>
            <a:r>
              <a:rPr lang="tr-TR" sz="1800">
                <a:solidFill>
                  <a:srgbClr val="000000"/>
                </a:solidFill>
                <a:effectLst>
                  <a:outerShdw blurRad="38100" dist="38100" dir="2700000" algn="tl">
                    <a:srgbClr val="C0C0C0"/>
                  </a:outerShdw>
                </a:effectLst>
              </a:rPr>
              <a:t>It changes the department number of all employees with employee 7788’s  job title to employee 7788’s current department number.</a:t>
            </a:r>
            <a:endParaRPr lang="en-US" sz="180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2699672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2930" name="Rectangle 2"/>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grpSp>
        <p:nvGrpSpPr>
          <p:cNvPr id="2" name="Group 3"/>
          <p:cNvGrpSpPr>
            <a:grpSpLocks/>
          </p:cNvGrpSpPr>
          <p:nvPr/>
        </p:nvGrpSpPr>
        <p:grpSpPr bwMode="auto">
          <a:xfrm>
            <a:off x="4573588" y="2336800"/>
            <a:ext cx="3579812" cy="1474788"/>
            <a:chOff x="2881" y="1472"/>
            <a:chExt cx="2255" cy="929"/>
          </a:xfrm>
        </p:grpSpPr>
        <p:sp>
          <p:nvSpPr>
            <p:cNvPr id="252932" name="Rectangle 4"/>
            <p:cNvSpPr>
              <a:spLocks noChangeArrowheads="1"/>
            </p:cNvSpPr>
            <p:nvPr/>
          </p:nvSpPr>
          <p:spPr bwMode="auto">
            <a:xfrm>
              <a:off x="2881" y="1472"/>
              <a:ext cx="2255" cy="439"/>
            </a:xfrm>
            <a:prstGeom prst="rect">
              <a:avLst/>
            </a:prstGeom>
            <a:noFill/>
            <a:ln w="9525">
              <a:noFill/>
              <a:miter lim="800000"/>
              <a:headEnd/>
              <a:tailEnd/>
            </a:ln>
            <a:effectLst/>
          </p:spPr>
          <p:txBody>
            <a:bodyPr lIns="92075" tIns="46038" rIns="92075" bIns="46038">
              <a:spAutoFit/>
            </a:bodyPr>
            <a:lstStyle/>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“…delete a row </a:t>
              </a:r>
            </a:p>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from DEPT table…”</a:t>
              </a:r>
              <a:endParaRPr lang="tr-TR" b="1">
                <a:solidFill>
                  <a:srgbClr val="FFFFCC"/>
                </a:solidFill>
                <a:effectLst>
                  <a:outerShdw blurRad="38100" dist="38100" dir="2700000" algn="tl">
                    <a:srgbClr val="C0C0C0"/>
                  </a:outerShdw>
                </a:effectLst>
                <a:latin typeface="Arial" charset="0"/>
              </a:endParaRPr>
            </a:p>
          </p:txBody>
        </p:sp>
        <p:sp>
          <p:nvSpPr>
            <p:cNvPr id="252933" name="Arc 5"/>
            <p:cNvSpPr>
              <a:spLocks/>
            </p:cNvSpPr>
            <p:nvPr/>
          </p:nvSpPr>
          <p:spPr bwMode="auto">
            <a:xfrm>
              <a:off x="2964" y="1978"/>
              <a:ext cx="1537" cy="423"/>
            </a:xfrm>
            <a:custGeom>
              <a:avLst/>
              <a:gdLst>
                <a:gd name="G0" fmla="+- 13 0 0"/>
                <a:gd name="G1" fmla="+- 21600 0 0"/>
                <a:gd name="G2" fmla="+- 21600 0 0"/>
                <a:gd name="T0" fmla="*/ 0 w 20501"/>
                <a:gd name="T1" fmla="*/ 0 h 21600"/>
                <a:gd name="T2" fmla="*/ 20501 w 20501"/>
                <a:gd name="T3" fmla="*/ 14759 h 21600"/>
                <a:gd name="T4" fmla="*/ 13 w 20501"/>
                <a:gd name="T5" fmla="*/ 21600 h 21600"/>
              </a:gdLst>
              <a:ahLst/>
              <a:cxnLst>
                <a:cxn ang="0">
                  <a:pos x="T0" y="T1"/>
                </a:cxn>
                <a:cxn ang="0">
                  <a:pos x="T2" y="T3"/>
                </a:cxn>
                <a:cxn ang="0">
                  <a:pos x="T4" y="T5"/>
                </a:cxn>
              </a:cxnLst>
              <a:rect l="0" t="0" r="r" b="b"/>
              <a:pathLst>
                <a:path w="20501" h="21600" fill="none" extrusionOk="0">
                  <a:moveTo>
                    <a:pt x="0" y="0"/>
                  </a:moveTo>
                  <a:cubicBezTo>
                    <a:pt x="4" y="0"/>
                    <a:pt x="8" y="-1"/>
                    <a:pt x="13" y="0"/>
                  </a:cubicBezTo>
                  <a:cubicBezTo>
                    <a:pt x="9306" y="0"/>
                    <a:pt x="17557" y="5944"/>
                    <a:pt x="20501" y="14758"/>
                  </a:cubicBezTo>
                </a:path>
                <a:path w="20501" h="21600" stroke="0" extrusionOk="0">
                  <a:moveTo>
                    <a:pt x="0" y="0"/>
                  </a:moveTo>
                  <a:cubicBezTo>
                    <a:pt x="4" y="0"/>
                    <a:pt x="8" y="-1"/>
                    <a:pt x="13" y="0"/>
                  </a:cubicBezTo>
                  <a:cubicBezTo>
                    <a:pt x="9306" y="0"/>
                    <a:pt x="17557" y="5944"/>
                    <a:pt x="20501" y="14758"/>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52934" name="Rectangle 6"/>
          <p:cNvSpPr>
            <a:spLocks noChangeArrowheads="1"/>
          </p:cNvSpPr>
          <p:nvPr/>
        </p:nvSpPr>
        <p:spPr bwMode="ltGray">
          <a:xfrm>
            <a:off x="638175" y="3076575"/>
            <a:ext cx="3838575" cy="238125"/>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35" name="Rectangle 7"/>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Removing a Row from a Table </a:t>
            </a:r>
            <a:endParaRPr lang="tr-TR"/>
          </a:p>
        </p:txBody>
      </p:sp>
      <p:sp>
        <p:nvSpPr>
          <p:cNvPr id="252936" name="Rectangle 8"/>
          <p:cNvSpPr>
            <a:spLocks noChangeArrowheads="1"/>
          </p:cNvSpPr>
          <p:nvPr/>
        </p:nvSpPr>
        <p:spPr bwMode="auto">
          <a:xfrm>
            <a:off x="539750" y="10779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081" name="Rectangle 9"/>
          <p:cNvSpPr>
            <a:spLocks noChangeArrowheads="1"/>
          </p:cNvSpPr>
          <p:nvPr/>
        </p:nvSpPr>
        <p:spPr bwMode="blackWhite">
          <a:xfrm>
            <a:off x="639763" y="1473200"/>
            <a:ext cx="3836987" cy="24352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600" b="1">
                <a:solidFill>
                  <a:srgbClr val="000000"/>
                </a:solidFill>
                <a:effectLst/>
                <a:latin typeface="Courier New" pitchFamily="49" charset="0"/>
              </a:rPr>
              <a:t>	</a:t>
            </a:r>
            <a:r>
              <a:rPr lang="tr-TR" sz="1800" b="1">
                <a:solidFill>
                  <a:srgbClr val="000000"/>
                </a:solidFill>
                <a:effectLst/>
                <a:latin typeface="Courier New" pitchFamily="49" charset="0"/>
              </a:rPr>
              <a:t>DETROIT</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38" name="Line 10"/>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39" name="Line 11"/>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0" name="Line 12"/>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1" name="Line 13"/>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2" name="Line 14"/>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3" name="Line 15"/>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4" name="Line 16"/>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5" name="Line 17"/>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6" name="Line 18"/>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4640263" y="3344863"/>
            <a:ext cx="3968750" cy="2655887"/>
            <a:chOff x="2923" y="2107"/>
            <a:chExt cx="2500" cy="1673"/>
          </a:xfrm>
        </p:grpSpPr>
        <p:sp>
          <p:nvSpPr>
            <p:cNvPr id="252948" name="Rectangle 20"/>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52949" name="Rectangle 21"/>
            <p:cNvSpPr>
              <a:spLocks noChangeArrowheads="1"/>
            </p:cNvSpPr>
            <p:nvPr/>
          </p:nvSpPr>
          <p:spPr bwMode="auto">
            <a:xfrm>
              <a:off x="2923" y="2107"/>
              <a:ext cx="587"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101" name="Rectangle 22"/>
            <p:cNvSpPr>
              <a:spLocks noChangeArrowheads="1"/>
            </p:cNvSpPr>
            <p:nvPr/>
          </p:nvSpPr>
          <p:spPr bwMode="blackWhite">
            <a:xfrm>
              <a:off x="2986" y="2356"/>
              <a:ext cx="2417" cy="137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51" name="Line 23"/>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2" name="Line 24"/>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3" name="Line 25"/>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4" name="Line 26"/>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5" name="Line 27"/>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6" name="Line 28"/>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7" name="Line 29"/>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8" name="Line 30"/>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31"/>
          <p:cNvGrpSpPr>
            <a:grpSpLocks/>
          </p:cNvGrpSpPr>
          <p:nvPr/>
        </p:nvGrpSpPr>
        <p:grpSpPr bwMode="auto">
          <a:xfrm>
            <a:off x="8386763" y="6324600"/>
            <a:ext cx="414337" cy="292100"/>
            <a:chOff x="5283" y="3984"/>
            <a:chExt cx="261" cy="184"/>
          </a:xfrm>
        </p:grpSpPr>
        <p:sp>
          <p:nvSpPr>
            <p:cNvPr id="252960"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61"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2962"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2963"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2964"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2965"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11365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1250"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181251" name="Group 3"/>
          <p:cNvGrpSpPr>
            <a:grpSpLocks/>
          </p:cNvGrpSpPr>
          <p:nvPr/>
        </p:nvGrpSpPr>
        <p:grpSpPr bwMode="auto">
          <a:xfrm>
            <a:off x="3335338" y="1708150"/>
            <a:ext cx="4811712" cy="1379538"/>
            <a:chOff x="2101" y="1076"/>
            <a:chExt cx="3031" cy="869"/>
          </a:xfrm>
        </p:grpSpPr>
        <p:sp>
          <p:nvSpPr>
            <p:cNvPr id="181252" name="Rectangle 4"/>
            <p:cNvSpPr>
              <a:spLocks noChangeArrowheads="1"/>
            </p:cNvSpPr>
            <p:nvPr/>
          </p:nvSpPr>
          <p:spPr bwMode="ltGray">
            <a:xfrm>
              <a:off x="2101" y="1413"/>
              <a:ext cx="3031" cy="532"/>
            </a:xfrm>
            <a:prstGeom prst="rect">
              <a:avLst/>
            </a:prstGeom>
            <a:solidFill>
              <a:srgbClr val="FF9966"/>
            </a:solidFill>
            <a:ln w="9525">
              <a:noFill/>
              <a:miter lim="800000"/>
              <a:headEnd/>
              <a:tailEnd/>
            </a:ln>
            <a:effectLst/>
          </p:spPr>
          <p:txBody>
            <a:bodyPr wrap="none" anchor="ctr"/>
            <a:lstStyle/>
            <a:p>
              <a:endParaRPr lang="tr-TR"/>
            </a:p>
          </p:txBody>
        </p:sp>
        <p:sp>
          <p:nvSpPr>
            <p:cNvPr id="181253" name="Arc 5"/>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1254" name="Rectangle 6"/>
            <p:cNvSpPr>
              <a:spLocks noChangeArrowheads="1"/>
            </p:cNvSpPr>
            <p:nvPr/>
          </p:nvSpPr>
          <p:spPr bwMode="auto">
            <a:xfrm>
              <a:off x="2379" y="1076"/>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2975</a:t>
              </a:r>
            </a:p>
          </p:txBody>
        </p:sp>
      </p:grpSp>
      <p:sp>
        <p:nvSpPr>
          <p:cNvPr id="181255" name="Rectangle 7"/>
          <p:cNvSpPr>
            <a:spLocks noChangeArrowheads="1"/>
          </p:cNvSpPr>
          <p:nvPr/>
        </p:nvSpPr>
        <p:spPr bwMode="auto">
          <a:xfrm>
            <a:off x="1079500" y="1379538"/>
            <a:ext cx="5672138"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SQL&gt; SELECT ename</a:t>
            </a:r>
          </a:p>
          <a:p>
            <a:r>
              <a:rPr lang="tr-TR" sz="1800" b="1">
                <a:solidFill>
                  <a:srgbClr val="000000"/>
                </a:solidFill>
                <a:effectLst/>
                <a:latin typeface="Courier New" pitchFamily="49" charset="0"/>
              </a:rPr>
              <a:t>  2  FROM   emp</a:t>
            </a:r>
          </a:p>
          <a:p>
            <a:r>
              <a:rPr lang="tr-TR" sz="1800" b="1">
                <a:solidFill>
                  <a:srgbClr val="000000"/>
                </a:solidFill>
                <a:effectLst/>
                <a:latin typeface="Courier New" pitchFamily="49" charset="0"/>
              </a:rPr>
              <a:t>  3  WHERE  sal &gt; </a:t>
            </a:r>
          </a:p>
          <a:p>
            <a:r>
              <a:rPr lang="tr-TR" sz="1800" b="1">
                <a:solidFill>
                  <a:srgbClr val="000000"/>
                </a:solidFill>
                <a:effectLst/>
                <a:latin typeface="Courier New" pitchFamily="49" charset="0"/>
              </a:rPr>
              <a:t>  4		    (SELECT sal</a:t>
            </a:r>
          </a:p>
          <a:p>
            <a:r>
              <a:rPr lang="tr-TR" sz="1800" b="1">
                <a:solidFill>
                  <a:srgbClr val="000000"/>
                </a:solidFill>
                <a:effectLst/>
                <a:latin typeface="Courier New" pitchFamily="49" charset="0"/>
              </a:rPr>
              <a:t>  5               FROM   emp</a:t>
            </a:r>
          </a:p>
          <a:p>
            <a:r>
              <a:rPr lang="tr-TR" sz="1800" b="1">
                <a:solidFill>
                  <a:srgbClr val="000000"/>
                </a:solidFill>
                <a:effectLst/>
                <a:latin typeface="Courier New" pitchFamily="49" charset="0"/>
              </a:rPr>
              <a:t>  6               WHERE  empno=7566);</a:t>
            </a:r>
          </a:p>
        </p:txBody>
      </p:sp>
      <p:sp>
        <p:nvSpPr>
          <p:cNvPr id="181256" name="Rectangle 8"/>
          <p:cNvSpPr>
            <a:spLocks noChangeArrowheads="1"/>
          </p:cNvSpPr>
          <p:nvPr/>
        </p:nvSpPr>
        <p:spPr bwMode="auto">
          <a:xfrm>
            <a:off x="950913" y="1431925"/>
            <a:ext cx="7315200" cy="1806575"/>
          </a:xfrm>
          <a:prstGeom prst="rect">
            <a:avLst/>
          </a:prstGeom>
          <a:noFill/>
          <a:ln w="9525">
            <a:noFill/>
            <a:miter lim="800000"/>
            <a:headEnd/>
            <a:tailEnd/>
          </a:ln>
          <a:effectLst/>
        </p:spPr>
        <p:txBody>
          <a:bodyPr lIns="92075" tIns="46038" rIns="92075" bIns="46038">
            <a:spAutoFit/>
          </a:bodyPr>
          <a:lstStyle/>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p:txBody>
      </p:sp>
      <p:sp>
        <p:nvSpPr>
          <p:cNvPr id="181257" name="Rectangle 9"/>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a Subquery</a:t>
            </a:r>
            <a:endParaRPr lang="tr-TR"/>
          </a:p>
        </p:txBody>
      </p:sp>
      <p:sp>
        <p:nvSpPr>
          <p:cNvPr id="181258"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KING</a:t>
            </a:r>
          </a:p>
          <a:p>
            <a:pPr>
              <a:tabLst>
                <a:tab pos="1200150" algn="l"/>
              </a:tabLst>
            </a:pPr>
            <a:r>
              <a:rPr lang="tr-TR" sz="1800" b="1">
                <a:solidFill>
                  <a:srgbClr val="000000"/>
                </a:solidFill>
                <a:effectLst/>
                <a:latin typeface="Courier New" pitchFamily="49" charset="0"/>
              </a:rPr>
              <a:t>FORD</a:t>
            </a:r>
          </a:p>
          <a:p>
            <a:pPr>
              <a:tabLst>
                <a:tab pos="1200150" algn="l"/>
              </a:tabLst>
            </a:pPr>
            <a:r>
              <a:rPr lang="tr-TR" sz="1800" b="1">
                <a:solidFill>
                  <a:srgbClr val="000000"/>
                </a:solidFill>
                <a:effectLst/>
                <a:latin typeface="Courier New" pitchFamily="49" charset="0"/>
              </a:rPr>
              <a:t>SCOTT</a:t>
            </a:r>
          </a:p>
        </p:txBody>
      </p:sp>
      <p:grpSp>
        <p:nvGrpSpPr>
          <p:cNvPr id="181259" name="Group 11"/>
          <p:cNvGrpSpPr>
            <a:grpSpLocks/>
          </p:cNvGrpSpPr>
          <p:nvPr/>
        </p:nvGrpSpPr>
        <p:grpSpPr bwMode="auto">
          <a:xfrm>
            <a:off x="8386763" y="6324600"/>
            <a:ext cx="414337" cy="292100"/>
            <a:chOff x="5283" y="3984"/>
            <a:chExt cx="261" cy="184"/>
          </a:xfrm>
        </p:grpSpPr>
        <p:sp>
          <p:nvSpPr>
            <p:cNvPr id="1812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12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12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12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12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12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wipe(up)">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258"/>
                                        </p:tgtEl>
                                        <p:attrNameLst>
                                          <p:attrName>style.visibility</p:attrName>
                                        </p:attrNameLst>
                                      </p:cBhvr>
                                      <p:to>
                                        <p:strVal val="visible"/>
                                      </p:to>
                                    </p:set>
                                    <p:animEffect transition="in" filter="wipe(up)">
                                      <p:cBhvr>
                                        <p:cTn id="12" dur="500"/>
                                        <p:tgtEl>
                                          <p:spTgt spid="18125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1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497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DELETE Statement</a:t>
            </a:r>
            <a:endParaRPr lang="tr-TR"/>
          </a:p>
        </p:txBody>
      </p:sp>
      <p:sp>
        <p:nvSpPr>
          <p:cNvPr id="254979" name="Rectangle 3"/>
          <p:cNvSpPr>
            <a:spLocks noGrp="1" noChangeArrowheads="1"/>
          </p:cNvSpPr>
          <p:nvPr>
            <p:ph type="body" idx="1"/>
          </p:nvPr>
        </p:nvSpPr>
        <p:spPr>
          <a:xfrm>
            <a:off x="685800" y="1676400"/>
            <a:ext cx="777240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You can remove existing rows from a table by using the DELETE statement.</a:t>
            </a:r>
            <a:endParaRPr lang="tr-TR"/>
          </a:p>
        </p:txBody>
      </p:sp>
      <p:sp>
        <p:nvSpPr>
          <p:cNvPr id="254980" name="Rectangle 4"/>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tr-TR" sz="1800" b="1">
                <a:solidFill>
                  <a:srgbClr val="000000"/>
                </a:solidFill>
                <a:effectLst/>
                <a:latin typeface="Courier New" pitchFamily="49" charset="0"/>
              </a:rPr>
              <a:t>DELETE [FROM]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8975" algn="l"/>
                <a:tab pos="1824038" algn="l"/>
                <a:tab pos="3324225" algn="l"/>
                <a:tab pos="457993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5498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498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498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498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498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498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565087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7026" name="Rectangle 2"/>
          <p:cNvSpPr>
            <a:spLocks noGrp="1" noChangeArrowheads="1"/>
          </p:cNvSpPr>
          <p:nvPr>
            <p:ph type="body" idx="1"/>
          </p:nvPr>
        </p:nvSpPr>
        <p:spPr>
          <a:xfrm>
            <a:off x="757238" y="1533525"/>
            <a:ext cx="7385050" cy="35941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Specific rows are deleted when you specify the WHERE clause.</a:t>
            </a:r>
            <a:br>
              <a:rPr lang="tr-TR" b="1">
                <a:solidFill>
                  <a:srgbClr val="FF6600"/>
                </a:solidFill>
                <a:latin typeface="Arial" charset="0"/>
              </a:rPr>
            </a:br>
            <a:br>
              <a:rPr lang="tr-TR" b="1">
                <a:latin typeface="Arial" charset="0"/>
              </a:rPr>
            </a:br>
            <a:br>
              <a:rPr lang="tr-TR"/>
            </a:br>
            <a:br>
              <a:rPr lang="tr-TR"/>
            </a:br>
            <a:endParaRPr lang="tr-TR" b="1">
              <a:solidFill>
                <a:srgbClr val="FF6600"/>
              </a:solidFill>
              <a:latin typeface="Arial" charset="0"/>
            </a:endParaRPr>
          </a:p>
          <a:p>
            <a:pPr marL="341313" lvl="1" indent="-227013" defTabSz="346075">
              <a:tabLst>
                <a:tab pos="571500" algn="l"/>
              </a:tabLst>
            </a:pPr>
            <a:r>
              <a:rPr lang="tr-TR" b="1">
                <a:solidFill>
                  <a:srgbClr val="FF6600"/>
                </a:solidFill>
                <a:latin typeface="Arial" charset="0"/>
              </a:rPr>
              <a:t>All rows in the table are deleted if you omit the WHERE clause.</a:t>
            </a:r>
            <a:endParaRPr lang="tr-TR"/>
          </a:p>
        </p:txBody>
      </p:sp>
      <p:sp>
        <p:nvSpPr>
          <p:cNvPr id="257027"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from a Table</a:t>
            </a:r>
            <a:endParaRPr lang="tr-TR"/>
          </a:p>
        </p:txBody>
      </p:sp>
      <p:sp>
        <p:nvSpPr>
          <p:cNvPr id="257028"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000000"/>
                </a:solidFill>
                <a:effectLst/>
                <a:latin typeface="Courier New" pitchFamily="49" charset="0"/>
              </a:rPr>
              <a:t>  2  WHERE 		dname = 'DEVELOPMENT'; </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1 row deleted.</a:t>
            </a:r>
          </a:p>
        </p:txBody>
      </p:sp>
      <p:sp>
        <p:nvSpPr>
          <p:cNvPr id="257029"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4 rows deleted.</a:t>
            </a:r>
          </a:p>
        </p:txBody>
      </p:sp>
      <p:grpSp>
        <p:nvGrpSpPr>
          <p:cNvPr id="2" name="Group 6"/>
          <p:cNvGrpSpPr>
            <a:grpSpLocks/>
          </p:cNvGrpSpPr>
          <p:nvPr/>
        </p:nvGrpSpPr>
        <p:grpSpPr bwMode="auto">
          <a:xfrm>
            <a:off x="8386763" y="6324600"/>
            <a:ext cx="414337" cy="292100"/>
            <a:chOff x="5283" y="3984"/>
            <a:chExt cx="261" cy="184"/>
          </a:xfrm>
        </p:grpSpPr>
        <p:sp>
          <p:nvSpPr>
            <p:cNvPr id="25703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703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703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703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703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703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177293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9074" name="Rectangle 2"/>
          <p:cNvSpPr>
            <a:spLocks noChangeArrowheads="1"/>
          </p:cNvSpPr>
          <p:nvPr/>
        </p:nvSpPr>
        <p:spPr bwMode="blackWhite">
          <a:xfrm>
            <a:off x="925513" y="3194050"/>
            <a:ext cx="7499350" cy="1800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p:txBody>
      </p:sp>
      <p:sp>
        <p:nvSpPr>
          <p:cNvPr id="25907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Based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on Another Table</a:t>
            </a:r>
            <a:endParaRPr lang="tr-TR"/>
          </a:p>
        </p:txBody>
      </p:sp>
      <p:sp>
        <p:nvSpPr>
          <p:cNvPr id="259076" name="Rectangle 4"/>
          <p:cNvSpPr>
            <a:spLocks noGrp="1" noChangeArrowheads="1"/>
          </p:cNvSpPr>
          <p:nvPr>
            <p:ph type="body" idx="1"/>
          </p:nvPr>
        </p:nvSpPr>
        <p:spPr>
          <a:xfrm>
            <a:off x="685800" y="1981200"/>
            <a:ext cx="777240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DELETE statements to remove rows from a table based on values from another table.</a:t>
            </a:r>
            <a:endParaRPr lang="tr-TR"/>
          </a:p>
        </p:txBody>
      </p:sp>
      <p:sp>
        <p:nvSpPr>
          <p:cNvPr id="259077" name="Rectangle 5"/>
          <p:cNvSpPr>
            <a:spLocks noChangeArrowheads="1"/>
          </p:cNvSpPr>
          <p:nvPr/>
        </p:nvSpPr>
        <p:spPr bwMode="ltGray">
          <a:xfrm>
            <a:off x="4548188" y="3790950"/>
            <a:ext cx="3695700" cy="8763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78" name="Rectangle 6"/>
          <p:cNvSpPr>
            <a:spLocks noChangeArrowheads="1"/>
          </p:cNvSpPr>
          <p:nvPr/>
        </p:nvSpPr>
        <p:spPr bwMode="blackWhite">
          <a:xfrm>
            <a:off x="825500" y="3216275"/>
            <a:ext cx="7726363" cy="169862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employee</a:t>
            </a:r>
          </a:p>
          <a:p>
            <a:pPr>
              <a:tabLst>
                <a:tab pos="688975" algn="l"/>
                <a:tab pos="1824038" algn="l"/>
                <a:tab pos="2735263" algn="l"/>
                <a:tab pos="4579938" algn="l"/>
              </a:tabLst>
              <a:defRPr/>
            </a:pPr>
            <a:r>
              <a:rPr lang="tr-TR" sz="1800" b="1">
                <a:solidFill>
                  <a:srgbClr val="000000"/>
                </a:solidFill>
                <a:effectLst/>
                <a:latin typeface="Courier New" pitchFamily="49" charset="0"/>
              </a:rPr>
              <a:t>  2  WHERE		deptno = </a:t>
            </a:r>
          </a:p>
          <a:p>
            <a:pPr>
              <a:tabLst>
                <a:tab pos="688975" algn="l"/>
                <a:tab pos="1824038" algn="l"/>
                <a:tab pos="2735263" algn="l"/>
                <a:tab pos="4579938" algn="l"/>
              </a:tabLst>
              <a:defRPr/>
            </a:pPr>
            <a:r>
              <a:rPr lang="tr-TR" sz="1800" b="1">
                <a:solidFill>
                  <a:srgbClr val="000000"/>
                </a:solidFill>
                <a:effectLst/>
                <a:latin typeface="Courier New" pitchFamily="49" charset="0"/>
              </a:rPr>
              <a:t>  3			       (SELECT   deptno</a:t>
            </a:r>
          </a:p>
          <a:p>
            <a:pPr>
              <a:tabLst>
                <a:tab pos="688975" algn="l"/>
                <a:tab pos="1824038" algn="l"/>
                <a:tab pos="2735263" algn="l"/>
                <a:tab pos="4579938" algn="l"/>
              </a:tabLst>
              <a:defRPr/>
            </a:pPr>
            <a:r>
              <a:rPr lang="tr-TR" sz="1800" b="1">
                <a:solidFill>
                  <a:srgbClr val="000000"/>
                </a:solidFill>
                <a:effectLst/>
                <a:latin typeface="Courier New" pitchFamily="49" charset="0"/>
              </a:rPr>
              <a:t>  4  			        FROM     dept</a:t>
            </a:r>
          </a:p>
          <a:p>
            <a:pPr>
              <a:tabLst>
                <a:tab pos="688975" algn="l"/>
                <a:tab pos="1824038" algn="l"/>
                <a:tab pos="2735263" algn="l"/>
                <a:tab pos="4579938" algn="l"/>
              </a:tabLst>
              <a:defRPr/>
            </a:pPr>
            <a:r>
              <a:rPr lang="tr-TR" sz="1800" b="1">
                <a:solidFill>
                  <a:srgbClr val="000000"/>
                </a:solidFill>
                <a:effectLst/>
                <a:latin typeface="Courier New" pitchFamily="49" charset="0"/>
              </a:rPr>
              <a:t>  5  			        WHERE    dname ='SALES');</a:t>
            </a:r>
          </a:p>
          <a:p>
            <a:pPr>
              <a:tabLst>
                <a:tab pos="688975" algn="l"/>
                <a:tab pos="1824038" algn="l"/>
                <a:tab pos="2735263" algn="l"/>
                <a:tab pos="4579938" algn="l"/>
              </a:tabLst>
              <a:defRPr/>
            </a:pPr>
            <a:r>
              <a:rPr lang="tr-TR" sz="1800" b="1">
                <a:solidFill>
                  <a:srgbClr val="FF3300"/>
                </a:solidFill>
                <a:effectLst>
                  <a:outerShdw blurRad="38100" dist="38100" dir="2700000" algn="tl">
                    <a:srgbClr val="C0C0C0"/>
                  </a:outerShdw>
                </a:effectLst>
                <a:latin typeface="Courier New" pitchFamily="49" charset="0"/>
              </a:rPr>
              <a:t>6 rows deleted.</a:t>
            </a:r>
          </a:p>
        </p:txBody>
      </p:sp>
      <p:grpSp>
        <p:nvGrpSpPr>
          <p:cNvPr id="2" name="Group 7"/>
          <p:cNvGrpSpPr>
            <a:grpSpLocks/>
          </p:cNvGrpSpPr>
          <p:nvPr/>
        </p:nvGrpSpPr>
        <p:grpSpPr bwMode="auto">
          <a:xfrm>
            <a:off x="8386763" y="6324600"/>
            <a:ext cx="414337" cy="292100"/>
            <a:chOff x="5283" y="3984"/>
            <a:chExt cx="261" cy="184"/>
          </a:xfrm>
        </p:grpSpPr>
        <p:sp>
          <p:nvSpPr>
            <p:cNvPr id="2590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90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90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90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90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6" name="Rectangle 15"/>
          <p:cNvSpPr/>
          <p:nvPr/>
        </p:nvSpPr>
        <p:spPr>
          <a:xfrm>
            <a:off x="827088" y="5157788"/>
            <a:ext cx="7777162" cy="830262"/>
          </a:xfrm>
          <a:prstGeom prst="rect">
            <a:avLst/>
          </a:prstGeom>
        </p:spPr>
        <p:txBody>
          <a:bodyPr>
            <a:spAutoFit/>
          </a:bodyPr>
          <a:lstStyle/>
          <a:p>
            <a:r>
              <a:rPr lang="tr-TR">
                <a:solidFill>
                  <a:srgbClr val="000000"/>
                </a:solidFill>
                <a:effectLst>
                  <a:outerShdw blurRad="38100" dist="38100" dir="2700000" algn="tl">
                    <a:srgbClr val="C0C0C0"/>
                  </a:outerShdw>
                </a:effectLst>
              </a:rPr>
              <a:t>The example deletes all the employees who are in department 30. </a:t>
            </a:r>
            <a:endParaRPr lang="en-US">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394713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wipe(up)">
                                      <p:cBhvr>
                                        <p:cTn id="7" dur="500"/>
                                        <p:tgtEl>
                                          <p:spTgt spid="25907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11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Advantages of COMMIT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and ROLLBACK Statements</a:t>
            </a:r>
            <a:endParaRPr lang="tr-TR"/>
          </a:p>
        </p:txBody>
      </p:sp>
      <p:sp>
        <p:nvSpPr>
          <p:cNvPr id="261123" name="Rectangle 3"/>
          <p:cNvSpPr>
            <a:spLocks noGrp="1" noChangeArrowheads="1"/>
          </p:cNvSpPr>
          <p:nvPr>
            <p:ph type="body" idx="1"/>
          </p:nvPr>
        </p:nvSpPr>
        <p:spPr>
          <a:xfrm>
            <a:off x="838200" y="2514600"/>
            <a:ext cx="7385050" cy="19716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Ensure data consistency</a:t>
            </a:r>
          </a:p>
          <a:p>
            <a:pPr marL="341313" lvl="1" indent="-227013" defTabSz="346075">
              <a:tabLst>
                <a:tab pos="571500" algn="l"/>
              </a:tabLst>
            </a:pPr>
            <a:r>
              <a:rPr lang="tr-TR">
                <a:solidFill>
                  <a:srgbClr val="FF0066"/>
                </a:solidFill>
                <a:latin typeface="Arial" charset="0"/>
              </a:rPr>
              <a:t>Preview data changes before making changes permanent</a:t>
            </a:r>
          </a:p>
          <a:p>
            <a:pPr marL="341313" lvl="1" indent="-227013" defTabSz="346075">
              <a:tabLst>
                <a:tab pos="571500" algn="l"/>
              </a:tabLst>
            </a:pPr>
            <a:r>
              <a:rPr lang="tr-TR">
                <a:solidFill>
                  <a:srgbClr val="FF0066"/>
                </a:solidFill>
                <a:latin typeface="Arial" charset="0"/>
              </a:rPr>
              <a:t>Group logically related operations</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261125"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1126"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1127"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1128"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1129"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1130"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31789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Footer Placeholder 4"/>
          <p:cNvSpPr>
            <a:spLocks noGrp="1"/>
          </p:cNvSpPr>
          <p:nvPr>
            <p:ph type="ftr" sz="quarter" idx="11"/>
          </p:nvPr>
        </p:nvSpPr>
        <p:spPr>
          <a:noFill/>
        </p:spPr>
        <p:txBody>
          <a:bodyPr/>
          <a:lstStyle/>
          <a:p>
            <a:r>
              <a:rPr lang="tr-TR">
                <a:solidFill>
                  <a:srgbClr val="000000"/>
                </a:solidFill>
              </a:rPr>
              <a:t>Information Management</a:t>
            </a:r>
          </a:p>
        </p:txBody>
      </p:sp>
      <p:grpSp>
        <p:nvGrpSpPr>
          <p:cNvPr id="2" name="Group 2"/>
          <p:cNvGrpSpPr>
            <a:grpSpLocks/>
          </p:cNvGrpSpPr>
          <p:nvPr/>
        </p:nvGrpSpPr>
        <p:grpSpPr bwMode="auto">
          <a:xfrm>
            <a:off x="6581775" y="2003425"/>
            <a:ext cx="1925638" cy="736600"/>
            <a:chOff x="4146" y="1262"/>
            <a:chExt cx="1213" cy="464"/>
          </a:xfrm>
        </p:grpSpPr>
        <p:sp>
          <p:nvSpPr>
            <p:cNvPr id="263171" name="Rectangle 3"/>
            <p:cNvSpPr>
              <a:spLocks noChangeArrowheads="1"/>
            </p:cNvSpPr>
            <p:nvPr/>
          </p:nvSpPr>
          <p:spPr bwMode="blackWhite">
            <a:xfrm>
              <a:off x="4146" y="1262"/>
              <a:ext cx="1213" cy="464"/>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72" name="Rectangle 4"/>
            <p:cNvSpPr>
              <a:spLocks noChangeArrowheads="1"/>
            </p:cNvSpPr>
            <p:nvPr/>
          </p:nvSpPr>
          <p:spPr bwMode="auto">
            <a:xfrm>
              <a:off x="4374"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DELETE</a:t>
              </a:r>
            </a:p>
          </p:txBody>
        </p:sp>
      </p:grpSp>
      <p:sp>
        <p:nvSpPr>
          <p:cNvPr id="263173" name="Rectangle 5"/>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Controlling Transactions</a:t>
            </a:r>
            <a:endParaRPr lang="tr-TR"/>
          </a:p>
        </p:txBody>
      </p:sp>
      <p:sp>
        <p:nvSpPr>
          <p:cNvPr id="263174" name="Rectangle 6"/>
          <p:cNvSpPr>
            <a:spLocks noGrp="1" noChangeArrowheads="1"/>
          </p:cNvSpPr>
          <p:nvPr>
            <p:ph type="body" idx="1"/>
          </p:nvPr>
        </p:nvSpPr>
        <p:spPr>
          <a:xfrm>
            <a:off x="3706813" y="1323975"/>
            <a:ext cx="2293937" cy="519113"/>
          </a:xfrm>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defRPr/>
            </a:pPr>
            <a:r>
              <a:rPr lang="tr-TR" sz="2800"/>
              <a:t>Transaction</a:t>
            </a:r>
          </a:p>
        </p:txBody>
      </p:sp>
      <p:sp>
        <p:nvSpPr>
          <p:cNvPr id="263175" name="Rectangle 7"/>
          <p:cNvSpPr>
            <a:spLocks noChangeArrowheads="1"/>
          </p:cNvSpPr>
          <p:nvPr/>
        </p:nvSpPr>
        <p:spPr bwMode="auto">
          <a:xfrm>
            <a:off x="1974850"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A</a:t>
            </a:r>
          </a:p>
        </p:txBody>
      </p:sp>
      <p:sp>
        <p:nvSpPr>
          <p:cNvPr id="263176" name="Line 8"/>
          <p:cNvSpPr>
            <a:spLocks noChangeShapeType="1"/>
          </p:cNvSpPr>
          <p:nvPr/>
        </p:nvSpPr>
        <p:spPr bwMode="auto">
          <a:xfrm>
            <a:off x="1114425" y="1339850"/>
            <a:ext cx="0" cy="1622425"/>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7" name="Line 9"/>
          <p:cNvSpPr>
            <a:spLocks noChangeShapeType="1"/>
          </p:cNvSpPr>
          <p:nvPr/>
        </p:nvSpPr>
        <p:spPr bwMode="auto">
          <a:xfrm>
            <a:off x="4852988" y="2000250"/>
            <a:ext cx="0" cy="74930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8" name="Line 10"/>
          <p:cNvSpPr>
            <a:spLocks noChangeShapeType="1"/>
          </p:cNvSpPr>
          <p:nvPr/>
        </p:nvSpPr>
        <p:spPr bwMode="auto">
          <a:xfrm>
            <a:off x="6550025" y="1887538"/>
            <a:ext cx="0" cy="103505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1"/>
          <p:cNvGrpSpPr>
            <a:grpSpLocks/>
          </p:cNvGrpSpPr>
          <p:nvPr/>
        </p:nvGrpSpPr>
        <p:grpSpPr bwMode="auto">
          <a:xfrm>
            <a:off x="5553075" y="2000250"/>
            <a:ext cx="3130550" cy="2430463"/>
            <a:chOff x="3498" y="1260"/>
            <a:chExt cx="1972" cy="1531"/>
          </a:xfrm>
        </p:grpSpPr>
        <p:grpSp>
          <p:nvGrpSpPr>
            <p:cNvPr id="4" name="Group 12"/>
            <p:cNvGrpSpPr>
              <a:grpSpLocks/>
            </p:cNvGrpSpPr>
            <p:nvPr/>
          </p:nvGrpSpPr>
          <p:grpSpPr bwMode="auto">
            <a:xfrm>
              <a:off x="3498" y="2245"/>
              <a:ext cx="1972" cy="546"/>
              <a:chOff x="3498" y="2245"/>
              <a:chExt cx="1972" cy="546"/>
            </a:xfrm>
          </p:grpSpPr>
          <p:sp>
            <p:nvSpPr>
              <p:cNvPr id="263181" name="Freeform 13"/>
              <p:cNvSpPr>
                <a:spLocks/>
              </p:cNvSpPr>
              <p:nvPr/>
            </p:nvSpPr>
            <p:spPr bwMode="blackWhite">
              <a:xfrm>
                <a:off x="4107" y="2245"/>
                <a:ext cx="1332" cy="318"/>
              </a:xfrm>
              <a:custGeom>
                <a:avLst/>
                <a:gdLst/>
                <a:ahLst/>
                <a:cxnLst>
                  <a:cxn ang="0">
                    <a:pos x="0" y="154"/>
                  </a:cxn>
                  <a:cxn ang="0">
                    <a:pos x="171" y="317"/>
                  </a:cxn>
                  <a:cxn ang="0">
                    <a:pos x="171" y="240"/>
                  </a:cxn>
                  <a:cxn ang="0">
                    <a:pos x="1331" y="240"/>
                  </a:cxn>
                  <a:cxn ang="0">
                    <a:pos x="1331" y="68"/>
                  </a:cxn>
                  <a:cxn ang="0">
                    <a:pos x="171" y="68"/>
                  </a:cxn>
                  <a:cxn ang="0">
                    <a:pos x="171" y="0"/>
                  </a:cxn>
                  <a:cxn ang="0">
                    <a:pos x="0" y="154"/>
                  </a:cxn>
                </a:cxnLst>
                <a:rect l="0" t="0" r="r" b="b"/>
                <a:pathLst>
                  <a:path w="1332" h="318">
                    <a:moveTo>
                      <a:pt x="0" y="154"/>
                    </a:moveTo>
                    <a:lnTo>
                      <a:pt x="171" y="317"/>
                    </a:lnTo>
                    <a:lnTo>
                      <a:pt x="171" y="240"/>
                    </a:lnTo>
                    <a:lnTo>
                      <a:pt x="1331" y="240"/>
                    </a:lnTo>
                    <a:lnTo>
                      <a:pt x="1331" y="68"/>
                    </a:lnTo>
                    <a:lnTo>
                      <a:pt x="171" y="68"/>
                    </a:lnTo>
                    <a:lnTo>
                      <a:pt x="171" y="0"/>
                    </a:lnTo>
                    <a:lnTo>
                      <a:pt x="0" y="154"/>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82" name="Rectangle 14"/>
              <p:cNvSpPr>
                <a:spLocks noChangeArrowheads="1"/>
              </p:cNvSpPr>
              <p:nvPr/>
            </p:nvSpPr>
            <p:spPr bwMode="auto">
              <a:xfrm>
                <a:off x="3498" y="2560"/>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B</a:t>
                </a:r>
              </a:p>
            </p:txBody>
          </p:sp>
        </p:grpSp>
        <p:sp>
          <p:nvSpPr>
            <p:cNvPr id="263183" name="Rectangle 15"/>
            <p:cNvSpPr>
              <a:spLocks noChangeArrowheads="1"/>
            </p:cNvSpPr>
            <p:nvPr/>
          </p:nvSpPr>
          <p:spPr bwMode="blackWhite">
            <a:xfrm>
              <a:off x="4152" y="1260"/>
              <a:ext cx="1213" cy="472"/>
            </a:xfrm>
            <a:prstGeom prst="rect">
              <a:avLst/>
            </a:prstGeom>
            <a:gradFill rotWithShape="0">
              <a:gsLst>
                <a:gs pos="0">
                  <a:srgbClr val="969696"/>
                </a:gs>
                <a:gs pos="100000">
                  <a:srgbClr val="969696">
                    <a:gamma/>
                    <a:shade val="6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84" name="Rectangle 16"/>
            <p:cNvSpPr>
              <a:spLocks noChangeArrowheads="1"/>
            </p:cNvSpPr>
            <p:nvPr/>
          </p:nvSpPr>
          <p:spPr bwMode="auto">
            <a:xfrm>
              <a:off x="4380" y="1358"/>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DELETE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185" name="Line 17"/>
          <p:cNvSpPr>
            <a:spLocks noChangeShapeType="1"/>
          </p:cNvSpPr>
          <p:nvPr/>
        </p:nvSpPr>
        <p:spPr bwMode="auto">
          <a:xfrm>
            <a:off x="5994400" y="1543050"/>
            <a:ext cx="24955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6" name="Line 18"/>
          <p:cNvSpPr>
            <a:spLocks noChangeShapeType="1"/>
          </p:cNvSpPr>
          <p:nvPr/>
        </p:nvSpPr>
        <p:spPr bwMode="auto">
          <a:xfrm>
            <a:off x="1262063" y="1543050"/>
            <a:ext cx="2443162"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7" name="Rectangle 19"/>
          <p:cNvSpPr>
            <a:spLocks noChangeArrowheads="1"/>
          </p:cNvSpPr>
          <p:nvPr/>
        </p:nvSpPr>
        <p:spPr bwMode="auto">
          <a:xfrm>
            <a:off x="5553075"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B</a:t>
            </a:r>
          </a:p>
        </p:txBody>
      </p:sp>
      <p:sp>
        <p:nvSpPr>
          <p:cNvPr id="263188" name="Rectangle 20"/>
          <p:cNvSpPr>
            <a:spLocks noChangeArrowheads="1"/>
          </p:cNvSpPr>
          <p:nvPr/>
        </p:nvSpPr>
        <p:spPr bwMode="auto">
          <a:xfrm>
            <a:off x="477838" y="3071813"/>
            <a:ext cx="2046287" cy="396875"/>
          </a:xfrm>
          <a:prstGeom prst="rect">
            <a:avLst/>
          </a:prstGeom>
          <a:noFill/>
          <a:ln w="9525">
            <a:noFill/>
            <a:miter lim="800000"/>
            <a:headEnd/>
            <a:tailEnd/>
          </a:ln>
          <a:effectLst/>
        </p:spPr>
        <p:txBody>
          <a:bodyPr lIns="92075" tIns="46038" rIns="92075" bIns="46038">
            <a:spAutoFit/>
          </a:bodyPr>
          <a:lstStyle/>
          <a:p>
            <a:r>
              <a:rPr lang="tr-TR" sz="2000" b="1">
                <a:solidFill>
                  <a:srgbClr val="FF0066"/>
                </a:solidFill>
                <a:effectLst>
                  <a:outerShdw blurRad="38100" dist="38100" dir="2700000" algn="tl">
                    <a:srgbClr val="C0C0C0"/>
                  </a:outerShdw>
                </a:effectLst>
                <a:latin typeface="Arial" charset="0"/>
              </a:rPr>
              <a:t>COMMIT</a:t>
            </a:r>
            <a:endParaRPr lang="tr-TR" sz="2000" b="1">
              <a:solidFill>
                <a:srgbClr val="FFFFCC"/>
              </a:solidFill>
              <a:effectLst>
                <a:outerShdw blurRad="38100" dist="38100" dir="2700000" algn="tl">
                  <a:srgbClr val="C0C0C0"/>
                </a:outerShdw>
              </a:effectLst>
              <a:latin typeface="Arial" charset="0"/>
            </a:endParaRPr>
          </a:p>
        </p:txBody>
      </p:sp>
      <p:sp>
        <p:nvSpPr>
          <p:cNvPr id="263189" name="Line 21"/>
          <p:cNvSpPr>
            <a:spLocks noChangeShapeType="1"/>
          </p:cNvSpPr>
          <p:nvPr/>
        </p:nvSpPr>
        <p:spPr bwMode="auto">
          <a:xfrm>
            <a:off x="8551863" y="1335088"/>
            <a:ext cx="0" cy="163353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5" name="Group 22"/>
          <p:cNvGrpSpPr>
            <a:grpSpLocks/>
          </p:cNvGrpSpPr>
          <p:nvPr/>
        </p:nvGrpSpPr>
        <p:grpSpPr bwMode="auto">
          <a:xfrm>
            <a:off x="4891088" y="2000250"/>
            <a:ext cx="1620837" cy="749300"/>
            <a:chOff x="3081" y="1260"/>
            <a:chExt cx="1021" cy="472"/>
          </a:xfrm>
        </p:grpSpPr>
        <p:sp>
          <p:nvSpPr>
            <p:cNvPr id="263191" name="Rectangle 23"/>
            <p:cNvSpPr>
              <a:spLocks noChangeArrowheads="1"/>
            </p:cNvSpPr>
            <p:nvPr/>
          </p:nvSpPr>
          <p:spPr bwMode="blackWhite">
            <a:xfrm>
              <a:off x="3081" y="1260"/>
              <a:ext cx="1021" cy="472"/>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2" name="Rectangle 24"/>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sp>
        <p:nvSpPr>
          <p:cNvPr id="263193" name="Rectangle 25"/>
          <p:cNvSpPr>
            <a:spLocks noChangeArrowheads="1"/>
          </p:cNvSpPr>
          <p:nvPr/>
        </p:nvSpPr>
        <p:spPr bwMode="blackWhite">
          <a:xfrm>
            <a:off x="3017838" y="2006600"/>
            <a:ext cx="1803400" cy="736600"/>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4" name="Rectangle 26"/>
          <p:cNvSpPr>
            <a:spLocks noChangeArrowheads="1"/>
          </p:cNvSpPr>
          <p:nvPr/>
        </p:nvSpPr>
        <p:spPr bwMode="auto">
          <a:xfrm>
            <a:off x="3286125" y="2146300"/>
            <a:ext cx="1281113"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UPDATE</a:t>
            </a:r>
          </a:p>
        </p:txBody>
      </p:sp>
      <p:grpSp>
        <p:nvGrpSpPr>
          <p:cNvPr id="6" name="Group 27"/>
          <p:cNvGrpSpPr>
            <a:grpSpLocks/>
          </p:cNvGrpSpPr>
          <p:nvPr/>
        </p:nvGrpSpPr>
        <p:grpSpPr bwMode="auto">
          <a:xfrm>
            <a:off x="2992438" y="2000250"/>
            <a:ext cx="5691187" cy="3284538"/>
            <a:chOff x="1885" y="1260"/>
            <a:chExt cx="3585" cy="2069"/>
          </a:xfrm>
        </p:grpSpPr>
        <p:sp>
          <p:nvSpPr>
            <p:cNvPr id="263196" name="Freeform 28"/>
            <p:cNvSpPr>
              <a:spLocks/>
            </p:cNvSpPr>
            <p:nvPr/>
          </p:nvSpPr>
          <p:spPr bwMode="blackWhite">
            <a:xfrm>
              <a:off x="1885" y="2855"/>
              <a:ext cx="3535" cy="326"/>
            </a:xfrm>
            <a:custGeom>
              <a:avLst/>
              <a:gdLst/>
              <a:ahLst/>
              <a:cxnLst>
                <a:cxn ang="0">
                  <a:pos x="0" y="163"/>
                </a:cxn>
                <a:cxn ang="0">
                  <a:pos x="305" y="325"/>
                </a:cxn>
                <a:cxn ang="0">
                  <a:pos x="305" y="240"/>
                </a:cxn>
                <a:cxn ang="0">
                  <a:pos x="3534" y="240"/>
                </a:cxn>
                <a:cxn ang="0">
                  <a:pos x="3534" y="68"/>
                </a:cxn>
                <a:cxn ang="0">
                  <a:pos x="305" y="68"/>
                </a:cxn>
                <a:cxn ang="0">
                  <a:pos x="305" y="0"/>
                </a:cxn>
                <a:cxn ang="0">
                  <a:pos x="0" y="163"/>
                </a:cxn>
              </a:cxnLst>
              <a:rect l="0" t="0" r="r" b="b"/>
              <a:pathLst>
                <a:path w="3535" h="326">
                  <a:moveTo>
                    <a:pt x="0" y="163"/>
                  </a:moveTo>
                  <a:lnTo>
                    <a:pt x="305" y="325"/>
                  </a:lnTo>
                  <a:lnTo>
                    <a:pt x="305" y="240"/>
                  </a:lnTo>
                  <a:lnTo>
                    <a:pt x="3534" y="240"/>
                  </a:lnTo>
                  <a:lnTo>
                    <a:pt x="3534" y="68"/>
                  </a:lnTo>
                  <a:lnTo>
                    <a:pt x="305" y="68"/>
                  </a:lnTo>
                  <a:lnTo>
                    <a:pt x="305" y="0"/>
                  </a:lnTo>
                  <a:lnTo>
                    <a:pt x="0" y="163"/>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97" name="Rectangle 29"/>
            <p:cNvSpPr>
              <a:spLocks noChangeArrowheads="1"/>
            </p:cNvSpPr>
            <p:nvPr/>
          </p:nvSpPr>
          <p:spPr bwMode="auto">
            <a:xfrm>
              <a:off x="3498" y="3098"/>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A</a:t>
              </a:r>
            </a:p>
          </p:txBody>
        </p:sp>
        <p:sp>
          <p:nvSpPr>
            <p:cNvPr id="263198" name="Rectangle 30"/>
            <p:cNvSpPr>
              <a:spLocks noChangeArrowheads="1"/>
            </p:cNvSpPr>
            <p:nvPr/>
          </p:nvSpPr>
          <p:spPr bwMode="blackWhite">
            <a:xfrm>
              <a:off x="3081" y="1260"/>
              <a:ext cx="1021" cy="472"/>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9" name="Rectangle 31"/>
            <p:cNvSpPr>
              <a:spLocks noChangeArrowheads="1"/>
            </p:cNvSpPr>
            <p:nvPr/>
          </p:nvSpPr>
          <p:spPr bwMode="auto">
            <a:xfrm>
              <a:off x="3188"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sp>
          <p:nvSpPr>
            <p:cNvPr id="263200" name="Rectangle 32"/>
            <p:cNvSpPr>
              <a:spLocks noChangeArrowheads="1"/>
            </p:cNvSpPr>
            <p:nvPr/>
          </p:nvSpPr>
          <p:spPr bwMode="blackWhite">
            <a:xfrm>
              <a:off x="1901" y="1264"/>
              <a:ext cx="1136" cy="464"/>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1" name="Rectangle 33"/>
            <p:cNvSpPr>
              <a:spLocks noChangeArrowheads="1"/>
            </p:cNvSpPr>
            <p:nvPr/>
          </p:nvSpPr>
          <p:spPr bwMode="auto">
            <a:xfrm>
              <a:off x="2070"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UPDATE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2" name="Rectangle 34"/>
          <p:cNvSpPr>
            <a:spLocks noChangeArrowheads="1"/>
          </p:cNvSpPr>
          <p:nvPr/>
        </p:nvSpPr>
        <p:spPr bwMode="blackWhite">
          <a:xfrm>
            <a:off x="1150938" y="2019300"/>
            <a:ext cx="1806575" cy="723900"/>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3" name="Rectangle 35"/>
          <p:cNvSpPr>
            <a:spLocks noChangeArrowheads="1"/>
          </p:cNvSpPr>
          <p:nvPr/>
        </p:nvSpPr>
        <p:spPr bwMode="auto">
          <a:xfrm>
            <a:off x="1439863" y="2146300"/>
            <a:ext cx="1281112"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nvGrpSpPr>
          <p:cNvPr id="7" name="Group 36"/>
          <p:cNvGrpSpPr>
            <a:grpSpLocks/>
          </p:cNvGrpSpPr>
          <p:nvPr/>
        </p:nvGrpSpPr>
        <p:grpSpPr bwMode="auto">
          <a:xfrm>
            <a:off x="1108075" y="2000250"/>
            <a:ext cx="7494588" cy="4154488"/>
            <a:chOff x="698" y="1260"/>
            <a:chExt cx="4721" cy="2617"/>
          </a:xfrm>
        </p:grpSpPr>
        <p:sp>
          <p:nvSpPr>
            <p:cNvPr id="263205" name="AutoShape 37"/>
            <p:cNvSpPr>
              <a:spLocks noChangeArrowheads="1"/>
            </p:cNvSpPr>
            <p:nvPr/>
          </p:nvSpPr>
          <p:spPr bwMode="blackWhite">
            <a:xfrm>
              <a:off x="698" y="3396"/>
              <a:ext cx="4721" cy="325"/>
            </a:xfrm>
            <a:prstGeom prst="leftArrow">
              <a:avLst>
                <a:gd name="adj1" fmla="val 50000"/>
                <a:gd name="adj2" fmla="val 63888"/>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6" name="Rectangle 38"/>
            <p:cNvSpPr>
              <a:spLocks noChangeArrowheads="1"/>
            </p:cNvSpPr>
            <p:nvPr/>
          </p:nvSpPr>
          <p:spPr bwMode="auto">
            <a:xfrm>
              <a:off x="3498" y="3646"/>
              <a:ext cx="924" cy="231"/>
            </a:xfrm>
            <a:prstGeom prst="rect">
              <a:avLst/>
            </a:prstGeom>
            <a:noFill/>
            <a:ln w="9525">
              <a:noFill/>
              <a:miter lim="800000"/>
              <a:headEnd/>
              <a:tailEnd/>
            </a:ln>
            <a:effectLst/>
          </p:spPr>
          <p:txBody>
            <a:bodyPr wrap="none" lIns="92075" tIns="46038" rIns="92075" bIns="46038">
              <a:spAutoFit/>
            </a:bodyPr>
            <a:lstStyle/>
            <a:p>
              <a:r>
                <a:rPr lang="tr-TR" sz="1800" b="1">
                  <a:solidFill>
                    <a:srgbClr val="3333CC"/>
                  </a:solidFill>
                  <a:effectLst>
                    <a:outerShdw blurRad="38100" dist="38100" dir="2700000" algn="tl">
                      <a:srgbClr val="C0C0C0"/>
                    </a:outerShdw>
                  </a:effectLst>
                  <a:latin typeface="Arial" charset="0"/>
                </a:rPr>
                <a:t>ROLLBACK</a:t>
              </a:r>
              <a:endParaRPr lang="tr-TR" sz="1800" b="1">
                <a:solidFill>
                  <a:srgbClr val="FFFFCC"/>
                </a:solidFill>
                <a:effectLst>
                  <a:outerShdw blurRad="38100" dist="38100" dir="2700000" algn="tl">
                    <a:srgbClr val="C0C0C0"/>
                  </a:outerShdw>
                </a:effectLst>
                <a:latin typeface="Arial" charset="0"/>
              </a:endParaRPr>
            </a:p>
          </p:txBody>
        </p:sp>
        <p:sp>
          <p:nvSpPr>
            <p:cNvPr id="263207" name="Rectangle 39"/>
            <p:cNvSpPr>
              <a:spLocks noChangeArrowheads="1"/>
            </p:cNvSpPr>
            <p:nvPr/>
          </p:nvSpPr>
          <p:spPr bwMode="blackWhite">
            <a:xfrm>
              <a:off x="725" y="1260"/>
              <a:ext cx="1138" cy="468"/>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8" name="Rectangle 40"/>
            <p:cNvSpPr>
              <a:spLocks noChangeArrowheads="1"/>
            </p:cNvSpPr>
            <p:nvPr/>
          </p:nvSpPr>
          <p:spPr bwMode="auto">
            <a:xfrm>
              <a:off x="907" y="1346"/>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9" name="Line 41"/>
          <p:cNvSpPr>
            <a:spLocks noChangeShapeType="1"/>
          </p:cNvSpPr>
          <p:nvPr/>
        </p:nvSpPr>
        <p:spPr bwMode="auto">
          <a:xfrm>
            <a:off x="2978150" y="1887538"/>
            <a:ext cx="0" cy="108108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8" name="Group 42"/>
          <p:cNvGrpSpPr>
            <a:grpSpLocks/>
          </p:cNvGrpSpPr>
          <p:nvPr/>
        </p:nvGrpSpPr>
        <p:grpSpPr bwMode="auto">
          <a:xfrm>
            <a:off x="8386763" y="6324600"/>
            <a:ext cx="414337" cy="292100"/>
            <a:chOff x="5283" y="3984"/>
            <a:chExt cx="261" cy="184"/>
          </a:xfrm>
        </p:grpSpPr>
        <p:sp>
          <p:nvSpPr>
            <p:cNvPr id="263211" name="Rectangle 4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12" name="Rectangle 4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3213" name="Rectangle 4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3214" name="Freeform 4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3215" name="Freeform 4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3216" name="Freeform 4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2891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52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Before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COMMIT or ROLLBACK</a:t>
            </a:r>
            <a:endParaRPr lang="tr-TR"/>
          </a:p>
        </p:txBody>
      </p:sp>
      <p:sp>
        <p:nvSpPr>
          <p:cNvPr id="265219" name="Rectangle 3"/>
          <p:cNvSpPr>
            <a:spLocks noGrp="1" noChangeArrowheads="1"/>
          </p:cNvSpPr>
          <p:nvPr>
            <p:ph type="body" idx="1"/>
          </p:nvPr>
        </p:nvSpPr>
        <p:spPr>
          <a:xfrm>
            <a:off x="860425" y="1852613"/>
            <a:ext cx="8208963" cy="39846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previous state of the data can be recovered.</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current user can review the results of the DML operations by using the SELECT statement.</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Other users </a:t>
            </a:r>
            <a:r>
              <a:rPr lang="tr-TR" b="1" i="1">
                <a:solidFill>
                  <a:srgbClr val="FF0066"/>
                </a:solidFill>
                <a:effectLst>
                  <a:outerShdw blurRad="38100" dist="38100" dir="2700000" algn="tl">
                    <a:srgbClr val="C0C0C0"/>
                  </a:outerShdw>
                </a:effectLst>
                <a:latin typeface="Arial" charset="0"/>
              </a:rPr>
              <a:t>cannot</a:t>
            </a:r>
            <a:r>
              <a:rPr lang="tr-TR" b="1">
                <a:solidFill>
                  <a:srgbClr val="FF0066"/>
                </a:solidFill>
                <a:effectLst>
                  <a:outerShdw blurRad="38100" dist="38100" dir="2700000" algn="tl">
                    <a:srgbClr val="C0C0C0"/>
                  </a:outerShdw>
                </a:effectLst>
                <a:latin typeface="Arial" charset="0"/>
              </a:rPr>
              <a:t> view the results of the DML statements by the current user.</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affected rows are </a:t>
            </a:r>
            <a:r>
              <a:rPr lang="tr-TR" b="1" i="1">
                <a:solidFill>
                  <a:srgbClr val="FF0066"/>
                </a:solidFill>
                <a:effectLst>
                  <a:outerShdw blurRad="38100" dist="38100" dir="2700000" algn="tl">
                    <a:srgbClr val="C0C0C0"/>
                  </a:outerShdw>
                </a:effectLst>
                <a:latin typeface="Arial" charset="0"/>
              </a:rPr>
              <a:t>locked</a:t>
            </a:r>
            <a:r>
              <a:rPr lang="tr-TR" b="1">
                <a:solidFill>
                  <a:srgbClr val="FF0066"/>
                </a:solidFill>
                <a:effectLst>
                  <a:outerShdw blurRad="38100" dist="38100" dir="2700000" algn="tl">
                    <a:srgbClr val="C0C0C0"/>
                  </a:outerShdw>
                </a:effectLst>
                <a:latin typeface="Arial" charset="0"/>
              </a:rPr>
              <a:t>; other users cannot change the data within the affected rows.</a:t>
            </a:r>
            <a:endParaRPr lang="tr-TR" b="1">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522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522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522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522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522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522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1307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72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State of the Data After COMMIT</a:t>
            </a:r>
            <a:endParaRPr lang="tr-TR"/>
          </a:p>
        </p:txBody>
      </p:sp>
      <p:sp>
        <p:nvSpPr>
          <p:cNvPr id="267267" name="Rectangle 3"/>
          <p:cNvSpPr>
            <a:spLocks noGrp="1" noChangeArrowheads="1"/>
          </p:cNvSpPr>
          <p:nvPr>
            <p:ph type="body" idx="1"/>
          </p:nvPr>
        </p:nvSpPr>
        <p:spPr>
          <a:xfrm>
            <a:off x="822325" y="1495425"/>
            <a:ext cx="7845425" cy="42783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Data changes are made permanent in the database.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The previous state of the data is permanently lost.</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users can view the results.</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Locks on the affected rows are released; those rows are available for other users to manipulate.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savepoints are erased.</a:t>
            </a:r>
            <a:endParaRPr lang="tr-TR">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726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727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727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727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727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727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18434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9314" name="Rectangle 2"/>
          <p:cNvSpPr>
            <a:spLocks noChangeArrowheads="1"/>
          </p:cNvSpPr>
          <p:nvPr/>
        </p:nvSpPr>
        <p:spPr bwMode="blackWhite">
          <a:xfrm>
            <a:off x="942975" y="439737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Committing Data</a:t>
            </a:r>
            <a:endParaRPr lang="tr-TR"/>
          </a:p>
        </p:txBody>
      </p:sp>
      <p:sp>
        <p:nvSpPr>
          <p:cNvPr id="269316" name="Rectangle 4"/>
          <p:cNvSpPr>
            <a:spLocks noChangeArrowheads="1"/>
          </p:cNvSpPr>
          <p:nvPr/>
        </p:nvSpPr>
        <p:spPr bwMode="blackWhite">
          <a:xfrm>
            <a:off x="914400" y="2336800"/>
            <a:ext cx="7512050" cy="1216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SQL&gt; UPDATE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2  SET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 = 10</a:t>
            </a: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 7782;</a:t>
            </a:r>
          </a:p>
          <a:p>
            <a:pPr>
              <a:tabLst>
                <a:tab pos="688975" algn="l"/>
                <a:tab pos="1824038" algn="l"/>
                <a:tab pos="2735263" algn="l"/>
                <a:tab pos="3648075" algn="l"/>
                <a:tab pos="5026025" algn="l"/>
              </a:tabLst>
              <a:defRPr/>
            </a:pPr>
            <a:r>
              <a:rPr lang="tr-TR" sz="1800" b="1" dirty="0">
                <a:solidFill>
                  <a:srgbClr val="FF3300"/>
                </a:solidFill>
                <a:effectLst>
                  <a:outerShdw blurRad="38100" dist="38100" dir="2700000" algn="tl">
                    <a:srgbClr val="000000"/>
                  </a:outerShdw>
                </a:effectLst>
                <a:latin typeface="Courier New" pitchFamily="49" charset="0"/>
              </a:rPr>
              <a:t>1 </a:t>
            </a:r>
            <a:r>
              <a:rPr lang="tr-TR" sz="1800" b="1" dirty="0" err="1">
                <a:solidFill>
                  <a:srgbClr val="FF3300"/>
                </a:solidFill>
                <a:effectLst>
                  <a:outerShdw blurRad="38100" dist="38100" dir="2700000" algn="tl">
                    <a:srgbClr val="000000"/>
                  </a:outerShdw>
                </a:effectLst>
                <a:latin typeface="Courier New" pitchFamily="49" charset="0"/>
              </a:rPr>
              <a:t>row</a:t>
            </a:r>
            <a:r>
              <a:rPr lang="tr-TR" sz="1800" b="1" dirty="0">
                <a:solidFill>
                  <a:srgbClr val="FF3300"/>
                </a:solidFill>
                <a:effectLst>
                  <a:outerShdw blurRad="38100" dist="38100" dir="2700000" algn="tl">
                    <a:srgbClr val="000000"/>
                  </a:outerShdw>
                </a:effectLst>
                <a:latin typeface="Courier New" pitchFamily="49" charset="0"/>
              </a:rPr>
              <a:t> </a:t>
            </a:r>
            <a:r>
              <a:rPr lang="tr-TR" sz="1800" b="1" dirty="0" err="1">
                <a:solidFill>
                  <a:srgbClr val="FF3300"/>
                </a:solidFill>
                <a:effectLst>
                  <a:outerShdw blurRad="38100" dist="38100" dir="2700000" algn="tl">
                    <a:srgbClr val="000000"/>
                  </a:outerShdw>
                </a:effectLst>
                <a:latin typeface="Courier New" pitchFamily="49" charset="0"/>
              </a:rPr>
              <a:t>updated</a:t>
            </a:r>
            <a:r>
              <a:rPr lang="tr-TR" sz="1800" b="1" dirty="0">
                <a:solidFill>
                  <a:srgbClr val="FF3300"/>
                </a:solidFill>
                <a:effectLst>
                  <a:outerShdw blurRad="38100" dist="38100" dir="2700000" algn="tl">
                    <a:srgbClr val="000000"/>
                  </a:outerShdw>
                </a:effectLst>
                <a:latin typeface="Courier New" pitchFamily="49" charset="0"/>
              </a:rPr>
              <a:t>.</a:t>
            </a:r>
          </a:p>
        </p:txBody>
      </p:sp>
      <p:sp>
        <p:nvSpPr>
          <p:cNvPr id="269317" name="Rectangle 5"/>
          <p:cNvSpPr>
            <a:spLocks noGrp="1" noChangeArrowheads="1"/>
          </p:cNvSpPr>
          <p:nvPr>
            <p:ph type="body" idx="1"/>
          </p:nvPr>
        </p:nvSpPr>
        <p:spPr>
          <a:xfrm>
            <a:off x="838200" y="1600200"/>
            <a:ext cx="777240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Make the changes.</a:t>
            </a:r>
          </a:p>
        </p:txBody>
      </p:sp>
      <p:sp>
        <p:nvSpPr>
          <p:cNvPr id="269318" name="Rectangle 6"/>
          <p:cNvSpPr>
            <a:spLocks noChangeArrowheads="1"/>
          </p:cNvSpPr>
          <p:nvPr/>
        </p:nvSpPr>
        <p:spPr bwMode="auto">
          <a:xfrm>
            <a:off x="914400" y="381000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Commit the changes.</a:t>
            </a:r>
          </a:p>
        </p:txBody>
      </p:sp>
      <p:sp>
        <p:nvSpPr>
          <p:cNvPr id="269319" name="Rectangle 7"/>
          <p:cNvSpPr>
            <a:spLocks noChangeArrowheads="1"/>
          </p:cNvSpPr>
          <p:nvPr/>
        </p:nvSpPr>
        <p:spPr bwMode="ltGray">
          <a:xfrm>
            <a:off x="1633538" y="4475163"/>
            <a:ext cx="1095375" cy="2841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0" name="Rectangle 8"/>
          <p:cNvSpPr>
            <a:spLocks noChangeArrowheads="1"/>
          </p:cNvSpPr>
          <p:nvPr/>
        </p:nvSpPr>
        <p:spPr bwMode="blackWhite">
          <a:xfrm>
            <a:off x="901700" y="4445000"/>
            <a:ext cx="7537450" cy="6127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defRPr/>
            </a:pPr>
            <a:r>
              <a:rPr lang="tr-TR" sz="1800" b="1">
                <a:solidFill>
                  <a:srgbClr val="000000"/>
                </a:solidFill>
                <a:effectLst/>
                <a:latin typeface="Courier New" pitchFamily="49" charset="0"/>
              </a:rPr>
              <a:t>SQL&gt; COMMIT;</a:t>
            </a:r>
          </a:p>
          <a:p>
            <a:pPr>
              <a:tabLst>
                <a:tab pos="688975" algn="l"/>
                <a:tab pos="1824038" algn="l"/>
                <a:tab pos="2735263" algn="l"/>
                <a:tab pos="3648075" algn="l"/>
                <a:tab pos="5026025" algn="l"/>
              </a:tabLst>
              <a:defRPr/>
            </a:pPr>
            <a:r>
              <a:rPr lang="tr-TR" sz="1800" b="1">
                <a:solidFill>
                  <a:srgbClr val="FF3300"/>
                </a:solidFill>
                <a:effectLst>
                  <a:outerShdw blurRad="38100" dist="38100" dir="2700000" algn="tl">
                    <a:srgbClr val="C0C0C0"/>
                  </a:outerShdw>
                </a:effectLst>
                <a:latin typeface="Courier New" pitchFamily="49" charset="0"/>
              </a:rPr>
              <a:t>Commit complete.</a:t>
            </a:r>
          </a:p>
        </p:txBody>
      </p:sp>
      <p:grpSp>
        <p:nvGrpSpPr>
          <p:cNvPr id="2" name="Group 9"/>
          <p:cNvGrpSpPr>
            <a:grpSpLocks/>
          </p:cNvGrpSpPr>
          <p:nvPr/>
        </p:nvGrpSpPr>
        <p:grpSpPr bwMode="auto">
          <a:xfrm>
            <a:off x="8386763" y="6324600"/>
            <a:ext cx="414337" cy="292100"/>
            <a:chOff x="5283" y="3984"/>
            <a:chExt cx="261" cy="184"/>
          </a:xfrm>
        </p:grpSpPr>
        <p:sp>
          <p:nvSpPr>
            <p:cNvPr id="269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9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9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9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9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216943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wipe(up)">
                                      <p:cBhvr>
                                        <p:cTn id="7" dur="500"/>
                                        <p:tgtEl>
                                          <p:spTgt spid="26931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1362" name="Rectangle 2"/>
          <p:cNvSpPr>
            <a:spLocks noChangeArrowheads="1"/>
          </p:cNvSpPr>
          <p:nvPr/>
        </p:nvSpPr>
        <p:spPr bwMode="blackWhite">
          <a:xfrm>
            <a:off x="942975" y="41656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p:txBody>
      </p:sp>
      <p:sp>
        <p:nvSpPr>
          <p:cNvPr id="271363" name="Rectangle 3"/>
          <p:cNvSpPr>
            <a:spLocks noGrp="1" noChangeArrowheads="1"/>
          </p:cNvSpPr>
          <p:nvPr>
            <p:ph type="title"/>
          </p:nvPr>
        </p:nvSpPr>
        <p:spPr>
          <a:xfrm>
            <a:off x="922338" y="511175"/>
            <a:ext cx="7840662"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After ROLLBACK</a:t>
            </a:r>
            <a:endParaRPr lang="tr-TR"/>
          </a:p>
        </p:txBody>
      </p:sp>
      <p:sp>
        <p:nvSpPr>
          <p:cNvPr id="271364" name="Rectangle 4"/>
          <p:cNvSpPr>
            <a:spLocks noChangeArrowheads="1"/>
          </p:cNvSpPr>
          <p:nvPr/>
        </p:nvSpPr>
        <p:spPr bwMode="ltGray">
          <a:xfrm>
            <a:off x="1671638" y="4778375"/>
            <a:ext cx="1223962" cy="28892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5" name="Rectangle 5"/>
          <p:cNvSpPr>
            <a:spLocks noGrp="1" noChangeArrowheads="1"/>
          </p:cNvSpPr>
          <p:nvPr>
            <p:ph type="body" idx="1"/>
          </p:nvPr>
        </p:nvSpPr>
        <p:spPr>
          <a:xfrm>
            <a:off x="898525" y="1376363"/>
            <a:ext cx="7385050" cy="226060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Discard all pending changes by using the ROLLBACK statement.</a:t>
            </a:r>
            <a:endParaRPr lang="tr-TR">
              <a:solidFill>
                <a:srgbClr val="FF0066"/>
              </a:solidFill>
              <a:effectLst>
                <a:outerShdw blurRad="38100" dist="38100" dir="2700000" algn="tl">
                  <a:srgbClr val="C0C0C0"/>
                </a:outerShdw>
              </a:effectLst>
              <a:latin typeface="Arial" charset="0"/>
            </a:endParaRP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Data changes are undone.</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Previous state of the data is restored.</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Locks on the affected rows are released.</a:t>
            </a:r>
            <a:endParaRPr lang="tr-TR"/>
          </a:p>
        </p:txBody>
      </p:sp>
      <p:sp>
        <p:nvSpPr>
          <p:cNvPr id="271366" name="Rectangle 6"/>
          <p:cNvSpPr>
            <a:spLocks noChangeArrowheads="1"/>
          </p:cNvSpPr>
          <p:nvPr/>
        </p:nvSpPr>
        <p:spPr bwMode="blackWhite">
          <a:xfrm>
            <a:off x="1016000" y="4221163"/>
            <a:ext cx="7537450" cy="11080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DELETE FROM	employee;</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14 rows deleted.</a:t>
            </a:r>
            <a:endParaRPr lang="tr-TR" sz="1800" b="1">
              <a:solidFill>
                <a:srgbClr val="000000"/>
              </a:solidFill>
              <a:effectLst/>
              <a:latin typeface="Courier New" pitchFamily="49" charset="0"/>
            </a:endParaRPr>
          </a:p>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ROLLBACK;</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Rollback complete.</a:t>
            </a:r>
          </a:p>
        </p:txBody>
      </p:sp>
      <p:grpSp>
        <p:nvGrpSpPr>
          <p:cNvPr id="2" name="Group 7"/>
          <p:cNvGrpSpPr>
            <a:grpSpLocks/>
          </p:cNvGrpSpPr>
          <p:nvPr/>
        </p:nvGrpSpPr>
        <p:grpSpPr bwMode="auto">
          <a:xfrm>
            <a:off x="8386763" y="6324600"/>
            <a:ext cx="414337" cy="292100"/>
            <a:chOff x="5283" y="3984"/>
            <a:chExt cx="261" cy="184"/>
          </a:xfrm>
        </p:grpSpPr>
        <p:sp>
          <p:nvSpPr>
            <p:cNvPr id="2713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713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713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713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713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51446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up)">
                                      <p:cBhvr>
                                        <p:cTn id="7" dur="500"/>
                                        <p:tgtEl>
                                          <p:spTgt spid="2713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9- Creating and Managing Tables</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734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734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734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734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734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734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01870486"/>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4"/>
          <p:cNvSpPr>
            <a:spLocks noGrp="1"/>
          </p:cNvSpPr>
          <p:nvPr>
            <p:ph type="ftr" sz="quarter" idx="11"/>
          </p:nvPr>
        </p:nvSpPr>
        <p:spPr/>
        <p:txBody>
          <a:bodyPr/>
          <a:lstStyle/>
          <a:p>
            <a:r>
              <a:rPr lang="tr-TR"/>
              <a:t>Information Management</a:t>
            </a:r>
          </a:p>
        </p:txBody>
      </p:sp>
      <p:sp>
        <p:nvSpPr>
          <p:cNvPr id="183298" name="Rectangle 2"/>
          <p:cNvSpPr>
            <a:spLocks noGrp="1" noChangeArrowheads="1"/>
          </p:cNvSpPr>
          <p:nvPr>
            <p:ph type="title"/>
          </p:nvPr>
        </p:nvSpPr>
        <p:spPr>
          <a:xfrm>
            <a:off x="922338" y="3587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Types of Subqueries</a:t>
            </a:r>
            <a:endParaRPr lang="tr-TR"/>
          </a:p>
        </p:txBody>
      </p:sp>
      <p:sp>
        <p:nvSpPr>
          <p:cNvPr id="183299" name="Rectangle 3"/>
          <p:cNvSpPr>
            <a:spLocks noGrp="1" noChangeArrowheads="1"/>
          </p:cNvSpPr>
          <p:nvPr>
            <p:ph type="body" idx="1"/>
          </p:nvPr>
        </p:nvSpPr>
        <p:spPr>
          <a:xfrm>
            <a:off x="860425" y="998538"/>
            <a:ext cx="7385050" cy="45720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a:solidFill>
                  <a:srgbClr val="FF0066"/>
                </a:solidFill>
                <a:latin typeface="Arial" charset="0"/>
              </a:rPr>
              <a:t>Single-row subquery</a:t>
            </a:r>
          </a:p>
        </p:txBody>
      </p:sp>
      <p:grpSp>
        <p:nvGrpSpPr>
          <p:cNvPr id="183300" name="Group 4"/>
          <p:cNvGrpSpPr>
            <a:grpSpLocks/>
          </p:cNvGrpSpPr>
          <p:nvPr/>
        </p:nvGrpSpPr>
        <p:grpSpPr bwMode="auto">
          <a:xfrm>
            <a:off x="1881188" y="1489075"/>
            <a:ext cx="3967162" cy="1038225"/>
            <a:chOff x="1185" y="938"/>
            <a:chExt cx="2499" cy="654"/>
          </a:xfrm>
        </p:grpSpPr>
        <p:sp>
          <p:nvSpPr>
            <p:cNvPr id="183301"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02" name="Rectangle 6"/>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03" name="Rectangle 7"/>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04" name="Rectangle 8"/>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05" name="Rectangle 9"/>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06"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07" name="Rectangle 11"/>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sp>
        <p:nvSpPr>
          <p:cNvPr id="183308" name="Rectangle 12"/>
          <p:cNvSpPr>
            <a:spLocks noChangeArrowheads="1"/>
          </p:cNvSpPr>
          <p:nvPr/>
        </p:nvSpPr>
        <p:spPr bwMode="auto">
          <a:xfrm>
            <a:off x="5972175" y="2014538"/>
            <a:ext cx="1235075" cy="457200"/>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a:t>
            </a:r>
            <a:endParaRPr lang="tr-TR" b="1">
              <a:solidFill>
                <a:srgbClr val="FFFFCC"/>
              </a:solidFill>
              <a:effectLst>
                <a:outerShdw blurRad="38100" dist="38100" dir="2700000" algn="tl">
                  <a:srgbClr val="C0C0C0"/>
                </a:outerShdw>
              </a:effectLst>
              <a:latin typeface="Arial" charset="0"/>
            </a:endParaRPr>
          </a:p>
        </p:txBody>
      </p:sp>
      <p:grpSp>
        <p:nvGrpSpPr>
          <p:cNvPr id="183309" name="Group 13"/>
          <p:cNvGrpSpPr>
            <a:grpSpLocks/>
          </p:cNvGrpSpPr>
          <p:nvPr/>
        </p:nvGrpSpPr>
        <p:grpSpPr bwMode="auto">
          <a:xfrm>
            <a:off x="860425" y="2746375"/>
            <a:ext cx="7324725" cy="1676400"/>
            <a:chOff x="542" y="1730"/>
            <a:chExt cx="4614" cy="1056"/>
          </a:xfrm>
        </p:grpSpPr>
        <p:sp>
          <p:nvSpPr>
            <p:cNvPr id="183310" name="Rectangle 14"/>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Multiple-row subquery</a:t>
              </a:r>
            </a:p>
          </p:txBody>
        </p:sp>
        <p:sp>
          <p:nvSpPr>
            <p:cNvPr id="183311" name="Rectangle 15"/>
            <p:cNvSpPr>
              <a:spLocks noChangeArrowheads="1"/>
            </p:cNvSpPr>
            <p:nvPr/>
          </p:nvSpPr>
          <p:spPr bwMode="auto">
            <a:xfrm>
              <a:off x="3762" y="2268"/>
              <a:ext cx="1109" cy="518"/>
            </a:xfrm>
            <a:prstGeom prst="rect">
              <a:avLst/>
            </a:prstGeom>
            <a:noFill/>
            <a:ln w="9525">
              <a:noFill/>
              <a:miter lim="800000"/>
              <a:headEnd/>
              <a:tailEnd/>
            </a:ln>
            <a:effectLst/>
          </p:spPr>
          <p:txBody>
            <a:bodyPr wrap="none" lIns="92075" tIns="46038" rIns="92075" bIns="46038">
              <a:spAutoFit/>
            </a:bodyPr>
            <a:lstStyle/>
            <a:p>
              <a:pPr defTabSz="822325"/>
              <a:r>
                <a:rPr lang="tr-TR" b="1">
                  <a:solidFill>
                    <a:srgbClr val="FF6600"/>
                  </a:solidFill>
                  <a:effectLst>
                    <a:outerShdw blurRad="38100" dist="38100" dir="2700000" algn="tl">
                      <a:srgbClr val="C0C0C0"/>
                    </a:outerShdw>
                  </a:effectLst>
                  <a:latin typeface="Arial" charset="0"/>
                </a:rPr>
                <a:t>CLERK</a:t>
              </a:r>
            </a:p>
            <a:p>
              <a:pPr defTabSz="822325"/>
              <a:r>
                <a:rPr lang="tr-TR" b="1">
                  <a:solidFill>
                    <a:srgbClr val="FF6600"/>
                  </a:solidFill>
                  <a:effectLst>
                    <a:outerShdw blurRad="38100" dist="38100" dir="2700000" algn="tl">
                      <a:srgbClr val="C0C0C0"/>
                    </a:outerShdw>
                  </a:effectLst>
                  <a:latin typeface="Arial" charset="0"/>
                </a:rPr>
                <a:t>MANAGER</a:t>
              </a:r>
              <a:endParaRPr lang="tr-TR" b="1">
                <a:solidFill>
                  <a:srgbClr val="FFFFCC"/>
                </a:solidFill>
                <a:effectLst>
                  <a:outerShdw blurRad="38100" dist="38100" dir="2700000" algn="tl">
                    <a:srgbClr val="C0C0C0"/>
                  </a:outerShdw>
                </a:effectLst>
                <a:latin typeface="Arial" charset="0"/>
              </a:endParaRPr>
            </a:p>
          </p:txBody>
        </p:sp>
        <p:grpSp>
          <p:nvGrpSpPr>
            <p:cNvPr id="183312" name="Group 16"/>
            <p:cNvGrpSpPr>
              <a:grpSpLocks/>
            </p:cNvGrpSpPr>
            <p:nvPr/>
          </p:nvGrpSpPr>
          <p:grpSpPr bwMode="auto">
            <a:xfrm>
              <a:off x="1185" y="2042"/>
              <a:ext cx="2499" cy="654"/>
              <a:chOff x="1185" y="2042"/>
              <a:chExt cx="2499" cy="654"/>
            </a:xfrm>
          </p:grpSpPr>
          <p:sp>
            <p:nvSpPr>
              <p:cNvPr id="183313"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14" name="Rectangle 18"/>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15" name="Rectangle 19"/>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16" name="Rectangle 20"/>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17" name="Rectangle 21"/>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18"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19" name="Rectangle 23"/>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20" name="Group 24"/>
          <p:cNvGrpSpPr>
            <a:grpSpLocks/>
          </p:cNvGrpSpPr>
          <p:nvPr/>
        </p:nvGrpSpPr>
        <p:grpSpPr bwMode="auto">
          <a:xfrm>
            <a:off x="841375" y="4457700"/>
            <a:ext cx="7720013" cy="1889125"/>
            <a:chOff x="530" y="2808"/>
            <a:chExt cx="4863" cy="1190"/>
          </a:xfrm>
        </p:grpSpPr>
        <p:sp>
          <p:nvSpPr>
            <p:cNvPr id="183321" name="Rectangle 25"/>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tr-TR"/>
            </a:p>
          </p:txBody>
        </p:sp>
        <p:sp>
          <p:nvSpPr>
            <p:cNvPr id="183322" name="Rectangle 26"/>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Multiple-column subquery</a:t>
              </a:r>
            </a:p>
          </p:txBody>
        </p:sp>
        <p:sp>
          <p:nvSpPr>
            <p:cNvPr id="183323" name="Rectangle 27"/>
            <p:cNvSpPr>
              <a:spLocks noChangeArrowheads="1"/>
            </p:cNvSpPr>
            <p:nvPr/>
          </p:nvSpPr>
          <p:spPr bwMode="auto">
            <a:xfrm>
              <a:off x="3750" y="3480"/>
              <a:ext cx="1643" cy="518"/>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        7900</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MANAGER  7698</a:t>
              </a:r>
            </a:p>
          </p:txBody>
        </p:sp>
        <p:grpSp>
          <p:nvGrpSpPr>
            <p:cNvPr id="183324" name="Group 28"/>
            <p:cNvGrpSpPr>
              <a:grpSpLocks/>
            </p:cNvGrpSpPr>
            <p:nvPr/>
          </p:nvGrpSpPr>
          <p:grpSpPr bwMode="auto">
            <a:xfrm>
              <a:off x="1173" y="3146"/>
              <a:ext cx="2499" cy="654"/>
              <a:chOff x="1173" y="3146"/>
              <a:chExt cx="2499" cy="654"/>
            </a:xfrm>
          </p:grpSpPr>
          <p:sp>
            <p:nvSpPr>
              <p:cNvPr id="183325"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26" name="Rectangle 30"/>
              <p:cNvSpPr>
                <a:spLocks noChangeArrowheads="1"/>
              </p:cNvSpPr>
              <p:nvPr/>
            </p:nvSpPr>
            <p:spPr bwMode="auto">
              <a:xfrm>
                <a:off x="1173" y="3146"/>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27" name="Rectangle 31"/>
              <p:cNvSpPr>
                <a:spLocks noChangeArrowheads="1"/>
              </p:cNvSpPr>
              <p:nvPr/>
            </p:nvSpPr>
            <p:spPr bwMode="ltGray">
              <a:xfrm>
                <a:off x="1446" y="3444"/>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28" name="Rectangle 32"/>
              <p:cNvSpPr>
                <a:spLocks noChangeArrowheads="1"/>
              </p:cNvSpPr>
              <p:nvPr/>
            </p:nvSpPr>
            <p:spPr bwMode="auto">
              <a:xfrm>
                <a:off x="1539" y="3513"/>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29" name="Rectangle 33"/>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30"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31" name="Rectangle 35"/>
              <p:cNvSpPr>
                <a:spLocks noChangeArrowheads="1"/>
              </p:cNvSpPr>
              <p:nvPr/>
            </p:nvSpPr>
            <p:spPr bwMode="auto">
              <a:xfrm>
                <a:off x="2652" y="3377"/>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32" name="Group 36"/>
          <p:cNvGrpSpPr>
            <a:grpSpLocks/>
          </p:cNvGrpSpPr>
          <p:nvPr/>
        </p:nvGrpSpPr>
        <p:grpSpPr bwMode="auto">
          <a:xfrm>
            <a:off x="8386763" y="6324600"/>
            <a:ext cx="414337" cy="292100"/>
            <a:chOff x="5283" y="3984"/>
            <a:chExt cx="261" cy="184"/>
          </a:xfrm>
        </p:grpSpPr>
        <p:sp>
          <p:nvSpPr>
            <p:cNvPr id="183333" name="Rectangle 3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3334" name="Rectangle 3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3335" name="Rectangle 3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3336" name="Freeform 4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3337" name="Freeform 4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3338" name="Freeform 4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3309"/>
                                        </p:tgtEl>
                                        <p:attrNameLst>
                                          <p:attrName>style.visibility</p:attrName>
                                        </p:attrNameLst>
                                      </p:cBhvr>
                                      <p:to>
                                        <p:strVal val="visible"/>
                                      </p:to>
                                    </p:set>
                                    <p:animEffect transition="in" filter="wipe(left)">
                                      <p:cBhvr>
                                        <p:cTn id="7" dur="500"/>
                                        <p:tgtEl>
                                          <p:spTgt spid="183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20"/>
                                        </p:tgtEl>
                                        <p:attrNameLst>
                                          <p:attrName>style.visibility</p:attrName>
                                        </p:attrNameLst>
                                      </p:cBhvr>
                                      <p:to>
                                        <p:strVal val="visible"/>
                                      </p:to>
                                    </p:set>
                                    <p:animEffect transition="in" filter="wipe(left)">
                                      <p:cBhvr>
                                        <p:cTn id="12" dur="500"/>
                                        <p:tgtEl>
                                          <p:spTgt spid="183320"/>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54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CREATE TABLE Statement</a:t>
            </a:r>
            <a:endParaRPr lang="tr-TR"/>
          </a:p>
        </p:txBody>
      </p:sp>
      <p:sp>
        <p:nvSpPr>
          <p:cNvPr id="275459" name="Rectangle 3"/>
          <p:cNvSpPr>
            <a:spLocks noGrp="1" noChangeArrowheads="1"/>
          </p:cNvSpPr>
          <p:nvPr>
            <p:ph type="body" idx="1"/>
          </p:nvPr>
        </p:nvSpPr>
        <p:spPr>
          <a:xfrm>
            <a:off x="857250" y="1397000"/>
            <a:ext cx="7385050" cy="46132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You must have :</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CREATE TABLE privilege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A storage area</a:t>
            </a:r>
            <a:endParaRPr lang="tr-TR"/>
          </a:p>
          <a:p>
            <a:pPr marL="741363" lvl="2" indent="-285750"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a:effectLst>
                <a:outerShdw blurRad="38100" dist="38100" dir="2700000" algn="tl">
                  <a:srgbClr val="C0C0C0"/>
                </a:outerShdw>
              </a:effectLst>
            </a:endParaRP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You specify:</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Table name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Column name, column datatype, and column size</a:t>
            </a:r>
            <a:endParaRPr lang="tr-TR" b="1">
              <a:latin typeface="Arial" charset="0"/>
            </a:endParaRPr>
          </a:p>
        </p:txBody>
      </p:sp>
      <p:sp>
        <p:nvSpPr>
          <p:cNvPr id="275460" name="Rectangle 4"/>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43367" name="Rectangle 5"/>
          <p:cNvSpPr>
            <a:spLocks noChangeArrowheads="1"/>
          </p:cNvSpPr>
          <p:nvPr/>
        </p:nvSpPr>
        <p:spPr bwMode="blackWhite">
          <a:xfrm>
            <a:off x="1081088" y="3187700"/>
            <a:ext cx="7165975" cy="666750"/>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a:t>
            </a:r>
            <a:r>
              <a:rPr lang="tr-TR" sz="1800" b="1" i="1">
                <a:solidFill>
                  <a:srgbClr val="000000"/>
                </a:solidFill>
                <a:effectLst/>
                <a:latin typeface="Courier New" pitchFamily="49" charset="0"/>
              </a:rPr>
              <a:t>GLOBAL TEMPORARY</a:t>
            </a:r>
            <a:r>
              <a:rPr lang="tr-TR" sz="1800" b="1">
                <a:solidFill>
                  <a:srgbClr val="000000"/>
                </a:solidFill>
                <a:effectLst/>
                <a:latin typeface="Courier New" pitchFamily="49" charset="0"/>
              </a:rPr>
              <a:t>]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27546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546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546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546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546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546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1027293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9554" name="Rectangle 2"/>
          <p:cNvSpPr>
            <a:spLocks noGrp="1" noChangeArrowheads="1"/>
          </p:cNvSpPr>
          <p:nvPr>
            <p:ph type="title"/>
          </p:nvPr>
        </p:nvSpPr>
        <p:spPr>
          <a:xfrm>
            <a:off x="685800" y="457200"/>
            <a:ext cx="7772400" cy="1295400"/>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a:t>
            </a:r>
            <a:r>
              <a:rPr lang="tr-TR" sz="4000" b="1">
                <a:solidFill>
                  <a:schemeClr val="accent2"/>
                </a:solidFill>
                <a:latin typeface="Arial" charset="0"/>
              </a:rPr>
              <a:t> </a:t>
            </a:r>
            <a:r>
              <a:rPr lang="tr-TR" sz="4000" b="1">
                <a:solidFill>
                  <a:schemeClr val="accent2"/>
                </a:solidFill>
                <a:effectLst>
                  <a:outerShdw blurRad="38100" dist="38100" dir="2700000" algn="tl">
                    <a:srgbClr val="C0C0C0"/>
                  </a:outerShdw>
                </a:effectLst>
                <a:latin typeface="Arial" charset="0"/>
              </a:rPr>
              <a:t>Tables</a:t>
            </a:r>
            <a:endParaRPr lang="tr-TR"/>
          </a:p>
        </p:txBody>
      </p:sp>
      <p:sp>
        <p:nvSpPr>
          <p:cNvPr id="279555" name="Rectangle 3"/>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279556" name="Rectangle 4"/>
          <p:cNvSpPr>
            <a:spLocks noChangeArrowheads="1"/>
          </p:cNvSpPr>
          <p:nvPr/>
        </p:nvSpPr>
        <p:spPr bwMode="auto">
          <a:xfrm>
            <a:off x="928688" y="985838"/>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7" name="Rectangle 5"/>
          <p:cNvSpPr>
            <a:spLocks noChangeArrowheads="1"/>
          </p:cNvSpPr>
          <p:nvPr/>
        </p:nvSpPr>
        <p:spPr bwMode="auto">
          <a:xfrm>
            <a:off x="963613" y="32448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8" name="Rectangle 6"/>
          <p:cNvSpPr>
            <a:spLocks noChangeArrowheads="1"/>
          </p:cNvSpPr>
          <p:nvPr/>
        </p:nvSpPr>
        <p:spPr bwMode="blackWhite">
          <a:xfrm>
            <a:off x="920750" y="1543050"/>
            <a:ext cx="7516813" cy="1550988"/>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9559" name="Rectangle 7"/>
          <p:cNvSpPr>
            <a:spLocks noChangeArrowheads="1"/>
          </p:cNvSpPr>
          <p:nvPr/>
        </p:nvSpPr>
        <p:spPr bwMode="blackWhite">
          <a:xfrm>
            <a:off x="1008063" y="1671638"/>
            <a:ext cx="7315200" cy="1304925"/>
          </a:xfrm>
          <a:prstGeom prst="rect">
            <a:avLst/>
          </a:prstGeom>
          <a:noFill/>
          <a:ln w="9525">
            <a:noFill/>
            <a:miter lim="800000"/>
            <a:headEnd/>
            <a:tailEnd/>
          </a:ln>
          <a:effectLst/>
        </p:spPr>
        <p:txBody>
          <a:bodyPr wrap="none" lIns="92075" tIns="46038" rIns="92075" bIns="46038" anchor="ctr"/>
          <a:lstStyle/>
          <a:p>
            <a:pPr>
              <a:tabLst>
                <a:tab pos="1601788" algn="l"/>
                <a:tab pos="1717675" algn="l"/>
              </a:tabLst>
              <a:defRPr/>
            </a:pPr>
            <a:r>
              <a:rPr lang="tr-TR" sz="1800" b="1" dirty="0">
                <a:solidFill>
                  <a:srgbClr val="000000"/>
                </a:solidFill>
                <a:effectLst/>
                <a:latin typeface="Courier New" pitchFamily="49" charset="0"/>
              </a:rPr>
              <a:t>SQL&gt; CREATE TABLE dept</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2	(deptno 	NUMBER(2),</a:t>
            </a:r>
          </a:p>
          <a:p>
            <a:pPr>
              <a:tabLst>
                <a:tab pos="1601788" algn="l"/>
                <a:tab pos="1717675" algn="l"/>
              </a:tabLst>
              <a:defRPr/>
            </a:pPr>
            <a:r>
              <a:rPr lang="tr-TR" sz="1800" b="1" dirty="0">
                <a:solidFill>
                  <a:srgbClr val="000000"/>
                </a:solidFill>
                <a:effectLst/>
                <a:latin typeface="Courier New" pitchFamily="49" charset="0"/>
              </a:rPr>
              <a:t>  3  		dname 	VARCHAR2(14),</a:t>
            </a:r>
          </a:p>
          <a:p>
            <a:pPr>
              <a:tabLst>
                <a:tab pos="1601788" algn="l"/>
                <a:tab pos="1717675" algn="l"/>
              </a:tabLst>
              <a:defRPr/>
            </a:pPr>
            <a:r>
              <a:rPr lang="tr-TR" sz="1800" b="1" dirty="0">
                <a:solidFill>
                  <a:srgbClr val="000000"/>
                </a:solidFill>
                <a:effectLst/>
                <a:latin typeface="Courier New" pitchFamily="49" charset="0"/>
              </a:rPr>
              <a:t>  4  		loc 	VARCHAR2(13));</a:t>
            </a:r>
          </a:p>
          <a:p>
            <a:pPr>
              <a:tabLst>
                <a:tab pos="1601788" algn="l"/>
                <a:tab pos="1717675" algn="l"/>
              </a:tabLst>
              <a:defRPr/>
            </a:pPr>
            <a:r>
              <a:rPr lang="tr-TR" sz="1800" b="1" dirty="0">
                <a:solidFill>
                  <a:srgbClr val="FF3300"/>
                </a:solidFill>
                <a:effectLst>
                  <a:outerShdw blurRad="38100" dist="38100" dir="2700000" algn="tl">
                    <a:srgbClr val="C0C0C0"/>
                  </a:outerShdw>
                </a:effectLst>
                <a:latin typeface="Courier New" pitchFamily="49" charset="0"/>
              </a:rPr>
              <a:t>Table created.</a:t>
            </a:r>
          </a:p>
        </p:txBody>
      </p:sp>
      <p:sp>
        <p:nvSpPr>
          <p:cNvPr id="279560" name="Rectangle 8"/>
          <p:cNvSpPr>
            <a:spLocks noGrp="1" noChangeArrowheads="1"/>
          </p:cNvSpPr>
          <p:nvPr>
            <p:ph type="body" idx="1"/>
          </p:nvPr>
        </p:nvSpPr>
        <p:spPr>
          <a:xfrm>
            <a:off x="755650" y="1196975"/>
            <a:ext cx="738505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Create the table.</a:t>
            </a:r>
          </a:p>
        </p:txBody>
      </p:sp>
      <p:sp>
        <p:nvSpPr>
          <p:cNvPr id="279561" name="Rectangle 9"/>
          <p:cNvSpPr>
            <a:spLocks noChangeArrowheads="1"/>
          </p:cNvSpPr>
          <p:nvPr/>
        </p:nvSpPr>
        <p:spPr bwMode="auto">
          <a:xfrm>
            <a:off x="744538" y="3252788"/>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Confirm table creation.</a:t>
            </a:r>
          </a:p>
        </p:txBody>
      </p:sp>
      <p:sp>
        <p:nvSpPr>
          <p:cNvPr id="279562" name="Rectangle 10"/>
          <p:cNvSpPr>
            <a:spLocks noChangeArrowheads="1"/>
          </p:cNvSpPr>
          <p:nvPr/>
        </p:nvSpPr>
        <p:spPr bwMode="blackWhite">
          <a:xfrm>
            <a:off x="920750" y="3733800"/>
            <a:ext cx="7516813"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44397" name="Rectangle 11"/>
          <p:cNvSpPr>
            <a:spLocks noChangeArrowheads="1"/>
          </p:cNvSpPr>
          <p:nvPr/>
        </p:nvSpPr>
        <p:spPr bwMode="blackWhite">
          <a:xfrm>
            <a:off x="1054100" y="3736975"/>
            <a:ext cx="7315200" cy="431800"/>
          </a:xfrm>
          <a:prstGeom prst="rect">
            <a:avLst/>
          </a:prstGeom>
          <a:noFill/>
          <a:ln w="9525">
            <a:noFill/>
            <a:miter lim="800000"/>
            <a:headEnd/>
            <a:tailEnd/>
          </a:ln>
        </p:spPr>
        <p:txBody>
          <a:bodyPr wrap="none" lIns="92075" tIns="46038" rIns="92075" bIns="46038" anchor="ctr"/>
          <a:lstStyle/>
          <a:p>
            <a:pPr>
              <a:tabLst>
                <a:tab pos="1601788" algn="l"/>
                <a:tab pos="1717675" algn="l"/>
              </a:tabLst>
            </a:pPr>
            <a:r>
              <a:rPr lang="tr-TR" sz="1800" b="1">
                <a:solidFill>
                  <a:srgbClr val="000000"/>
                </a:solidFill>
                <a:effectLst/>
                <a:latin typeface="Courier New" pitchFamily="49" charset="0"/>
              </a:rPr>
              <a:t>SQL&gt; DESCRIBE dept</a:t>
            </a:r>
          </a:p>
        </p:txBody>
      </p:sp>
      <p:sp>
        <p:nvSpPr>
          <p:cNvPr id="144398" name="Rectangle 12"/>
          <p:cNvSpPr>
            <a:spLocks noChangeArrowheads="1"/>
          </p:cNvSpPr>
          <p:nvPr/>
        </p:nvSpPr>
        <p:spPr bwMode="blackWhite">
          <a:xfrm>
            <a:off x="889000" y="4403725"/>
            <a:ext cx="7129463" cy="1465263"/>
          </a:xfrm>
          <a:prstGeom prst="rect">
            <a:avLst/>
          </a:prstGeom>
          <a:noFill/>
          <a:ln w="9525">
            <a:noFill/>
            <a:miter lim="800000"/>
            <a:headEnd/>
            <a:tailEnd/>
          </a:ln>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Name                        Null?    Type</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DEPTNO                               NUMBER(2)</a:t>
            </a:r>
          </a:p>
          <a:p>
            <a:pPr>
              <a:tabLst>
                <a:tab pos="1828800" algn="l"/>
                <a:tab pos="3086100" algn="l"/>
                <a:tab pos="4229100" algn="l"/>
              </a:tabLst>
            </a:pPr>
            <a:r>
              <a:rPr lang="tr-TR" sz="1800" b="1">
                <a:solidFill>
                  <a:srgbClr val="000000"/>
                </a:solidFill>
                <a:effectLst/>
                <a:latin typeface="Courier New" pitchFamily="49" charset="0"/>
              </a:rPr>
              <a:t> DNAME                                VARCHAR2(14)</a:t>
            </a:r>
          </a:p>
          <a:p>
            <a:pPr>
              <a:tabLst>
                <a:tab pos="1828800" algn="l"/>
                <a:tab pos="3086100" algn="l"/>
                <a:tab pos="4229100" algn="l"/>
              </a:tabLst>
            </a:pPr>
            <a:r>
              <a:rPr lang="tr-TR" sz="1800" b="1">
                <a:solidFill>
                  <a:srgbClr val="000000"/>
                </a:solidFill>
                <a:effectLst/>
                <a:latin typeface="Courier New" pitchFamily="49" charset="0"/>
              </a:rPr>
              <a:t> LOC                                  VARCHAR2(13)</a:t>
            </a:r>
          </a:p>
        </p:txBody>
      </p:sp>
      <p:grpSp>
        <p:nvGrpSpPr>
          <p:cNvPr id="2" name="Group 13"/>
          <p:cNvGrpSpPr>
            <a:grpSpLocks/>
          </p:cNvGrpSpPr>
          <p:nvPr/>
        </p:nvGrpSpPr>
        <p:grpSpPr bwMode="auto">
          <a:xfrm>
            <a:off x="8386763" y="6324600"/>
            <a:ext cx="414337" cy="292100"/>
            <a:chOff x="5283" y="3984"/>
            <a:chExt cx="261" cy="184"/>
          </a:xfrm>
        </p:grpSpPr>
        <p:sp>
          <p:nvSpPr>
            <p:cNvPr id="279566"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9567"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9568"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69"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9570"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9571"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03654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3650" name="Rectangle 2"/>
          <p:cNvSpPr>
            <a:spLocks noChangeArrowheads="1"/>
          </p:cNvSpPr>
          <p:nvPr/>
        </p:nvSpPr>
        <p:spPr bwMode="blackWhite">
          <a:xfrm>
            <a:off x="925513" y="1085850"/>
            <a:ext cx="7294562" cy="4959350"/>
          </a:xfrm>
          <a:prstGeom prst="rect">
            <a:avLst/>
          </a:prstGeom>
          <a:solidFill>
            <a:srgbClr val="FFCC99"/>
          </a:solidFill>
          <a:ln w="25400">
            <a:solidFill>
              <a:srgbClr val="000000"/>
            </a:solid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51" name="Rectangle 3"/>
          <p:cNvSpPr>
            <a:spLocks noGrp="1" noChangeArrowheads="1"/>
          </p:cNvSpPr>
          <p:nvPr>
            <p:ph type="title"/>
          </p:nvPr>
        </p:nvSpPr>
        <p:spPr>
          <a:xfrm>
            <a:off x="922338" y="338138"/>
            <a:ext cx="7299325" cy="881062"/>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Datatypes</a:t>
            </a:r>
            <a:endParaRPr lang="tr-TR" sz="4300"/>
          </a:p>
        </p:txBody>
      </p:sp>
      <p:sp>
        <p:nvSpPr>
          <p:cNvPr id="145414" name="Rectangle 4"/>
          <p:cNvSpPr>
            <a:spLocks noChangeArrowheads="1"/>
          </p:cNvSpPr>
          <p:nvPr/>
        </p:nvSpPr>
        <p:spPr bwMode="blackWhite">
          <a:xfrm>
            <a:off x="1076325" y="1239838"/>
            <a:ext cx="6872288" cy="4797425"/>
          </a:xfrm>
          <a:prstGeom prst="rect">
            <a:avLst/>
          </a:prstGeom>
          <a:noFill/>
          <a:ln w="9525">
            <a:noFill/>
            <a:miter lim="800000"/>
            <a:headEnd/>
            <a:tailEnd/>
          </a:ln>
        </p:spPr>
        <p:txBody>
          <a:bodyPr lIns="92075" tIns="46038" rIns="92075" bIns="46038">
            <a:spAutoFit/>
          </a:bodyPr>
          <a:lstStyle/>
          <a:p>
            <a:pPr>
              <a:lnSpc>
                <a:spcPct val="90000"/>
              </a:lnSpc>
              <a:spcBef>
                <a:spcPct val="60000"/>
              </a:spcBef>
              <a:tabLst>
                <a:tab pos="2684463" algn="l"/>
              </a:tabLst>
            </a:pPr>
            <a:r>
              <a:rPr lang="tr-TR" sz="1800" b="1">
                <a:solidFill>
                  <a:srgbClr val="000000"/>
                </a:solidFill>
                <a:effectLst/>
                <a:latin typeface="Arial" charset="0"/>
              </a:rPr>
              <a:t>Datatype	Description</a:t>
            </a:r>
          </a:p>
          <a:p>
            <a:pPr>
              <a:lnSpc>
                <a:spcPct val="90000"/>
              </a:lnSpc>
              <a:spcBef>
                <a:spcPct val="60000"/>
              </a:spcBef>
              <a:tabLst>
                <a:tab pos="2684463" algn="l"/>
              </a:tabLst>
            </a:pPr>
            <a:r>
              <a:rPr lang="tr-TR" sz="1800" b="1">
                <a:solidFill>
                  <a:srgbClr val="000000"/>
                </a:solidFill>
                <a:effectLst/>
                <a:latin typeface="Arial" charset="0"/>
              </a:rPr>
              <a:t>VARCHAR2(</a:t>
            </a:r>
            <a:r>
              <a:rPr lang="tr-TR" sz="1800" b="1" i="1">
                <a:solidFill>
                  <a:srgbClr val="000000"/>
                </a:solidFill>
                <a:effectLst/>
                <a:latin typeface="Arial" charset="0"/>
              </a:rPr>
              <a:t>size</a:t>
            </a:r>
            <a:r>
              <a:rPr lang="tr-TR" sz="1800" b="1">
                <a:solidFill>
                  <a:srgbClr val="000000"/>
                </a:solidFill>
                <a:effectLst/>
                <a:latin typeface="Arial" charset="0"/>
              </a:rPr>
              <a:t>)	Variable-length character data</a:t>
            </a:r>
          </a:p>
          <a:p>
            <a:pPr>
              <a:lnSpc>
                <a:spcPct val="90000"/>
              </a:lnSpc>
              <a:spcBef>
                <a:spcPct val="60000"/>
              </a:spcBef>
              <a:tabLst>
                <a:tab pos="2684463" algn="l"/>
              </a:tabLst>
            </a:pPr>
            <a:r>
              <a:rPr lang="tr-TR" sz="1800" b="1">
                <a:solidFill>
                  <a:srgbClr val="000000"/>
                </a:solidFill>
                <a:effectLst/>
                <a:latin typeface="Arial" charset="0"/>
              </a:rPr>
              <a:t>CHAR(</a:t>
            </a:r>
            <a:r>
              <a:rPr lang="tr-TR" sz="1800" b="1" i="1">
                <a:solidFill>
                  <a:srgbClr val="000000"/>
                </a:solidFill>
                <a:effectLst/>
                <a:latin typeface="Arial" charset="0"/>
              </a:rPr>
              <a:t>size</a:t>
            </a:r>
            <a:r>
              <a:rPr lang="tr-TR" sz="1800" b="1">
                <a:solidFill>
                  <a:srgbClr val="000000"/>
                </a:solidFill>
                <a:effectLst/>
                <a:latin typeface="Arial" charset="0"/>
              </a:rPr>
              <a:t>)  	Fixed-length character data</a:t>
            </a:r>
          </a:p>
          <a:p>
            <a:pPr>
              <a:lnSpc>
                <a:spcPct val="90000"/>
              </a:lnSpc>
              <a:spcBef>
                <a:spcPct val="60000"/>
              </a:spcBef>
              <a:tabLst>
                <a:tab pos="2684463" algn="l"/>
              </a:tabLst>
            </a:pPr>
            <a:r>
              <a:rPr lang="tr-TR" sz="1800" b="1">
                <a:solidFill>
                  <a:srgbClr val="000000"/>
                </a:solidFill>
                <a:effectLst/>
                <a:latin typeface="Arial" charset="0"/>
              </a:rPr>
              <a:t>NUMBER(</a:t>
            </a:r>
            <a:r>
              <a:rPr lang="tr-TR" sz="1800" b="1" i="1">
                <a:solidFill>
                  <a:srgbClr val="000000"/>
                </a:solidFill>
                <a:effectLst/>
                <a:latin typeface="Arial" charset="0"/>
              </a:rPr>
              <a:t>p</a:t>
            </a:r>
            <a:r>
              <a:rPr lang="tr-TR" sz="1800" b="1">
                <a:solidFill>
                  <a:srgbClr val="000000"/>
                </a:solidFill>
                <a:effectLst/>
                <a:latin typeface="Arial" charset="0"/>
              </a:rPr>
              <a:t>,</a:t>
            </a:r>
            <a:r>
              <a:rPr lang="tr-TR" sz="1800" b="1" i="1">
                <a:solidFill>
                  <a:srgbClr val="000000"/>
                </a:solidFill>
                <a:effectLst/>
                <a:latin typeface="Arial" charset="0"/>
              </a:rPr>
              <a:t>s)</a:t>
            </a:r>
            <a:r>
              <a:rPr lang="tr-TR" sz="1800" b="1">
                <a:solidFill>
                  <a:srgbClr val="000000"/>
                </a:solidFill>
                <a:effectLst/>
                <a:latin typeface="Arial" charset="0"/>
              </a:rPr>
              <a:t>  	Variable-length numeric data</a:t>
            </a:r>
          </a:p>
          <a:p>
            <a:pPr>
              <a:lnSpc>
                <a:spcPct val="90000"/>
              </a:lnSpc>
              <a:spcBef>
                <a:spcPct val="60000"/>
              </a:spcBef>
              <a:tabLst>
                <a:tab pos="2684463" algn="l"/>
              </a:tabLst>
            </a:pPr>
            <a:r>
              <a:rPr lang="tr-TR" sz="1800" b="1">
                <a:solidFill>
                  <a:srgbClr val="000000"/>
                </a:solidFill>
                <a:effectLst/>
                <a:latin typeface="Arial" charset="0"/>
              </a:rPr>
              <a:t>DATE 	Date and time values</a:t>
            </a:r>
          </a:p>
          <a:p>
            <a:pPr>
              <a:lnSpc>
                <a:spcPct val="90000"/>
              </a:lnSpc>
              <a:spcBef>
                <a:spcPct val="60000"/>
              </a:spcBef>
              <a:tabLst>
                <a:tab pos="2684463" algn="l"/>
              </a:tabLst>
            </a:pPr>
            <a:r>
              <a:rPr lang="tr-TR" sz="1800" b="1">
                <a:solidFill>
                  <a:srgbClr val="000000"/>
                </a:solidFill>
                <a:effectLst/>
                <a:latin typeface="Arial" charset="0"/>
              </a:rPr>
              <a:t>LONG 	Variable-length character data </a:t>
            </a:r>
            <a:br>
              <a:rPr lang="tr-TR" sz="1800" b="1">
                <a:solidFill>
                  <a:srgbClr val="000000"/>
                </a:solidFill>
                <a:effectLst/>
                <a:latin typeface="Arial" charset="0"/>
              </a:rPr>
            </a:br>
            <a:r>
              <a:rPr lang="tr-TR" sz="1800" b="1">
                <a:solidFill>
                  <a:srgbClr val="000000"/>
                </a:solidFill>
                <a:effectLst/>
                <a:latin typeface="Arial" charset="0"/>
              </a:rPr>
              <a:t>	up to 2 gigabytes</a:t>
            </a:r>
          </a:p>
          <a:p>
            <a:pPr>
              <a:lnSpc>
                <a:spcPct val="90000"/>
              </a:lnSpc>
              <a:spcBef>
                <a:spcPct val="60000"/>
              </a:spcBef>
              <a:tabLst>
                <a:tab pos="2684463" algn="l"/>
              </a:tabLst>
            </a:pPr>
            <a:r>
              <a:rPr lang="tr-TR" sz="1800" b="1">
                <a:solidFill>
                  <a:srgbClr val="000000"/>
                </a:solidFill>
                <a:effectLst/>
                <a:latin typeface="Arial" charset="0"/>
              </a:rPr>
              <a:t>CLOB	Single-byte character data up to 4 	gigabytes</a:t>
            </a:r>
          </a:p>
          <a:p>
            <a:pPr>
              <a:lnSpc>
                <a:spcPct val="90000"/>
              </a:lnSpc>
              <a:spcBef>
                <a:spcPct val="60000"/>
              </a:spcBef>
              <a:tabLst>
                <a:tab pos="2684463" algn="l"/>
              </a:tabLst>
            </a:pPr>
            <a:r>
              <a:rPr lang="tr-TR" sz="1800" b="1">
                <a:solidFill>
                  <a:srgbClr val="000000"/>
                </a:solidFill>
                <a:effectLst/>
                <a:latin typeface="Arial" charset="0"/>
              </a:rPr>
              <a:t>RAW and LONG RAW 	Raw binary data</a:t>
            </a:r>
          </a:p>
          <a:p>
            <a:pPr>
              <a:lnSpc>
                <a:spcPct val="90000"/>
              </a:lnSpc>
              <a:spcBef>
                <a:spcPct val="60000"/>
              </a:spcBef>
              <a:tabLst>
                <a:tab pos="2684463" algn="l"/>
              </a:tabLst>
            </a:pPr>
            <a:r>
              <a:rPr lang="tr-TR" sz="1800" b="1">
                <a:solidFill>
                  <a:srgbClr val="000000"/>
                </a:solidFill>
                <a:effectLst/>
                <a:latin typeface="Arial" charset="0"/>
              </a:rPr>
              <a:t>BLOB	Binary data up to 4 gigabytes</a:t>
            </a:r>
          </a:p>
          <a:p>
            <a:pPr>
              <a:lnSpc>
                <a:spcPct val="90000"/>
              </a:lnSpc>
              <a:spcBef>
                <a:spcPct val="60000"/>
              </a:spcBef>
              <a:tabLst>
                <a:tab pos="2684463" algn="l"/>
              </a:tabLst>
            </a:pPr>
            <a:r>
              <a:rPr lang="tr-TR" sz="1800" b="1">
                <a:solidFill>
                  <a:srgbClr val="000000"/>
                </a:solidFill>
                <a:effectLst/>
                <a:latin typeface="Arial" charset="0"/>
              </a:rPr>
              <a:t>BFILE	Binary data stored in an external 		file; up to 4 gigabytes</a:t>
            </a:r>
          </a:p>
        </p:txBody>
      </p:sp>
      <p:sp>
        <p:nvSpPr>
          <p:cNvPr id="283653" name="Line 5"/>
          <p:cNvSpPr>
            <a:spLocks noChangeShapeType="1"/>
          </p:cNvSpPr>
          <p:nvPr/>
        </p:nvSpPr>
        <p:spPr bwMode="auto">
          <a:xfrm flipV="1">
            <a:off x="3638550" y="1085850"/>
            <a:ext cx="7938" cy="497205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6"/>
          <p:cNvGrpSpPr>
            <a:grpSpLocks/>
          </p:cNvGrpSpPr>
          <p:nvPr/>
        </p:nvGrpSpPr>
        <p:grpSpPr bwMode="auto">
          <a:xfrm>
            <a:off x="925513" y="1592263"/>
            <a:ext cx="7292975" cy="3829050"/>
            <a:chOff x="583" y="1003"/>
            <a:chExt cx="4594" cy="2412"/>
          </a:xfrm>
        </p:grpSpPr>
        <p:sp>
          <p:nvSpPr>
            <p:cNvPr id="283655" name="Line 7"/>
            <p:cNvSpPr>
              <a:spLocks noChangeShapeType="1"/>
            </p:cNvSpPr>
            <p:nvPr/>
          </p:nvSpPr>
          <p:spPr bwMode="auto">
            <a:xfrm>
              <a:off x="583" y="126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6" name="Line 8"/>
            <p:cNvSpPr>
              <a:spLocks noChangeShapeType="1"/>
            </p:cNvSpPr>
            <p:nvPr/>
          </p:nvSpPr>
          <p:spPr bwMode="auto">
            <a:xfrm>
              <a:off x="583" y="1003"/>
              <a:ext cx="4594"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7" name="Line 9"/>
            <p:cNvSpPr>
              <a:spLocks noChangeShapeType="1"/>
            </p:cNvSpPr>
            <p:nvPr/>
          </p:nvSpPr>
          <p:spPr bwMode="auto">
            <a:xfrm>
              <a:off x="583" y="1534"/>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8" name="Line 10"/>
            <p:cNvSpPr>
              <a:spLocks noChangeShapeType="1"/>
            </p:cNvSpPr>
            <p:nvPr/>
          </p:nvSpPr>
          <p:spPr bwMode="auto">
            <a:xfrm>
              <a:off x="583" y="1789"/>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9" name="Line 11"/>
            <p:cNvSpPr>
              <a:spLocks noChangeShapeType="1"/>
            </p:cNvSpPr>
            <p:nvPr/>
          </p:nvSpPr>
          <p:spPr bwMode="auto">
            <a:xfrm>
              <a:off x="583" y="205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0" name="Line 12"/>
            <p:cNvSpPr>
              <a:spLocks noChangeShapeType="1"/>
            </p:cNvSpPr>
            <p:nvPr/>
          </p:nvSpPr>
          <p:spPr bwMode="auto">
            <a:xfrm>
              <a:off x="583" y="244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1" name="Line 13"/>
            <p:cNvSpPr>
              <a:spLocks noChangeShapeType="1"/>
            </p:cNvSpPr>
            <p:nvPr/>
          </p:nvSpPr>
          <p:spPr bwMode="auto">
            <a:xfrm>
              <a:off x="583" y="287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2" name="Line 14"/>
            <p:cNvSpPr>
              <a:spLocks noChangeShapeType="1"/>
            </p:cNvSpPr>
            <p:nvPr/>
          </p:nvSpPr>
          <p:spPr bwMode="auto">
            <a:xfrm>
              <a:off x="583" y="3151"/>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3" name="Line 15"/>
            <p:cNvSpPr>
              <a:spLocks noChangeShapeType="1"/>
            </p:cNvSpPr>
            <p:nvPr/>
          </p:nvSpPr>
          <p:spPr bwMode="auto">
            <a:xfrm>
              <a:off x="583" y="341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nvGrpSpPr>
          <p:cNvPr id="3" name="Group 16"/>
          <p:cNvGrpSpPr>
            <a:grpSpLocks/>
          </p:cNvGrpSpPr>
          <p:nvPr/>
        </p:nvGrpSpPr>
        <p:grpSpPr bwMode="auto">
          <a:xfrm>
            <a:off x="8386763" y="6324600"/>
            <a:ext cx="414337" cy="292100"/>
            <a:chOff x="5283" y="3984"/>
            <a:chExt cx="261" cy="184"/>
          </a:xfrm>
        </p:grpSpPr>
        <p:sp>
          <p:nvSpPr>
            <p:cNvPr id="28366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6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366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366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366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367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438970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7746" name="Rectangle 2"/>
          <p:cNvSpPr>
            <a:spLocks noGrp="1" noChangeArrowheads="1"/>
          </p:cNvSpPr>
          <p:nvPr>
            <p:ph type="title"/>
          </p:nvPr>
        </p:nvSpPr>
        <p:spPr>
          <a:xfrm>
            <a:off x="903288" y="2444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 a Table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by Using a Subquery</a:t>
            </a:r>
            <a:endParaRPr lang="tr-TR"/>
          </a:p>
        </p:txBody>
      </p:sp>
      <p:sp>
        <p:nvSpPr>
          <p:cNvPr id="287747" name="Rectangle 3"/>
          <p:cNvSpPr>
            <a:spLocks noGrp="1" noChangeArrowheads="1"/>
          </p:cNvSpPr>
          <p:nvPr>
            <p:ph type="body" idx="1"/>
          </p:nvPr>
        </p:nvSpPr>
        <p:spPr>
          <a:xfrm>
            <a:off x="858838" y="1624013"/>
            <a:ext cx="7635875" cy="415607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6600"/>
                </a:solidFill>
                <a:latin typeface="Arial" charset="0"/>
              </a:rPr>
              <a:t>Create a table and insert rows by combining the CREATE TABLE statement and AS </a:t>
            </a:r>
            <a:r>
              <a:rPr lang="tr-TR" b="1" i="1">
                <a:solidFill>
                  <a:srgbClr val="FF6600"/>
                </a:solidFill>
                <a:latin typeface="Arial" charset="0"/>
              </a:rPr>
              <a:t>subquery</a:t>
            </a:r>
            <a:r>
              <a:rPr lang="tr-TR" b="1">
                <a:solidFill>
                  <a:srgbClr val="FF6600"/>
                </a:solidFill>
                <a:latin typeface="Arial" charset="0"/>
              </a:rPr>
              <a:t> option.</a:t>
            </a: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tabLst>
                <a:tab pos="571500" algn="l"/>
              </a:tabLst>
            </a:pPr>
            <a:r>
              <a:rPr lang="tr-TR" b="1">
                <a:solidFill>
                  <a:srgbClr val="FF6600"/>
                </a:solidFill>
                <a:latin typeface="Arial" charset="0"/>
              </a:rPr>
              <a:t>Match the number of specified columns to the number of subquery columns.</a:t>
            </a:r>
          </a:p>
          <a:p>
            <a:pPr marL="341313" lvl="1" indent="-227013" defTabSz="346075">
              <a:lnSpc>
                <a:spcPct val="85000"/>
              </a:lnSpc>
              <a:tabLst>
                <a:tab pos="571500" algn="l"/>
              </a:tabLst>
            </a:pPr>
            <a:r>
              <a:rPr lang="tr-TR" b="1">
                <a:solidFill>
                  <a:srgbClr val="FF6600"/>
                </a:solidFill>
                <a:latin typeface="Arial" charset="0"/>
              </a:rPr>
              <a:t>Define columns with column names and</a:t>
            </a:r>
            <a:br>
              <a:rPr lang="tr-TR" b="1">
                <a:solidFill>
                  <a:srgbClr val="FF6600"/>
                </a:solidFill>
                <a:latin typeface="Arial" charset="0"/>
              </a:rPr>
            </a:br>
            <a:r>
              <a:rPr lang="tr-TR" b="1">
                <a:solidFill>
                  <a:srgbClr val="FF6600"/>
                </a:solidFill>
                <a:latin typeface="Arial" charset="0"/>
              </a:rPr>
              <a:t>default values.</a:t>
            </a:r>
            <a:endParaRPr lang="tr-TR"/>
          </a:p>
        </p:txBody>
      </p:sp>
      <p:sp>
        <p:nvSpPr>
          <p:cNvPr id="287748" name="Rectangle 4"/>
          <p:cNvSpPr>
            <a:spLocks noChangeArrowheads="1"/>
          </p:cNvSpPr>
          <p:nvPr/>
        </p:nvSpPr>
        <p:spPr bwMode="blackWhite">
          <a:xfrm>
            <a:off x="914400" y="3100388"/>
            <a:ext cx="75104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6439" name="Rectangle 5"/>
          <p:cNvSpPr>
            <a:spLocks noChangeArrowheads="1"/>
          </p:cNvSpPr>
          <p:nvPr/>
        </p:nvSpPr>
        <p:spPr bwMode="blackWhite">
          <a:xfrm>
            <a:off x="1001713" y="3098800"/>
            <a:ext cx="6937375"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92150" algn="l"/>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92150" algn="l"/>
                <a:tab pos="1200150" algn="l"/>
              </a:tabLst>
            </a:pPr>
            <a:r>
              <a:rPr lang="tr-TR" sz="1800" b="1">
                <a:solidFill>
                  <a:srgbClr val="000000"/>
                </a:solidFill>
                <a:effectLst/>
                <a:latin typeface="Courier New" pitchFamily="49" charset="0"/>
              </a:rPr>
              <a:t>AS </a:t>
            </a:r>
            <a:r>
              <a:rPr lang="tr-TR" sz="1800" b="1" i="1">
                <a:solidFill>
                  <a:srgbClr val="000000"/>
                </a:solidFill>
                <a:effectLst/>
                <a:latin typeface="Courier New" pitchFamily="49" charset="0"/>
              </a:rPr>
              <a:t>subquery</a:t>
            </a:r>
            <a:r>
              <a:rPr lang="tr-TR" sz="1800" b="1">
                <a:solidFill>
                  <a:srgbClr val="000000"/>
                </a:solidFill>
                <a:effectLst/>
                <a:latin typeface="Courier New" pitchFamily="49" charset="0"/>
              </a:rPr>
              <a:t>;</a:t>
            </a:r>
          </a:p>
        </p:txBody>
      </p:sp>
      <p:grpSp>
        <p:nvGrpSpPr>
          <p:cNvPr id="2" name="Group 6"/>
          <p:cNvGrpSpPr>
            <a:grpSpLocks/>
          </p:cNvGrpSpPr>
          <p:nvPr/>
        </p:nvGrpSpPr>
        <p:grpSpPr bwMode="auto">
          <a:xfrm>
            <a:off x="8386763" y="6324600"/>
            <a:ext cx="414337" cy="292100"/>
            <a:chOff x="5283" y="3984"/>
            <a:chExt cx="261" cy="184"/>
          </a:xfrm>
        </p:grpSpPr>
        <p:sp>
          <p:nvSpPr>
            <p:cNvPr id="28775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775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775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775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775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775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54314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9794" name="Rectangle 2"/>
          <p:cNvSpPr>
            <a:spLocks noGrp="1" noChangeArrowheads="1"/>
          </p:cNvSpPr>
          <p:nvPr>
            <p:ph type="body" idx="1"/>
          </p:nvPr>
        </p:nvSpPr>
        <p:spPr bwMode="blackWhite">
          <a:xfrm>
            <a:off x="912813" y="1700213"/>
            <a:ext cx="7512050" cy="1739900"/>
          </a:xfrm>
          <a:solidFill>
            <a:srgbClr val="FFFFCC"/>
          </a:solidFill>
          <a:ln w="25400" cap="flat">
            <a:solidFill>
              <a:srgbClr val="000000"/>
            </a:solidFill>
          </a:ln>
          <a:effectLst>
            <a:outerShdw dist="89803" dir="2700000" algn="ctr" rotWithShape="0">
              <a:srgbClr val="000000"/>
            </a:outerShdw>
          </a:effectLst>
        </p:spPr>
        <p:txBody>
          <a:bodyPr wrap="none" lIns="92075" tIns="46038" rIns="92075" bIns="46038" anchor="ctr"/>
          <a:lstStyle/>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p:txBody>
      </p:sp>
      <p:sp>
        <p:nvSpPr>
          <p:cNvPr id="289795" name="Rectangle 3"/>
          <p:cNvSpPr>
            <a:spLocks noChangeArrowheads="1"/>
          </p:cNvSpPr>
          <p:nvPr/>
        </p:nvSpPr>
        <p:spPr bwMode="ltGray">
          <a:xfrm>
            <a:off x="1905000" y="2278063"/>
            <a:ext cx="6457950" cy="8461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796" name="Rectangle 4"/>
          <p:cNvSpPr>
            <a:spLocks noChangeArrowheads="1"/>
          </p:cNvSpPr>
          <p:nvPr/>
        </p:nvSpPr>
        <p:spPr bwMode="blackWhite">
          <a:xfrm>
            <a:off x="884238" y="1674813"/>
            <a:ext cx="6805612" cy="1765300"/>
          </a:xfrm>
          <a:prstGeom prst="rect">
            <a:avLst/>
          </a:prstGeom>
          <a:noFill/>
          <a:ln w="9525">
            <a:noFill/>
            <a:miter lim="800000"/>
            <a:headEnd/>
            <a:tailEnd/>
          </a:ln>
          <a:effectLst/>
        </p:spPr>
        <p:txBody>
          <a:bodyPr wrap="none" lIns="92075" tIns="46038" rIns="92075" bIns="46038" anchor="ctr"/>
          <a:lstStyle/>
          <a:p>
            <a:pPr>
              <a:tabLst>
                <a:tab pos="692150" algn="l"/>
                <a:tab pos="971550" algn="l"/>
              </a:tabLst>
              <a:defRPr/>
            </a:pPr>
            <a:r>
              <a:rPr lang="tr-TR" sz="1800" b="1">
                <a:solidFill>
                  <a:srgbClr val="000000"/>
                </a:solidFill>
                <a:effectLst/>
                <a:latin typeface="Courier New" pitchFamily="49" charset="0"/>
              </a:rPr>
              <a:t>SQL&gt; CREATE TABLE 	dept30</a:t>
            </a:r>
          </a:p>
          <a:p>
            <a:pPr>
              <a:tabLst>
                <a:tab pos="692150" algn="l"/>
                <a:tab pos="971550" algn="l"/>
              </a:tabLst>
              <a:defRPr/>
            </a:pPr>
            <a:r>
              <a:rPr lang="tr-TR" sz="1800" b="1">
                <a:solidFill>
                  <a:srgbClr val="000000"/>
                </a:solidFill>
                <a:effectLst/>
                <a:latin typeface="Courier New" pitchFamily="49" charset="0"/>
              </a:rPr>
              <a:t>  2	AS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3		SELECT	   empno, ename, sal*12 ANNSAL, hiredate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4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WHERE	   deptno = 30;</a:t>
            </a:r>
          </a:p>
          <a:p>
            <a:pPr>
              <a:tabLst>
                <a:tab pos="692150" algn="l"/>
                <a:tab pos="971550" algn="l"/>
              </a:tabLst>
              <a:defRPr/>
            </a:pPr>
            <a:r>
              <a:rPr lang="tr-TR" sz="1800" b="1">
                <a:solidFill>
                  <a:srgbClr val="FF3300"/>
                </a:solidFill>
                <a:effectLst>
                  <a:outerShdw blurRad="38100" dist="38100" dir="2700000" algn="tl">
                    <a:srgbClr val="C0C0C0"/>
                  </a:outerShdw>
                </a:effectLst>
                <a:latin typeface="Courier New" pitchFamily="49" charset="0"/>
              </a:rPr>
              <a:t>Table created.</a:t>
            </a:r>
          </a:p>
        </p:txBody>
      </p:sp>
      <p:sp>
        <p:nvSpPr>
          <p:cNvPr id="289797" name="Rectangle 5"/>
          <p:cNvSpPr>
            <a:spLocks noGrp="1" noChangeArrowheads="1"/>
          </p:cNvSpPr>
          <p:nvPr>
            <p:ph type="title"/>
          </p:nvPr>
        </p:nvSpPr>
        <p:spPr>
          <a:xfrm>
            <a:off x="922338" y="53022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Creating a Table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by Using a Subquery</a:t>
            </a:r>
            <a:endParaRPr lang="tr-TR" sz="4300"/>
          </a:p>
        </p:txBody>
      </p:sp>
      <p:sp>
        <p:nvSpPr>
          <p:cNvPr id="289798" name="Rectangle 6"/>
          <p:cNvSpPr>
            <a:spLocks noChangeArrowheads="1"/>
          </p:cNvSpPr>
          <p:nvPr/>
        </p:nvSpPr>
        <p:spPr bwMode="blackWhite">
          <a:xfrm>
            <a:off x="914400" y="3694113"/>
            <a:ext cx="7510463" cy="388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89799" name="Rectangle 7"/>
          <p:cNvSpPr>
            <a:spLocks noChangeArrowheads="1"/>
          </p:cNvSpPr>
          <p:nvPr/>
        </p:nvSpPr>
        <p:spPr bwMode="blackWhite">
          <a:xfrm>
            <a:off x="908050" y="4294188"/>
            <a:ext cx="7516813"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 Name                         Null?    Type</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 EMPNO                        NOT NULL NUMBER(4)</a:t>
            </a:r>
          </a:p>
          <a:p>
            <a:pPr>
              <a:tabLst>
                <a:tab pos="1200150" algn="l"/>
              </a:tabLst>
              <a:defRPr/>
            </a:pPr>
            <a:r>
              <a:rPr lang="tr-TR" sz="1800" b="1">
                <a:solidFill>
                  <a:srgbClr val="000000"/>
                </a:solidFill>
                <a:effectLst/>
                <a:latin typeface="Courier New" pitchFamily="49" charset="0"/>
              </a:rPr>
              <a:t> ENAME                                 VARCHAR2(10)</a:t>
            </a:r>
          </a:p>
          <a:p>
            <a:pPr>
              <a:tabLst>
                <a:tab pos="1200150" algn="l"/>
              </a:tabLst>
              <a:defRPr/>
            </a:pPr>
            <a:r>
              <a:rPr lang="tr-TR" sz="1800" b="1">
                <a:solidFill>
                  <a:srgbClr val="000000"/>
                </a:solidFill>
                <a:effectLst/>
                <a:latin typeface="Courier New" pitchFamily="49" charset="0"/>
              </a:rPr>
              <a:t> ANNSAL                                NUMBER</a:t>
            </a:r>
          </a:p>
          <a:p>
            <a:pPr>
              <a:tabLst>
                <a:tab pos="1200150" algn="l"/>
              </a:tabLst>
              <a:defRPr/>
            </a:pPr>
            <a:r>
              <a:rPr lang="tr-TR" sz="1800" b="1">
                <a:solidFill>
                  <a:srgbClr val="000000"/>
                </a:solidFill>
                <a:effectLst/>
                <a:latin typeface="Courier New" pitchFamily="49" charset="0"/>
              </a:rPr>
              <a:t> HIREDATE                              DATE</a:t>
            </a:r>
          </a:p>
        </p:txBody>
      </p:sp>
      <p:sp>
        <p:nvSpPr>
          <p:cNvPr id="147466" name="Rectangle 8"/>
          <p:cNvSpPr>
            <a:spLocks noChangeArrowheads="1"/>
          </p:cNvSpPr>
          <p:nvPr/>
        </p:nvSpPr>
        <p:spPr bwMode="blackWhite">
          <a:xfrm>
            <a:off x="1038225" y="3668713"/>
            <a:ext cx="7227888" cy="392112"/>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SQL&gt; DESCRIBE dept30</a:t>
            </a:r>
          </a:p>
        </p:txBody>
      </p:sp>
      <p:grpSp>
        <p:nvGrpSpPr>
          <p:cNvPr id="2" name="Group 9"/>
          <p:cNvGrpSpPr>
            <a:grpSpLocks/>
          </p:cNvGrpSpPr>
          <p:nvPr/>
        </p:nvGrpSpPr>
        <p:grpSpPr bwMode="auto">
          <a:xfrm>
            <a:off x="8386763" y="6324600"/>
            <a:ext cx="414337" cy="292100"/>
            <a:chOff x="5283" y="3984"/>
            <a:chExt cx="261" cy="184"/>
          </a:xfrm>
        </p:grpSpPr>
        <p:sp>
          <p:nvSpPr>
            <p:cNvPr id="28980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80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980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980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980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980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790297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Effect transition="in" filter="wipe(up)">
                                      <p:cBhvr>
                                        <p:cTn id="7" dur="500"/>
                                        <p:tgtEl>
                                          <p:spTgt spid="2897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18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The</a:t>
            </a:r>
            <a:r>
              <a:rPr lang="tr-TR" sz="4000" b="1" dirty="0">
                <a:solidFill>
                  <a:schemeClr val="accent2"/>
                </a:solidFill>
                <a:effectLst>
                  <a:outerShdw blurRad="38100" dist="38100" dir="2700000" algn="tl">
                    <a:srgbClr val="C0C0C0"/>
                  </a:outerShdw>
                </a:effectLst>
                <a:latin typeface="Arial" charset="0"/>
              </a:rPr>
              <a:t> ALTER TABLE Statement</a:t>
            </a:r>
            <a:endParaRPr lang="tr-TR" dirty="0"/>
          </a:p>
        </p:txBody>
      </p:sp>
      <p:sp>
        <p:nvSpPr>
          <p:cNvPr id="291843" name="Rectangle 3"/>
          <p:cNvSpPr>
            <a:spLocks noGrp="1" noChangeArrowheads="1"/>
          </p:cNvSpPr>
          <p:nvPr>
            <p:ph type="body" idx="1"/>
          </p:nvPr>
        </p:nvSpPr>
        <p:spPr>
          <a:xfrm>
            <a:off x="858838" y="1338263"/>
            <a:ext cx="7594600" cy="21177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b="1" dirty="0" err="1">
                <a:solidFill>
                  <a:srgbClr val="FF0066"/>
                </a:solidFill>
                <a:latin typeface="Arial" charset="0"/>
              </a:rPr>
              <a:t>Use</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ALTER TABLE </a:t>
            </a:r>
            <a:r>
              <a:rPr lang="tr-TR" b="1" dirty="0" err="1">
                <a:solidFill>
                  <a:srgbClr val="FF0066"/>
                </a:solidFill>
                <a:latin typeface="Arial" charset="0"/>
              </a:rPr>
              <a:t>statement</a:t>
            </a:r>
            <a:r>
              <a:rPr lang="tr-TR" b="1" dirty="0">
                <a:solidFill>
                  <a:srgbClr val="FF0066"/>
                </a:solidFill>
                <a:latin typeface="Arial" charset="0"/>
              </a:rPr>
              <a:t> </a:t>
            </a:r>
            <a:r>
              <a:rPr lang="tr-TR" b="1" dirty="0" err="1">
                <a:solidFill>
                  <a:srgbClr val="FF0066"/>
                </a:solidFill>
                <a:latin typeface="Arial" charset="0"/>
              </a:rPr>
              <a:t>to</a:t>
            </a:r>
            <a:r>
              <a:rPr lang="tr-TR" b="1" dirty="0">
                <a:solidFill>
                  <a:srgbClr val="FF0066"/>
                </a:solidFill>
                <a:latin typeface="Arial" charset="0"/>
              </a:rPr>
              <a:t>:</a:t>
            </a:r>
          </a:p>
          <a:p>
            <a:pPr marL="341313" lvl="1" indent="-227013" defTabSz="346075">
              <a:tabLst>
                <a:tab pos="571500" algn="l"/>
              </a:tabLst>
            </a:pPr>
            <a:r>
              <a:rPr lang="tr-TR" b="1" dirty="0" err="1">
                <a:solidFill>
                  <a:srgbClr val="FF0066"/>
                </a:solidFill>
                <a:latin typeface="Arial" charset="0"/>
              </a:rPr>
              <a:t>Add</a:t>
            </a:r>
            <a:r>
              <a:rPr lang="tr-TR" b="1" dirty="0">
                <a:solidFill>
                  <a:srgbClr val="FF0066"/>
                </a:solidFill>
                <a:latin typeface="Arial" charset="0"/>
              </a:rPr>
              <a:t> a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err="1">
                <a:solidFill>
                  <a:srgbClr val="FF0066"/>
                </a:solidFill>
                <a:latin typeface="Arial" charset="0"/>
              </a:rPr>
              <a:t>Modify</a:t>
            </a:r>
            <a:r>
              <a:rPr lang="tr-TR" b="1" dirty="0">
                <a:solidFill>
                  <a:srgbClr val="FF0066"/>
                </a:solidFill>
                <a:latin typeface="Arial" charset="0"/>
              </a:rPr>
              <a:t> an </a:t>
            </a:r>
            <a:r>
              <a:rPr lang="tr-TR" b="1" dirty="0" err="1">
                <a:solidFill>
                  <a:srgbClr val="FF0066"/>
                </a:solidFill>
                <a:latin typeface="Arial" charset="0"/>
              </a:rPr>
              <a:t>existing</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a:solidFill>
                  <a:srgbClr val="FF0066"/>
                </a:solidFill>
                <a:latin typeface="Arial" charset="0"/>
              </a:rPr>
              <a:t>Define a </a:t>
            </a:r>
            <a:r>
              <a:rPr lang="tr-TR" b="1" dirty="0" err="1">
                <a:solidFill>
                  <a:srgbClr val="FF0066"/>
                </a:solidFill>
                <a:latin typeface="Arial" charset="0"/>
              </a:rPr>
              <a:t>default</a:t>
            </a:r>
            <a:r>
              <a:rPr lang="tr-TR" b="1" dirty="0">
                <a:solidFill>
                  <a:srgbClr val="FF0066"/>
                </a:solidFill>
                <a:latin typeface="Arial" charset="0"/>
              </a:rPr>
              <a:t> </a:t>
            </a:r>
            <a:r>
              <a:rPr lang="tr-TR" b="1" dirty="0" err="1">
                <a:solidFill>
                  <a:srgbClr val="FF0066"/>
                </a:solidFill>
                <a:latin typeface="Arial" charset="0"/>
              </a:rPr>
              <a:t>value</a:t>
            </a:r>
            <a:r>
              <a:rPr lang="tr-TR" b="1" dirty="0">
                <a:solidFill>
                  <a:srgbClr val="FF0066"/>
                </a:solidFill>
                <a:latin typeface="Arial" charset="0"/>
              </a:rPr>
              <a:t> </a:t>
            </a:r>
            <a:r>
              <a:rPr lang="tr-TR" b="1" dirty="0" err="1">
                <a:solidFill>
                  <a:srgbClr val="FF0066"/>
                </a:solidFill>
                <a:latin typeface="Arial" charset="0"/>
              </a:rPr>
              <a:t>for</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dirty="0"/>
          </a:p>
        </p:txBody>
      </p:sp>
      <p:sp>
        <p:nvSpPr>
          <p:cNvPr id="291844" name="Rectangle 4"/>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1845" name="Rectangle 5"/>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8488" name="Rectangle 6"/>
          <p:cNvSpPr>
            <a:spLocks noChangeArrowheads="1"/>
          </p:cNvSpPr>
          <p:nvPr/>
        </p:nvSpPr>
        <p:spPr bwMode="blackWhite">
          <a:xfrm>
            <a:off x="931863" y="3616325"/>
            <a:ext cx="7300912"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ADD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sp>
        <p:nvSpPr>
          <p:cNvPr id="148489" name="Rectangle 7"/>
          <p:cNvSpPr>
            <a:spLocks noChangeArrowheads="1"/>
          </p:cNvSpPr>
          <p:nvPr/>
        </p:nvSpPr>
        <p:spPr bwMode="blackWhite">
          <a:xfrm>
            <a:off x="949325" y="4846638"/>
            <a:ext cx="7300913" cy="941387"/>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MODIFY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91849"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1850"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1851"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1852"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1853"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1854"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162221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9389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3891" name="Rectangle 3"/>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892" name="Rectangle 4"/>
          <p:cNvSpPr>
            <a:spLocks noChangeArrowheads="1"/>
          </p:cNvSpPr>
          <p:nvPr/>
        </p:nvSpPr>
        <p:spPr bwMode="auto">
          <a:xfrm>
            <a:off x="596900" y="1249363"/>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11" name="Rectangle 5"/>
          <p:cNvSpPr>
            <a:spLocks noChangeArrowheads="1"/>
          </p:cNvSpPr>
          <p:nvPr/>
        </p:nvSpPr>
        <p:spPr bwMode="blackWhite">
          <a:xfrm>
            <a:off x="720725" y="1644650"/>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894" name="Line 6"/>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5" name="Line 7"/>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6" name="Line 8"/>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7" name="Line 9"/>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8" name="Line 10"/>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9" name="Line 11"/>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12"/>
          <p:cNvGrpSpPr>
            <a:grpSpLocks/>
          </p:cNvGrpSpPr>
          <p:nvPr/>
        </p:nvGrpSpPr>
        <p:grpSpPr bwMode="auto">
          <a:xfrm>
            <a:off x="7046913" y="1098550"/>
            <a:ext cx="1658937" cy="2887663"/>
            <a:chOff x="4439" y="692"/>
            <a:chExt cx="1045" cy="1819"/>
          </a:xfrm>
        </p:grpSpPr>
        <p:sp>
          <p:nvSpPr>
            <p:cNvPr id="293901" name="Rectangle 13"/>
            <p:cNvSpPr>
              <a:spLocks noChangeArrowheads="1"/>
            </p:cNvSpPr>
            <p:nvPr/>
          </p:nvSpPr>
          <p:spPr bwMode="auto">
            <a:xfrm>
              <a:off x="4439" y="692"/>
              <a:ext cx="1045" cy="1234"/>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“…add a new</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column into</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DEPT30 table…”</a:t>
              </a:r>
              <a:endParaRPr lang="tr-TR" b="1">
                <a:solidFill>
                  <a:srgbClr val="FFFFCC"/>
                </a:solidFill>
                <a:effectLst>
                  <a:outerShdw blurRad="38100" dist="38100" dir="2700000" algn="tl">
                    <a:srgbClr val="C0C0C0"/>
                  </a:outerShdw>
                </a:effectLst>
                <a:latin typeface="Arial" charset="0"/>
              </a:endParaRPr>
            </a:p>
          </p:txBody>
        </p:sp>
        <p:sp>
          <p:nvSpPr>
            <p:cNvPr id="293902" name="Arc 14"/>
            <p:cNvSpPr>
              <a:spLocks/>
            </p:cNvSpPr>
            <p:nvPr/>
          </p:nvSpPr>
          <p:spPr bwMode="auto">
            <a:xfrm>
              <a:off x="4547" y="1917"/>
              <a:ext cx="685" cy="594"/>
            </a:xfrm>
            <a:custGeom>
              <a:avLst/>
              <a:gdLst>
                <a:gd name="G0" fmla="+- 32 0 0"/>
                <a:gd name="G1" fmla="+- 21600 0 0"/>
                <a:gd name="G2" fmla="+- 21600 0 0"/>
                <a:gd name="T0" fmla="*/ 0 w 21632"/>
                <a:gd name="T1" fmla="*/ 0 h 25060"/>
                <a:gd name="T2" fmla="*/ 21353 w 21632"/>
                <a:gd name="T3" fmla="*/ 25060 h 25060"/>
                <a:gd name="T4" fmla="*/ 32 w 21632"/>
                <a:gd name="T5" fmla="*/ 21600 h 25060"/>
              </a:gdLst>
              <a:ahLst/>
              <a:cxnLst>
                <a:cxn ang="0">
                  <a:pos x="T0" y="T1"/>
                </a:cxn>
                <a:cxn ang="0">
                  <a:pos x="T2" y="T3"/>
                </a:cxn>
                <a:cxn ang="0">
                  <a:pos x="T4" y="T5"/>
                </a:cxn>
              </a:cxnLst>
              <a:rect l="0" t="0" r="r" b="b"/>
              <a:pathLst>
                <a:path w="21632" h="25060" fill="none" extrusionOk="0">
                  <a:moveTo>
                    <a:pt x="0" y="0"/>
                  </a:moveTo>
                  <a:cubicBezTo>
                    <a:pt x="10" y="0"/>
                    <a:pt x="21" y="-1"/>
                    <a:pt x="32" y="0"/>
                  </a:cubicBezTo>
                  <a:cubicBezTo>
                    <a:pt x="11961" y="0"/>
                    <a:pt x="21632" y="9670"/>
                    <a:pt x="21632" y="21600"/>
                  </a:cubicBezTo>
                  <a:cubicBezTo>
                    <a:pt x="21632" y="22758"/>
                    <a:pt x="21538" y="23916"/>
                    <a:pt x="21353" y="25060"/>
                  </a:cubicBezTo>
                </a:path>
                <a:path w="21632" h="25060" stroke="0" extrusionOk="0">
                  <a:moveTo>
                    <a:pt x="0" y="0"/>
                  </a:moveTo>
                  <a:cubicBezTo>
                    <a:pt x="10" y="0"/>
                    <a:pt x="21" y="-1"/>
                    <a:pt x="32" y="0"/>
                  </a:cubicBezTo>
                  <a:cubicBezTo>
                    <a:pt x="11961" y="0"/>
                    <a:pt x="21632" y="9670"/>
                    <a:pt x="21632" y="21600"/>
                  </a:cubicBezTo>
                  <a:cubicBezTo>
                    <a:pt x="21632" y="22758"/>
                    <a:pt x="21538" y="23916"/>
                    <a:pt x="21353" y="25060"/>
                  </a:cubicBezTo>
                  <a:lnTo>
                    <a:pt x="3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tr-TR">
                <a:solidFill>
                  <a:srgbClr val="000000"/>
                </a:solidFill>
              </a:endParaRPr>
            </a:p>
          </p:txBody>
        </p:sp>
      </p:grpSp>
      <p:sp>
        <p:nvSpPr>
          <p:cNvPr id="293903" name="Line 15"/>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4" name="Line 16"/>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5" name="Rectangle 17"/>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906" name="Rectangle 18"/>
          <p:cNvSpPr>
            <a:spLocks noChangeArrowheads="1"/>
          </p:cNvSpPr>
          <p:nvPr/>
        </p:nvSpPr>
        <p:spPr bwMode="auto">
          <a:xfrm>
            <a:off x="2311400" y="3765550"/>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23" name="Rectangle 19"/>
          <p:cNvSpPr>
            <a:spLocks noChangeArrowheads="1"/>
          </p:cNvSpPr>
          <p:nvPr/>
        </p:nvSpPr>
        <p:spPr bwMode="blackWhite">
          <a:xfrm>
            <a:off x="2435225" y="4160838"/>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908" name="Line 20"/>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9" name="Line 21"/>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0" name="Line 22"/>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1" name="Line 23"/>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2" name="Line 24"/>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3" name="Line 25"/>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4" name="Line 26"/>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5" name="Line 27"/>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3" name="Group 28"/>
          <p:cNvGrpSpPr>
            <a:grpSpLocks/>
          </p:cNvGrpSpPr>
          <p:nvPr/>
        </p:nvGrpSpPr>
        <p:grpSpPr bwMode="auto">
          <a:xfrm>
            <a:off x="7753350" y="4129088"/>
            <a:ext cx="749300" cy="1939925"/>
            <a:chOff x="4884" y="2601"/>
            <a:chExt cx="472" cy="1222"/>
          </a:xfrm>
        </p:grpSpPr>
        <p:sp>
          <p:nvSpPr>
            <p:cNvPr id="293917" name="Rectangle 29"/>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50" name="Rectangle 30"/>
            <p:cNvSpPr>
              <a:spLocks noChangeArrowheads="1"/>
            </p:cNvSpPr>
            <p:nvPr/>
          </p:nvSpPr>
          <p:spPr bwMode="blackWhite">
            <a:xfrm>
              <a:off x="4910" y="2621"/>
              <a:ext cx="418" cy="222"/>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4" name="Group 31"/>
            <p:cNvGrpSpPr>
              <a:grpSpLocks/>
            </p:cNvGrpSpPr>
            <p:nvPr/>
          </p:nvGrpSpPr>
          <p:grpSpPr bwMode="auto">
            <a:xfrm>
              <a:off x="4884" y="2893"/>
              <a:ext cx="472" cy="750"/>
              <a:chOff x="4884" y="2893"/>
              <a:chExt cx="472" cy="750"/>
            </a:xfrm>
          </p:grpSpPr>
          <p:sp>
            <p:nvSpPr>
              <p:cNvPr id="293920" name="Line 32"/>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1" name="Line 33"/>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2" name="Line 34"/>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3" name="Line 35"/>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4" name="Line 36"/>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sp>
        <p:nvSpPr>
          <p:cNvPr id="293925" name="Rectangle 37"/>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34" name="Rectangle 38"/>
          <p:cNvSpPr>
            <a:spLocks noChangeArrowheads="1"/>
          </p:cNvSpPr>
          <p:nvPr/>
        </p:nvSpPr>
        <p:spPr bwMode="blackWhite">
          <a:xfrm>
            <a:off x="6194425" y="1646238"/>
            <a:ext cx="663575" cy="3524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5" name="Group 39"/>
          <p:cNvGrpSpPr>
            <a:grpSpLocks/>
          </p:cNvGrpSpPr>
          <p:nvPr/>
        </p:nvGrpSpPr>
        <p:grpSpPr bwMode="auto">
          <a:xfrm>
            <a:off x="6153150" y="2078038"/>
            <a:ext cx="749300" cy="1190625"/>
            <a:chOff x="3876" y="1309"/>
            <a:chExt cx="472" cy="750"/>
          </a:xfrm>
        </p:grpSpPr>
        <p:sp>
          <p:nvSpPr>
            <p:cNvPr id="293928" name="Line 40"/>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9" name="Line 41"/>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0" name="Line 42"/>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1" name="Line 43"/>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2" name="Line 44"/>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sp>
        <p:nvSpPr>
          <p:cNvPr id="293933" name="Rectangle 45"/>
          <p:cNvSpPr>
            <a:spLocks noChangeArrowheads="1"/>
          </p:cNvSpPr>
          <p:nvPr/>
        </p:nvSpPr>
        <p:spPr bwMode="auto">
          <a:xfrm>
            <a:off x="5283200" y="1249363"/>
            <a:ext cx="1679575"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column</a:t>
            </a:r>
          </a:p>
        </p:txBody>
      </p:sp>
      <p:grpSp>
        <p:nvGrpSpPr>
          <p:cNvPr id="6" name="Group 46"/>
          <p:cNvGrpSpPr>
            <a:grpSpLocks/>
          </p:cNvGrpSpPr>
          <p:nvPr/>
        </p:nvGrpSpPr>
        <p:grpSpPr bwMode="auto">
          <a:xfrm>
            <a:off x="8386763" y="6324600"/>
            <a:ext cx="414337" cy="292100"/>
            <a:chOff x="5283" y="3984"/>
            <a:chExt cx="261" cy="184"/>
          </a:xfrm>
        </p:grpSpPr>
        <p:sp>
          <p:nvSpPr>
            <p:cNvPr id="293935" name="Rectangle 4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3936" name="Rectangle 4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3937" name="Rectangle 4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3938" name="Freeform 5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3939" name="Freeform 5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3940" name="Freeform 5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2449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59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5939" name="Rectangle 3"/>
          <p:cNvSpPr>
            <a:spLocks noGrp="1" noChangeArrowheads="1"/>
          </p:cNvSpPr>
          <p:nvPr>
            <p:ph type="body" idx="1"/>
          </p:nvPr>
        </p:nvSpPr>
        <p:spPr>
          <a:xfrm>
            <a:off x="725488" y="1528763"/>
            <a:ext cx="7732712"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You use the ADD clause to add columns.</a:t>
            </a:r>
          </a:p>
        </p:txBody>
      </p:sp>
      <p:sp>
        <p:nvSpPr>
          <p:cNvPr id="295940" name="Rectangle 4"/>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5941" name="Rectangle 5"/>
          <p:cNvSpPr>
            <a:spLocks noChangeArrowheads="1"/>
          </p:cNvSpPr>
          <p:nvPr/>
        </p:nvSpPr>
        <p:spPr bwMode="auto">
          <a:xfrm>
            <a:off x="787400" y="3516313"/>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2" name="Rectangle 6"/>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    EMPNO ENAME         ANNSAL HIREDATE  JOB</a:t>
            </a:r>
          </a:p>
          <a:p>
            <a:pPr>
              <a:tabLst>
                <a:tab pos="692150" algn="l"/>
                <a:tab pos="1200150" algn="l"/>
              </a:tabLst>
              <a:defRPr/>
            </a:pPr>
            <a:r>
              <a:rPr lang="tr-TR" sz="1800" b="1">
                <a:solidFill>
                  <a:srgbClr val="000000"/>
                </a:solidFill>
                <a:effectLst/>
                <a:latin typeface="Courier New" pitchFamily="49" charset="0"/>
              </a:rPr>
              <a:t>--------- ---------- --------- --------- ----</a:t>
            </a:r>
          </a:p>
          <a:p>
            <a:pPr>
              <a:tabLst>
                <a:tab pos="692150" algn="l"/>
                <a:tab pos="1200150" algn="l"/>
              </a:tabLst>
              <a:defRPr/>
            </a:pPr>
            <a:r>
              <a:rPr lang="tr-TR" sz="1800" b="1">
                <a:solidFill>
                  <a:srgbClr val="000000"/>
                </a:solidFill>
                <a:effectLst/>
                <a:latin typeface="Courier New" pitchFamily="49" charset="0"/>
              </a:rPr>
              <a:t>     7698 BLAKE          34200 01-MAY-81</a:t>
            </a:r>
          </a:p>
          <a:p>
            <a:pPr>
              <a:tabLst>
                <a:tab pos="692150" algn="l"/>
                <a:tab pos="1200150" algn="l"/>
              </a:tabLst>
              <a:defRPr/>
            </a:pPr>
            <a:r>
              <a:rPr lang="tr-TR" sz="1800" b="1">
                <a:solidFill>
                  <a:srgbClr val="000000"/>
                </a:solidFill>
                <a:effectLst/>
                <a:latin typeface="Courier New" pitchFamily="49" charset="0"/>
              </a:rPr>
              <a:t>     7654 MARTIN         15000 28-SEP-81</a:t>
            </a:r>
          </a:p>
          <a:p>
            <a:pPr>
              <a:tabLst>
                <a:tab pos="692150" algn="l"/>
                <a:tab pos="1200150" algn="l"/>
              </a:tabLst>
              <a:defRPr/>
            </a:pPr>
            <a:r>
              <a:rPr lang="tr-TR" sz="1800" b="1">
                <a:solidFill>
                  <a:srgbClr val="000000"/>
                </a:solidFill>
                <a:effectLst/>
                <a:latin typeface="Courier New" pitchFamily="49" charset="0"/>
              </a:rPr>
              <a:t>     7499 ALLEN          19200 20-FEB-81</a:t>
            </a:r>
          </a:p>
          <a:p>
            <a:pPr>
              <a:tabLst>
                <a:tab pos="692150" algn="l"/>
                <a:tab pos="1200150" algn="l"/>
              </a:tabLst>
              <a:defRPr/>
            </a:pPr>
            <a:r>
              <a:rPr lang="tr-TR" sz="1800" b="1">
                <a:solidFill>
                  <a:srgbClr val="000000"/>
                </a:solidFill>
                <a:effectLst/>
                <a:latin typeface="Courier New" pitchFamily="49" charset="0"/>
              </a:rPr>
              <a:t>     7844 TURNER         18000 08-SEP-81</a:t>
            </a:r>
          </a:p>
          <a:p>
            <a:pPr>
              <a:tabLst>
                <a:tab pos="692150" algn="l"/>
                <a:tab pos="1200150" algn="l"/>
              </a:tabLst>
              <a:defRPr/>
            </a:pPr>
            <a:r>
              <a:rPr lang="tr-TR" sz="1800" b="1">
                <a:solidFill>
                  <a:srgbClr val="000000"/>
                </a:solidFill>
                <a:effectLst/>
                <a:latin typeface="Courier New" pitchFamily="49" charset="0"/>
              </a:rPr>
              <a:t>...</a:t>
            </a:r>
          </a:p>
          <a:p>
            <a:pPr>
              <a:tabLst>
                <a:tab pos="692150" algn="l"/>
                <a:tab pos="1200150" algn="l"/>
              </a:tabLst>
              <a:defRPr/>
            </a:pPr>
            <a:r>
              <a:rPr lang="tr-TR" sz="1800" b="1">
                <a:solidFill>
                  <a:srgbClr val="000000"/>
                </a:solidFill>
                <a:effectLst/>
                <a:latin typeface="Courier New" pitchFamily="49" charset="0"/>
              </a:rPr>
              <a:t>6 rows selected.</a:t>
            </a:r>
          </a:p>
        </p:txBody>
      </p:sp>
      <p:sp>
        <p:nvSpPr>
          <p:cNvPr id="295943" name="Rectangle 7"/>
          <p:cNvSpPr>
            <a:spLocks noChangeArrowheads="1"/>
          </p:cNvSpPr>
          <p:nvPr/>
        </p:nvSpPr>
        <p:spPr bwMode="blackWhite">
          <a:xfrm>
            <a:off x="915988" y="2058988"/>
            <a:ext cx="7205662"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SQL&gt; ALTER TABLE dept30</a:t>
            </a:r>
          </a:p>
          <a:p>
            <a:pPr>
              <a:tabLst>
                <a:tab pos="692150" algn="l"/>
                <a:tab pos="1200150" algn="l"/>
              </a:tabLst>
              <a:defRPr/>
            </a:pPr>
            <a:r>
              <a:rPr lang="tr-TR" sz="1800" b="1">
                <a:solidFill>
                  <a:srgbClr val="000000"/>
                </a:solidFill>
                <a:effectLst/>
                <a:latin typeface="Courier New" pitchFamily="49" charset="0"/>
              </a:rPr>
              <a:t>  2  ADD		   (job VARCHAR2(9));</a:t>
            </a:r>
          </a:p>
          <a:p>
            <a:pPr>
              <a:tabLst>
                <a:tab pos="692150" algn="l"/>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sp>
        <p:nvSpPr>
          <p:cNvPr id="295944" name="Rectangle 8"/>
          <p:cNvSpPr>
            <a:spLocks noChangeArrowheads="1"/>
          </p:cNvSpPr>
          <p:nvPr/>
        </p:nvSpPr>
        <p:spPr bwMode="auto">
          <a:xfrm>
            <a:off x="733425" y="3219450"/>
            <a:ext cx="78422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The new column becomes the last column.</a:t>
            </a:r>
          </a:p>
        </p:txBody>
      </p:sp>
      <p:grpSp>
        <p:nvGrpSpPr>
          <p:cNvPr id="2" name="Group 9"/>
          <p:cNvGrpSpPr>
            <a:grpSpLocks/>
          </p:cNvGrpSpPr>
          <p:nvPr/>
        </p:nvGrpSpPr>
        <p:grpSpPr bwMode="auto">
          <a:xfrm>
            <a:off x="8386763" y="6324600"/>
            <a:ext cx="414337" cy="292100"/>
            <a:chOff x="5283" y="3984"/>
            <a:chExt cx="261" cy="184"/>
          </a:xfrm>
        </p:grpSpPr>
        <p:sp>
          <p:nvSpPr>
            <p:cNvPr id="295946"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5947"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5948"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9"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5950"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5951"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816172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798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Modifying a Column</a:t>
            </a:r>
            <a:endParaRPr lang="tr-TR"/>
          </a:p>
        </p:txBody>
      </p:sp>
      <p:sp>
        <p:nvSpPr>
          <p:cNvPr id="297987" name="Rectangle 3"/>
          <p:cNvSpPr>
            <a:spLocks noGrp="1" noChangeArrowheads="1"/>
          </p:cNvSpPr>
          <p:nvPr>
            <p:ph type="body" idx="1"/>
          </p:nvPr>
        </p:nvSpPr>
        <p:spPr>
          <a:xfrm>
            <a:off x="858838" y="1528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You can change a column’s datatype, size, and default value.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b="1">
              <a:solidFill>
                <a:srgbClr val="FF6600"/>
              </a:solidFill>
            </a:endParaRPr>
          </a:p>
          <a:p>
            <a:pPr marL="341313" lvl="1" indent="-227013" defTabSz="346075">
              <a:tabLst>
                <a:tab pos="571500" algn="l"/>
              </a:tabLst>
            </a:pPr>
            <a:r>
              <a:rPr lang="tr-TR" b="1">
                <a:solidFill>
                  <a:srgbClr val="FF6600"/>
                </a:solidFill>
                <a:latin typeface="Arial" charset="0"/>
              </a:rPr>
              <a:t>A change to the default value affects only subsequent insertions to the table.</a:t>
            </a:r>
            <a:endParaRPr lang="tr-TR">
              <a:latin typeface="Arial" charset="0"/>
            </a:endParaRPr>
          </a:p>
        </p:txBody>
      </p:sp>
      <p:grpSp>
        <p:nvGrpSpPr>
          <p:cNvPr id="2" name="Group 4"/>
          <p:cNvGrpSpPr>
            <a:grpSpLocks/>
          </p:cNvGrpSpPr>
          <p:nvPr/>
        </p:nvGrpSpPr>
        <p:grpSpPr bwMode="auto">
          <a:xfrm>
            <a:off x="914400" y="2667000"/>
            <a:ext cx="7510463" cy="946150"/>
            <a:chOff x="576" y="1611"/>
            <a:chExt cx="4731" cy="596"/>
          </a:xfrm>
        </p:grpSpPr>
        <p:sp>
          <p:nvSpPr>
            <p:cNvPr id="297989" name="Rectangle 5"/>
            <p:cNvSpPr>
              <a:spLocks noChangeArrowheads="1"/>
            </p:cNvSpPr>
            <p:nvPr/>
          </p:nvSpPr>
          <p:spPr bwMode="blackWhite">
            <a:xfrm>
              <a:off x="576" y="1611"/>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297990" name="Rectangle 6"/>
            <p:cNvSpPr>
              <a:spLocks noChangeArrowheads="1"/>
            </p:cNvSpPr>
            <p:nvPr/>
          </p:nvSpPr>
          <p:spPr bwMode="blackWhite">
            <a:xfrm>
              <a:off x="627" y="1644"/>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MODIFY		(ename VARCHAR2(15));</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29799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799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799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799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799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799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7112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003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Column</a:t>
            </a:r>
            <a:endParaRPr lang="tr-TR"/>
          </a:p>
        </p:txBody>
      </p:sp>
      <p:sp>
        <p:nvSpPr>
          <p:cNvPr id="300035" name="Rectangle 3"/>
          <p:cNvSpPr>
            <a:spLocks noGrp="1" noChangeArrowheads="1"/>
          </p:cNvSpPr>
          <p:nvPr>
            <p:ph type="body" idx="1"/>
          </p:nvPr>
        </p:nvSpPr>
        <p:spPr>
          <a:xfrm>
            <a:off x="858838" y="1528763"/>
            <a:ext cx="7385050" cy="1373187"/>
          </a:xfrm>
          <a:effectLst>
            <a:outerShdw dist="53882" dir="2700000" algn="ctr" rotWithShape="0">
              <a:srgbClr val="000000"/>
            </a:outerShdw>
          </a:effectLst>
        </p:spPr>
        <p:txBody>
          <a:bodyPr lIns="92075" tIns="46038" rIns="92075" bIns="46038">
            <a:spAutoFit/>
          </a:bodyPr>
          <a:lstStyle/>
          <a:p>
            <a:pPr marL="341313" lvl="1" indent="-227013" defTabSz="346075">
              <a:spcBef>
                <a:spcPct val="0"/>
              </a:spcBef>
              <a:buFontTx/>
              <a:buNone/>
              <a:tabLst>
                <a:tab pos="571500" algn="l"/>
              </a:tabLst>
            </a:pPr>
            <a:r>
              <a:rPr lang="tr-TR" b="1">
                <a:solidFill>
                  <a:srgbClr val="FF6600"/>
                </a:solidFill>
                <a:latin typeface="Arial" charset="0"/>
              </a:rPr>
              <a:t>You use the DROP COLUMN clause drop</a:t>
            </a:r>
          </a:p>
          <a:p>
            <a:pPr marL="341313" lvl="1" indent="-227013" defTabSz="346075">
              <a:spcBef>
                <a:spcPct val="0"/>
              </a:spcBef>
              <a:buFontTx/>
              <a:buNone/>
              <a:tabLst>
                <a:tab pos="571500" algn="l"/>
              </a:tabLst>
            </a:pPr>
            <a:r>
              <a:rPr lang="tr-TR" b="1">
                <a:solidFill>
                  <a:srgbClr val="FF6600"/>
                </a:solidFill>
                <a:latin typeface="Arial" charset="0"/>
              </a:rPr>
              <a:t>columns you no longer need from the</a:t>
            </a:r>
          </a:p>
          <a:p>
            <a:pPr marL="341313" lvl="1" indent="-227013" defTabSz="346075">
              <a:spcBef>
                <a:spcPct val="0"/>
              </a:spcBef>
              <a:buFontTx/>
              <a:buNone/>
              <a:tabLst>
                <a:tab pos="571500" algn="l"/>
              </a:tabLst>
            </a:pPr>
            <a:r>
              <a:rPr lang="tr-TR" b="1">
                <a:solidFill>
                  <a:srgbClr val="FF6600"/>
                </a:solidFill>
                <a:latin typeface="Arial" charset="0"/>
              </a:rPr>
              <a:t>table.</a:t>
            </a:r>
            <a:endParaRPr lang="tr-TR"/>
          </a:p>
        </p:txBody>
      </p:sp>
      <p:grpSp>
        <p:nvGrpSpPr>
          <p:cNvPr id="2" name="Group 4"/>
          <p:cNvGrpSpPr>
            <a:grpSpLocks/>
          </p:cNvGrpSpPr>
          <p:nvPr/>
        </p:nvGrpSpPr>
        <p:grpSpPr bwMode="auto">
          <a:xfrm>
            <a:off x="903288" y="3114675"/>
            <a:ext cx="7510462" cy="946150"/>
            <a:chOff x="569" y="1962"/>
            <a:chExt cx="4731" cy="596"/>
          </a:xfrm>
        </p:grpSpPr>
        <p:sp>
          <p:nvSpPr>
            <p:cNvPr id="300037" name="Rectangle 5"/>
            <p:cNvSpPr>
              <a:spLocks noChangeArrowheads="1"/>
            </p:cNvSpPr>
            <p:nvPr/>
          </p:nvSpPr>
          <p:spPr bwMode="blackWhite">
            <a:xfrm>
              <a:off x="569" y="196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300038" name="Rectangle 6"/>
            <p:cNvSpPr>
              <a:spLocks noChangeArrowheads="1"/>
            </p:cNvSpPr>
            <p:nvPr/>
          </p:nvSpPr>
          <p:spPr bwMode="blackWhite">
            <a:xfrm>
              <a:off x="620" y="1995"/>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DROP  COLUMN   job ;</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3000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00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00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00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00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00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51874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87394"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857500" algn="l"/>
                <a:tab pos="4572000" algn="l"/>
              </a:tabLst>
            </a:pPr>
            <a:endParaRPr lang="tr-TR" sz="1800" b="1">
              <a:solidFill>
                <a:srgbClr val="000000"/>
              </a:solidFill>
              <a:effectLst/>
              <a:latin typeface="Courier New" pitchFamily="49" charset="0"/>
            </a:endParaRPr>
          </a:p>
          <a:p>
            <a:pPr>
              <a:tabLst>
                <a:tab pos="1200150" algn="l"/>
                <a:tab pos="2857500" algn="l"/>
                <a:tab pos="4572000" algn="l"/>
              </a:tabLst>
            </a:pPr>
            <a:r>
              <a:rPr lang="tr-TR" sz="1800" b="1">
                <a:solidFill>
                  <a:srgbClr val="000000"/>
                </a:solidFill>
                <a:effectLst/>
                <a:latin typeface="Courier New" pitchFamily="49" charset="0"/>
              </a:rPr>
              <a:t> </a:t>
            </a:r>
          </a:p>
        </p:txBody>
      </p:sp>
      <p:sp>
        <p:nvSpPr>
          <p:cNvPr id="187395" name="Rectangle 3"/>
          <p:cNvSpPr>
            <a:spLocks noGrp="1" noChangeArrowheads="1"/>
          </p:cNvSpPr>
          <p:nvPr>
            <p:ph type="title"/>
          </p:nvPr>
        </p:nvSpPr>
        <p:spPr>
          <a:xfrm>
            <a:off x="742950" y="530225"/>
            <a:ext cx="76771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Executing Single-Row Subqueries</a:t>
            </a:r>
            <a:endParaRPr lang="tr-TR"/>
          </a:p>
        </p:txBody>
      </p:sp>
      <p:grpSp>
        <p:nvGrpSpPr>
          <p:cNvPr id="187396" name="Group 4"/>
          <p:cNvGrpSpPr>
            <a:grpSpLocks/>
          </p:cNvGrpSpPr>
          <p:nvPr/>
        </p:nvGrpSpPr>
        <p:grpSpPr bwMode="auto">
          <a:xfrm>
            <a:off x="3754438" y="1993900"/>
            <a:ext cx="4335462" cy="1189038"/>
            <a:chOff x="2365" y="1256"/>
            <a:chExt cx="2731" cy="749"/>
          </a:xfrm>
        </p:grpSpPr>
        <p:sp>
          <p:nvSpPr>
            <p:cNvPr id="187397" name="Rectangle 5"/>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398" name="Arc 6"/>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399" name="Rectangle 7"/>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CLERK</a:t>
              </a:r>
            </a:p>
          </p:txBody>
        </p:sp>
      </p:grpSp>
      <p:grpSp>
        <p:nvGrpSpPr>
          <p:cNvPr id="187400" name="Group 8"/>
          <p:cNvGrpSpPr>
            <a:grpSpLocks/>
          </p:cNvGrpSpPr>
          <p:nvPr/>
        </p:nvGrpSpPr>
        <p:grpSpPr bwMode="auto">
          <a:xfrm>
            <a:off x="3754438" y="3098800"/>
            <a:ext cx="4335462" cy="1150938"/>
            <a:chOff x="2365" y="1952"/>
            <a:chExt cx="2731" cy="725"/>
          </a:xfrm>
        </p:grpSpPr>
        <p:sp>
          <p:nvSpPr>
            <p:cNvPr id="187401" name="Rectangle 9"/>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402" name="Arc 10"/>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403" name="Rectangle 11"/>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1100</a:t>
              </a:r>
            </a:p>
          </p:txBody>
        </p:sp>
      </p:grpSp>
      <p:sp>
        <p:nvSpPr>
          <p:cNvPr id="187404"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MILLER     CLERK</a:t>
            </a:r>
          </a:p>
        </p:txBody>
      </p:sp>
      <p:sp>
        <p:nvSpPr>
          <p:cNvPr id="187405"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tabLst>
                <a:tab pos="1200150" algn="l"/>
                <a:tab pos="2857500" algn="l"/>
                <a:tab pos="4572000" algn="l"/>
              </a:tabLst>
            </a:pPr>
            <a:r>
              <a:rPr lang="tr-TR" sz="1800" b="1">
                <a:solidFill>
                  <a:srgbClr val="000000"/>
                </a:solidFill>
                <a:effectLst/>
                <a:latin typeface="Courier New" pitchFamily="49" charset="0"/>
              </a:rPr>
              <a:t>SQL&gt; SELECT   ename,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2  FROM     emp</a:t>
            </a:r>
          </a:p>
          <a:p>
            <a:pPr>
              <a:tabLst>
                <a:tab pos="1200150" algn="l"/>
                <a:tab pos="2857500" algn="l"/>
                <a:tab pos="4572000" algn="l"/>
              </a:tabLst>
            </a:pPr>
            <a:r>
              <a:rPr lang="tr-TR" sz="1800" b="1">
                <a:solidFill>
                  <a:srgbClr val="000000"/>
                </a:solidFill>
                <a:effectLst/>
                <a:latin typeface="Courier New" pitchFamily="49" charset="0"/>
              </a:rPr>
              <a:t>  3  WHERE    job = </a:t>
            </a:r>
          </a:p>
          <a:p>
            <a:pPr>
              <a:tabLst>
                <a:tab pos="1200150" algn="l"/>
                <a:tab pos="2857500" algn="l"/>
                <a:tab pos="4572000" algn="l"/>
              </a:tabLst>
            </a:pPr>
            <a:r>
              <a:rPr lang="tr-TR" sz="1800" b="1">
                <a:solidFill>
                  <a:srgbClr val="000000"/>
                </a:solidFill>
                <a:effectLst/>
                <a:latin typeface="Courier New" pitchFamily="49" charset="0"/>
              </a:rPr>
              <a:t>  4		(SELECT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6	    	WHERE    	empno = 7369)</a:t>
            </a:r>
          </a:p>
          <a:p>
            <a:pPr>
              <a:tabLst>
                <a:tab pos="1200150" algn="l"/>
                <a:tab pos="2857500" algn="l"/>
                <a:tab pos="4572000" algn="l"/>
              </a:tabLst>
            </a:pPr>
            <a:r>
              <a:rPr lang="tr-TR" sz="1800" b="1">
                <a:solidFill>
                  <a:srgbClr val="000000"/>
                </a:solidFill>
                <a:effectLst/>
                <a:latin typeface="Courier New" pitchFamily="49" charset="0"/>
              </a:rPr>
              <a:t>  7  AND      sal &gt; </a:t>
            </a:r>
          </a:p>
          <a:p>
            <a:pPr>
              <a:tabLst>
                <a:tab pos="1200150" algn="l"/>
                <a:tab pos="2857500" algn="l"/>
                <a:tab pos="4572000" algn="l"/>
              </a:tabLst>
            </a:pPr>
            <a:r>
              <a:rPr lang="tr-TR" sz="1800" b="1">
                <a:solidFill>
                  <a:srgbClr val="000000"/>
                </a:solidFill>
                <a:effectLst/>
                <a:latin typeface="Courier New" pitchFamily="49" charset="0"/>
              </a:rPr>
              <a:t>  8		(SELECT  	sal</a:t>
            </a:r>
          </a:p>
          <a:p>
            <a:pPr>
              <a:tabLst>
                <a:tab pos="1200150" algn="l"/>
                <a:tab pos="2857500" algn="l"/>
                <a:tab pos="4572000" algn="l"/>
              </a:tabLst>
            </a:pPr>
            <a:r>
              <a:rPr lang="tr-TR" sz="1800" b="1">
                <a:solidFill>
                  <a:srgbClr val="000000"/>
                </a:solidFill>
                <a:effectLst/>
                <a:latin typeface="Courier New" pitchFamily="49" charset="0"/>
              </a:rPr>
              <a:t>  9		FROM	emp</a:t>
            </a:r>
          </a:p>
          <a:p>
            <a:pPr>
              <a:tabLst>
                <a:tab pos="1200150" algn="l"/>
                <a:tab pos="2857500" algn="l"/>
                <a:tab pos="4572000" algn="l"/>
              </a:tabLst>
            </a:pPr>
            <a:r>
              <a:rPr lang="tr-TR" sz="1800" b="1">
                <a:solidFill>
                  <a:srgbClr val="000000"/>
                </a:solidFill>
                <a:effectLst/>
                <a:latin typeface="Courier New" pitchFamily="49" charset="0"/>
              </a:rPr>
              <a:t>  10		WHERE	empno = 7876); </a:t>
            </a:r>
          </a:p>
        </p:txBody>
      </p:sp>
      <p:grpSp>
        <p:nvGrpSpPr>
          <p:cNvPr id="187406" name="Group 14"/>
          <p:cNvGrpSpPr>
            <a:grpSpLocks/>
          </p:cNvGrpSpPr>
          <p:nvPr/>
        </p:nvGrpSpPr>
        <p:grpSpPr bwMode="auto">
          <a:xfrm>
            <a:off x="8386763" y="6324600"/>
            <a:ext cx="414337" cy="292100"/>
            <a:chOff x="5283" y="3984"/>
            <a:chExt cx="261" cy="184"/>
          </a:xfrm>
        </p:grpSpPr>
        <p:sp>
          <p:nvSpPr>
            <p:cNvPr id="187407"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7408"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7409"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7410"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7411"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7412"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wipe(up)">
                                      <p:cBhvr>
                                        <p:cTn id="7" dur="500"/>
                                        <p:tgtEl>
                                          <p:spTgt spid="18739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7400"/>
                                        </p:tgtEl>
                                        <p:attrNameLst>
                                          <p:attrName>style.visibility</p:attrName>
                                        </p:attrNameLst>
                                      </p:cBhvr>
                                      <p:to>
                                        <p:strVal val="visible"/>
                                      </p:to>
                                    </p:set>
                                    <p:animEffect transition="in" filter="wipe(up)">
                                      <p:cBhvr>
                                        <p:cTn id="11" dur="500"/>
                                        <p:tgtEl>
                                          <p:spTgt spid="1874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404"/>
                                        </p:tgtEl>
                                        <p:attrNameLst>
                                          <p:attrName>style.visibility</p:attrName>
                                        </p:attrNameLst>
                                      </p:cBhvr>
                                      <p:to>
                                        <p:strVal val="visible"/>
                                      </p:to>
                                    </p:set>
                                    <p:animEffect transition="in" filter="wipe(up)">
                                      <p:cBhvr>
                                        <p:cTn id="16" dur="500"/>
                                        <p:tgtEl>
                                          <p:spTgt spid="187404"/>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87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413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Table</a:t>
            </a:r>
            <a:endParaRPr lang="tr-TR"/>
          </a:p>
        </p:txBody>
      </p:sp>
      <p:sp>
        <p:nvSpPr>
          <p:cNvPr id="304131" name="Rectangle 3"/>
          <p:cNvSpPr>
            <a:spLocks noGrp="1" noChangeArrowheads="1"/>
          </p:cNvSpPr>
          <p:nvPr>
            <p:ph type="body" idx="1"/>
          </p:nvPr>
        </p:nvSpPr>
        <p:spPr>
          <a:xfrm>
            <a:off x="858838" y="1795463"/>
            <a:ext cx="7385050" cy="24844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All data and structure in the table is deleted.</a:t>
            </a:r>
          </a:p>
          <a:p>
            <a:pPr marL="341313" lvl="1" indent="-227013" defTabSz="346075">
              <a:tabLst>
                <a:tab pos="571500" algn="l"/>
              </a:tabLst>
            </a:pPr>
            <a:r>
              <a:rPr lang="tr-TR">
                <a:solidFill>
                  <a:srgbClr val="FF0066"/>
                </a:solidFill>
                <a:latin typeface="Arial" charset="0"/>
              </a:rPr>
              <a:t>Any pending transactions are committed.</a:t>
            </a:r>
          </a:p>
          <a:p>
            <a:pPr marL="341313" lvl="1" indent="-227013" defTabSz="346075">
              <a:tabLst>
                <a:tab pos="571500" algn="l"/>
              </a:tabLst>
            </a:pPr>
            <a:r>
              <a:rPr lang="tr-TR">
                <a:solidFill>
                  <a:srgbClr val="FF0066"/>
                </a:solidFill>
                <a:latin typeface="Arial" charset="0"/>
              </a:rPr>
              <a:t>All indexes are dropped.</a:t>
            </a:r>
          </a:p>
          <a:p>
            <a:pPr marL="341313" lvl="1" indent="-227013" defTabSz="346075">
              <a:tabLst>
                <a:tab pos="571500" algn="l"/>
              </a:tabLst>
            </a:pPr>
            <a:r>
              <a:rPr lang="tr-TR">
                <a:solidFill>
                  <a:srgbClr val="FF0066"/>
                </a:solidFill>
                <a:latin typeface="Arial" charset="0"/>
              </a:rPr>
              <a:t>You </a:t>
            </a:r>
            <a:r>
              <a:rPr lang="tr-TR" i="1">
                <a:solidFill>
                  <a:srgbClr val="FF0066"/>
                </a:solidFill>
                <a:latin typeface="Arial" charset="0"/>
              </a:rPr>
              <a:t>cannot</a:t>
            </a:r>
            <a:r>
              <a:rPr lang="tr-TR">
                <a:solidFill>
                  <a:srgbClr val="FF0066"/>
                </a:solidFill>
                <a:latin typeface="Arial" charset="0"/>
              </a:rPr>
              <a:t> roll back this statement.</a:t>
            </a:r>
            <a:endParaRPr lang="tr-TR"/>
          </a:p>
        </p:txBody>
      </p:sp>
      <p:sp>
        <p:nvSpPr>
          <p:cNvPr id="304132" name="Rectangle 4"/>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p:txBody>
      </p:sp>
      <p:sp>
        <p:nvSpPr>
          <p:cNvPr id="304133" name="Rectangle 5"/>
          <p:cNvSpPr>
            <a:spLocks noChangeArrowheads="1"/>
          </p:cNvSpPr>
          <p:nvPr/>
        </p:nvSpPr>
        <p:spPr bwMode="blackWhite">
          <a:xfrm>
            <a:off x="1039813" y="48402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DROP TABLE dept30;</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dropped.</a:t>
            </a:r>
          </a:p>
        </p:txBody>
      </p:sp>
      <p:grpSp>
        <p:nvGrpSpPr>
          <p:cNvPr id="2" name="Group 6"/>
          <p:cNvGrpSpPr>
            <a:grpSpLocks/>
          </p:cNvGrpSpPr>
          <p:nvPr/>
        </p:nvGrpSpPr>
        <p:grpSpPr bwMode="auto">
          <a:xfrm>
            <a:off x="8386763" y="6324600"/>
            <a:ext cx="414337" cy="292100"/>
            <a:chOff x="5283" y="3984"/>
            <a:chExt cx="261" cy="184"/>
          </a:xfrm>
        </p:grpSpPr>
        <p:sp>
          <p:nvSpPr>
            <p:cNvPr id="30413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413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413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413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413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414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39756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10- Including Constraints</a:t>
            </a:r>
            <a:endParaRPr lang="tr-TR" sz="4800"/>
          </a:p>
        </p:txBody>
      </p:sp>
      <p:sp>
        <p:nvSpPr>
          <p:cNvPr id="3061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3061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3061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3061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3061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3061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3061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326587822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822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grpSp>
        <p:nvGrpSpPr>
          <p:cNvPr id="2" name="Group 3"/>
          <p:cNvGrpSpPr>
            <a:grpSpLocks/>
          </p:cNvGrpSpPr>
          <p:nvPr/>
        </p:nvGrpSpPr>
        <p:grpSpPr bwMode="auto">
          <a:xfrm>
            <a:off x="968375" y="1517650"/>
            <a:ext cx="7756525" cy="1606550"/>
            <a:chOff x="610" y="956"/>
            <a:chExt cx="4886" cy="1012"/>
          </a:xfrm>
        </p:grpSpPr>
        <p:sp>
          <p:nvSpPr>
            <p:cNvPr id="308228" name="Rectangle 4"/>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5" name="Rectangle 5"/>
            <p:cNvSpPr>
              <a:spLocks noChangeArrowheads="1"/>
            </p:cNvSpPr>
            <p:nvPr/>
          </p:nvSpPr>
          <p:spPr bwMode="blackWhite">
            <a:xfrm>
              <a:off x="687" y="956"/>
              <a:ext cx="4809" cy="1012"/>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column_constraint</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table_constraint</a:t>
              </a:r>
              <a:r>
                <a:rPr lang="tr-TR" sz="1800" b="1">
                  <a:solidFill>
                    <a:srgbClr val="000000"/>
                  </a:solidFill>
                  <a:effectLst/>
                  <a:latin typeface="Courier New" pitchFamily="49" charset="0"/>
                </a:rPr>
                <a:t>][,...]);</a:t>
              </a:r>
            </a:p>
          </p:txBody>
        </p:sp>
      </p:grpSp>
      <p:grpSp>
        <p:nvGrpSpPr>
          <p:cNvPr id="3" name="Group 6"/>
          <p:cNvGrpSpPr>
            <a:grpSpLocks/>
          </p:cNvGrpSpPr>
          <p:nvPr/>
        </p:nvGrpSpPr>
        <p:grpSpPr bwMode="auto">
          <a:xfrm>
            <a:off x="987425" y="3479800"/>
            <a:ext cx="7737475" cy="2254250"/>
            <a:chOff x="622" y="2192"/>
            <a:chExt cx="4874" cy="1420"/>
          </a:xfrm>
        </p:grpSpPr>
        <p:sp>
          <p:nvSpPr>
            <p:cNvPr id="308231" name="Rectangle 7"/>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3" name="Rectangle 8"/>
            <p:cNvSpPr>
              <a:spLocks noChangeArrowheads="1"/>
            </p:cNvSpPr>
            <p:nvPr/>
          </p:nvSpPr>
          <p:spPr bwMode="blackWhite">
            <a:xfrm>
              <a:off x="698" y="2193"/>
              <a:ext cx="4798" cy="1419"/>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emp(</a:t>
              </a:r>
            </a:p>
            <a:p>
              <a:pPr>
                <a:tabLst>
                  <a:tab pos="1200150" algn="l"/>
                </a:tabLst>
              </a:pPr>
              <a:r>
                <a:rPr lang="tr-TR" sz="1800" b="1">
                  <a:solidFill>
                    <a:srgbClr val="000000"/>
                  </a:solidFill>
                  <a:effectLst/>
                  <a:latin typeface="Courier New" pitchFamily="49" charset="0"/>
                </a:rPr>
                <a:t>  	     empno  NUMBER(4),</a:t>
              </a:r>
            </a:p>
            <a:p>
              <a:pPr>
                <a:tabLst>
                  <a:tab pos="1200150" algn="l"/>
                </a:tabLst>
              </a:pPr>
              <a:r>
                <a:rPr lang="tr-TR" sz="1800" b="1">
                  <a:solidFill>
                    <a:srgbClr val="000000"/>
                  </a:solidFill>
                  <a:effectLst/>
                  <a:latin typeface="Courier New" pitchFamily="49" charset="0"/>
                </a:rPr>
                <a:t>    	     ename  VARCHAR2(10),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deptno  NUMBER(2) NOT NULL,</a:t>
              </a:r>
            </a:p>
            <a:p>
              <a:pPr>
                <a:tabLst>
                  <a:tab pos="1200150" algn="l"/>
                </a:tabLst>
              </a:pPr>
              <a:r>
                <a:rPr lang="tr-TR" sz="1800" b="1">
                  <a:solidFill>
                    <a:srgbClr val="000000"/>
                  </a:solidFill>
                  <a:effectLst/>
                  <a:latin typeface="Courier New" pitchFamily="49" charset="0"/>
                </a:rPr>
                <a:t>	     CONSTRAINT emp_empno_pk </a:t>
              </a:r>
            </a:p>
            <a:p>
              <a:pPr>
                <a:tabLst>
                  <a:tab pos="1200150" algn="l"/>
                </a:tabLst>
              </a:pPr>
              <a:r>
                <a:rPr lang="tr-TR" sz="1800" b="1">
                  <a:solidFill>
                    <a:srgbClr val="000000"/>
                  </a:solidFill>
                  <a:effectLst/>
                  <a:latin typeface="Courier New" pitchFamily="49" charset="0"/>
                </a:rPr>
                <a:t>		           	PRIMARY KEY (EMPNO));	</a:t>
              </a:r>
            </a:p>
          </p:txBody>
        </p:sp>
      </p:grpSp>
      <p:grpSp>
        <p:nvGrpSpPr>
          <p:cNvPr id="4" name="Group 9"/>
          <p:cNvGrpSpPr>
            <a:grpSpLocks/>
          </p:cNvGrpSpPr>
          <p:nvPr/>
        </p:nvGrpSpPr>
        <p:grpSpPr bwMode="auto">
          <a:xfrm>
            <a:off x="8386763" y="6324600"/>
            <a:ext cx="414337" cy="292100"/>
            <a:chOff x="5283" y="3984"/>
            <a:chExt cx="261" cy="184"/>
          </a:xfrm>
        </p:grpSpPr>
        <p:sp>
          <p:nvSpPr>
            <p:cNvPr id="30823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0823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0823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0823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0823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0823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4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027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sp>
        <p:nvSpPr>
          <p:cNvPr id="310275" name="Rectangle 3"/>
          <p:cNvSpPr>
            <a:spLocks noGrp="1" noChangeArrowheads="1"/>
          </p:cNvSpPr>
          <p:nvPr>
            <p:ph type="body" idx="1"/>
          </p:nvPr>
        </p:nvSpPr>
        <p:spPr>
          <a:xfrm>
            <a:off x="685800" y="1600200"/>
            <a:ext cx="7772400" cy="18859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Column constraint level</a:t>
            </a:r>
            <a:br>
              <a:rPr lang="tr-TR" b="1">
                <a:solidFill>
                  <a:srgbClr val="FF0066"/>
                </a:solidFill>
                <a:effectLst>
                  <a:outerShdw blurRad="38100" dist="38100" dir="2700000" algn="tl">
                    <a:srgbClr val="C0C0C0"/>
                  </a:outerShdw>
                </a:effectLst>
                <a:latin typeface="Arial" charset="0"/>
              </a:rPr>
            </a:br>
            <a:br>
              <a:rPr lang="tr-TR" b="1">
                <a:effectLst>
                  <a:outerShdw blurRad="38100" dist="38100" dir="2700000" algn="tl">
                    <a:srgbClr val="C0C0C0"/>
                  </a:outerShdw>
                </a:effectLst>
              </a:rPr>
            </a:br>
            <a:endParaRPr lang="tr-TR" b="1">
              <a:effectLst>
                <a:outerShdw blurRad="38100" dist="38100" dir="2700000" algn="tl">
                  <a:srgbClr val="C0C0C0"/>
                </a:outerShdw>
              </a:effectLst>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Table constraint level</a:t>
            </a:r>
            <a:endParaRPr lang="tr-TR" b="1">
              <a:effectLst>
                <a:outerShdw blurRad="38100" dist="38100" dir="2700000" algn="tl">
                  <a:srgbClr val="C0C0C0"/>
                </a:outerShdw>
              </a:effectLst>
            </a:endParaRPr>
          </a:p>
        </p:txBody>
      </p:sp>
      <p:sp>
        <p:nvSpPr>
          <p:cNvPr id="310276"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r>
              <a:rPr lang="tr-TR" sz="1800" b="1">
                <a:solidFill>
                  <a:srgbClr val="000000"/>
                </a:solidFill>
                <a:effectLst/>
                <a:latin typeface="Courier New" pitchFamily="49" charset="0"/>
              </a:rPr>
              <a:t>,</a:t>
            </a:r>
          </a:p>
        </p:txBody>
      </p:sp>
      <p:sp>
        <p:nvSpPr>
          <p:cNvPr id="310277"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i="1">
                <a:solidFill>
                  <a:srgbClr val="000000"/>
                </a:solidFill>
                <a:effectLst/>
                <a:latin typeface="Courier New" pitchFamily="49" charset="0"/>
              </a:rPr>
              <a:t>column,...</a:t>
            </a:r>
          </a:p>
          <a:p>
            <a:pPr>
              <a:tabLst>
                <a:tab pos="1200150" algn="l"/>
              </a:tabLst>
            </a:pPr>
            <a:r>
              <a:rPr lang="tr-TR" sz="1800" b="1" i="1">
                <a:solidFill>
                  <a:srgbClr val="000000"/>
                </a:solidFill>
                <a:effectLst/>
                <a:latin typeface="Courier New" pitchFamily="49" charset="0"/>
              </a:rPr>
              <a:t>  </a:t>
            </a:r>
            <a:r>
              <a:rPr lang="tr-TR" sz="1800" b="1">
                <a:solidFill>
                  <a:srgbClr val="000000"/>
                </a:solidFill>
                <a:effectLst/>
                <a:latin typeface="Courier New" pitchFamily="49" charset="0"/>
              </a:rPr>
              <a:t>[CONSTRAINT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31027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028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028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028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028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028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712342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23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2323" name="Rectangle 3"/>
          <p:cNvSpPr>
            <a:spLocks noGrp="1" noChangeArrowheads="1"/>
          </p:cNvSpPr>
          <p:nvPr>
            <p:ph type="body" idx="1"/>
          </p:nvPr>
        </p:nvSpPr>
        <p:spPr>
          <a:xfrm>
            <a:off x="974725" y="1357313"/>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Ensures that null values are not permitted for the column</a:t>
            </a:r>
            <a:endParaRPr lang="tr-TR"/>
          </a:p>
        </p:txBody>
      </p:sp>
      <p:sp>
        <p:nvSpPr>
          <p:cNvPr id="312324"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2325"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312326"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7"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8"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9"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157708" name="Rectangle 10"/>
          <p:cNvSpPr>
            <a:spLocks noChangeArrowheads="1"/>
          </p:cNvSpPr>
          <p:nvPr/>
        </p:nvSpPr>
        <p:spPr bwMode="blackWhite">
          <a:xfrm>
            <a:off x="1744663" y="2903538"/>
            <a:ext cx="736123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grpSp>
        <p:nvGrpSpPr>
          <p:cNvPr id="2" name="Group 11"/>
          <p:cNvGrpSpPr>
            <a:grpSpLocks/>
          </p:cNvGrpSpPr>
          <p:nvPr/>
        </p:nvGrpSpPr>
        <p:grpSpPr bwMode="auto">
          <a:xfrm>
            <a:off x="1708150" y="3316288"/>
            <a:ext cx="5930900" cy="1200150"/>
            <a:chOff x="1076" y="2089"/>
            <a:chExt cx="3736" cy="756"/>
          </a:xfrm>
        </p:grpSpPr>
        <p:sp>
          <p:nvSpPr>
            <p:cNvPr id="312332" name="Line 12"/>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3" name="Line 13"/>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4" name="Line 14"/>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5" name="Line 15"/>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6" name="Line 16"/>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2337"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8"/>
          <p:cNvGrpSpPr>
            <a:grpSpLocks/>
          </p:cNvGrpSpPr>
          <p:nvPr/>
        </p:nvGrpSpPr>
        <p:grpSpPr bwMode="auto">
          <a:xfrm>
            <a:off x="1501775" y="4687888"/>
            <a:ext cx="7470775" cy="1360487"/>
            <a:chOff x="946" y="2953"/>
            <a:chExt cx="4706" cy="857"/>
          </a:xfrm>
        </p:grpSpPr>
        <p:grpSp>
          <p:nvGrpSpPr>
            <p:cNvPr id="4" name="Group 19"/>
            <p:cNvGrpSpPr>
              <a:grpSpLocks/>
            </p:cNvGrpSpPr>
            <p:nvPr/>
          </p:nvGrpSpPr>
          <p:grpSpPr bwMode="auto">
            <a:xfrm>
              <a:off x="946" y="2953"/>
              <a:ext cx="2030" cy="857"/>
              <a:chOff x="946" y="2953"/>
              <a:chExt cx="2030" cy="857"/>
            </a:xfrm>
          </p:grpSpPr>
          <p:sp>
            <p:nvSpPr>
              <p:cNvPr id="312340" name="Rectangle 20"/>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(no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a null value for</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this column)</a:t>
                </a:r>
                <a:endParaRPr lang="tr-TR" sz="1600" b="1">
                  <a:solidFill>
                    <a:srgbClr val="FFFFCC"/>
                  </a:solidFill>
                  <a:effectLst>
                    <a:outerShdw blurRad="38100" dist="38100" dir="2700000" algn="tl">
                      <a:srgbClr val="C0C0C0"/>
                    </a:outerShdw>
                  </a:effectLst>
                  <a:latin typeface="Arial" charset="0"/>
                </a:endParaRPr>
              </a:p>
            </p:txBody>
          </p:sp>
          <p:sp>
            <p:nvSpPr>
              <p:cNvPr id="312341" name="Line 21"/>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312342" name="Rectangle 22"/>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Absence of 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(any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null for this column)</a:t>
              </a:r>
              <a:endParaRPr lang="tr-TR" sz="1600" b="1">
                <a:solidFill>
                  <a:srgbClr val="FFFFCC"/>
                </a:solidFill>
                <a:effectLst>
                  <a:outerShdw blurRad="38100" dist="38100" dir="2700000" algn="tl">
                    <a:srgbClr val="C0C0C0"/>
                  </a:outerShdw>
                </a:effectLst>
                <a:latin typeface="Arial" charset="0"/>
              </a:endParaRPr>
            </a:p>
          </p:txBody>
        </p:sp>
        <p:sp>
          <p:nvSpPr>
            <p:cNvPr id="312343" name="Line 23"/>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2344" name="Rectangle 24"/>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endParaRPr lang="tr-TR" sz="1600" b="1">
                <a:solidFill>
                  <a:srgbClr val="FFFFCC"/>
                </a:solidFill>
                <a:effectLst>
                  <a:outerShdw blurRad="38100" dist="38100" dir="2700000" algn="tl">
                    <a:srgbClr val="C0C0C0"/>
                  </a:outerShdw>
                </a:effectLst>
                <a:latin typeface="Arial" charset="0"/>
              </a:endParaRPr>
            </a:p>
          </p:txBody>
        </p:sp>
        <p:sp>
          <p:nvSpPr>
            <p:cNvPr id="312345" name="Line 25"/>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6"/>
          <p:cNvGrpSpPr>
            <a:grpSpLocks/>
          </p:cNvGrpSpPr>
          <p:nvPr/>
        </p:nvGrpSpPr>
        <p:grpSpPr bwMode="auto">
          <a:xfrm>
            <a:off x="8386763" y="6324600"/>
            <a:ext cx="414337" cy="292100"/>
            <a:chOff x="5283" y="3984"/>
            <a:chExt cx="261" cy="184"/>
          </a:xfrm>
        </p:grpSpPr>
        <p:sp>
          <p:nvSpPr>
            <p:cNvPr id="312347" name="Rectangle 2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2348" name="Rectangle 2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2349" name="Rectangle 2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2350" name="Freeform 3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2351" name="Freeform 3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2352" name="Freeform 3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901649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4370"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437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4372" name="Rectangle 4"/>
          <p:cNvSpPr>
            <a:spLocks noGrp="1" noChangeArrowheads="1"/>
          </p:cNvSpPr>
          <p:nvPr>
            <p:ph type="body" idx="1"/>
          </p:nvPr>
        </p:nvSpPr>
        <p:spPr>
          <a:xfrm>
            <a:off x="1108075" y="1471613"/>
            <a:ext cx="7385050" cy="519112"/>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defRPr/>
            </a:pPr>
            <a:r>
              <a:rPr lang="tr-TR" sz="2800" b="1">
                <a:solidFill>
                  <a:srgbClr val="FF0066"/>
                </a:solidFill>
                <a:latin typeface="Arial" charset="0"/>
              </a:rPr>
              <a:t>Defined at the column level</a:t>
            </a:r>
          </a:p>
        </p:txBody>
      </p:sp>
      <p:grpSp>
        <p:nvGrpSpPr>
          <p:cNvPr id="2" name="Group 5"/>
          <p:cNvGrpSpPr>
            <a:grpSpLocks/>
          </p:cNvGrpSpPr>
          <p:nvPr/>
        </p:nvGrpSpPr>
        <p:grpSpPr bwMode="auto">
          <a:xfrm>
            <a:off x="2466975" y="2857500"/>
            <a:ext cx="4429125" cy="1924050"/>
            <a:chOff x="1554" y="1800"/>
            <a:chExt cx="2790" cy="1212"/>
          </a:xfrm>
        </p:grpSpPr>
        <p:sp>
          <p:nvSpPr>
            <p:cNvPr id="314374" name="Rectangle 6"/>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5" name="Rectangle 7"/>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58728" name="Rectangle 8"/>
          <p:cNvSpPr>
            <a:spLocks noChangeArrowheads="1"/>
          </p:cNvSpPr>
          <p:nvPr/>
        </p:nvSpPr>
        <p:spPr bwMode="blackWhite">
          <a:xfrm>
            <a:off x="1238250" y="312102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p:txBody>
      </p:sp>
      <p:grpSp>
        <p:nvGrpSpPr>
          <p:cNvPr id="3" name="Group 9"/>
          <p:cNvGrpSpPr>
            <a:grpSpLocks/>
          </p:cNvGrpSpPr>
          <p:nvPr/>
        </p:nvGrpSpPr>
        <p:grpSpPr bwMode="auto">
          <a:xfrm>
            <a:off x="8386763" y="6324600"/>
            <a:ext cx="414337" cy="292100"/>
            <a:chOff x="5283" y="3984"/>
            <a:chExt cx="261" cy="184"/>
          </a:xfrm>
        </p:grpSpPr>
        <p:sp>
          <p:nvSpPr>
            <p:cNvPr id="314378"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9"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4380"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4381"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4382"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4383"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045561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164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6419"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6420"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59751"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16422"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3"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4"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5"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6"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7"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8"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UNIQUE key constraint</a:t>
            </a:r>
          </a:p>
        </p:txBody>
      </p:sp>
      <p:sp>
        <p:nvSpPr>
          <p:cNvPr id="316429"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67150"/>
            <a:ext cx="4767263" cy="1619250"/>
            <a:chOff x="740" y="2436"/>
            <a:chExt cx="3003" cy="1020"/>
          </a:xfrm>
        </p:grpSpPr>
        <p:sp>
          <p:nvSpPr>
            <p:cNvPr id="316431" name="AutoShape 15"/>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32"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59775" name="Rectangle 17"/>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50	SALES		DETROIT</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60			BOSTON</a:t>
              </a:r>
            </a:p>
          </p:txBody>
        </p:sp>
        <p:grpSp>
          <p:nvGrpSpPr>
            <p:cNvPr id="3" name="Group 18"/>
            <p:cNvGrpSpPr>
              <a:grpSpLocks/>
            </p:cNvGrpSpPr>
            <p:nvPr/>
          </p:nvGrpSpPr>
          <p:grpSpPr bwMode="auto">
            <a:xfrm>
              <a:off x="1372" y="2874"/>
              <a:ext cx="944" cy="582"/>
              <a:chOff x="1372" y="2874"/>
              <a:chExt cx="944" cy="582"/>
            </a:xfrm>
          </p:grpSpPr>
          <p:sp>
            <p:nvSpPr>
              <p:cNvPr id="316435" name="Line 19"/>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36" name="Line 20"/>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6437" name="Rectangle 21"/>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sp>
          <p:nvSpPr>
            <p:cNvPr id="316438" name="Line 22"/>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5065713" y="4273550"/>
            <a:ext cx="3530600" cy="1196975"/>
            <a:chOff x="3191" y="2692"/>
            <a:chExt cx="2224" cy="754"/>
          </a:xfrm>
        </p:grpSpPr>
        <p:sp>
          <p:nvSpPr>
            <p:cNvPr id="316440" name="Rectangle 24"/>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Not allowed </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(DNAME</a:t>
              </a:r>
              <a:r>
                <a:rPr lang="tr-TR" sz="1800">
                  <a:solidFill>
                    <a:srgbClr val="FF0066"/>
                  </a:solidFill>
                  <a:effectLst/>
                  <a:latin typeface="Symbol" pitchFamily="18" charset="2"/>
                </a:rPr>
                <a:t>-</a:t>
              </a:r>
              <a:r>
                <a:rPr lang="tr-TR" sz="1800" b="1">
                  <a:solidFill>
                    <a:srgbClr val="FF0066"/>
                  </a:solidFill>
                  <a:effectLst/>
                  <a:latin typeface="Arial" charset="0"/>
                </a:rPr>
                <a:t>SALES</a:t>
              </a:r>
              <a:r>
                <a:rPr lang="tr-TR" sz="1800" b="1">
                  <a:solidFill>
                    <a:srgbClr val="FF0066"/>
                  </a:solidFill>
                  <a:effectLst>
                    <a:outerShdw blurRad="38100" dist="38100" dir="2700000" algn="tl">
                      <a:srgbClr val="C0C0C0"/>
                    </a:outerShdw>
                  </a:effectLst>
                  <a:latin typeface="Arial" charset="0"/>
                </a:rPr>
                <a:t> already exists)</a:t>
              </a:r>
              <a:endParaRPr lang="tr-TR" sz="1800" b="1">
                <a:solidFill>
                  <a:srgbClr val="FFFFCC"/>
                </a:solidFill>
                <a:effectLst>
                  <a:outerShdw blurRad="38100" dist="38100" dir="2700000" algn="tl">
                    <a:srgbClr val="C0C0C0"/>
                  </a:outerShdw>
                </a:effectLst>
                <a:latin typeface="Arial" charset="0"/>
              </a:endParaRPr>
            </a:p>
          </p:txBody>
        </p:sp>
        <p:sp>
          <p:nvSpPr>
            <p:cNvPr id="316441" name="Line 25"/>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6442" name="Rectangle 26"/>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endParaRPr lang="tr-TR" sz="1800" b="1">
                <a:solidFill>
                  <a:srgbClr val="FFFFCC"/>
                </a:solidFill>
                <a:effectLst>
                  <a:outerShdw blurRad="38100" dist="38100" dir="2700000" algn="tl">
                    <a:srgbClr val="C0C0C0"/>
                  </a:outerShdw>
                </a:effectLst>
                <a:latin typeface="Arial" charset="0"/>
              </a:endParaRPr>
            </a:p>
          </p:txBody>
        </p:sp>
        <p:sp>
          <p:nvSpPr>
            <p:cNvPr id="316443" name="Line 27"/>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8"/>
          <p:cNvGrpSpPr>
            <a:grpSpLocks/>
          </p:cNvGrpSpPr>
          <p:nvPr/>
        </p:nvGrpSpPr>
        <p:grpSpPr bwMode="auto">
          <a:xfrm>
            <a:off x="8386763" y="6324600"/>
            <a:ext cx="414337" cy="292100"/>
            <a:chOff x="5283" y="3984"/>
            <a:chExt cx="261" cy="184"/>
          </a:xfrm>
        </p:grpSpPr>
        <p:sp>
          <p:nvSpPr>
            <p:cNvPr id="316445" name="Rectangle 2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46" name="Rectangle 3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6447" name="Rectangle 3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6448" name="Freeform 3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6449" name="Freeform 3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6450" name="Freeform 3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7874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84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8467" name="Rectangle 3"/>
          <p:cNvSpPr>
            <a:spLocks noGrp="1" noChangeArrowheads="1"/>
          </p:cNvSpPr>
          <p:nvPr>
            <p:ph type="body" idx="1"/>
          </p:nvPr>
        </p:nvSpPr>
        <p:spPr>
          <a:xfrm>
            <a:off x="860425" y="1539875"/>
            <a:ext cx="80073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r>
              <a:rPr lang="tr-TR"/>
              <a:t> </a:t>
            </a:r>
          </a:p>
        </p:txBody>
      </p:sp>
      <p:grpSp>
        <p:nvGrpSpPr>
          <p:cNvPr id="2" name="Group 4"/>
          <p:cNvGrpSpPr>
            <a:grpSpLocks/>
          </p:cNvGrpSpPr>
          <p:nvPr/>
        </p:nvGrpSpPr>
        <p:grpSpPr bwMode="auto">
          <a:xfrm>
            <a:off x="1325563" y="2566988"/>
            <a:ext cx="7521575" cy="1511300"/>
            <a:chOff x="835" y="1617"/>
            <a:chExt cx="4738" cy="952"/>
          </a:xfrm>
        </p:grpSpPr>
        <p:grpSp>
          <p:nvGrpSpPr>
            <p:cNvPr id="3" name="Group 5"/>
            <p:cNvGrpSpPr>
              <a:grpSpLocks/>
            </p:cNvGrpSpPr>
            <p:nvPr/>
          </p:nvGrpSpPr>
          <p:grpSpPr bwMode="auto">
            <a:xfrm>
              <a:off x="835" y="1617"/>
              <a:ext cx="4280" cy="952"/>
              <a:chOff x="835" y="1617"/>
              <a:chExt cx="4280" cy="952"/>
            </a:xfrm>
          </p:grpSpPr>
          <p:sp>
            <p:nvSpPr>
              <p:cNvPr id="318470" name="Rectangle 6"/>
              <p:cNvSpPr>
                <a:spLocks noChangeArrowheads="1"/>
              </p:cNvSpPr>
              <p:nvPr/>
            </p:nvSpPr>
            <p:spPr bwMode="blackWhite">
              <a:xfrm>
                <a:off x="835" y="1617"/>
                <a:ext cx="4280" cy="95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8471" name="Rectangle 7"/>
              <p:cNvSpPr>
                <a:spLocks noChangeArrowheads="1"/>
              </p:cNvSpPr>
              <p:nvPr/>
            </p:nvSpPr>
            <p:spPr bwMode="ltGray">
              <a:xfrm>
                <a:off x="1625" y="2341"/>
                <a:ext cx="3414" cy="204"/>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60783" name="Rectangle 8"/>
            <p:cNvSpPr>
              <a:spLocks noChangeArrowheads="1"/>
            </p:cNvSpPr>
            <p:nvPr/>
          </p:nvSpPr>
          <p:spPr bwMode="blackWhite">
            <a:xfrm>
              <a:off x="851" y="1811"/>
              <a:ext cx="4722" cy="538"/>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UNIQUE(dname));</a:t>
              </a:r>
            </a:p>
          </p:txBody>
        </p:sp>
      </p:grpSp>
      <p:grpSp>
        <p:nvGrpSpPr>
          <p:cNvPr id="4" name="Group 9"/>
          <p:cNvGrpSpPr>
            <a:grpSpLocks/>
          </p:cNvGrpSpPr>
          <p:nvPr/>
        </p:nvGrpSpPr>
        <p:grpSpPr bwMode="auto">
          <a:xfrm>
            <a:off x="8386763" y="6324600"/>
            <a:ext cx="414337" cy="292100"/>
            <a:chOff x="5283" y="3984"/>
            <a:chExt cx="261" cy="184"/>
          </a:xfrm>
        </p:grpSpPr>
        <p:sp>
          <p:nvSpPr>
            <p:cNvPr id="31847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847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847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847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847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847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029357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051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0515"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0516"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1799"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20518"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19"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0"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1"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2"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3"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4"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PRIMARY KEY</a:t>
            </a:r>
          </a:p>
        </p:txBody>
      </p:sp>
      <p:sp>
        <p:nvSpPr>
          <p:cNvPr id="320525"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48100"/>
            <a:ext cx="4843463" cy="1638300"/>
            <a:chOff x="740" y="2424"/>
            <a:chExt cx="3051" cy="1032"/>
          </a:xfrm>
        </p:grpSpPr>
        <p:sp>
          <p:nvSpPr>
            <p:cNvPr id="320527" name="Rectangle 15"/>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FFCC"/>
                  </a:solidFill>
                  <a:effectLst>
                    <a:outerShdw blurRad="38100" dist="38100" dir="2700000" algn="tl">
                      <a:srgbClr val="C0C0C0"/>
                    </a:outerShdw>
                  </a:effectLst>
                  <a:latin typeface="Arial" charset="0"/>
                </a:rPr>
                <a:t>Insert into</a:t>
              </a:r>
            </a:p>
          </p:txBody>
        </p:sp>
        <p:grpSp>
          <p:nvGrpSpPr>
            <p:cNvPr id="3" name="Group 16"/>
            <p:cNvGrpSpPr>
              <a:grpSpLocks/>
            </p:cNvGrpSpPr>
            <p:nvPr/>
          </p:nvGrpSpPr>
          <p:grpSpPr bwMode="auto">
            <a:xfrm>
              <a:off x="740" y="2424"/>
              <a:ext cx="2448" cy="1032"/>
              <a:chOff x="740" y="2424"/>
              <a:chExt cx="2448" cy="1032"/>
            </a:xfrm>
          </p:grpSpPr>
          <p:sp>
            <p:nvSpPr>
              <p:cNvPr id="320529" name="AutoShape 17"/>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30" name="Rectangle 18"/>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1825" name="Rectangle 19"/>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20	MARKETING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FINANCE	NEW YORK</a:t>
                </a:r>
              </a:p>
            </p:txBody>
          </p:sp>
          <p:grpSp>
            <p:nvGrpSpPr>
              <p:cNvPr id="4" name="Group 20"/>
              <p:cNvGrpSpPr>
                <a:grpSpLocks/>
              </p:cNvGrpSpPr>
              <p:nvPr/>
            </p:nvGrpSpPr>
            <p:grpSpPr bwMode="auto">
              <a:xfrm>
                <a:off x="1372" y="2874"/>
                <a:ext cx="944" cy="582"/>
                <a:chOff x="1372" y="2874"/>
                <a:chExt cx="944" cy="582"/>
              </a:xfrm>
            </p:grpSpPr>
            <p:sp>
              <p:nvSpPr>
                <p:cNvPr id="320533" name="Line 21"/>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34" name="Line 22"/>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0535" name="Line 23"/>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5" name="Group 24"/>
          <p:cNvGrpSpPr>
            <a:grpSpLocks/>
          </p:cNvGrpSpPr>
          <p:nvPr/>
        </p:nvGrpSpPr>
        <p:grpSpPr bwMode="auto">
          <a:xfrm>
            <a:off x="5065713" y="4330700"/>
            <a:ext cx="3352800" cy="1387475"/>
            <a:chOff x="3191" y="2728"/>
            <a:chExt cx="2112" cy="874"/>
          </a:xfrm>
        </p:grpSpPr>
        <p:sp>
          <p:nvSpPr>
            <p:cNvPr id="320537" name="Rectangle 25"/>
            <p:cNvSpPr>
              <a:spLocks noChangeArrowheads="1"/>
            </p:cNvSpPr>
            <p:nvPr/>
          </p:nvSpPr>
          <p:spPr bwMode="auto">
            <a:xfrm>
              <a:off x="3669" y="2728"/>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 (DEPTNO</a:t>
              </a:r>
              <a:r>
                <a:rPr lang="tr-TR" sz="1800">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20 already exists)</a:t>
              </a:r>
            </a:p>
          </p:txBody>
        </p:sp>
        <p:sp>
          <p:nvSpPr>
            <p:cNvPr id="320538" name="Line 26"/>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0539" name="Rectangle 27"/>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 is null)</a:t>
              </a:r>
            </a:p>
          </p:txBody>
        </p:sp>
        <p:sp>
          <p:nvSpPr>
            <p:cNvPr id="320540" name="Line 28"/>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6" name="Group 29"/>
          <p:cNvGrpSpPr>
            <a:grpSpLocks/>
          </p:cNvGrpSpPr>
          <p:nvPr/>
        </p:nvGrpSpPr>
        <p:grpSpPr bwMode="auto">
          <a:xfrm>
            <a:off x="8386763" y="6324600"/>
            <a:ext cx="414337" cy="292100"/>
            <a:chOff x="5283" y="3984"/>
            <a:chExt cx="261" cy="184"/>
          </a:xfrm>
        </p:grpSpPr>
        <p:sp>
          <p:nvSpPr>
            <p:cNvPr id="320542" name="Rectangle 3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43" name="Rectangle 3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0544" name="Rectangle 3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0545" name="Freeform 3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0546" name="Freeform 3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0547" name="Freeform 3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65640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256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2563" name="Rectangle 3"/>
          <p:cNvSpPr>
            <a:spLocks noGrp="1" noChangeArrowheads="1"/>
          </p:cNvSpPr>
          <p:nvPr>
            <p:ph type="body" idx="1"/>
          </p:nvPr>
        </p:nvSpPr>
        <p:spPr>
          <a:xfrm>
            <a:off x="860425" y="1539875"/>
            <a:ext cx="7926388"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Defined at either the table level or the column level</a:t>
            </a:r>
            <a:endParaRPr lang="tr-TR"/>
          </a:p>
        </p:txBody>
      </p:sp>
      <p:sp>
        <p:nvSpPr>
          <p:cNvPr id="322564"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2565"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2824" name="Rectangle 6"/>
          <p:cNvSpPr>
            <a:spLocks noChangeArrowheads="1"/>
          </p:cNvSpPr>
          <p:nvPr/>
        </p:nvSpPr>
        <p:spPr bwMode="blackWhite">
          <a:xfrm>
            <a:off x="838200" y="32162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 (dname),</a:t>
            </a:r>
          </a:p>
          <a:p>
            <a:pPr>
              <a:tabLst>
                <a:tab pos="1200150" algn="l"/>
                <a:tab pos="2457450" algn="l"/>
              </a:tabLst>
            </a:pPr>
            <a:r>
              <a:rPr lang="tr-TR" sz="1800" b="1">
                <a:solidFill>
                  <a:srgbClr val="000000"/>
                </a:solidFill>
                <a:effectLst/>
                <a:latin typeface="Courier New" pitchFamily="49" charset="0"/>
              </a:rPr>
              <a:t>  6	CONSTRAINT dept_deptno_pk PRIMARY KEY(deptno));</a:t>
            </a:r>
          </a:p>
        </p:txBody>
      </p:sp>
      <p:grpSp>
        <p:nvGrpSpPr>
          <p:cNvPr id="2" name="Group 7"/>
          <p:cNvGrpSpPr>
            <a:grpSpLocks/>
          </p:cNvGrpSpPr>
          <p:nvPr/>
        </p:nvGrpSpPr>
        <p:grpSpPr bwMode="auto">
          <a:xfrm>
            <a:off x="8386763" y="6324600"/>
            <a:ext cx="414337" cy="292100"/>
            <a:chOff x="5283" y="3984"/>
            <a:chExt cx="261" cy="184"/>
          </a:xfrm>
        </p:grpSpPr>
        <p:sp>
          <p:nvSpPr>
            <p:cNvPr id="3225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25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25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25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25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25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98727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wipe(up)">
                                      <p:cBhvr>
                                        <p:cTn id="7" dur="500"/>
                                        <p:tgtEl>
                                          <p:spTgt spid="3225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8</a:t>
            </a:r>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names</a:t>
            </a:r>
            <a:r>
              <a:rPr lang="tr-TR" dirty="0"/>
              <a:t> </a:t>
            </a:r>
            <a:r>
              <a:rPr lang="tr-TR" dirty="0" err="1"/>
              <a:t>and</a:t>
            </a:r>
            <a:r>
              <a:rPr lang="tr-TR" dirty="0"/>
              <a:t> </a:t>
            </a:r>
            <a:r>
              <a:rPr lang="tr-TR" dirty="0" err="1"/>
              <a:t>salaries</a:t>
            </a:r>
            <a:r>
              <a:rPr lang="tr-TR" dirty="0"/>
              <a:t> of </a:t>
            </a:r>
            <a:r>
              <a:rPr lang="tr-TR" dirty="0" err="1"/>
              <a:t>employees</a:t>
            </a:r>
            <a:r>
              <a:rPr lang="tr-TR" dirty="0"/>
              <a:t> </a:t>
            </a:r>
            <a:r>
              <a:rPr lang="tr-TR" dirty="0" err="1"/>
              <a:t>whose</a:t>
            </a:r>
            <a:r>
              <a:rPr lang="tr-TR" dirty="0"/>
              <a:t> </a:t>
            </a:r>
            <a:r>
              <a:rPr lang="tr-TR" dirty="0" err="1"/>
              <a:t>job</a:t>
            </a:r>
            <a:r>
              <a:rPr lang="tr-TR" dirty="0"/>
              <a:t> is </a:t>
            </a:r>
            <a:r>
              <a:rPr lang="tr-TR" dirty="0" err="1"/>
              <a:t>same</a:t>
            </a:r>
            <a:r>
              <a:rPr lang="tr-TR" dirty="0"/>
              <a:t> </a:t>
            </a:r>
            <a:r>
              <a:rPr lang="tr-TR" dirty="0" err="1"/>
              <a:t>with</a:t>
            </a:r>
            <a:r>
              <a:rPr lang="tr-TR" dirty="0"/>
              <a:t> JONES’ </a:t>
            </a:r>
            <a:r>
              <a:rPr lang="tr-TR" dirty="0" err="1"/>
              <a:t>job</a:t>
            </a:r>
            <a:r>
              <a:rPr lang="tr-TR" dirty="0"/>
              <a:t> </a:t>
            </a:r>
            <a:r>
              <a:rPr lang="tr-TR" dirty="0" err="1"/>
              <a:t>and</a:t>
            </a:r>
            <a:r>
              <a:rPr lang="tr-TR" dirty="0"/>
              <a:t> </a:t>
            </a:r>
            <a:r>
              <a:rPr lang="tr-TR" dirty="0" err="1"/>
              <a:t>hiredate</a:t>
            </a:r>
            <a:r>
              <a:rPr lang="tr-TR" dirty="0"/>
              <a:t> is </a:t>
            </a:r>
            <a:r>
              <a:rPr lang="tr-TR" dirty="0" err="1"/>
              <a:t>later</a:t>
            </a:r>
            <a:r>
              <a:rPr lang="tr-TR" dirty="0"/>
              <a:t> </a:t>
            </a:r>
            <a:r>
              <a:rPr lang="tr-TR" dirty="0" err="1"/>
              <a:t>than</a:t>
            </a:r>
            <a:r>
              <a:rPr lang="tr-TR" dirty="0"/>
              <a:t> JONES’ </a:t>
            </a:r>
            <a:r>
              <a:rPr lang="tr-TR" dirty="0" err="1"/>
              <a:t>hiredate</a:t>
            </a:r>
            <a:r>
              <a:rPr lang="tr-TR" dirty="0"/>
              <a:t>.</a:t>
            </a:r>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708120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461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4611"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12"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3847" name="Rectangle 5"/>
          <p:cNvSpPr>
            <a:spLocks noChangeArrowheads="1"/>
          </p:cNvSpPr>
          <p:nvPr/>
        </p:nvSpPr>
        <p:spPr bwMode="blackWhite">
          <a:xfrm>
            <a:off x="2735263" y="1527175"/>
            <a:ext cx="3836987"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324614"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5"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6"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9"/>
          <p:cNvGrpSpPr>
            <a:grpSpLocks/>
          </p:cNvGrpSpPr>
          <p:nvPr/>
        </p:nvGrpSpPr>
        <p:grpSpPr bwMode="auto">
          <a:xfrm>
            <a:off x="3721100" y="1495425"/>
            <a:ext cx="1498600" cy="1438275"/>
            <a:chOff x="2344" y="942"/>
            <a:chExt cx="944" cy="906"/>
          </a:xfrm>
        </p:grpSpPr>
        <p:sp>
          <p:nvSpPr>
            <p:cNvPr id="324618" name="Line 10"/>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9" name="Line 11"/>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20"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defRPr/>
            </a:pPr>
            <a:r>
              <a:rPr lang="tr-TR" sz="1800" b="1">
                <a:solidFill>
                  <a:srgbClr val="FF0066"/>
                </a:solidFill>
                <a:effectLst>
                  <a:outerShdw blurRad="38100" dist="38100" dir="2700000" algn="tl">
                    <a:srgbClr val="C0C0C0"/>
                  </a:outerShdw>
                </a:effectLst>
                <a:latin typeface="Arial" charset="0"/>
              </a:rPr>
              <a:t>PRIMARY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sp>
        <p:nvSpPr>
          <p:cNvPr id="324621"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22"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63855" name="Rectangle 15"/>
          <p:cNvSpPr>
            <a:spLocks noChangeArrowheads="1"/>
          </p:cNvSpPr>
          <p:nvPr/>
        </p:nvSpPr>
        <p:spPr bwMode="blackWhite">
          <a:xfrm>
            <a:off x="714375" y="3360738"/>
            <a:ext cx="7361238"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sp>
        <p:nvSpPr>
          <p:cNvPr id="324624"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5"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6"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1719263" y="3309938"/>
            <a:ext cx="3822700" cy="1471612"/>
            <a:chOff x="1083" y="2085"/>
            <a:chExt cx="2408" cy="927"/>
          </a:xfrm>
        </p:grpSpPr>
        <p:sp>
          <p:nvSpPr>
            <p:cNvPr id="324628" name="Line 20"/>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9" name="Line 21"/>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0" name="Line 22"/>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1" name="Line 23"/>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2" name="Line 24"/>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33"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4" name="Freeform 26"/>
          <p:cNvSpPr>
            <a:spLocks/>
          </p:cNvSpPr>
          <p:nvPr/>
        </p:nvSpPr>
        <p:spPr bwMode="auto">
          <a:xfrm>
            <a:off x="3506788" y="2652713"/>
            <a:ext cx="2608262" cy="928687"/>
          </a:xfrm>
          <a:custGeom>
            <a:avLst/>
            <a:gdLst/>
            <a:ahLst/>
            <a:cxnLst>
              <a:cxn ang="0">
                <a:pos x="0" y="0"/>
              </a:cxn>
              <a:cxn ang="0">
                <a:pos x="0" y="292"/>
              </a:cxn>
              <a:cxn ang="0">
                <a:pos x="1642" y="292"/>
              </a:cxn>
              <a:cxn ang="0">
                <a:pos x="1642" y="584"/>
              </a:cxn>
            </a:cxnLst>
            <a:rect l="0" t="0" r="r" b="b"/>
            <a:pathLst>
              <a:path w="1643" h="585">
                <a:moveTo>
                  <a:pt x="0" y="0"/>
                </a:moveTo>
                <a:lnTo>
                  <a:pt x="0" y="292"/>
                </a:lnTo>
                <a:lnTo>
                  <a:pt x="1642" y="292"/>
                </a:lnTo>
                <a:lnTo>
                  <a:pt x="1642" y="584"/>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sp>
        <p:nvSpPr>
          <p:cNvPr id="324635"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6"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FOREIGN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grpSp>
        <p:nvGrpSpPr>
          <p:cNvPr id="4" name="Group 29"/>
          <p:cNvGrpSpPr>
            <a:grpSpLocks/>
          </p:cNvGrpSpPr>
          <p:nvPr/>
        </p:nvGrpSpPr>
        <p:grpSpPr bwMode="auto">
          <a:xfrm>
            <a:off x="714375" y="4857750"/>
            <a:ext cx="7361238" cy="1200150"/>
            <a:chOff x="450" y="3060"/>
            <a:chExt cx="4637" cy="756"/>
          </a:xfrm>
        </p:grpSpPr>
        <p:grpSp>
          <p:nvGrpSpPr>
            <p:cNvPr id="5" name="Group 30"/>
            <p:cNvGrpSpPr>
              <a:grpSpLocks/>
            </p:cNvGrpSpPr>
            <p:nvPr/>
          </p:nvGrpSpPr>
          <p:grpSpPr bwMode="auto">
            <a:xfrm>
              <a:off x="450" y="3060"/>
              <a:ext cx="4637" cy="731"/>
              <a:chOff x="450" y="3060"/>
              <a:chExt cx="4637" cy="731"/>
            </a:xfrm>
          </p:grpSpPr>
          <p:sp>
            <p:nvSpPr>
              <p:cNvPr id="324639" name="AutoShape 31"/>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40" name="Rectangle 32"/>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3887" name="Rectangle 33"/>
              <p:cNvSpPr>
                <a:spLocks noChangeArrowheads="1"/>
              </p:cNvSpPr>
              <p:nvPr/>
            </p:nvSpPr>
            <p:spPr bwMode="blackWhite">
              <a:xfrm>
                <a:off x="450" y="3077"/>
                <a:ext cx="4637" cy="714"/>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9</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20</a:t>
                </a:r>
              </a:p>
            </p:txBody>
          </p:sp>
          <p:sp>
            <p:nvSpPr>
              <p:cNvPr id="324642" name="Line 34"/>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3" name="Rectangle 35"/>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grpSp>
        <p:grpSp>
          <p:nvGrpSpPr>
            <p:cNvPr id="6" name="Group 36"/>
            <p:cNvGrpSpPr>
              <a:grpSpLocks/>
            </p:cNvGrpSpPr>
            <p:nvPr/>
          </p:nvGrpSpPr>
          <p:grpSpPr bwMode="auto">
            <a:xfrm>
              <a:off x="1083" y="3381"/>
              <a:ext cx="2408" cy="435"/>
              <a:chOff x="1083" y="3381"/>
              <a:chExt cx="2408" cy="435"/>
            </a:xfrm>
          </p:grpSpPr>
          <p:sp>
            <p:nvSpPr>
              <p:cNvPr id="324645" name="Line 37"/>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6" name="Line 38"/>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7" name="Line 39"/>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8" name="Line 40"/>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9" name="Line 41"/>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7" name="Group 42"/>
          <p:cNvGrpSpPr>
            <a:grpSpLocks/>
          </p:cNvGrpSpPr>
          <p:nvPr/>
        </p:nvGrpSpPr>
        <p:grpSpPr bwMode="auto">
          <a:xfrm>
            <a:off x="6570663" y="4521200"/>
            <a:ext cx="2344737" cy="1825625"/>
            <a:chOff x="4139" y="2848"/>
            <a:chExt cx="1477" cy="1150"/>
          </a:xfrm>
        </p:grpSpPr>
        <p:sp>
          <p:nvSpPr>
            <p:cNvPr id="324651" name="Rectangle 43"/>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a:t>
              </a:r>
              <a:r>
                <a:rPr lang="tr-TR" sz="1800" b="1">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9 does not exist in the DEPT table)</a:t>
              </a:r>
            </a:p>
          </p:txBody>
        </p:sp>
        <p:grpSp>
          <p:nvGrpSpPr>
            <p:cNvPr id="8" name="Group 44"/>
            <p:cNvGrpSpPr>
              <a:grpSpLocks/>
            </p:cNvGrpSpPr>
            <p:nvPr/>
          </p:nvGrpSpPr>
          <p:grpSpPr bwMode="auto">
            <a:xfrm>
              <a:off x="4139" y="3492"/>
              <a:ext cx="1020" cy="506"/>
              <a:chOff x="4139" y="3492"/>
              <a:chExt cx="1020" cy="506"/>
            </a:xfrm>
          </p:grpSpPr>
          <p:sp>
            <p:nvSpPr>
              <p:cNvPr id="324653" name="Rectangle 45"/>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br>
                  <a:rPr lang="tr-TR" sz="1800" b="1">
                    <a:solidFill>
                      <a:srgbClr val="FF0066"/>
                    </a:solidFill>
                    <a:effectLst>
                      <a:outerShdw blurRad="38100" dist="38100" dir="2700000" algn="tl">
                        <a:srgbClr val="C0C0C0"/>
                      </a:outerShdw>
                    </a:effectLst>
                    <a:latin typeface="Arial" charset="0"/>
                  </a:rPr>
                </a:br>
                <a:endParaRPr lang="tr-TR" sz="1800" b="1">
                  <a:solidFill>
                    <a:srgbClr val="FF0066"/>
                  </a:solidFill>
                  <a:effectLst>
                    <a:outerShdw blurRad="38100" dist="38100" dir="2700000" algn="tl">
                      <a:srgbClr val="C0C0C0"/>
                    </a:outerShdw>
                  </a:effectLst>
                  <a:latin typeface="Arial" charset="0"/>
                </a:endParaRPr>
              </a:p>
            </p:txBody>
          </p:sp>
          <p:sp>
            <p:nvSpPr>
              <p:cNvPr id="324654" name="Line 46"/>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55" name="Line 47"/>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grpSp>
        <p:nvGrpSpPr>
          <p:cNvPr id="9" name="Group 48"/>
          <p:cNvGrpSpPr>
            <a:grpSpLocks/>
          </p:cNvGrpSpPr>
          <p:nvPr/>
        </p:nvGrpSpPr>
        <p:grpSpPr bwMode="auto">
          <a:xfrm>
            <a:off x="8386763" y="6324600"/>
            <a:ext cx="414337" cy="292100"/>
            <a:chOff x="5283" y="3984"/>
            <a:chExt cx="261" cy="184"/>
          </a:xfrm>
        </p:grpSpPr>
        <p:sp>
          <p:nvSpPr>
            <p:cNvPr id="324657" name="Rectangle 4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58" name="Rectangle 5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4659" name="Rectangle 5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4660" name="Freeform 5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4661" name="Freeform 5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4662" name="Freeform 5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73268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66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6659" name="Rectangle 3"/>
          <p:cNvSpPr>
            <a:spLocks noGrp="1" noChangeArrowheads="1"/>
          </p:cNvSpPr>
          <p:nvPr>
            <p:ph type="body" idx="1"/>
          </p:nvPr>
        </p:nvSpPr>
        <p:spPr>
          <a:xfrm>
            <a:off x="860425" y="1524000"/>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p>
        </p:txBody>
      </p:sp>
      <p:sp>
        <p:nvSpPr>
          <p:cNvPr id="326660"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6661"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4872" name="Rectangle 6"/>
          <p:cNvSpPr>
            <a:spLocks noChangeArrowheads="1"/>
          </p:cNvSpPr>
          <p:nvPr/>
        </p:nvSpPr>
        <p:spPr bwMode="blackWhite">
          <a:xfrm>
            <a:off x="838200" y="37115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a:p>
            <a:pPr>
              <a:tabLst>
                <a:tab pos="1200150" algn="l"/>
                <a:tab pos="2457450" algn="l"/>
              </a:tabLst>
            </a:pPr>
            <a:r>
              <a:rPr lang="tr-TR" sz="1800" b="1">
                <a:solidFill>
                  <a:srgbClr val="000000"/>
                </a:solidFill>
                <a:effectLst/>
                <a:latin typeface="Courier New" pitchFamily="49" charset="0"/>
              </a:rPr>
              <a:t> 10	CONSTRAINT emp_deptno_fk FOREIGN KEY (deptno)</a:t>
            </a:r>
          </a:p>
          <a:p>
            <a:pPr>
              <a:tabLst>
                <a:tab pos="1200150" algn="l"/>
                <a:tab pos="2457450" algn="l"/>
              </a:tabLst>
            </a:pPr>
            <a:r>
              <a:rPr lang="tr-TR" sz="1800" b="1">
                <a:solidFill>
                  <a:srgbClr val="000000"/>
                </a:solidFill>
                <a:effectLst/>
                <a:latin typeface="Courier New" pitchFamily="49" charset="0"/>
              </a:rPr>
              <a:t> 11			REFERENCES dept (deptno));</a:t>
            </a:r>
          </a:p>
        </p:txBody>
      </p:sp>
      <p:grpSp>
        <p:nvGrpSpPr>
          <p:cNvPr id="2" name="Group 7"/>
          <p:cNvGrpSpPr>
            <a:grpSpLocks/>
          </p:cNvGrpSpPr>
          <p:nvPr/>
        </p:nvGrpSpPr>
        <p:grpSpPr bwMode="auto">
          <a:xfrm>
            <a:off x="8386763" y="6324600"/>
            <a:ext cx="414337" cy="292100"/>
            <a:chOff x="5283" y="3984"/>
            <a:chExt cx="261" cy="184"/>
          </a:xfrm>
        </p:grpSpPr>
        <p:sp>
          <p:nvSpPr>
            <p:cNvPr id="326664"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6665"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6666"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6667"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6668"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6669"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58429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wipe(up)">
                                      <p:cBhvr>
                                        <p:cTn id="7" dur="500"/>
                                        <p:tgtEl>
                                          <p:spTgt spid="3266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87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FOREIGN KEY Constraint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Keywords</a:t>
            </a:r>
            <a:endParaRPr lang="tr-TR"/>
          </a:p>
        </p:txBody>
      </p:sp>
      <p:sp>
        <p:nvSpPr>
          <p:cNvPr id="328707" name="Rectangle 3"/>
          <p:cNvSpPr>
            <a:spLocks noGrp="1" noChangeArrowheads="1"/>
          </p:cNvSpPr>
          <p:nvPr>
            <p:ph type="body" idx="1"/>
          </p:nvPr>
        </p:nvSpPr>
        <p:spPr>
          <a:xfrm>
            <a:off x="914400" y="2362200"/>
            <a:ext cx="7385050" cy="3611563"/>
          </a:xfrm>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tabLst>
                <a:tab pos="571500" algn="l"/>
                <a:tab pos="4762500" algn="l"/>
              </a:tabLst>
            </a:pPr>
            <a:r>
              <a:rPr lang="tr-TR">
                <a:solidFill>
                  <a:srgbClr val="FF0066"/>
                </a:solidFill>
                <a:effectLst>
                  <a:outerShdw blurRad="38100" dist="38100" dir="2700000" algn="tl">
                    <a:srgbClr val="C0C0C0"/>
                  </a:outerShdw>
                </a:effectLst>
                <a:latin typeface="Arial" charset="0"/>
              </a:rPr>
              <a:t>FOREIGN KEY: Defines the column in the child table at the table constraint level</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REFERENCES: Identifies the table and column in the parent table</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ON DELETE CASCADE: Allows deletion in the parent table and deletion of the dependent rows in the child table</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3287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87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87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87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87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87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38041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075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CHECK Constraint</a:t>
            </a:r>
            <a:endParaRPr lang="tr-TR"/>
          </a:p>
        </p:txBody>
      </p:sp>
      <p:sp>
        <p:nvSpPr>
          <p:cNvPr id="330755" name="Rectangle 3"/>
          <p:cNvSpPr>
            <a:spLocks noGrp="1" noChangeArrowheads="1"/>
          </p:cNvSpPr>
          <p:nvPr>
            <p:ph type="body" idx="1"/>
          </p:nvPr>
        </p:nvSpPr>
        <p:spPr>
          <a:xfrm>
            <a:off x="546100" y="1463675"/>
            <a:ext cx="8169275" cy="32988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Defines</a:t>
            </a:r>
            <a:r>
              <a:rPr lang="tr-TR" b="1" dirty="0">
                <a:solidFill>
                  <a:srgbClr val="FF0066"/>
                </a:solidFill>
                <a:effectLst>
                  <a:outerShdw blurRad="38100" dist="38100" dir="2700000" algn="tl">
                    <a:srgbClr val="C0C0C0"/>
                  </a:outerShdw>
                </a:effectLst>
                <a:latin typeface="Arial" charset="0"/>
              </a:rPr>
              <a:t> a </a:t>
            </a:r>
            <a:r>
              <a:rPr lang="tr-TR" b="1" dirty="0" err="1">
                <a:solidFill>
                  <a:srgbClr val="FF0066"/>
                </a:solidFill>
                <a:effectLst>
                  <a:outerShdw blurRad="38100" dist="38100" dir="2700000" algn="tl">
                    <a:srgbClr val="C0C0C0"/>
                  </a:outerShdw>
                </a:effectLst>
                <a:latin typeface="Arial" charset="0"/>
              </a:rPr>
              <a:t>condition</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each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row</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must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satisfy</a:t>
            </a:r>
            <a:endParaRPr lang="tr-TR" b="1" dirty="0">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Expressions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are</a:t>
            </a:r>
            <a:r>
              <a:rPr lang="tr-TR" b="1" dirty="0">
                <a:solidFill>
                  <a:srgbClr val="FF0066"/>
                </a:solidFill>
                <a:effectLst>
                  <a:outerShdw blurRad="38100" dist="38100" dir="2700000" algn="tl">
                    <a:srgbClr val="C0C0C0"/>
                  </a:outerShdw>
                </a:effectLst>
                <a:latin typeface="Arial" charset="0"/>
              </a:rPr>
              <a:t> not </a:t>
            </a:r>
            <a:r>
              <a:rPr lang="tr-TR" b="1" dirty="0" err="1">
                <a:solidFill>
                  <a:srgbClr val="FF0066"/>
                </a:solidFill>
                <a:effectLst>
                  <a:outerShdw blurRad="38100" dist="38100" dir="2700000" algn="tl">
                    <a:srgbClr val="C0C0C0"/>
                  </a:outerShdw>
                </a:effectLst>
                <a:latin typeface="Arial" charset="0"/>
              </a:rPr>
              <a:t>allowed</a:t>
            </a:r>
            <a:r>
              <a:rPr lang="tr-TR" b="1" dirty="0">
                <a:solidFill>
                  <a:srgbClr val="FF0066"/>
                </a:solidFill>
                <a:effectLst>
                  <a:outerShdw blurRad="38100" dist="38100" dir="2700000" algn="tl">
                    <a:srgbClr val="C0C0C0"/>
                  </a:outerShdw>
                </a:effectLst>
                <a:latin typeface="Arial" charset="0"/>
              </a:rPr>
              <a:t>:</a:t>
            </a:r>
            <a:endParaRPr lang="tr-TR" dirty="0">
              <a:effectLst>
                <a:outerShdw blurRad="38100" dist="38100" dir="2700000" algn="tl">
                  <a:srgbClr val="C0C0C0"/>
                </a:outerShdw>
              </a:effectLst>
            </a:endParaRPr>
          </a:p>
          <a:p>
            <a:pPr marL="741363" lvl="2" indent="-285750" defTabSz="346075">
              <a:lnSpc>
                <a:spcPct val="13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References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CURRVAL, NEXTVAL, LEVEL,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ROWNUM </a:t>
            </a:r>
            <a:r>
              <a:rPr lang="tr-TR" b="1" dirty="0" err="1">
                <a:solidFill>
                  <a:srgbClr val="FF6600"/>
                </a:solidFill>
                <a:effectLst>
                  <a:outerShdw blurRad="38100" dist="38100" dir="2700000" algn="tl">
                    <a:srgbClr val="C0C0C0"/>
                  </a:outerShdw>
                </a:effectLst>
                <a:latin typeface="Arial" charset="0"/>
              </a:rPr>
              <a:t>pseudocolumns</a:t>
            </a:r>
            <a:r>
              <a:rPr lang="tr-TR" b="1" dirty="0">
                <a:solidFill>
                  <a:srgbClr val="FF6600"/>
                </a:solidFill>
                <a:effectLst>
                  <a:outerShdw blurRad="38100" dist="38100" dir="2700000" algn="tl">
                    <a:srgbClr val="C0C0C0"/>
                  </a:outerShdw>
                </a:effectLst>
                <a:latin typeface="Arial" charset="0"/>
              </a:rPr>
              <a:t> </a:t>
            </a: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Calls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SYSDATE, UID, USER,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USERENV </a:t>
            </a:r>
            <a:r>
              <a:rPr lang="tr-TR" b="1" dirty="0" err="1">
                <a:solidFill>
                  <a:srgbClr val="FF6600"/>
                </a:solidFill>
                <a:effectLst>
                  <a:outerShdw blurRad="38100" dist="38100" dir="2700000" algn="tl">
                    <a:srgbClr val="C0C0C0"/>
                  </a:outerShdw>
                </a:effectLst>
                <a:latin typeface="Arial" charset="0"/>
              </a:rPr>
              <a:t>functions</a:t>
            </a:r>
            <a:endParaRPr lang="tr-TR" b="1" dirty="0">
              <a:solidFill>
                <a:srgbClr val="FF6600"/>
              </a:solidFill>
              <a:effectLst>
                <a:outerShdw blurRad="38100" dist="38100" dir="2700000" algn="tl">
                  <a:srgbClr val="C0C0C0"/>
                </a:outerShdw>
              </a:effectLst>
              <a:latin typeface="Arial" charset="0"/>
            </a:endParaRP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Queries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that</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refer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values</a:t>
            </a:r>
            <a:r>
              <a:rPr lang="tr-TR" b="1" dirty="0">
                <a:solidFill>
                  <a:srgbClr val="FF6600"/>
                </a:solidFill>
                <a:effectLst>
                  <a:outerShdw blurRad="38100" dist="38100" dir="2700000" algn="tl">
                    <a:srgbClr val="C0C0C0"/>
                  </a:outerShdw>
                </a:effectLst>
                <a:latin typeface="Arial" charset="0"/>
              </a:rPr>
              <a:t> in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rows</a:t>
            </a:r>
            <a:endParaRPr lang="tr-TR" dirty="0"/>
          </a:p>
        </p:txBody>
      </p:sp>
      <p:sp>
        <p:nvSpPr>
          <p:cNvPr id="330756"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57"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6920" name="Rectangle 6"/>
          <p:cNvSpPr>
            <a:spLocks noChangeArrowheads="1"/>
          </p:cNvSpPr>
          <p:nvPr/>
        </p:nvSpPr>
        <p:spPr bwMode="blackWhite">
          <a:xfrm>
            <a:off x="900113" y="5192713"/>
            <a:ext cx="7910512" cy="8604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deptno	NUMBER(2),</a:t>
            </a:r>
          </a:p>
          <a:p>
            <a:pPr>
              <a:tabLst>
                <a:tab pos="1200150" algn="l"/>
              </a:tabLst>
            </a:pPr>
            <a:r>
              <a:rPr lang="tr-TR" sz="1800" b="1">
                <a:solidFill>
                  <a:srgbClr val="000000"/>
                </a:solidFill>
                <a:effectLst/>
                <a:latin typeface="Courier New" pitchFamily="49" charset="0"/>
              </a:rPr>
              <a:t>      CONSTRAINT emp_deptno_ck  </a:t>
            </a:r>
          </a:p>
          <a:p>
            <a:pPr>
              <a:tabLst>
                <a:tab pos="1200150" algn="l"/>
              </a:tabLst>
            </a:pPr>
            <a:r>
              <a:rPr lang="tr-TR" sz="1800" b="1">
                <a:solidFill>
                  <a:srgbClr val="000000"/>
                </a:solidFill>
                <a:effectLst/>
                <a:latin typeface="Courier New" pitchFamily="49" charset="0"/>
              </a:rPr>
              <a:t>            CHECK (DEPTNO BETWEEN 10 AND 99),...</a:t>
            </a:r>
          </a:p>
        </p:txBody>
      </p:sp>
      <p:grpSp>
        <p:nvGrpSpPr>
          <p:cNvPr id="2" name="Group 7"/>
          <p:cNvGrpSpPr>
            <a:grpSpLocks/>
          </p:cNvGrpSpPr>
          <p:nvPr/>
        </p:nvGrpSpPr>
        <p:grpSpPr bwMode="auto">
          <a:xfrm>
            <a:off x="8386763" y="6324600"/>
            <a:ext cx="414337" cy="292100"/>
            <a:chOff x="5283" y="3984"/>
            <a:chExt cx="261" cy="184"/>
          </a:xfrm>
        </p:grpSpPr>
        <p:sp>
          <p:nvSpPr>
            <p:cNvPr id="33076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6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076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076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076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076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269287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7"/>
                                        </p:tgtEl>
                                        <p:attrNameLst>
                                          <p:attrName>style.visibility</p:attrName>
                                        </p:attrNameLst>
                                      </p:cBhvr>
                                      <p:to>
                                        <p:strVal val="visible"/>
                                      </p:to>
                                    </p:set>
                                    <p:animEffect transition="in" filter="wipe(up)">
                                      <p:cBhvr>
                                        <p:cTn id="7" dur="500"/>
                                        <p:tgtEl>
                                          <p:spTgt spid="330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280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Constraint</a:t>
            </a:r>
            <a:endParaRPr lang="tr-TR"/>
          </a:p>
        </p:txBody>
      </p:sp>
      <p:sp>
        <p:nvSpPr>
          <p:cNvPr id="332803" name="Rectangle 3"/>
          <p:cNvSpPr>
            <a:spLocks noGrp="1" noChangeArrowheads="1"/>
          </p:cNvSpPr>
          <p:nvPr>
            <p:ph type="body" idx="1"/>
          </p:nvPr>
        </p:nvSpPr>
        <p:spPr>
          <a:xfrm>
            <a:off x="860425" y="2674938"/>
            <a:ext cx="7385050" cy="23987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or drop, but not modify, a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Enable or disable constraints</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a NOT NULL constraint by using the MODIFY clause</a:t>
            </a:r>
            <a:endParaRPr lang="tr-TR"/>
          </a:p>
        </p:txBody>
      </p:sp>
      <p:sp>
        <p:nvSpPr>
          <p:cNvPr id="332804"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ALTER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ADD [CONSTRAINT </a:t>
            </a:r>
            <a:r>
              <a:rPr lang="tr-TR" sz="1800" b="1" i="1">
                <a:solidFill>
                  <a:srgbClr val="000000"/>
                </a:solidFill>
                <a:effectLst/>
                <a:latin typeface="Courier New" pitchFamily="49" charset="0"/>
              </a:rPr>
              <a:t>constraint</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type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33280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280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280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280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281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281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35919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485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Adding a Constraint</a:t>
            </a:r>
            <a:endParaRPr lang="tr-TR"/>
          </a:p>
        </p:txBody>
      </p:sp>
      <p:sp>
        <p:nvSpPr>
          <p:cNvPr id="334851" name="Rectangle 3"/>
          <p:cNvSpPr>
            <a:spLocks noGrp="1" noChangeArrowheads="1"/>
          </p:cNvSpPr>
          <p:nvPr>
            <p:ph type="body" idx="1"/>
          </p:nvPr>
        </p:nvSpPr>
        <p:spPr>
          <a:xfrm>
            <a:off x="860425" y="1446213"/>
            <a:ext cx="7385050" cy="18002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Add a FOREIGN KEY constraint to the EMP table indicating that a manager must already exist as a valid employee in the EMP table.</a:t>
            </a:r>
            <a:endParaRPr lang="tr-TR"/>
          </a:p>
        </p:txBody>
      </p:sp>
      <p:sp>
        <p:nvSpPr>
          <p:cNvPr id="334852"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3"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ADD CONSTRAINT  emp_mgr_fk </a:t>
            </a:r>
          </a:p>
          <a:p>
            <a:pPr>
              <a:tabLst>
                <a:tab pos="1200150" algn="l"/>
              </a:tabLst>
              <a:defRPr/>
            </a:pPr>
            <a:r>
              <a:rPr lang="tr-TR" sz="1800" b="1">
                <a:solidFill>
                  <a:srgbClr val="000000"/>
                </a:solidFill>
                <a:effectLst/>
                <a:latin typeface="Courier New" pitchFamily="49" charset="0"/>
              </a:rPr>
              <a:t>  3  		FOREIGN KEY(mgr) REFERENCES emp(empno);</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nvGrpSpPr>
          <p:cNvPr id="2" name="Group 6"/>
          <p:cNvGrpSpPr>
            <a:grpSpLocks/>
          </p:cNvGrpSpPr>
          <p:nvPr/>
        </p:nvGrpSpPr>
        <p:grpSpPr bwMode="auto">
          <a:xfrm>
            <a:off x="8386763" y="6324600"/>
            <a:ext cx="414337" cy="292100"/>
            <a:chOff x="5283" y="3984"/>
            <a:chExt cx="261" cy="184"/>
          </a:xfrm>
        </p:grpSpPr>
        <p:sp>
          <p:nvSpPr>
            <p:cNvPr id="33485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485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485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485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486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87452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689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Constraint</a:t>
            </a:r>
            <a:endParaRPr lang="tr-TR"/>
          </a:p>
        </p:txBody>
      </p:sp>
      <p:sp>
        <p:nvSpPr>
          <p:cNvPr id="336899" name="Rectangle 3"/>
          <p:cNvSpPr>
            <a:spLocks noGrp="1" noChangeArrowheads="1"/>
          </p:cNvSpPr>
          <p:nvPr>
            <p:ph type="body" idx="1"/>
          </p:nvPr>
        </p:nvSpPr>
        <p:spPr>
          <a:xfrm>
            <a:off x="860425" y="1428750"/>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Remove the manager constraint from the EMP table.</a:t>
            </a:r>
            <a:endParaRPr lang="tr-TR"/>
          </a:p>
        </p:txBody>
      </p:sp>
      <p:sp>
        <p:nvSpPr>
          <p:cNvPr id="336900" name="Arc 4"/>
          <p:cNvSpPr>
            <a:spLocks/>
          </p:cNvSpPr>
          <p:nvPr/>
        </p:nvSpPr>
        <p:spPr bwMode="ltGray">
          <a:xfrm>
            <a:off x="5461000" y="2813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pPr>
              <a:defRPr/>
            </a:pPr>
            <a:endParaRPr lang="en-US">
              <a:solidFill>
                <a:srgbClr val="000000"/>
              </a:solidFill>
            </a:endParaRPr>
          </a:p>
        </p:txBody>
      </p:sp>
      <p:sp>
        <p:nvSpPr>
          <p:cNvPr id="336901" name="Rectangle 5"/>
          <p:cNvSpPr>
            <a:spLocks noChangeArrowheads="1"/>
          </p:cNvSpPr>
          <p:nvPr/>
        </p:nvSpPr>
        <p:spPr bwMode="blackWhite">
          <a:xfrm>
            <a:off x="901700" y="23717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DROP CONSTRAINT  emp_mgr_fk;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sp>
        <p:nvSpPr>
          <p:cNvPr id="336902" name="Rectangle 6"/>
          <p:cNvSpPr>
            <a:spLocks noChangeArrowheads="1"/>
          </p:cNvSpPr>
          <p:nvPr/>
        </p:nvSpPr>
        <p:spPr bwMode="auto">
          <a:xfrm>
            <a:off x="874713" y="3270250"/>
            <a:ext cx="7385050" cy="18827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spcBef>
                <a:spcPct val="35000"/>
              </a:spcBef>
              <a:buClr>
                <a:srgbClr val="FFCC66"/>
              </a:buClr>
              <a:buFontTx/>
              <a:buChar char="•"/>
              <a:tabLst>
                <a:tab pos="571500" algn="l"/>
              </a:tabLst>
            </a:pPr>
            <a:r>
              <a:rPr lang="tr-TR" sz="2800" b="1">
                <a:solidFill>
                  <a:srgbClr val="FF0066"/>
                </a:solidFill>
                <a:effectLst/>
                <a:latin typeface="Arial" charset="0"/>
              </a:rPr>
              <a:t>Remove the PRIMARY KEY constraint on the DEPT table and drop the associated FOREIGN KEY constraint on the EMP.DEPTNO column.</a:t>
            </a:r>
            <a:endParaRPr lang="tr-TR" sz="2800" b="1">
              <a:solidFill>
                <a:srgbClr val="F8F8D3"/>
              </a:solidFill>
              <a:effectLst/>
              <a:latin typeface="Arial" charset="0"/>
            </a:endParaRPr>
          </a:p>
        </p:txBody>
      </p:sp>
      <p:sp>
        <p:nvSpPr>
          <p:cNvPr id="336903" name="Rectangle 7"/>
          <p:cNvSpPr>
            <a:spLocks noChangeArrowheads="1"/>
          </p:cNvSpPr>
          <p:nvPr/>
        </p:nvSpPr>
        <p:spPr bwMode="blackWhite">
          <a:xfrm>
            <a:off x="914400" y="5181600"/>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a:t>
            </a:r>
          </a:p>
          <a:p>
            <a:pPr>
              <a:tabLst>
                <a:tab pos="1200150" algn="l"/>
              </a:tabLst>
              <a:defRPr/>
            </a:pPr>
            <a:r>
              <a:rPr lang="tr-TR" sz="1800" b="1">
                <a:solidFill>
                  <a:srgbClr val="000000"/>
                </a:solidFill>
                <a:effectLst/>
                <a:latin typeface="Courier New" pitchFamily="49" charset="0"/>
              </a:rPr>
              <a:t>  2  DROP PRIMARY KEY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8"/>
          <p:cNvGrpSpPr>
            <a:grpSpLocks/>
          </p:cNvGrpSpPr>
          <p:nvPr/>
        </p:nvGrpSpPr>
        <p:grpSpPr bwMode="auto">
          <a:xfrm>
            <a:off x="8386763" y="6324600"/>
            <a:ext cx="414337" cy="292100"/>
            <a:chOff x="5283" y="3984"/>
            <a:chExt cx="261" cy="184"/>
          </a:xfrm>
        </p:grpSpPr>
        <p:sp>
          <p:nvSpPr>
            <p:cNvPr id="33690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690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690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690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690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691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733696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894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Disabling Constraints</a:t>
            </a:r>
            <a:endParaRPr lang="tr-TR"/>
          </a:p>
        </p:txBody>
      </p:sp>
      <p:sp>
        <p:nvSpPr>
          <p:cNvPr id="338947" name="Rectangle 3"/>
          <p:cNvSpPr>
            <a:spLocks noGrp="1" noChangeArrowheads="1"/>
          </p:cNvSpPr>
          <p:nvPr>
            <p:ph type="body" idx="1"/>
          </p:nvPr>
        </p:nvSpPr>
        <p:spPr>
          <a:xfrm>
            <a:off x="860425" y="1428750"/>
            <a:ext cx="7385050" cy="2312988"/>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Execute the DISABLE clause of the ALTER TABLE statement to deactivate an integrity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Apply the CASCADE option to disable dependent integrity constraints.</a:t>
            </a:r>
            <a:endParaRPr lang="tr-TR"/>
          </a:p>
        </p:txBody>
      </p:sp>
      <p:sp>
        <p:nvSpPr>
          <p:cNvPr id="338948"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DISABLE CONSTRAINT	emp_empno_pk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3895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895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895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895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895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895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9975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099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Enabling Constraints</a:t>
            </a:r>
            <a:endParaRPr lang="tr-TR"/>
          </a:p>
        </p:txBody>
      </p:sp>
      <p:sp>
        <p:nvSpPr>
          <p:cNvPr id="340995" name="Rectangle 3"/>
          <p:cNvSpPr>
            <a:spLocks noGrp="1" noChangeArrowheads="1"/>
          </p:cNvSpPr>
          <p:nvPr>
            <p:ph type="body" idx="1"/>
          </p:nvPr>
        </p:nvSpPr>
        <p:spPr>
          <a:xfrm>
            <a:off x="860425" y="1446213"/>
            <a:ext cx="7385050" cy="44481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Activate an integrity constraint currently disabled in the table definition by using the ENABLE clause. </a:t>
            </a:r>
            <a:br>
              <a:rPr lang="tr-TR" b="1">
                <a:solidFill>
                  <a:srgbClr val="FF0066"/>
                </a:solidFill>
                <a:effectLst>
                  <a:outerShdw blurRad="38100" dist="38100" dir="2700000" algn="tl">
                    <a:srgbClr val="C0C0C0"/>
                  </a:outerShdw>
                </a:effectLst>
                <a:latin typeface="Arial" charset="0"/>
              </a:rPr>
            </a:br>
            <a:br>
              <a:rPr lang="tr-TR" b="1">
                <a:solidFill>
                  <a:srgbClr val="FF0066"/>
                </a:solidFill>
                <a:latin typeface="Arial" charset="0"/>
              </a:rPr>
            </a:br>
            <a:br>
              <a:rPr lang="tr-TR" b="1">
                <a:solidFill>
                  <a:srgbClr val="FF0066"/>
                </a:solidFill>
                <a:latin typeface="Arial" charset="0"/>
              </a:rPr>
            </a:br>
            <a:endParaRPr lang="tr-TR" b="1">
              <a:solidFill>
                <a:srgbClr val="FF0066"/>
              </a:solidFill>
              <a:latin typeface="Arial" charset="0"/>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 UNIQUE or PRIMARY KEY index is automatically created if you enable a UNIQUE key or PRIMARY KEY constraint.</a:t>
            </a:r>
            <a:endParaRPr lang="tr-TR">
              <a:solidFill>
                <a:srgbClr val="FF0066"/>
              </a:solidFill>
            </a:endParaRPr>
          </a:p>
        </p:txBody>
      </p:sp>
      <p:sp>
        <p:nvSpPr>
          <p:cNvPr id="340996"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ENABLE CONSTRAINT	emp_empno_pk;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40998"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0999"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1000"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1001"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1002"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1003"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26825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Cascading Constraints</a:t>
            </a:r>
            <a:endParaRPr lang="tr-TR"/>
          </a:p>
        </p:txBody>
      </p:sp>
      <p:sp>
        <p:nvSpPr>
          <p:cNvPr id="343043" name="Rectangle 3"/>
          <p:cNvSpPr>
            <a:spLocks noGrp="1" noChangeArrowheads="1"/>
          </p:cNvSpPr>
          <p:nvPr>
            <p:ph type="body" idx="1"/>
          </p:nvPr>
        </p:nvSpPr>
        <p:spPr>
          <a:xfrm>
            <a:off x="925513" y="1562100"/>
            <a:ext cx="7385050" cy="4067175"/>
          </a:xfrm>
          <a:effectLst>
            <a:outerShdw dist="53882" dir="2700000" algn="ctr" rotWithShape="0">
              <a:srgbClr val="000000"/>
            </a:outerShdw>
          </a:effectLst>
        </p:spPr>
        <p:txBody>
          <a:bodyPr lIns="92075" tIns="46038" rIns="92075" bIns="46038">
            <a:spAutoFit/>
          </a:bodyPr>
          <a:lstStyle/>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is </a:t>
            </a:r>
            <a:r>
              <a:rPr lang="tr-TR" b="1" dirty="0" err="1">
                <a:solidFill>
                  <a:srgbClr val="FF0066"/>
                </a:solidFill>
                <a:effectLst>
                  <a:outerShdw blurRad="38100" dist="38100" dir="2700000" algn="tl">
                    <a:srgbClr val="C0C0C0"/>
                  </a:outerShdw>
                </a:effectLst>
                <a:latin typeface="Arial" charset="0"/>
              </a:rPr>
              <a:t>used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along</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with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DROP COLUMN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a:t>
            </a:r>
          </a:p>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referential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integrity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constraints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to</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primary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and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unique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keys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defined</a:t>
            </a:r>
            <a:r>
              <a:rPr lang="tr-TR" b="1" dirty="0">
                <a:solidFill>
                  <a:srgbClr val="FF0066"/>
                </a:solidFill>
                <a:effectLst>
                  <a:outerShdw blurRad="38100" dist="38100" dir="2700000" algn="tl">
                    <a:srgbClr val="C0C0C0"/>
                  </a:outerShdw>
                </a:effectLst>
                <a:latin typeface="Arial" charset="0"/>
              </a:rPr>
              <a:t> on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dropped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columns</a:t>
            </a:r>
            <a:r>
              <a:rPr lang="tr-TR" b="1" dirty="0">
                <a:solidFill>
                  <a:srgbClr val="FF0066"/>
                </a:solidFill>
                <a:effectLst>
                  <a:outerShdw blurRad="38100" dist="38100" dir="2700000" algn="tl">
                    <a:srgbClr val="C0C0C0"/>
                  </a:outerShdw>
                </a:effectLst>
                <a:latin typeface="Arial" charset="0"/>
              </a:rPr>
              <a:t>.</a:t>
            </a: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267126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8</a:t>
            </a:r>
          </a:p>
        </p:txBody>
      </p:sp>
      <p:sp>
        <p:nvSpPr>
          <p:cNvPr id="3" name="İçerik Yer Tutucusu 2"/>
          <p:cNvSpPr>
            <a:spLocks noGrp="1"/>
          </p:cNvSpPr>
          <p:nvPr>
            <p:ph idx="1"/>
          </p:nvPr>
        </p:nvSpPr>
        <p:spPr/>
        <p:txBody>
          <a:bodyPr/>
          <a:lstStyle/>
          <a:p>
            <a:pPr marL="0" indent="0">
              <a:buNone/>
            </a:pPr>
            <a:r>
              <a:rPr lang="en-US" sz="2400" dirty="0">
                <a:solidFill>
                  <a:srgbClr val="FF0000"/>
                </a:solidFill>
              </a:rPr>
              <a:t>select</a:t>
            </a:r>
            <a:r>
              <a:rPr lang="en-US" sz="2400" dirty="0"/>
              <a:t> </a:t>
            </a:r>
            <a:r>
              <a:rPr lang="en-US" sz="2400" dirty="0" err="1"/>
              <a:t>ename</a:t>
            </a:r>
            <a:r>
              <a:rPr lang="en-US" sz="2400" dirty="0"/>
              <a:t>, </a:t>
            </a:r>
            <a:r>
              <a:rPr lang="en-US" sz="2400" dirty="0" err="1"/>
              <a:t>sal</a:t>
            </a:r>
            <a:endParaRPr lang="en-US" sz="2400" dirty="0"/>
          </a:p>
          <a:p>
            <a:pPr marL="0" indent="0">
              <a:buNone/>
            </a:pPr>
            <a:r>
              <a:rPr lang="en-US" sz="2400" dirty="0">
                <a:solidFill>
                  <a:srgbClr val="FF0000"/>
                </a:solidFill>
              </a:rPr>
              <a:t>from</a:t>
            </a:r>
            <a:r>
              <a:rPr lang="en-US" sz="2400" dirty="0"/>
              <a:t> </a:t>
            </a:r>
            <a:r>
              <a:rPr lang="en-US" sz="2400" dirty="0" err="1"/>
              <a:t>emp</a:t>
            </a:r>
            <a:endParaRPr lang="en-US" sz="2400" dirty="0"/>
          </a:p>
          <a:p>
            <a:pPr marL="0" indent="0">
              <a:buNone/>
            </a:pPr>
            <a:r>
              <a:rPr lang="en-US" sz="2400" dirty="0">
                <a:solidFill>
                  <a:srgbClr val="FF0000"/>
                </a:solidFill>
              </a:rPr>
              <a:t>where</a:t>
            </a:r>
            <a:r>
              <a:rPr lang="en-US" sz="2400" dirty="0"/>
              <a:t> job   </a:t>
            </a:r>
            <a:r>
              <a:rPr lang="tr-TR" sz="2400" dirty="0"/>
              <a:t>    </a:t>
            </a:r>
            <a:r>
              <a:rPr lang="en-US" sz="2400" dirty="0"/>
              <a:t> = </a:t>
            </a:r>
            <a:r>
              <a:rPr lang="tr-TR" sz="2400" dirty="0"/>
              <a:t>   </a:t>
            </a:r>
            <a:r>
              <a:rPr lang="en-US" sz="2400" dirty="0"/>
              <a:t>(</a:t>
            </a:r>
            <a:r>
              <a:rPr lang="en-US" sz="2400" dirty="0">
                <a:solidFill>
                  <a:srgbClr val="FF0000"/>
                </a:solidFill>
              </a:rPr>
              <a:t>select</a:t>
            </a:r>
            <a:r>
              <a:rPr lang="en-US" sz="2400" dirty="0"/>
              <a:t> job</a:t>
            </a:r>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en-US" sz="2400" dirty="0"/>
              <a:t>                </a:t>
            </a:r>
            <a:r>
              <a:rPr lang="tr-TR" sz="2400" dirty="0"/>
              <a:t>               </a:t>
            </a:r>
            <a:r>
              <a:rPr lang="en-US" sz="2400" dirty="0">
                <a:solidFill>
                  <a:srgbClr val="FF0000"/>
                </a:solidFill>
              </a:rPr>
              <a:t>where</a:t>
            </a:r>
            <a:r>
              <a:rPr lang="en-US" sz="2400" dirty="0"/>
              <a:t> </a:t>
            </a:r>
            <a:r>
              <a:rPr lang="en-US" sz="2400" dirty="0" err="1"/>
              <a:t>ename</a:t>
            </a:r>
            <a:r>
              <a:rPr lang="en-US" sz="2400" dirty="0"/>
              <a:t> </a:t>
            </a:r>
            <a:r>
              <a:rPr lang="tr-TR" sz="2400" dirty="0" err="1">
                <a:solidFill>
                  <a:srgbClr val="FF0000"/>
                </a:solidFill>
              </a:rPr>
              <a:t>like</a:t>
            </a:r>
            <a:r>
              <a:rPr lang="en-US" sz="2400" dirty="0"/>
              <a:t> 'JONES')</a:t>
            </a:r>
          </a:p>
          <a:p>
            <a:pPr marL="0" indent="0">
              <a:buNone/>
            </a:pPr>
            <a:r>
              <a:rPr lang="en-US" sz="2400" dirty="0">
                <a:solidFill>
                  <a:srgbClr val="FF0000"/>
                </a:solidFill>
              </a:rPr>
              <a:t>and</a:t>
            </a:r>
            <a:r>
              <a:rPr lang="en-US" sz="2400" dirty="0"/>
              <a:t> </a:t>
            </a:r>
            <a:r>
              <a:rPr lang="en-US" sz="2400" dirty="0" err="1"/>
              <a:t>hiredate</a:t>
            </a:r>
            <a:r>
              <a:rPr lang="en-US" sz="2400" dirty="0"/>
              <a:t> </a:t>
            </a:r>
            <a:r>
              <a:rPr lang="tr-TR" sz="2400" dirty="0"/>
              <a:t>   </a:t>
            </a:r>
            <a:r>
              <a:rPr lang="en-US" sz="2400" dirty="0"/>
              <a:t>&gt; </a:t>
            </a:r>
            <a:r>
              <a:rPr lang="tr-TR" sz="2400" dirty="0"/>
              <a:t>   </a:t>
            </a:r>
            <a:r>
              <a:rPr lang="en-US" sz="2400" dirty="0"/>
              <a:t>(</a:t>
            </a:r>
            <a:r>
              <a:rPr lang="en-US" sz="2400" dirty="0">
                <a:solidFill>
                  <a:srgbClr val="FF0000"/>
                </a:solidFill>
              </a:rPr>
              <a:t>select</a:t>
            </a:r>
            <a:r>
              <a:rPr lang="en-US" sz="2400" dirty="0"/>
              <a:t> </a:t>
            </a:r>
            <a:r>
              <a:rPr lang="en-US" sz="2400" dirty="0" err="1"/>
              <a:t>hiredate</a:t>
            </a:r>
            <a:endParaRPr lang="en-US" sz="2400" dirty="0"/>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tr-TR" sz="2400" dirty="0"/>
              <a:t>                   </a:t>
            </a:r>
            <a:r>
              <a:rPr lang="en-US" sz="2400" dirty="0"/>
              <a:t>            </a:t>
            </a:r>
            <a:r>
              <a:rPr lang="en-US" sz="2400" dirty="0">
                <a:solidFill>
                  <a:srgbClr val="FF0000"/>
                </a:solidFill>
              </a:rPr>
              <a:t>where</a:t>
            </a:r>
            <a:r>
              <a:rPr lang="en-US" sz="2400" dirty="0"/>
              <a:t> </a:t>
            </a:r>
            <a:r>
              <a:rPr lang="en-US" sz="2400" dirty="0" err="1"/>
              <a:t>ename</a:t>
            </a:r>
            <a:r>
              <a:rPr lang="en-US" sz="2400" dirty="0"/>
              <a:t> </a:t>
            </a:r>
            <a:r>
              <a:rPr lang="en-US" sz="2400" dirty="0">
                <a:solidFill>
                  <a:srgbClr val="FF0000"/>
                </a:solidFill>
              </a:rPr>
              <a:t>like</a:t>
            </a:r>
            <a:r>
              <a:rPr lang="en-US" sz="2400" dirty="0"/>
              <a:t> 'JONES');</a:t>
            </a:r>
            <a:endParaRPr lang="tr-TR" sz="2400"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566363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509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34509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Viewing Constraints</a:t>
            </a:r>
            <a:endParaRPr lang="tr-TR"/>
          </a:p>
        </p:txBody>
      </p:sp>
      <p:sp>
        <p:nvSpPr>
          <p:cNvPr id="345092" name="Rectangle 4"/>
          <p:cNvSpPr>
            <a:spLocks noGrp="1" noChangeArrowheads="1"/>
          </p:cNvSpPr>
          <p:nvPr>
            <p:ph type="body" idx="1"/>
          </p:nvPr>
        </p:nvSpPr>
        <p:spPr>
          <a:xfrm>
            <a:off x="860425" y="1616075"/>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Query the USER_CONSTRAINTS table to view all constraint definitions and names.</a:t>
            </a:r>
            <a:endParaRPr lang="tr-TR"/>
          </a:p>
        </p:txBody>
      </p:sp>
      <p:sp>
        <p:nvSpPr>
          <p:cNvPr id="34509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 SEARCH_CONDITION</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SYS_C00674               C EMPNO IS NOT NULL  </a:t>
            </a:r>
          </a:p>
          <a:p>
            <a:pPr>
              <a:tabLst>
                <a:tab pos="1200150" algn="l"/>
              </a:tabLst>
              <a:defRPr/>
            </a:pPr>
            <a:r>
              <a:rPr lang="tr-TR" sz="1800" b="1">
                <a:solidFill>
                  <a:srgbClr val="000000"/>
                </a:solidFill>
                <a:effectLst/>
                <a:latin typeface="Courier New" pitchFamily="49" charset="0"/>
              </a:rPr>
              <a:t>SYS_C00675               C DEPTNO IS NOT NULL</a:t>
            </a:r>
          </a:p>
          <a:p>
            <a:pPr>
              <a:tabLst>
                <a:tab pos="1200150" algn="l"/>
              </a:tabLst>
              <a:defRPr/>
            </a:pPr>
            <a:r>
              <a:rPr lang="tr-TR" sz="1800" b="1">
                <a:solidFill>
                  <a:srgbClr val="000000"/>
                </a:solidFill>
                <a:effectLst/>
                <a:latin typeface="Courier New" pitchFamily="49" charset="0"/>
              </a:rPr>
              <a:t>EMP_EMPNO_PK		     P</a:t>
            </a:r>
          </a:p>
          <a:p>
            <a:pPr>
              <a:tabLst>
                <a:tab pos="1200150" algn="l"/>
              </a:tabLst>
              <a:defRPr/>
            </a:pPr>
            <a:r>
              <a:rPr lang="tr-TR" sz="1800" b="1">
                <a:solidFill>
                  <a:srgbClr val="000000"/>
                </a:solidFill>
                <a:effectLst/>
                <a:latin typeface="Courier New" pitchFamily="49" charset="0"/>
              </a:rPr>
              <a:t>...</a:t>
            </a:r>
          </a:p>
        </p:txBody>
      </p:sp>
      <p:sp>
        <p:nvSpPr>
          <p:cNvPr id="34509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74089" name="Rectangle 7"/>
          <p:cNvSpPr>
            <a:spLocks noChangeArrowheads="1"/>
          </p:cNvSpPr>
          <p:nvPr/>
        </p:nvSpPr>
        <p:spPr bwMode="blackWhite">
          <a:xfrm>
            <a:off x="895350" y="2682875"/>
            <a:ext cx="7527925" cy="1216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constraint_name, constraint_type,</a:t>
            </a:r>
          </a:p>
          <a:p>
            <a:pPr>
              <a:tabLst>
                <a:tab pos="1200150" algn="l"/>
              </a:tabLst>
            </a:pPr>
            <a:r>
              <a:rPr lang="tr-TR" sz="1800" b="1">
                <a:solidFill>
                  <a:srgbClr val="000000"/>
                </a:solidFill>
                <a:effectLst/>
                <a:latin typeface="Courier New" pitchFamily="49" charset="0"/>
              </a:rPr>
              <a:t>  2		search_condition</a:t>
            </a:r>
          </a:p>
          <a:p>
            <a:pPr>
              <a:tabLst>
                <a:tab pos="1200150" algn="l"/>
              </a:tabLst>
            </a:pPr>
            <a:r>
              <a:rPr lang="tr-TR" sz="1800" b="1">
                <a:solidFill>
                  <a:srgbClr val="000000"/>
                </a:solidFill>
                <a:effectLst/>
                <a:latin typeface="Courier New" pitchFamily="49" charset="0"/>
              </a:rPr>
              <a:t>  3   FROM	user_constraints</a:t>
            </a:r>
          </a:p>
          <a:p>
            <a:pPr>
              <a:tabLst>
                <a:tab pos="1200150" algn="l"/>
              </a:tabLst>
            </a:pPr>
            <a:r>
              <a:rPr lang="tr-TR" sz="1800" b="1">
                <a:solidFill>
                  <a:srgbClr val="000000"/>
                </a:solidFill>
                <a:effectLst/>
                <a:latin typeface="Courier New" pitchFamily="49" charset="0"/>
              </a:rPr>
              <a:t>  4   WHERE	table_name = 'EMP';</a:t>
            </a:r>
          </a:p>
        </p:txBody>
      </p:sp>
      <p:grpSp>
        <p:nvGrpSpPr>
          <p:cNvPr id="2" name="Group 8"/>
          <p:cNvGrpSpPr>
            <a:grpSpLocks/>
          </p:cNvGrpSpPr>
          <p:nvPr/>
        </p:nvGrpSpPr>
        <p:grpSpPr bwMode="auto">
          <a:xfrm>
            <a:off x="8386763" y="6324600"/>
            <a:ext cx="414337" cy="292100"/>
            <a:chOff x="5283" y="3984"/>
            <a:chExt cx="261" cy="184"/>
          </a:xfrm>
        </p:grpSpPr>
        <p:sp>
          <p:nvSpPr>
            <p:cNvPr id="34509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509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509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510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510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510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3541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4"/>
                                        </p:tgtEl>
                                        <p:attrNameLst>
                                          <p:attrName>style.visibility</p:attrName>
                                        </p:attrNameLst>
                                      </p:cBhvr>
                                      <p:to>
                                        <p:strVal val="visible"/>
                                      </p:to>
                                    </p:set>
                                    <p:animEffect transition="in" filter="wipe(up)">
                                      <p:cBhvr>
                                        <p:cTn id="7" dur="500"/>
                                        <p:tgtEl>
                                          <p:spTgt spid="3450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7138" name="Rectangle 2"/>
          <p:cNvSpPr>
            <a:spLocks noGrp="1" noChangeArrowheads="1"/>
          </p:cNvSpPr>
          <p:nvPr>
            <p:ph type="title"/>
          </p:nvPr>
        </p:nvSpPr>
        <p:spPr>
          <a:xfrm>
            <a:off x="979488" y="301625"/>
            <a:ext cx="7299325" cy="881063"/>
          </a:xfrm>
          <a:effectLst>
            <a:outerShdw dist="53882" dir="2700000" algn="ctr" rotWithShape="0">
              <a:srgbClr val="000000"/>
            </a:outerShdw>
          </a:effectLst>
        </p:spPr>
        <p:txBody>
          <a:bodyPr lIns="92075" tIns="46038" rIns="92075" bIns="46038" anchor="t"/>
          <a:lstStyle/>
          <a:p>
            <a:r>
              <a:rPr lang="tr-TR" sz="3600" b="1" dirty="0" err="1">
                <a:solidFill>
                  <a:schemeClr val="accent2"/>
                </a:solidFill>
                <a:effectLst>
                  <a:outerShdw blurRad="38100" dist="38100" dir="2700000" algn="tl">
                    <a:srgbClr val="C0C0C0"/>
                  </a:outerShdw>
                </a:effectLst>
                <a:latin typeface="Arial" charset="0"/>
              </a:rPr>
              <a:t>Viewing</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the</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Columns</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Associated</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with</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Constraints</a:t>
            </a:r>
            <a:endParaRPr lang="tr-TR" dirty="0"/>
          </a:p>
        </p:txBody>
      </p:sp>
      <p:sp>
        <p:nvSpPr>
          <p:cNvPr id="34713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COLUMN_NAME</a:t>
            </a:r>
          </a:p>
          <a:p>
            <a:pPr>
              <a:tabLst>
                <a:tab pos="1200150" algn="l"/>
              </a:tabLst>
              <a:defRPr/>
            </a:pPr>
            <a:r>
              <a:rPr lang="tr-TR" sz="1800" b="1">
                <a:solidFill>
                  <a:srgbClr val="000000"/>
                </a:solidFill>
                <a:effectLst/>
                <a:latin typeface="Courier New" pitchFamily="49" charset="0"/>
              </a:rPr>
              <a:t>------------------------- ----------------------</a:t>
            </a:r>
          </a:p>
          <a:p>
            <a:pPr>
              <a:tabLst>
                <a:tab pos="1200150" algn="l"/>
              </a:tabLst>
              <a:defRPr/>
            </a:pPr>
            <a:r>
              <a:rPr lang="tr-TR" sz="1800" b="1">
                <a:solidFill>
                  <a:srgbClr val="000000"/>
                </a:solidFill>
                <a:effectLst/>
                <a:latin typeface="Courier New" pitchFamily="49" charset="0"/>
              </a:rPr>
              <a:t>EMP_DEPTNO_FK             DEPTNO</a:t>
            </a:r>
          </a:p>
          <a:p>
            <a:pPr>
              <a:tabLst>
                <a:tab pos="1200150" algn="l"/>
              </a:tabLst>
              <a:defRPr/>
            </a:pPr>
            <a:r>
              <a:rPr lang="tr-TR" sz="1800" b="1">
                <a:solidFill>
                  <a:srgbClr val="000000"/>
                </a:solidFill>
                <a:effectLst/>
                <a:latin typeface="Courier New" pitchFamily="49" charset="0"/>
              </a:rPr>
              <a:t>EMP_EMPNO_PK              EMPNO</a:t>
            </a:r>
          </a:p>
          <a:p>
            <a:pPr>
              <a:tabLst>
                <a:tab pos="1200150" algn="l"/>
              </a:tabLst>
              <a:defRPr/>
            </a:pPr>
            <a:r>
              <a:rPr lang="tr-TR" sz="1800" b="1">
                <a:solidFill>
                  <a:srgbClr val="000000"/>
                </a:solidFill>
                <a:effectLst/>
                <a:latin typeface="Courier New" pitchFamily="49" charset="0"/>
              </a:rPr>
              <a:t>EMP_MGR_FK                MGR</a:t>
            </a:r>
          </a:p>
          <a:p>
            <a:pPr>
              <a:tabLst>
                <a:tab pos="1200150" algn="l"/>
              </a:tabLst>
              <a:defRPr/>
            </a:pPr>
            <a:r>
              <a:rPr lang="tr-TR" sz="1800" b="1">
                <a:solidFill>
                  <a:srgbClr val="000000"/>
                </a:solidFill>
                <a:effectLst/>
                <a:latin typeface="Courier New" pitchFamily="49" charset="0"/>
              </a:rPr>
              <a:t>SYS_C00674                EMPNO</a:t>
            </a:r>
          </a:p>
          <a:p>
            <a:pPr>
              <a:tabLst>
                <a:tab pos="1200150" algn="l"/>
              </a:tabLst>
              <a:defRPr/>
            </a:pPr>
            <a:r>
              <a:rPr lang="tr-TR" sz="1800" b="1">
                <a:solidFill>
                  <a:srgbClr val="000000"/>
                </a:solidFill>
                <a:effectLst/>
                <a:latin typeface="Courier New" pitchFamily="49" charset="0"/>
              </a:rPr>
              <a:t>SYS_C00675                DEPTNO</a:t>
            </a:r>
          </a:p>
        </p:txBody>
      </p:sp>
      <p:sp>
        <p:nvSpPr>
          <p:cNvPr id="34714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constraint_name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column_name</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FROM</a:t>
            </a:r>
            <a:r>
              <a:rPr lang="tr-TR" sz="1800" b="1" dirty="0">
                <a:solidFill>
                  <a:srgbClr val="000000"/>
                </a:solidFill>
                <a:effectLst>
                  <a:outerShdw blurRad="38100" dist="38100" dir="2700000" algn="tl">
                    <a:srgbClr val="C0C0C0"/>
                  </a:outerShdw>
                </a:effectLst>
                <a:latin typeface="Courier New" pitchFamily="49" charset="0"/>
              </a:rPr>
              <a:t>	</a:t>
            </a:r>
            <a:r>
              <a:rPr lang="tr-TR" sz="1800" b="1" dirty="0" err="1">
                <a:solidFill>
                  <a:srgbClr val="000000"/>
                </a:solidFill>
                <a:effectLst/>
                <a:latin typeface="Courier New" pitchFamily="49" charset="0"/>
              </a:rPr>
              <a:t>user_cons_columns</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table_name</a:t>
            </a:r>
            <a:r>
              <a:rPr lang="tr-TR" sz="1800" b="1" dirty="0">
                <a:solidFill>
                  <a:srgbClr val="000000"/>
                </a:solidFill>
                <a:effectLst/>
                <a:latin typeface="Courier New" pitchFamily="49" charset="0"/>
              </a:rPr>
              <a:t> = 'EMP';</a:t>
            </a:r>
          </a:p>
        </p:txBody>
      </p:sp>
      <p:sp>
        <p:nvSpPr>
          <p:cNvPr id="347143" name="Rectangle 7"/>
          <p:cNvSpPr>
            <a:spLocks noGrp="1" noChangeArrowheads="1"/>
          </p:cNvSpPr>
          <p:nvPr>
            <p:ph type="body" idx="1"/>
          </p:nvPr>
        </p:nvSpPr>
        <p:spPr>
          <a:xfrm>
            <a:off x="898525" y="1635125"/>
            <a:ext cx="7578725" cy="1373188"/>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err="1">
                <a:solidFill>
                  <a:srgbClr val="FF0066"/>
                </a:solidFill>
                <a:latin typeface="Arial" charset="0"/>
              </a:rPr>
              <a:t>View</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columns</a:t>
            </a:r>
            <a:r>
              <a:rPr lang="tr-TR" sz="2800" b="1" dirty="0">
                <a:solidFill>
                  <a:srgbClr val="FF0066"/>
                </a:solidFill>
                <a:latin typeface="Arial" charset="0"/>
              </a:rPr>
              <a:t> </a:t>
            </a:r>
            <a:r>
              <a:rPr lang="tr-TR" sz="2800" b="1" dirty="0" err="1">
                <a:solidFill>
                  <a:srgbClr val="FF0066"/>
                </a:solidFill>
                <a:latin typeface="Arial" charset="0"/>
              </a:rPr>
              <a:t>associated</a:t>
            </a:r>
            <a:r>
              <a:rPr lang="tr-TR" sz="2800" b="1" dirty="0">
                <a:solidFill>
                  <a:srgbClr val="FF0066"/>
                </a:solidFill>
                <a:latin typeface="Arial" charset="0"/>
              </a:rPr>
              <a:t> </a:t>
            </a:r>
            <a:r>
              <a:rPr lang="tr-TR" sz="2800" b="1" dirty="0" err="1">
                <a:solidFill>
                  <a:srgbClr val="FF0066"/>
                </a:solidFill>
                <a:latin typeface="Arial" charset="0"/>
              </a:rPr>
              <a:t>with</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constraint</a:t>
            </a:r>
            <a:r>
              <a:rPr lang="tr-TR" sz="2800" b="1" dirty="0">
                <a:solidFill>
                  <a:srgbClr val="FF0066"/>
                </a:solidFill>
                <a:latin typeface="Arial" charset="0"/>
              </a:rPr>
              <a:t> </a:t>
            </a:r>
            <a:r>
              <a:rPr lang="tr-TR" sz="2800" b="1" dirty="0" err="1">
                <a:solidFill>
                  <a:srgbClr val="FF0066"/>
                </a:solidFill>
                <a:latin typeface="Arial" charset="0"/>
              </a:rPr>
              <a:t>names</a:t>
            </a:r>
            <a:r>
              <a:rPr lang="tr-TR" sz="2800" b="1" dirty="0">
                <a:solidFill>
                  <a:srgbClr val="FF0066"/>
                </a:solidFill>
                <a:latin typeface="Arial" charset="0"/>
              </a:rPr>
              <a:t> in </a:t>
            </a:r>
            <a:r>
              <a:rPr lang="tr-TR" sz="2800" b="1" dirty="0" err="1">
                <a:solidFill>
                  <a:srgbClr val="FF0066"/>
                </a:solidFill>
                <a:latin typeface="Arial" charset="0"/>
              </a:rPr>
              <a:t>the</a:t>
            </a:r>
            <a:r>
              <a:rPr lang="tr-TR" sz="2800" b="1" dirty="0">
                <a:solidFill>
                  <a:srgbClr val="FF0066"/>
                </a:solidFill>
                <a:latin typeface="Arial" charset="0"/>
              </a:rPr>
              <a:t> USER_CONS_COLUMNS </a:t>
            </a:r>
            <a:r>
              <a:rPr lang="tr-TR" sz="2800" b="1" dirty="0" err="1">
                <a:solidFill>
                  <a:srgbClr val="FF0066"/>
                </a:solidFill>
                <a:latin typeface="Arial" charset="0"/>
              </a:rPr>
              <a:t>view</a:t>
            </a:r>
            <a:r>
              <a:rPr lang="tr-TR" sz="2800" b="1" dirty="0">
                <a:solidFill>
                  <a:srgbClr val="FF0066"/>
                </a:solidFill>
                <a:latin typeface="Arial" charset="0"/>
              </a:rPr>
              <a:t>.</a:t>
            </a:r>
            <a:endParaRPr lang="tr-TR" dirty="0"/>
          </a:p>
        </p:txBody>
      </p:sp>
      <p:grpSp>
        <p:nvGrpSpPr>
          <p:cNvPr id="2" name="Group 8"/>
          <p:cNvGrpSpPr>
            <a:grpSpLocks/>
          </p:cNvGrpSpPr>
          <p:nvPr/>
        </p:nvGrpSpPr>
        <p:grpSpPr bwMode="auto">
          <a:xfrm>
            <a:off x="8386763" y="6324600"/>
            <a:ext cx="414337" cy="292100"/>
            <a:chOff x="5283" y="3984"/>
            <a:chExt cx="261" cy="184"/>
          </a:xfrm>
        </p:grpSpPr>
        <p:sp>
          <p:nvSpPr>
            <p:cNvPr id="34714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714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714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714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715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67722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41"/>
                                        </p:tgtEl>
                                        <p:attrNameLst>
                                          <p:attrName>style.visibility</p:attrName>
                                        </p:attrNameLst>
                                      </p:cBhvr>
                                      <p:to>
                                        <p:strVal val="visible"/>
                                      </p:to>
                                    </p:set>
                                    <p:animEffect transition="in" filter="wipe(up)">
                                      <p:cBhvr>
                                        <p:cTn id="7" dur="500"/>
                                        <p:tgtEl>
                                          <p:spTgt spid="34714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p:cNvSpPr>
            <a:spLocks noGrp="1"/>
          </p:cNvSpPr>
          <p:nvPr>
            <p:ph type="ftr" sz="quarter" idx="11"/>
          </p:nvPr>
        </p:nvSpPr>
        <p:spPr/>
        <p:txBody>
          <a:bodyPr/>
          <a:lstStyle/>
          <a:p>
            <a:pPr>
              <a:defRPr/>
            </a:pPr>
            <a:r>
              <a:rPr lang="tr-TR">
                <a:solidFill>
                  <a:srgbClr val="000000"/>
                </a:solidFill>
              </a:rPr>
              <a:t>Information Management</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68" y="146959"/>
            <a:ext cx="7330248" cy="6112166"/>
          </a:xfrm>
          <a:prstGeom prst="rect">
            <a:avLst/>
          </a:prstGeom>
        </p:spPr>
      </p:pic>
    </p:spTree>
    <p:extLst>
      <p:ext uri="{BB962C8B-B14F-4D97-AF65-F5344CB8AC3E}">
        <p14:creationId xmlns:p14="http://schemas.microsoft.com/office/powerpoint/2010/main" val="8714758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801957"/>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400" dirty="0">
                <a:solidFill>
                  <a:srgbClr val="FF0066"/>
                </a:solidFill>
                <a:latin typeface="Arial" panose="020B0604020202020204" pitchFamily="34" charset="0"/>
                <a:cs typeface="Arial" panose="020B0604020202020204" pitchFamily="34" charset="0"/>
              </a:rPr>
              <a:t>A </a:t>
            </a:r>
            <a:r>
              <a:rPr lang="en-US" altLang="zh-TW" sz="2400" dirty="0">
                <a:solidFill>
                  <a:srgbClr val="FF0066"/>
                </a:solidFill>
                <a:latin typeface="Arial" panose="020B0604020202020204" pitchFamily="34" charset="0"/>
                <a:cs typeface="Arial" panose="020B0604020202020204" pitchFamily="34" charset="0"/>
              </a:rPr>
              <a:t>V</a:t>
            </a:r>
            <a:r>
              <a:rPr lang="tr-TR" altLang="zh-TW" sz="2400" dirty="0" err="1">
                <a:solidFill>
                  <a:srgbClr val="FF0066"/>
                </a:solidFill>
                <a:latin typeface="Arial" panose="020B0604020202020204" pitchFamily="34" charset="0"/>
                <a:cs typeface="Arial" panose="020B0604020202020204" pitchFamily="34" charset="0"/>
              </a:rPr>
              <a:t>iew</a:t>
            </a:r>
            <a:r>
              <a:rPr lang="tr-TR" altLang="zh-TW" sz="2400" dirty="0">
                <a:solidFill>
                  <a:srgbClr val="FF0066"/>
                </a:solidFill>
                <a:latin typeface="Arial" panose="020B0604020202020204" pitchFamily="34" charset="0"/>
                <a:cs typeface="Arial" panose="020B0604020202020204" pitchFamily="34" charset="0"/>
              </a:rPr>
              <a:t> </a:t>
            </a:r>
            <a:r>
              <a:rPr lang="en-US" altLang="zh-TW" sz="2400" dirty="0">
                <a:solidFill>
                  <a:srgbClr val="FF0066"/>
                </a:solidFill>
                <a:latin typeface="Arial" panose="020B0604020202020204" pitchFamily="34" charset="0"/>
                <a:cs typeface="Arial" panose="020B0604020202020204" pitchFamily="34" charset="0"/>
              </a:rPr>
              <a:t>is a virtual relation based on the result-set of a SELECT statement.</a:t>
            </a:r>
            <a:endParaRPr lang="tr-TR" sz="2400" dirty="0">
              <a:solidFill>
                <a:srgbClr val="FF0066"/>
              </a:solidFill>
              <a:latin typeface="Arial" panose="020B0604020202020204" pitchFamily="34" charset="0"/>
              <a:cs typeface="Arial" panose="020B0604020202020204" pitchFamily="34" charset="0"/>
            </a:endParaRPr>
          </a:p>
          <a:p>
            <a:pPr marL="341313" lvl="1" indent="-227013" defTabSz="346075">
              <a:lnSpc>
                <a:spcPct val="130000"/>
              </a:lnSpc>
              <a:tabLst>
                <a:tab pos="571500" algn="l"/>
              </a:tabLst>
            </a:pPr>
            <a:r>
              <a:rPr lang="en-US" sz="2400" dirty="0">
                <a:solidFill>
                  <a:srgbClr val="FF0066"/>
                </a:solidFill>
                <a:latin typeface="Arial" charset="0"/>
              </a:rPr>
              <a:t>Views are customized presentations of data in one or more tables or other views. </a:t>
            </a:r>
          </a:p>
          <a:p>
            <a:pPr marL="341313" lvl="1" indent="-227013" defTabSz="346075">
              <a:lnSpc>
                <a:spcPct val="130000"/>
              </a:lnSpc>
              <a:tabLst>
                <a:tab pos="571500" algn="l"/>
              </a:tabLst>
            </a:pPr>
            <a:r>
              <a:rPr lang="en-US" sz="2400" dirty="0">
                <a:solidFill>
                  <a:srgbClr val="FF0066"/>
                </a:solidFill>
                <a:latin typeface="Arial" charset="0"/>
              </a:rPr>
              <a:t>You can think of them as stored queries. </a:t>
            </a:r>
          </a:p>
          <a:p>
            <a:pPr marL="341313" lvl="1" indent="-227013" defTabSz="346075">
              <a:lnSpc>
                <a:spcPct val="130000"/>
              </a:lnSpc>
              <a:tabLst>
                <a:tab pos="571500" algn="l"/>
              </a:tabLst>
            </a:pPr>
            <a:r>
              <a:rPr lang="en-US" sz="2400" dirty="0">
                <a:solidFill>
                  <a:srgbClr val="FF0066"/>
                </a:solidFill>
                <a:latin typeface="Arial" charset="0"/>
              </a:rPr>
              <a:t>Views do not actually contain data, but instead derive their data from the tables upon which they are based.</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07162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3435429"/>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400" dirty="0">
                <a:solidFill>
                  <a:schemeClr val="accent6">
                    <a:lumMod val="75000"/>
                  </a:schemeClr>
                </a:solidFill>
                <a:latin typeface="Arial" charset="0"/>
              </a:rPr>
              <a:t>Syntax:</a:t>
            </a:r>
          </a:p>
          <a:p>
            <a:pPr marL="114300" lvl="1" indent="0" defTabSz="346075">
              <a:lnSpc>
                <a:spcPct val="130000"/>
              </a:lnSpc>
              <a:buNone/>
              <a:tabLst>
                <a:tab pos="571500" algn="l"/>
              </a:tabLst>
            </a:pPr>
            <a:r>
              <a:rPr lang="en-US" sz="2400" dirty="0">
                <a:solidFill>
                  <a:srgbClr val="FF0066"/>
                </a:solidFill>
                <a:latin typeface="Arial" charset="0"/>
              </a:rPr>
              <a:t>CREATE VIEW </a:t>
            </a:r>
            <a:r>
              <a:rPr lang="en-US" sz="2400" dirty="0" err="1">
                <a:latin typeface="Arial" charset="0"/>
              </a:rPr>
              <a:t>view_name</a:t>
            </a:r>
            <a:r>
              <a:rPr lang="en-US" sz="2400" dirty="0">
                <a:solidFill>
                  <a:srgbClr val="FF0066"/>
                </a:solidFill>
                <a:latin typeface="Arial" charset="0"/>
              </a:rPr>
              <a:t> AS</a:t>
            </a:r>
          </a:p>
          <a:p>
            <a:pPr marL="114300" lvl="1" indent="0" defTabSz="346075">
              <a:lnSpc>
                <a:spcPct val="130000"/>
              </a:lnSpc>
              <a:buNone/>
              <a:tabLst>
                <a:tab pos="571500" algn="l"/>
              </a:tabLst>
            </a:pPr>
            <a:r>
              <a:rPr lang="en-US" sz="2400" dirty="0">
                <a:solidFill>
                  <a:srgbClr val="FF0066"/>
                </a:solidFill>
                <a:latin typeface="Arial" charset="0"/>
              </a:rPr>
              <a:t>SELECT </a:t>
            </a:r>
            <a:r>
              <a:rPr lang="en-US" sz="2400" dirty="0" err="1">
                <a:latin typeface="Arial" charset="0"/>
              </a:rPr>
              <a:t>column_name</a:t>
            </a:r>
            <a:r>
              <a:rPr lang="en-US" sz="2400" dirty="0">
                <a:latin typeface="Arial" charset="0"/>
              </a:rPr>
              <a:t>(s)</a:t>
            </a:r>
          </a:p>
          <a:p>
            <a:pPr marL="114300" lvl="1" indent="0" defTabSz="346075">
              <a:lnSpc>
                <a:spcPct val="130000"/>
              </a:lnSpc>
              <a:buNone/>
              <a:tabLst>
                <a:tab pos="571500" algn="l"/>
              </a:tabLst>
            </a:pPr>
            <a:r>
              <a:rPr lang="en-US" sz="2400" dirty="0">
                <a:solidFill>
                  <a:srgbClr val="FF0066"/>
                </a:solidFill>
                <a:latin typeface="Arial" charset="0"/>
              </a:rPr>
              <a:t>FROM </a:t>
            </a:r>
            <a:r>
              <a:rPr lang="en-US" sz="2400" dirty="0" err="1">
                <a:latin typeface="Arial" charset="0"/>
              </a:rPr>
              <a:t>table_name</a:t>
            </a:r>
            <a:endParaRPr lang="en-US" sz="2400" dirty="0">
              <a:latin typeface="Arial" charset="0"/>
            </a:endParaRPr>
          </a:p>
          <a:p>
            <a:pPr marL="114300" lvl="1" indent="0" defTabSz="346075">
              <a:lnSpc>
                <a:spcPct val="130000"/>
              </a:lnSpc>
              <a:buNone/>
              <a:tabLst>
                <a:tab pos="571500" algn="l"/>
              </a:tabLst>
            </a:pPr>
            <a:r>
              <a:rPr lang="en-US" sz="2400" dirty="0">
                <a:solidFill>
                  <a:srgbClr val="FF0066"/>
                </a:solidFill>
                <a:latin typeface="Arial" charset="0"/>
              </a:rPr>
              <a:t>WHERE </a:t>
            </a:r>
            <a:r>
              <a:rPr lang="en-US" sz="2400" dirty="0">
                <a:latin typeface="Arial" charset="0"/>
              </a:rPr>
              <a:t>condition</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0236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Properties</a:t>
            </a:r>
            <a:r>
              <a:rPr lang="tr-TR" sz="4000" b="1" dirty="0">
                <a:solidFill>
                  <a:schemeClr val="accent2"/>
                </a:solidFill>
                <a:effectLst>
                  <a:outerShdw blurRad="38100" dist="38100" dir="2700000" algn="tl">
                    <a:srgbClr val="C0C0C0"/>
                  </a:outerShdw>
                </a:effectLst>
                <a:latin typeface="Arial" charset="0"/>
              </a:rPr>
              <a:t> of </a:t>
            </a:r>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247959"/>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sz="2400" dirty="0">
                <a:solidFill>
                  <a:srgbClr val="FF0066"/>
                </a:solidFill>
                <a:latin typeface="Arial" charset="0"/>
              </a:rPr>
              <a:t>Views can be queried, updated, inserted into, and deleted from, with some restrictions. </a:t>
            </a:r>
          </a:p>
          <a:p>
            <a:pPr marL="341313" lvl="1" indent="-227013" defTabSz="346075">
              <a:lnSpc>
                <a:spcPct val="130000"/>
              </a:lnSpc>
              <a:tabLst>
                <a:tab pos="571500" algn="l"/>
              </a:tabLst>
            </a:pPr>
            <a:r>
              <a:rPr lang="en-US" sz="2400" dirty="0">
                <a:solidFill>
                  <a:srgbClr val="FF0066"/>
                </a:solidFill>
                <a:latin typeface="Arial" charset="0"/>
              </a:rPr>
              <a:t>All operations performed on a view affect the base tables of the view. </a:t>
            </a:r>
          </a:p>
          <a:p>
            <a:pPr marL="341313" lvl="1" indent="-227013" defTabSz="346075">
              <a:lnSpc>
                <a:spcPct val="130000"/>
              </a:lnSpc>
              <a:tabLst>
                <a:tab pos="571500" algn="l"/>
              </a:tabLst>
            </a:pPr>
            <a:r>
              <a:rPr lang="en-US" sz="2400" dirty="0">
                <a:solidFill>
                  <a:srgbClr val="FF0066"/>
                </a:solidFill>
                <a:latin typeface="Arial" charset="0"/>
              </a:rPr>
              <a:t>Views provide an additional level of security by restricting access to a predetermined set of rows and columns of a table.</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04072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Create</a:t>
            </a:r>
            <a:r>
              <a:rPr lang="tr-TR" sz="4000" b="1" dirty="0">
                <a:solidFill>
                  <a:schemeClr val="accent2"/>
                </a:solidFill>
                <a:effectLst>
                  <a:outerShdw blurRad="38100" dist="38100" dir="2700000" algn="tl">
                    <a:srgbClr val="C0C0C0"/>
                  </a:outerShdw>
                </a:effectLst>
                <a:latin typeface="Arial" charset="0"/>
              </a:rPr>
              <a:t> a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3921716"/>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000" dirty="0">
                <a:latin typeface="Arial" charset="0"/>
              </a:rPr>
              <a:t>Example: Create a view with name</a:t>
            </a:r>
            <a:r>
              <a:rPr lang="tr-TR" sz="2000" dirty="0">
                <a:latin typeface="Arial" charset="0"/>
              </a:rPr>
              <a:t>s</a:t>
            </a:r>
            <a:r>
              <a:rPr lang="en-US" sz="2000" dirty="0">
                <a:latin typeface="Arial" charset="0"/>
              </a:rPr>
              <a:t> and salaries of employees whose job title is clerk.</a:t>
            </a:r>
            <a:endParaRPr lang="tr-TR" sz="2000" dirty="0">
              <a:latin typeface="Arial" charset="0"/>
            </a:endParaRPr>
          </a:p>
          <a:p>
            <a:pPr marL="114300" lvl="1" indent="0" defTabSz="346075">
              <a:lnSpc>
                <a:spcPct val="130000"/>
              </a:lnSpc>
              <a:buNone/>
              <a:tabLst>
                <a:tab pos="571500" algn="l"/>
              </a:tabLst>
            </a:pPr>
            <a:endParaRPr lang="en-US" sz="20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CREATE VIEW </a:t>
            </a:r>
            <a:r>
              <a:rPr lang="en-US" sz="2400" dirty="0">
                <a:latin typeface="Arial" charset="0"/>
              </a:rPr>
              <a:t>Clerk </a:t>
            </a:r>
            <a:r>
              <a:rPr lang="en-US" sz="2400" dirty="0">
                <a:solidFill>
                  <a:srgbClr val="FF0066"/>
                </a:solidFill>
                <a:latin typeface="Arial" charset="0"/>
              </a:rPr>
              <a:t>AS</a:t>
            </a:r>
          </a:p>
          <a:p>
            <a:pPr marL="114300" lvl="1" indent="0" defTabSz="346075">
              <a:lnSpc>
                <a:spcPct val="110000"/>
              </a:lnSpc>
              <a:buNone/>
              <a:tabLst>
                <a:tab pos="571500" algn="l"/>
              </a:tabLst>
            </a:pPr>
            <a:r>
              <a:rPr lang="en-US" sz="2400" dirty="0">
                <a:solidFill>
                  <a:srgbClr val="FF0066"/>
                </a:solidFill>
                <a:latin typeface="Arial" charset="0"/>
              </a:rPr>
              <a:t>SELECT </a:t>
            </a:r>
            <a:r>
              <a:rPr lang="en-US" sz="2400" dirty="0" err="1">
                <a:latin typeface="Arial" charset="0"/>
              </a:rPr>
              <a:t>ename</a:t>
            </a:r>
            <a:r>
              <a:rPr lang="en-US" sz="2400" dirty="0">
                <a:latin typeface="Arial" charset="0"/>
              </a:rPr>
              <a:t>, </a:t>
            </a:r>
            <a:r>
              <a:rPr lang="en-US" sz="2400" dirty="0" err="1">
                <a:latin typeface="Arial" charset="0"/>
              </a:rPr>
              <a:t>sal</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FROM </a:t>
            </a:r>
            <a:r>
              <a:rPr lang="en-US" sz="2400" dirty="0" err="1">
                <a:latin typeface="Arial" charset="0"/>
              </a:rPr>
              <a:t>emp</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WHERE </a:t>
            </a:r>
            <a:r>
              <a:rPr lang="en-US" sz="2400" dirty="0">
                <a:latin typeface="Arial" charset="0"/>
              </a:rPr>
              <a:t>job = 'CLERK';</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143385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520822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200" dirty="0">
                <a:ea typeface="新細明體" pitchFamily="18" charset="-120"/>
              </a:rPr>
              <a:t>A view could be used from inside a query, a stored</a:t>
            </a:r>
            <a:r>
              <a:rPr lang="tr-TR" altLang="zh-TW" sz="2200" dirty="0">
                <a:ea typeface="新細明體" pitchFamily="18" charset="-120"/>
              </a:rPr>
              <a:t> </a:t>
            </a:r>
            <a:r>
              <a:rPr lang="en-US" altLang="zh-TW" sz="2200" dirty="0">
                <a:ea typeface="新細明體" pitchFamily="18" charset="-120"/>
              </a:rPr>
              <a:t>procedure, or from inside another view. By adding functions, joins, etc., to a view, it allows us to present exactly the data we want to the user.</a:t>
            </a:r>
          </a:p>
          <a:p>
            <a:pPr>
              <a:lnSpc>
                <a:spcPct val="90000"/>
              </a:lnSpc>
              <a:buClr>
                <a:srgbClr val="1409F7"/>
              </a:buClr>
              <a:buFontTx/>
              <a:buNone/>
            </a:pPr>
            <a:endParaRPr lang="en-US" altLang="zh-TW" sz="1000" dirty="0">
              <a:ea typeface="新細明體" pitchFamily="18" charset="-120"/>
            </a:endParaRP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Clerk</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endParaRPr lang="tr-TR" altLang="zh-TW" sz="2000" dirty="0">
              <a:ea typeface="新細明體" pitchFamily="18" charset="-120"/>
            </a:endParaRPr>
          </a:p>
          <a:p>
            <a:pPr marL="341313" lvl="1" indent="-227013" defTabSz="346075">
              <a:lnSpc>
                <a:spcPct val="130000"/>
              </a:lnSpc>
              <a:tabLst>
                <a:tab pos="571500" algn="l"/>
              </a:tabLst>
            </a:pPr>
            <a:r>
              <a:rPr lang="en-US" altLang="zh-TW" sz="2200" dirty="0">
                <a:ea typeface="新細明體" pitchFamily="18" charset="-120"/>
              </a:rPr>
              <a:t>Have same result as</a:t>
            </a: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tr-TR" altLang="zh-TW" sz="2000" b="1" dirty="0">
                <a:ea typeface="新細明體" pitchFamily="18" charset="-120"/>
              </a:rPr>
              <a:t> </a:t>
            </a:r>
            <a:r>
              <a:rPr lang="tr-TR" altLang="zh-TW" sz="2000" dirty="0" err="1">
                <a:ea typeface="新細明體" pitchFamily="18" charset="-120"/>
              </a:rPr>
              <a:t>job</a:t>
            </a:r>
            <a:r>
              <a:rPr lang="tr-TR" altLang="zh-TW" sz="2000" dirty="0">
                <a:ea typeface="新細明體" pitchFamily="18" charset="-120"/>
              </a:rPr>
              <a:t> </a:t>
            </a:r>
            <a:r>
              <a:rPr lang="en-US" altLang="zh-TW" sz="2000" dirty="0">
                <a:ea typeface="新細明體" pitchFamily="18" charset="-120"/>
              </a:rPr>
              <a:t>= </a:t>
            </a:r>
            <a:r>
              <a:rPr lang="tr-TR" altLang="zh-TW" sz="2000" dirty="0">
                <a:ea typeface="新細明體" pitchFamily="18" charset="-120"/>
              </a:rPr>
              <a:t>'CLERK'</a:t>
            </a:r>
            <a:r>
              <a:rPr lang="en-US"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3" name="AutoShape 4"/>
          <p:cNvSpPr>
            <a:spLocks noChangeArrowheads="1"/>
          </p:cNvSpPr>
          <p:nvPr/>
        </p:nvSpPr>
        <p:spPr bwMode="auto">
          <a:xfrm>
            <a:off x="4788024" y="344003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sp>
        <p:nvSpPr>
          <p:cNvPr id="14" name="AutoShape 5"/>
          <p:cNvSpPr>
            <a:spLocks noChangeArrowheads="1"/>
          </p:cNvSpPr>
          <p:nvPr/>
        </p:nvSpPr>
        <p:spPr bwMode="auto">
          <a:xfrm>
            <a:off x="4788024" y="4676699"/>
            <a:ext cx="1081088" cy="431800"/>
          </a:xfrm>
          <a:prstGeom prst="wedgeRoundRectCallout">
            <a:avLst>
              <a:gd name="adj1" fmla="val -77898"/>
              <a:gd name="adj2" fmla="val 76102"/>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501019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2" y="1562100"/>
            <a:ext cx="7678935" cy="5202066"/>
          </a:xfrm>
          <a:effectLst>
            <a:outerShdw blurRad="50800" dist="38100" dir="16200000" rotWithShape="0">
              <a:prstClr val="black">
                <a:alpha val="40000"/>
              </a:prstClr>
            </a:outerShdw>
          </a:effectLst>
        </p:spPr>
        <p:txBody>
          <a:bodyPr wrap="square" lIns="92075" tIns="46038" rIns="92075" bIns="46038">
            <a:spAutoFit/>
          </a:bodyPr>
          <a:lstStyle/>
          <a:p>
            <a:pPr marL="114300" lvl="1" indent="0" defTabSz="346075">
              <a:lnSpc>
                <a:spcPct val="110000"/>
              </a:lnSpc>
              <a:spcBef>
                <a:spcPts val="0"/>
              </a:spcBef>
              <a:buNone/>
              <a:tabLst>
                <a:tab pos="571500" algn="l"/>
              </a:tabLst>
            </a:pPr>
            <a:r>
              <a:rPr lang="tr-TR" sz="2000" b="1" dirty="0">
                <a:latin typeface="Arial" charset="0"/>
              </a:rPr>
              <a:t>CREATE VIEW</a:t>
            </a:r>
            <a:r>
              <a:rPr lang="tr-TR" sz="2000" dirty="0">
                <a:latin typeface="Arial" charset="0"/>
              </a:rPr>
              <a:t> </a:t>
            </a:r>
            <a:r>
              <a:rPr lang="tr-TR" sz="2000" dirty="0" err="1">
                <a:latin typeface="Arial" charset="0"/>
              </a:rPr>
              <a:t>EmpDepartments</a:t>
            </a:r>
            <a:r>
              <a:rPr lang="tr-TR" sz="2000" dirty="0">
                <a:latin typeface="Arial" charset="0"/>
              </a:rPr>
              <a:t> </a:t>
            </a:r>
            <a:r>
              <a:rPr lang="tr-TR" sz="2000" b="1" dirty="0">
                <a:latin typeface="Arial" charset="0"/>
              </a:rPr>
              <a:t>AS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emp.ename</a:t>
            </a:r>
            <a:r>
              <a:rPr lang="tr-TR" sz="2000" dirty="0">
                <a:latin typeface="Arial" charset="0"/>
              </a:rPr>
              <a:t>, </a:t>
            </a:r>
            <a:r>
              <a:rPr lang="tr-TR" sz="2000" dirty="0" err="1">
                <a:latin typeface="Arial" charset="0"/>
              </a:rPr>
              <a:t>dept.deptno</a:t>
            </a:r>
            <a:r>
              <a:rPr lang="tr-TR" sz="2000" dirty="0">
                <a:latin typeface="Arial" charset="0"/>
              </a:rPr>
              <a:t>, </a:t>
            </a:r>
            <a:r>
              <a:rPr lang="tr-TR" sz="2000" dirty="0" err="1">
                <a:latin typeface="Arial" charset="0"/>
              </a:rPr>
              <a:t>dept.dname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a:t>
            </a:r>
          </a:p>
          <a:p>
            <a:pPr marL="114300" lvl="1" indent="0" defTabSz="346075">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EmpDepartments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dirty="0" err="1">
                <a:solidFill>
                  <a:srgbClr val="FF0066"/>
                </a:solidFill>
                <a:latin typeface="Arial" charset="0"/>
              </a:rPr>
              <a:t>Same</a:t>
            </a:r>
            <a:r>
              <a:rPr lang="tr-TR" sz="2000" dirty="0">
                <a:solidFill>
                  <a:srgbClr val="FF0066"/>
                </a:solidFill>
                <a:latin typeface="Arial" charset="0"/>
              </a:rPr>
              <a:t> </a:t>
            </a:r>
            <a:r>
              <a:rPr lang="tr-TR" sz="2000" dirty="0" err="1">
                <a:solidFill>
                  <a:srgbClr val="FF0066"/>
                </a:solidFill>
                <a:latin typeface="Arial" charset="0"/>
              </a:rPr>
              <a:t>result</a:t>
            </a:r>
            <a:r>
              <a:rPr lang="tr-TR" sz="2000" dirty="0">
                <a:solidFill>
                  <a:srgbClr val="FF0066"/>
                </a:solidFill>
                <a:latin typeface="Arial" charset="0"/>
              </a:rPr>
              <a:t> as </a:t>
            </a:r>
            <a:r>
              <a:rPr lang="tr-TR" sz="2000" dirty="0" err="1">
                <a:solidFill>
                  <a:srgbClr val="FF0066"/>
                </a:solidFill>
                <a:latin typeface="Arial" charset="0"/>
              </a:rPr>
              <a:t>query</a:t>
            </a:r>
            <a:r>
              <a:rPr lang="tr-TR" sz="2000" dirty="0">
                <a:solidFill>
                  <a:srgbClr val="FF0066"/>
                </a:solidFill>
                <a:latin typeface="Arial" charset="0"/>
              </a:rPr>
              <a:t> </a:t>
            </a:r>
            <a:r>
              <a:rPr lang="tr-TR" sz="2000" dirty="0" err="1">
                <a:solidFill>
                  <a:srgbClr val="FF0066"/>
                </a:solidFill>
                <a:latin typeface="Arial" charset="0"/>
              </a:rPr>
              <a:t>from</a:t>
            </a:r>
            <a:r>
              <a:rPr lang="tr-TR" sz="2000" dirty="0">
                <a:solidFill>
                  <a:srgbClr val="FF0066"/>
                </a:solidFill>
                <a:latin typeface="Arial" charset="0"/>
              </a:rPr>
              <a:t> </a:t>
            </a:r>
            <a:r>
              <a:rPr lang="tr-TR" sz="2000" dirty="0" err="1">
                <a:solidFill>
                  <a:srgbClr val="FF0066"/>
                </a:solidFill>
                <a:latin typeface="Arial" charset="0"/>
              </a:rPr>
              <a:t>tables</a:t>
            </a: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 </a:t>
            </a:r>
            <a:r>
              <a:rPr lang="tr-TR" sz="2000" b="1" dirty="0">
                <a:latin typeface="Arial" charset="0"/>
              </a:rPr>
              <a:t>AND</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85555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Renaming Attributes in View</a:t>
            </a:r>
            <a:endParaRPr lang="tr-TR" dirty="0"/>
          </a:p>
        </p:txBody>
      </p:sp>
      <p:sp>
        <p:nvSpPr>
          <p:cNvPr id="343043" name="Rectangle 3"/>
          <p:cNvSpPr>
            <a:spLocks noGrp="1" noChangeArrowheads="1"/>
          </p:cNvSpPr>
          <p:nvPr>
            <p:ph type="body" idx="1"/>
          </p:nvPr>
        </p:nvSpPr>
        <p:spPr>
          <a:xfrm>
            <a:off x="925513" y="1562100"/>
            <a:ext cx="7385050" cy="4432625"/>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400" dirty="0">
                <a:ea typeface="新細明體" pitchFamily="18" charset="-120"/>
              </a:rPr>
              <a:t>Sometime, we might want to distinguish attributes by giving the different name.</a:t>
            </a:r>
            <a:endParaRPr lang="tr-TR" altLang="zh-TW" sz="24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lvl="1">
              <a:lnSpc>
                <a:spcPct val="90000"/>
              </a:lnSpc>
              <a:buFontTx/>
              <a:buNone/>
            </a:pPr>
            <a:r>
              <a:rPr lang="en-US" altLang="zh-TW" sz="2400" b="1" dirty="0">
                <a:ea typeface="新細明體" pitchFamily="18" charset="-120"/>
              </a:rPr>
              <a:t>CREATE VIEW</a:t>
            </a:r>
            <a:r>
              <a:rPr lang="en-US" altLang="zh-TW" sz="2400" dirty="0">
                <a:ea typeface="新細明體" pitchFamily="18" charset="-120"/>
              </a:rPr>
              <a:t> </a:t>
            </a:r>
            <a:r>
              <a:rPr lang="tr-TR" altLang="zh-TW" sz="2400" dirty="0" err="1">
                <a:ea typeface="新細明體" pitchFamily="18" charset="-120"/>
              </a:rPr>
              <a:t>Clerk</a:t>
            </a:r>
            <a:r>
              <a:rPr lang="tr-TR" altLang="zh-TW" sz="2400" dirty="0">
                <a:ea typeface="新細明體" pitchFamily="18" charset="-120"/>
              </a:rPr>
              <a:t> (</a:t>
            </a:r>
            <a:r>
              <a:rPr lang="tr-TR" altLang="zh-TW" sz="2400" dirty="0" err="1">
                <a:solidFill>
                  <a:srgbClr val="FF0066"/>
                </a:solidFill>
                <a:ea typeface="新細明體" pitchFamily="18" charset="-120"/>
              </a:rPr>
              <a:t>clerkName</a:t>
            </a:r>
            <a:r>
              <a:rPr lang="tr-TR" altLang="zh-TW" sz="2400" dirty="0">
                <a:ea typeface="新細明體" pitchFamily="18" charset="-120"/>
              </a:rPr>
              <a:t>,</a:t>
            </a:r>
            <a:r>
              <a:rPr lang="tr-TR" altLang="zh-TW" sz="2400" dirty="0">
                <a:solidFill>
                  <a:srgbClr val="C00000"/>
                </a:solidFill>
                <a:ea typeface="新細明體" pitchFamily="18" charset="-120"/>
              </a:rPr>
              <a:t> </a:t>
            </a:r>
            <a:r>
              <a:rPr lang="tr-TR" altLang="zh-TW" sz="2400" dirty="0" err="1">
                <a:solidFill>
                  <a:srgbClr val="FF0066"/>
                </a:solidFill>
                <a:ea typeface="新細明體" pitchFamily="18" charset="-120"/>
              </a:rPr>
              <a:t>clerkSalary</a:t>
            </a:r>
            <a:r>
              <a:rPr lang="tr-TR" altLang="zh-TW" sz="2400" dirty="0">
                <a:ea typeface="新細明體" pitchFamily="18" charset="-120"/>
              </a:rPr>
              <a:t>)</a:t>
            </a:r>
            <a:r>
              <a:rPr lang="en-US" altLang="zh-TW" sz="2400" dirty="0">
                <a:ea typeface="新細明體" pitchFamily="18" charset="-120"/>
              </a:rPr>
              <a:t> </a:t>
            </a:r>
            <a:r>
              <a:rPr lang="en-US" altLang="zh-TW" sz="2400" b="1" dirty="0">
                <a:ea typeface="新細明體" pitchFamily="18" charset="-120"/>
              </a:rPr>
              <a:t>AS</a:t>
            </a:r>
          </a:p>
          <a:p>
            <a:pPr lvl="1">
              <a:lnSpc>
                <a:spcPct val="90000"/>
              </a:lnSpc>
              <a:buFontTx/>
              <a:buNone/>
            </a:pPr>
            <a:r>
              <a:rPr lang="en-US" altLang="zh-TW" sz="2400" b="1" dirty="0">
                <a:ea typeface="新細明體" pitchFamily="18" charset="-120"/>
              </a:rPr>
              <a:t>SELECT</a:t>
            </a:r>
            <a:r>
              <a:rPr lang="en-US" altLang="zh-TW" sz="2400" dirty="0">
                <a:ea typeface="新細明體" pitchFamily="18" charset="-120"/>
              </a:rPr>
              <a:t> </a:t>
            </a:r>
            <a:r>
              <a:rPr lang="en-US" altLang="zh-TW" sz="2400" dirty="0" err="1">
                <a:ea typeface="新細明體" pitchFamily="18" charset="-120"/>
              </a:rPr>
              <a:t>ename</a:t>
            </a:r>
            <a:r>
              <a:rPr lang="en-US" altLang="zh-TW" sz="2400" dirty="0">
                <a:ea typeface="新細明體" pitchFamily="18" charset="-120"/>
              </a:rPr>
              <a:t>, </a:t>
            </a:r>
            <a:r>
              <a:rPr lang="en-US" altLang="zh-TW" sz="2400" dirty="0" err="1">
                <a:ea typeface="新細明體" pitchFamily="18" charset="-120"/>
              </a:rPr>
              <a:t>sal</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FROM</a:t>
            </a:r>
            <a:r>
              <a:rPr lang="en-US" altLang="zh-TW" sz="2400" dirty="0">
                <a:ea typeface="新細明體" pitchFamily="18" charset="-120"/>
              </a:rPr>
              <a:t> </a:t>
            </a:r>
            <a:r>
              <a:rPr lang="tr-TR" altLang="zh-TW" sz="2400" dirty="0" err="1">
                <a:ea typeface="新細明體" pitchFamily="18" charset="-120"/>
              </a:rPr>
              <a:t>emp</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WHERE</a:t>
            </a:r>
            <a:r>
              <a:rPr lang="en-US" altLang="zh-TW" sz="2400" dirty="0">
                <a:ea typeface="新細明體" pitchFamily="18" charset="-120"/>
              </a:rPr>
              <a:t> job</a:t>
            </a:r>
            <a:r>
              <a:rPr lang="tr-TR" altLang="zh-TW" sz="2400" dirty="0">
                <a:ea typeface="新細明體" pitchFamily="18" charset="-120"/>
              </a:rPr>
              <a:t> </a:t>
            </a:r>
            <a:r>
              <a:rPr lang="en-US" altLang="zh-TW" sz="2400" dirty="0">
                <a:ea typeface="新細明體" pitchFamily="18" charset="-120"/>
              </a:rPr>
              <a:t>=</a:t>
            </a:r>
            <a:r>
              <a:rPr lang="tr-TR" altLang="zh-TW" sz="2400" dirty="0">
                <a:ea typeface="新細明體" pitchFamily="18" charset="-120"/>
              </a:rPr>
              <a:t> </a:t>
            </a:r>
            <a:r>
              <a:rPr lang="en-US" altLang="zh-TW" sz="2400" dirty="0">
                <a:ea typeface="新細明體" pitchFamily="18" charset="-120"/>
              </a:rPr>
              <a:t>'CLERK';</a:t>
            </a: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3833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9442"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894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Group Functions </a:t>
            </a:r>
            <a:br>
              <a:rPr lang="tr-TR" sz="3600" b="1">
                <a:solidFill>
                  <a:schemeClr val="accent2"/>
                </a:solidFill>
                <a:latin typeface="Arial" charset="0"/>
              </a:rPr>
            </a:br>
            <a:r>
              <a:rPr lang="tr-TR" sz="3600" b="1">
                <a:solidFill>
                  <a:schemeClr val="accent2"/>
                </a:solidFill>
                <a:latin typeface="Arial" charset="0"/>
              </a:rPr>
              <a:t>in a Subquery</a:t>
            </a:r>
            <a:endParaRPr lang="tr-TR"/>
          </a:p>
        </p:txBody>
      </p:sp>
      <p:grpSp>
        <p:nvGrpSpPr>
          <p:cNvPr id="189444" name="Group 4"/>
          <p:cNvGrpSpPr>
            <a:grpSpLocks/>
          </p:cNvGrpSpPr>
          <p:nvPr/>
        </p:nvGrpSpPr>
        <p:grpSpPr bwMode="auto">
          <a:xfrm>
            <a:off x="3678238" y="2184400"/>
            <a:ext cx="4508500" cy="1339850"/>
            <a:chOff x="2317" y="1376"/>
            <a:chExt cx="2840" cy="844"/>
          </a:xfrm>
        </p:grpSpPr>
        <p:sp>
          <p:nvSpPr>
            <p:cNvPr id="189445" name="Rectangle 5"/>
            <p:cNvSpPr>
              <a:spLocks noChangeArrowheads="1"/>
            </p:cNvSpPr>
            <p:nvPr/>
          </p:nvSpPr>
          <p:spPr bwMode="ltGray">
            <a:xfrm>
              <a:off x="2317" y="1812"/>
              <a:ext cx="2840" cy="408"/>
            </a:xfrm>
            <a:prstGeom prst="rect">
              <a:avLst/>
            </a:prstGeom>
            <a:solidFill>
              <a:srgbClr val="FF9966"/>
            </a:solidFill>
            <a:ln w="9525">
              <a:noFill/>
              <a:miter lim="800000"/>
              <a:headEnd/>
              <a:tailEnd/>
            </a:ln>
            <a:effectLst/>
          </p:spPr>
          <p:txBody>
            <a:bodyPr wrap="none" anchor="ctr"/>
            <a:lstStyle/>
            <a:p>
              <a:endParaRPr lang="tr-TR"/>
            </a:p>
          </p:txBody>
        </p:sp>
        <p:sp>
          <p:nvSpPr>
            <p:cNvPr id="189446" name="Rectangle 6"/>
            <p:cNvSpPr>
              <a:spLocks noChangeArrowheads="1"/>
            </p:cNvSpPr>
            <p:nvPr/>
          </p:nvSpPr>
          <p:spPr bwMode="ltGray">
            <a:xfrm>
              <a:off x="3457" y="1824"/>
              <a:ext cx="792"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89447" name="Arc 7"/>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9448" name="Rectangle 8"/>
            <p:cNvSpPr>
              <a:spLocks noChangeArrowheads="1"/>
            </p:cNvSpPr>
            <p:nvPr/>
          </p:nvSpPr>
          <p:spPr bwMode="auto">
            <a:xfrm>
              <a:off x="3629" y="1376"/>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89449"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SMITH      CLERK           800</a:t>
            </a:r>
          </a:p>
        </p:txBody>
      </p:sp>
      <p:sp>
        <p:nvSpPr>
          <p:cNvPr id="189450" name="Rectangle 10"/>
          <p:cNvSpPr>
            <a:spLocks noChangeArrowheads="1"/>
          </p:cNvSpPr>
          <p:nvPr/>
        </p:nvSpPr>
        <p:spPr bwMode="blackWhite">
          <a:xfrm>
            <a:off x="936625" y="1965325"/>
            <a:ext cx="7308850" cy="1616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 </a:t>
            </a:r>
          </a:p>
          <a:p>
            <a:pPr>
              <a:tabLst>
                <a:tab pos="1200150" algn="l"/>
              </a:tabLst>
            </a:pPr>
            <a:r>
              <a:rPr lang="tr-TR" sz="1800" b="1">
                <a:solidFill>
                  <a:srgbClr val="000000"/>
                </a:solidFill>
                <a:effectLst/>
                <a:latin typeface="Courier New" pitchFamily="49" charset="0"/>
              </a:rPr>
              <a:t>  4			(SELECT	MIN(sal)</a:t>
            </a:r>
          </a:p>
          <a:p>
            <a:pPr>
              <a:tabLst>
                <a:tab pos="1200150" algn="l"/>
              </a:tabLst>
            </a:pPr>
            <a:r>
              <a:rPr lang="tr-TR" sz="1800" b="1">
                <a:solidFill>
                  <a:srgbClr val="000000"/>
                </a:solidFill>
                <a:effectLst/>
                <a:latin typeface="Courier New" pitchFamily="49" charset="0"/>
              </a:rPr>
              <a:t>  5			FROM		emp);</a:t>
            </a:r>
          </a:p>
        </p:txBody>
      </p:sp>
      <p:grpSp>
        <p:nvGrpSpPr>
          <p:cNvPr id="189451" name="Group 11"/>
          <p:cNvGrpSpPr>
            <a:grpSpLocks/>
          </p:cNvGrpSpPr>
          <p:nvPr/>
        </p:nvGrpSpPr>
        <p:grpSpPr bwMode="auto">
          <a:xfrm>
            <a:off x="8386763" y="6324600"/>
            <a:ext cx="414337" cy="292100"/>
            <a:chOff x="5283" y="3984"/>
            <a:chExt cx="261" cy="184"/>
          </a:xfrm>
        </p:grpSpPr>
        <p:sp>
          <p:nvSpPr>
            <p:cNvPr id="1894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94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94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94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94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94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49"/>
                                        </p:tgtEl>
                                        <p:attrNameLst>
                                          <p:attrName>style.visibility</p:attrName>
                                        </p:attrNameLst>
                                      </p:cBhvr>
                                      <p:to>
                                        <p:strVal val="visible"/>
                                      </p:to>
                                    </p:set>
                                    <p:animEffect transition="in" filter="wipe(up)">
                                      <p:cBhvr>
                                        <p:cTn id="12" dur="500"/>
                                        <p:tgtEl>
                                          <p:spTgt spid="189449"/>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endParaRPr lang="tr-TR" dirty="0"/>
          </a:p>
        </p:txBody>
      </p:sp>
      <p:sp>
        <p:nvSpPr>
          <p:cNvPr id="343043" name="Rectangle 3"/>
          <p:cNvSpPr>
            <a:spLocks noGrp="1" noChangeArrowheads="1"/>
          </p:cNvSpPr>
          <p:nvPr>
            <p:ph type="body" idx="1"/>
          </p:nvPr>
        </p:nvSpPr>
        <p:spPr>
          <a:xfrm>
            <a:off x="925513" y="1562100"/>
            <a:ext cx="7385050" cy="4463402"/>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Some views are updatable and references to them can be used to specify tables to be updated in data change statements. </a:t>
            </a:r>
            <a:endParaRPr lang="tr-TR" altLang="zh-TW" sz="2200" dirty="0">
              <a:ea typeface="新細明體" pitchFamily="18" charset="-120"/>
            </a:endParaRPr>
          </a:p>
          <a:p>
            <a:pPr marL="457200" lvl="1" defTabSz="346075">
              <a:lnSpc>
                <a:spcPct val="130000"/>
              </a:lnSpc>
              <a:tabLst>
                <a:tab pos="571500" algn="l"/>
              </a:tabLst>
            </a:pPr>
            <a:r>
              <a:rPr lang="en-US" altLang="zh-TW" sz="2200" dirty="0">
                <a:ea typeface="新細明體" pitchFamily="18" charset="-120"/>
              </a:rPr>
              <a:t>For a view to be updatable, there must be a one-to-one relationship between the rows in the view and the rows in the underlying table. </a:t>
            </a:r>
            <a:endParaRPr lang="tr-TR" altLang="zh-TW" sz="2200" dirty="0">
              <a:ea typeface="新細明體" pitchFamily="18" charset="-120"/>
            </a:endParaRPr>
          </a:p>
          <a:p>
            <a:pPr marL="857250" lvl="2" defTabSz="346075">
              <a:lnSpc>
                <a:spcPct val="130000"/>
              </a:lnSpc>
              <a:tabLst>
                <a:tab pos="571500" algn="l"/>
              </a:tabLst>
            </a:pPr>
            <a:endParaRPr lang="tr-TR"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76412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dirty="0"/>
          </a:p>
        </p:txBody>
      </p:sp>
      <p:sp>
        <p:nvSpPr>
          <p:cNvPr id="343043" name="Rectangle 3"/>
          <p:cNvSpPr>
            <a:spLocks noGrp="1" noChangeArrowheads="1"/>
          </p:cNvSpPr>
          <p:nvPr>
            <p:ph type="body" idx="1"/>
          </p:nvPr>
        </p:nvSpPr>
        <p:spPr>
          <a:xfrm>
            <a:off x="925513" y="1562100"/>
            <a:ext cx="7385050" cy="4481869"/>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There are also certain other constructs that make a view non</a:t>
            </a:r>
            <a:r>
              <a:rPr lang="tr-TR" altLang="zh-TW" sz="2200" dirty="0">
                <a:ea typeface="新細明體" pitchFamily="18" charset="-120"/>
              </a:rPr>
              <a:t>-</a:t>
            </a:r>
            <a:r>
              <a:rPr lang="en-US" altLang="zh-TW" sz="2200" dirty="0">
                <a:ea typeface="新細明體" pitchFamily="18" charset="-120"/>
              </a:rPr>
              <a:t>updatable. </a:t>
            </a:r>
            <a:endParaRPr lang="tr-TR" altLang="zh-TW" sz="2200" dirty="0">
              <a:ea typeface="新細明體" pitchFamily="18" charset="-120"/>
            </a:endParaRPr>
          </a:p>
          <a:p>
            <a:pPr marL="857250" lvl="2" defTabSz="346075">
              <a:lnSpc>
                <a:spcPct val="130000"/>
              </a:lnSpc>
              <a:tabLst>
                <a:tab pos="571500" algn="l"/>
              </a:tabLst>
            </a:pPr>
            <a:r>
              <a:rPr lang="tr-TR" altLang="zh-TW" sz="2000" dirty="0" err="1">
                <a:ea typeface="新細明體" pitchFamily="18" charset="-120"/>
              </a:rPr>
              <a:t>Aggregate</a:t>
            </a:r>
            <a:r>
              <a:rPr lang="tr-TR" altLang="zh-TW" sz="2000" dirty="0">
                <a:ea typeface="新細明體" pitchFamily="18" charset="-120"/>
              </a:rPr>
              <a:t> </a:t>
            </a:r>
            <a:r>
              <a:rPr lang="tr-TR" altLang="zh-TW" sz="2000" dirty="0" err="1">
                <a:ea typeface="新細明體" pitchFamily="18" charset="-120"/>
              </a:rPr>
              <a:t>functions</a:t>
            </a:r>
            <a:endParaRPr lang="tr-TR" altLang="zh-TW" sz="2000" dirty="0">
              <a:ea typeface="新細明體" pitchFamily="18" charset="-120"/>
            </a:endParaRPr>
          </a:p>
          <a:p>
            <a:pPr marL="857250" lvl="2" defTabSz="346075">
              <a:lnSpc>
                <a:spcPct val="130000"/>
              </a:lnSpc>
              <a:tabLst>
                <a:tab pos="571500" algn="l"/>
              </a:tabLst>
            </a:pPr>
            <a:r>
              <a:rPr lang="tr-TR" altLang="zh-TW" sz="2000" dirty="0">
                <a:ea typeface="新細明體" pitchFamily="18" charset="-120"/>
              </a:rPr>
              <a:t>DISTINCT</a:t>
            </a:r>
          </a:p>
          <a:p>
            <a:pPr marL="857250" lvl="2" defTabSz="346075">
              <a:lnSpc>
                <a:spcPct val="130000"/>
              </a:lnSpc>
              <a:tabLst>
                <a:tab pos="571500" algn="l"/>
              </a:tabLst>
            </a:pPr>
            <a:r>
              <a:rPr lang="tr-TR" altLang="zh-TW" sz="2000" dirty="0">
                <a:ea typeface="新細明體" pitchFamily="18" charset="-120"/>
              </a:rPr>
              <a:t>GROUP BY</a:t>
            </a:r>
          </a:p>
          <a:p>
            <a:pPr marL="857250" lvl="2" defTabSz="346075">
              <a:lnSpc>
                <a:spcPct val="130000"/>
              </a:lnSpc>
              <a:tabLst>
                <a:tab pos="571500" algn="l"/>
              </a:tabLst>
            </a:pPr>
            <a:r>
              <a:rPr lang="tr-TR" altLang="zh-TW" sz="2000" dirty="0">
                <a:ea typeface="新細明體" pitchFamily="18" charset="-120"/>
              </a:rPr>
              <a:t>HAVING</a:t>
            </a:r>
          </a:p>
          <a:p>
            <a:pPr marL="857250" lvl="2" defTabSz="346075">
              <a:lnSpc>
                <a:spcPct val="130000"/>
              </a:lnSpc>
              <a:tabLst>
                <a:tab pos="571500" algn="l"/>
              </a:tabLst>
            </a:pPr>
            <a:r>
              <a:rPr lang="tr-TR" altLang="zh-TW" sz="2000" dirty="0">
                <a:ea typeface="新細明體" pitchFamily="18" charset="-120"/>
              </a:rPr>
              <a:t>….</a:t>
            </a: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52456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 (INSERT)</a:t>
            </a:r>
            <a:endParaRPr lang="tr-TR" dirty="0"/>
          </a:p>
        </p:txBody>
      </p:sp>
      <p:sp>
        <p:nvSpPr>
          <p:cNvPr id="343043" name="Rectangle 3"/>
          <p:cNvSpPr>
            <a:spLocks noGrp="1" noChangeArrowheads="1"/>
          </p:cNvSpPr>
          <p:nvPr>
            <p:ph type="body" idx="1"/>
          </p:nvPr>
        </p:nvSpPr>
        <p:spPr>
          <a:xfrm>
            <a:off x="925513" y="1562100"/>
            <a:ext cx="7385050" cy="5845319"/>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 </a:t>
            </a:r>
            <a:r>
              <a:rPr lang="tr-TR" altLang="zh-TW" sz="1600" dirty="0">
                <a:ea typeface="新細明體" pitchFamily="18" charset="-120"/>
              </a:rPr>
              <a:t>8000</a:t>
            </a:r>
            <a:r>
              <a:rPr lang="en-US" altLang="zh-TW" sz="1600" dirty="0">
                <a:ea typeface="新細明體" pitchFamily="18" charset="-120"/>
              </a:rPr>
              <a:t>);</a:t>
            </a:r>
          </a:p>
          <a:p>
            <a:pPr>
              <a:lnSpc>
                <a:spcPct val="90000"/>
              </a:lnSpc>
              <a:buClr>
                <a:srgbClr val="1409F7"/>
              </a:buClr>
              <a:buFontTx/>
              <a:buNone/>
            </a:pPr>
            <a:r>
              <a:rPr lang="en-US" altLang="zh-TW" sz="1600" dirty="0">
                <a:ea typeface="新細明體" pitchFamily="18" charset="-120"/>
              </a:rPr>
              <a:t>To make the view </a:t>
            </a:r>
            <a:r>
              <a:rPr lang="tr-TR" altLang="zh-TW" sz="1600" dirty="0" err="1">
                <a:ea typeface="新細明體" pitchFamily="18" charset="-120"/>
              </a:rPr>
              <a:t>Clerk</a:t>
            </a:r>
            <a:r>
              <a:rPr lang="en-US" altLang="zh-TW" sz="1600" dirty="0">
                <a:ea typeface="新細明體" pitchFamily="18" charset="-120"/>
              </a:rPr>
              <a:t> updateable, we need to add attribute </a:t>
            </a:r>
            <a:r>
              <a:rPr lang="tr-TR" altLang="zh-TW" sz="1600" b="1" dirty="0" err="1">
                <a:solidFill>
                  <a:srgbClr val="CA020C"/>
                </a:solidFill>
                <a:ea typeface="新細明體" pitchFamily="18" charset="-120"/>
              </a:rPr>
              <a:t>empno</a:t>
            </a:r>
            <a:r>
              <a:rPr lang="en-US" altLang="zh-TW" sz="1600" dirty="0">
                <a:ea typeface="新細明體" pitchFamily="18" charset="-120"/>
              </a:rPr>
              <a:t> to it’s </a:t>
            </a:r>
            <a:r>
              <a:rPr lang="en-US" altLang="zh-TW" sz="1600" b="1" dirty="0">
                <a:ea typeface="新細明體" pitchFamily="18" charset="-120"/>
              </a:rPr>
              <a:t>SELECT</a:t>
            </a:r>
            <a:r>
              <a:rPr lang="en-US" altLang="zh-TW" sz="1600" dirty="0">
                <a:ea typeface="新細明體" pitchFamily="18" charset="-120"/>
              </a:rPr>
              <a:t> clause</a:t>
            </a:r>
            <a:r>
              <a:rPr lang="tr-TR" altLang="zh-TW" sz="1600" dirty="0">
                <a:ea typeface="新細明體" pitchFamily="18" charset="-120"/>
              </a:rPr>
              <a:t> </a:t>
            </a:r>
            <a:r>
              <a:rPr lang="en-US" altLang="zh-TW" sz="1600" dirty="0">
                <a:ea typeface="新細明體" pitchFamily="18" charset="-120"/>
              </a:rPr>
              <a:t>because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cannot</a:t>
            </a:r>
            <a:r>
              <a:rPr lang="tr-TR" altLang="zh-TW" sz="1600" dirty="0">
                <a:ea typeface="新細明體" pitchFamily="18" charset="-120"/>
              </a:rPr>
              <a:t> be </a:t>
            </a:r>
            <a:r>
              <a:rPr lang="tr-TR" altLang="zh-TW" sz="1600" dirty="0" err="1">
                <a:ea typeface="新細明體" pitchFamily="18" charset="-120"/>
              </a:rPr>
              <a:t>null</a:t>
            </a:r>
            <a:r>
              <a:rPr lang="tr-TR" altLang="zh-TW" sz="1600" dirty="0">
                <a:ea typeface="新細明體" pitchFamily="18" charset="-120"/>
              </a:rPr>
              <a:t> in </a:t>
            </a:r>
            <a:r>
              <a:rPr lang="tr-TR" altLang="zh-TW" sz="1600" dirty="0" err="1">
                <a:ea typeface="新細明體" pitchFamily="18" charset="-120"/>
              </a:rPr>
              <a:t>emp</a:t>
            </a:r>
            <a:r>
              <a:rPr lang="tr-TR" altLang="zh-TW" sz="1600" dirty="0">
                <a:ea typeface="新細明體" pitchFamily="18" charset="-120"/>
              </a:rPr>
              <a:t> </a:t>
            </a:r>
            <a:r>
              <a:rPr lang="tr-TR" altLang="zh-TW" sz="1600" dirty="0" err="1">
                <a:ea typeface="新細明體" pitchFamily="18" charset="-120"/>
              </a:rPr>
              <a:t>table</a:t>
            </a:r>
            <a:r>
              <a:rPr lang="tr-TR" altLang="zh-TW" sz="1600" dirty="0">
                <a:ea typeface="新細明體" pitchFamily="18" charset="-120"/>
              </a:rPr>
              <a:t> (NOT NULL </a:t>
            </a:r>
            <a:r>
              <a:rPr lang="tr-TR" altLang="zh-TW" sz="1600" dirty="0" err="1">
                <a:ea typeface="新細明體" pitchFamily="18" charset="-120"/>
              </a:rPr>
              <a:t>constraint</a:t>
            </a:r>
            <a:r>
              <a:rPr lang="tr-TR" altLang="zh-TW" sz="1600" dirty="0">
                <a:ea typeface="新細明體" pitchFamily="18" charset="-120"/>
              </a:rPr>
              <a:t>.)</a:t>
            </a:r>
            <a:endParaRPr lang="tr-TR" altLang="zh-TW" sz="2000" b="1" dirty="0">
              <a:ea typeface="新細明體" pitchFamily="18" charset="-120"/>
            </a:endParaRPr>
          </a:p>
          <a:p>
            <a:pPr>
              <a:lnSpc>
                <a:spcPct val="90000"/>
              </a:lnSpc>
              <a:buClr>
                <a:srgbClr val="1409F7"/>
              </a:buClr>
              <a:buFontTx/>
              <a:buNone/>
            </a:pPr>
            <a:r>
              <a:rPr lang="en-US" altLang="zh-TW" sz="1800" b="1" dirty="0">
                <a:ea typeface="新細明體" pitchFamily="18" charset="-120"/>
              </a:rPr>
              <a:t>CREATE VIEW</a:t>
            </a:r>
            <a:r>
              <a:rPr lang="en-US" altLang="zh-TW" sz="1800" dirty="0">
                <a:ea typeface="新細明體" pitchFamily="18" charset="-120"/>
              </a:rPr>
              <a:t> </a:t>
            </a:r>
            <a:r>
              <a:rPr lang="tr-TR" altLang="zh-TW" sz="1800" dirty="0" err="1">
                <a:ea typeface="新細明體" pitchFamily="18" charset="-120"/>
              </a:rPr>
              <a:t>Clerk</a:t>
            </a:r>
            <a:r>
              <a:rPr lang="tr-TR" altLang="zh-TW" sz="1800" dirty="0">
                <a:ea typeface="新細明體" pitchFamily="18" charset="-120"/>
              </a:rPr>
              <a:t> </a:t>
            </a:r>
            <a:r>
              <a:rPr lang="en-US" altLang="zh-TW" sz="1800" b="1" dirty="0">
                <a:ea typeface="新細明體" pitchFamily="18" charset="-120"/>
              </a:rPr>
              <a:t>AS</a:t>
            </a:r>
            <a:r>
              <a:rPr lang="en-US" altLang="zh-TW" sz="1800" dirty="0">
                <a:ea typeface="新細明體" pitchFamily="18" charset="-120"/>
              </a:rPr>
              <a:t> </a:t>
            </a:r>
          </a:p>
          <a:p>
            <a:pPr lvl="2">
              <a:lnSpc>
                <a:spcPct val="90000"/>
              </a:lnSpc>
              <a:buClr>
                <a:srgbClr val="1409F7"/>
              </a:buClr>
              <a:buFontTx/>
              <a:buNone/>
            </a:pPr>
            <a:r>
              <a:rPr lang="en-US" altLang="zh-TW" sz="1600" b="1" dirty="0">
                <a:ea typeface="新細明體" pitchFamily="18" charset="-120"/>
              </a:rPr>
              <a:t>SELECT</a:t>
            </a:r>
            <a:r>
              <a:rPr lang="en-US" altLang="zh-TW" sz="1600" dirty="0">
                <a:ea typeface="新細明體" pitchFamily="18" charset="-120"/>
              </a:rPr>
              <a:t>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ename</a:t>
            </a:r>
            <a:r>
              <a:rPr lang="tr-TR" altLang="zh-TW" sz="1600" dirty="0">
                <a:ea typeface="新細明體" pitchFamily="18" charset="-120"/>
              </a:rPr>
              <a:t>, </a:t>
            </a:r>
            <a:r>
              <a:rPr lang="tr-TR" altLang="zh-TW" sz="1600" dirty="0" err="1">
                <a:ea typeface="新細明體" pitchFamily="18" charset="-120"/>
              </a:rPr>
              <a:t>job</a:t>
            </a:r>
            <a:r>
              <a:rPr lang="tr-TR" altLang="zh-TW" sz="1600" dirty="0">
                <a:ea typeface="新細明體" pitchFamily="18" charset="-120"/>
              </a:rPr>
              <a:t>, sal</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FROM</a:t>
            </a:r>
            <a:r>
              <a:rPr lang="en-US" altLang="zh-TW" sz="1600" dirty="0">
                <a:ea typeface="新細明體" pitchFamily="18" charset="-120"/>
              </a:rPr>
              <a:t> </a:t>
            </a:r>
            <a:r>
              <a:rPr lang="tr-TR" altLang="zh-TW" sz="1600" dirty="0" err="1">
                <a:ea typeface="新細明體" pitchFamily="18" charset="-120"/>
              </a:rPr>
              <a:t>emp</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WHERE</a:t>
            </a:r>
            <a:r>
              <a:rPr lang="en-US" altLang="zh-TW" sz="1600" dirty="0">
                <a:ea typeface="新細明體" pitchFamily="18" charset="-120"/>
              </a:rPr>
              <a:t> </a:t>
            </a:r>
            <a:r>
              <a:rPr lang="tr-TR" altLang="zh-TW" sz="1600" dirty="0" err="1">
                <a:ea typeface="新細明體" pitchFamily="18" charset="-120"/>
              </a:rPr>
              <a:t>job</a:t>
            </a:r>
            <a:r>
              <a:rPr lang="en-US" altLang="zh-TW" sz="1600" dirty="0">
                <a:ea typeface="新細明體" pitchFamily="18" charset="-120"/>
              </a:rPr>
              <a:t> = '</a:t>
            </a:r>
            <a:r>
              <a:rPr lang="tr-TR" altLang="zh-TW" sz="1600" dirty="0">
                <a:ea typeface="新細明體" pitchFamily="18" charset="-120"/>
              </a:rPr>
              <a:t>CLERK</a:t>
            </a:r>
            <a:r>
              <a:rPr lang="en-US" altLang="zh-TW" sz="1600" dirty="0">
                <a:ea typeface="新細明體" pitchFamily="18" charset="-120"/>
              </a:rPr>
              <a:t>';</a:t>
            </a:r>
          </a:p>
          <a:p>
            <a:pPr>
              <a:lnSpc>
                <a:spcPct val="90000"/>
              </a:lnSpc>
              <a:buClr>
                <a:srgbClr val="1409F7"/>
              </a:buClr>
              <a:buFontTx/>
              <a:buNone/>
            </a:pPr>
            <a:r>
              <a:rPr lang="en-US" altLang="zh-TW" sz="2000" dirty="0">
                <a:ea typeface="新細明體" pitchFamily="18" charset="-120"/>
              </a:rPr>
              <a:t>Then</a:t>
            </a:r>
          </a:p>
          <a:p>
            <a:pPr lvl="2">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(1234, </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a:t>
            </a:r>
            <a:r>
              <a:rPr lang="tr-TR" altLang="zh-TW" sz="1600" dirty="0">
                <a:ea typeface="新細明體" pitchFamily="18" charset="-120"/>
              </a:rPr>
              <a:t> </a:t>
            </a:r>
            <a:r>
              <a:rPr lang="en-US" altLang="zh-TW" sz="1600" dirty="0">
                <a:ea typeface="新細明體" pitchFamily="18" charset="-120"/>
              </a:rPr>
              <a:t>'</a:t>
            </a:r>
            <a:r>
              <a:rPr lang="tr-TR" altLang="zh-TW" sz="1600" dirty="0">
                <a:ea typeface="新細明體" pitchFamily="18" charset="-120"/>
              </a:rPr>
              <a:t>CLERK</a:t>
            </a:r>
            <a:r>
              <a:rPr lang="en-US" altLang="zh-TW" sz="1600" dirty="0">
                <a:ea typeface="新細明體" pitchFamily="18" charset="-120"/>
              </a:rPr>
              <a:t>'</a:t>
            </a:r>
            <a:r>
              <a:rPr lang="tr-TR" altLang="zh-TW" sz="1600" dirty="0">
                <a:ea typeface="新細明體" pitchFamily="18" charset="-120"/>
              </a:rPr>
              <a:t>, 8000</a:t>
            </a:r>
            <a:r>
              <a:rPr lang="en-US" altLang="zh-TW" sz="1600" dirty="0">
                <a:ea typeface="新細明體" pitchFamily="18" charset="-120"/>
              </a:rPr>
              <a:t>); </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graphicFrame>
        <p:nvGraphicFramePr>
          <p:cNvPr id="13" name="Tablo 12"/>
          <p:cNvGraphicFramePr>
            <a:graphicFrameLocks noGrp="1"/>
          </p:cNvGraphicFramePr>
          <p:nvPr>
            <p:extLst>
              <p:ext uri="{D42A27DB-BD31-4B8C-83A1-F6EECF244321}">
                <p14:modId xmlns:p14="http://schemas.microsoft.com/office/powerpoint/2010/main" val="908338720"/>
              </p:ext>
            </p:extLst>
          </p:nvPr>
        </p:nvGraphicFramePr>
        <p:xfrm>
          <a:off x="893762" y="524878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dirty="0"/>
                        <a:t>SUE</a:t>
                      </a:r>
                    </a:p>
                  </a:txBody>
                  <a:tcPr marL="0" marR="0" marT="0" marB="0" anchor="ctr">
                    <a:lnL>
                      <a:noFill/>
                    </a:lnL>
                    <a:lnR>
                      <a:noFill/>
                    </a:lnR>
                    <a:lnT>
                      <a:noFill/>
                    </a:lnT>
                    <a:lnB>
                      <a:noFill/>
                    </a:lnB>
                  </a:tcPr>
                </a:tc>
                <a:tc>
                  <a:txBody>
                    <a:bodyPr/>
                    <a:lstStyle/>
                    <a:p>
                      <a:r>
                        <a:rPr lang="en-US" sz="1400" dirty="0"/>
                        <a:t>CLERK</a:t>
                      </a:r>
                    </a:p>
                  </a:txBody>
                  <a:tcPr marL="0" marR="0" marT="0" marB="0" anchor="ctr">
                    <a:lnL>
                      <a:noFill/>
                    </a:lnL>
                    <a:lnR>
                      <a:noFill/>
                    </a:lnR>
                    <a:lnT>
                      <a:noFill/>
                    </a:lnT>
                    <a:lnB>
                      <a:noFill/>
                    </a:lnB>
                  </a:tcPr>
                </a:tc>
                <a:tc>
                  <a:txBody>
                    <a:bodyPr/>
                    <a:lstStyle/>
                    <a:p>
                      <a:r>
                        <a:rPr lang="en-US" sz="1400" dirty="0"/>
                        <a:t>8000</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 name="AutoShape 4"/>
          <p:cNvSpPr>
            <a:spLocks noChangeArrowheads="1"/>
          </p:cNvSpPr>
          <p:nvPr/>
        </p:nvSpPr>
        <p:spPr bwMode="auto">
          <a:xfrm>
            <a:off x="6926494" y="436470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graphicFrame>
        <p:nvGraphicFramePr>
          <p:cNvPr id="15" name="Tablo 14"/>
          <p:cNvGraphicFramePr>
            <a:graphicFrameLocks noGrp="1"/>
          </p:cNvGraphicFramePr>
          <p:nvPr>
            <p:extLst>
              <p:ext uri="{D42A27DB-BD31-4B8C-83A1-F6EECF244321}">
                <p14:modId xmlns:p14="http://schemas.microsoft.com/office/powerpoint/2010/main" val="1298977067"/>
              </p:ext>
            </p:extLst>
          </p:nvPr>
        </p:nvGraphicFramePr>
        <p:xfrm>
          <a:off x="943987" y="5918676"/>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a:t>SUE</a:t>
                      </a:r>
                    </a:p>
                  </a:txBody>
                  <a:tcPr marL="0" marR="0" marT="0" marB="0" anchor="ctr">
                    <a:lnL>
                      <a:noFill/>
                    </a:lnL>
                    <a:lnR>
                      <a:noFill/>
                    </a:lnR>
                    <a:lnT>
                      <a:noFill/>
                    </a:lnT>
                    <a:lnB>
                      <a:noFill/>
                    </a:lnB>
                  </a:tcPr>
                </a:tc>
                <a:tc>
                  <a:txBody>
                    <a:bodyPr/>
                    <a:lstStyle/>
                    <a:p>
                      <a:r>
                        <a:rPr lang="en-US" sz="1400"/>
                        <a:t>CLERK</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a:t>8000</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3572221927"/>
              </p:ext>
            </p:extLst>
          </p:nvPr>
        </p:nvGraphicFramePr>
        <p:xfrm>
          <a:off x="921700" y="500494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7" name="Tablo 16"/>
          <p:cNvGraphicFramePr>
            <a:graphicFrameLocks noGrp="1"/>
          </p:cNvGraphicFramePr>
          <p:nvPr>
            <p:extLst>
              <p:ext uri="{D42A27DB-BD31-4B8C-83A1-F6EECF244321}">
                <p14:modId xmlns:p14="http://schemas.microsoft.com/office/powerpoint/2010/main" val="3863643428"/>
              </p:ext>
            </p:extLst>
          </p:nvPr>
        </p:nvGraphicFramePr>
        <p:xfrm>
          <a:off x="849788" y="5688979"/>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MGR</a:t>
                      </a:r>
                    </a:p>
                  </a:txBody>
                  <a:tcPr marL="0" marR="0" marT="0" marB="0" anchor="ctr">
                    <a:lnL>
                      <a:noFill/>
                    </a:lnL>
                    <a:lnR>
                      <a:noFill/>
                    </a:lnR>
                    <a:lnT>
                      <a:noFill/>
                    </a:lnT>
                    <a:lnB>
                      <a:noFill/>
                    </a:lnB>
                  </a:tcPr>
                </a:tc>
                <a:tc>
                  <a:txBody>
                    <a:bodyPr/>
                    <a:lstStyle/>
                    <a:p>
                      <a:r>
                        <a:rPr lang="en-US" sz="1400" dirty="0"/>
                        <a:t>HIREDATE</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tc>
                  <a:txBody>
                    <a:bodyPr/>
                    <a:lstStyle/>
                    <a:p>
                      <a:r>
                        <a:rPr lang="en-US" sz="1400"/>
                        <a:t>COMM</a:t>
                      </a:r>
                    </a:p>
                  </a:txBody>
                  <a:tcPr marL="0" marR="0" marT="0" marB="0" anchor="ctr">
                    <a:lnL>
                      <a:noFill/>
                    </a:lnL>
                    <a:lnR>
                      <a:noFill/>
                    </a:lnR>
                    <a:lnT>
                      <a:noFill/>
                    </a:lnT>
                    <a:lnB>
                      <a:noFill/>
                    </a:lnB>
                  </a:tcPr>
                </a:tc>
                <a:tc>
                  <a:txBody>
                    <a:bodyPr/>
                    <a:lstStyle/>
                    <a:p>
                      <a:r>
                        <a:rPr lang="en-US" sz="1400" dirty="0"/>
                        <a:t>DEPTNO</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Dikdörtgen 3"/>
          <p:cNvSpPr/>
          <p:nvPr/>
        </p:nvSpPr>
        <p:spPr bwMode="auto">
          <a:xfrm>
            <a:off x="777876" y="5007000"/>
            <a:ext cx="6818460" cy="46326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19" name="Dikdörtgen 18"/>
          <p:cNvSpPr/>
          <p:nvPr/>
        </p:nvSpPr>
        <p:spPr bwMode="auto">
          <a:xfrm>
            <a:off x="777876" y="5650385"/>
            <a:ext cx="7916224" cy="49117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0" name="AutoShape 5"/>
          <p:cNvSpPr>
            <a:spLocks noChangeArrowheads="1"/>
          </p:cNvSpPr>
          <p:nvPr/>
        </p:nvSpPr>
        <p:spPr bwMode="auto">
          <a:xfrm>
            <a:off x="777876" y="6337300"/>
            <a:ext cx="1081088" cy="431800"/>
          </a:xfrm>
          <a:prstGeom prst="wedgeRoundRectCallout">
            <a:avLst>
              <a:gd name="adj1" fmla="val 96687"/>
              <a:gd name="adj2" fmla="val -70505"/>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3233142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(DELETE)</a:t>
            </a:r>
            <a:endParaRPr lang="tr-TR" sz="4000" dirty="0"/>
          </a:p>
        </p:txBody>
      </p:sp>
      <p:sp>
        <p:nvSpPr>
          <p:cNvPr id="343043" name="Rectangle 3"/>
          <p:cNvSpPr>
            <a:spLocks noGrp="1" noChangeArrowheads="1"/>
          </p:cNvSpPr>
          <p:nvPr>
            <p:ph type="body" idx="1"/>
          </p:nvPr>
        </p:nvSpPr>
        <p:spPr>
          <a:xfrm>
            <a:off x="925513" y="1562100"/>
            <a:ext cx="7385050" cy="659937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200" dirty="0">
                <a:ea typeface="新細明體" pitchFamily="18" charset="-120"/>
              </a:rPr>
              <a:t>Suppose we wish to delete all employees with “</a:t>
            </a:r>
            <a:r>
              <a:rPr lang="tr-TR" altLang="zh-TW" sz="2200" dirty="0">
                <a:ea typeface="新細明體" pitchFamily="18" charset="-120"/>
              </a:rPr>
              <a:t>MS</a:t>
            </a:r>
            <a:r>
              <a:rPr lang="en-US" altLang="zh-TW" sz="2200" dirty="0">
                <a:ea typeface="新細明體" pitchFamily="18" charset="-120"/>
              </a:rPr>
              <a:t>” in their name from the updateable view Clerk.</a:t>
            </a:r>
            <a:endParaRPr lang="tr-TR" altLang="zh-TW" sz="2200" dirty="0">
              <a:ea typeface="新細明體" pitchFamily="18" charset="-120"/>
            </a:endParaRPr>
          </a:p>
          <a:p>
            <a:pPr marL="114300" lvl="1" indent="0" defTabSz="346075">
              <a:lnSpc>
                <a:spcPct val="130000"/>
              </a:lnSpc>
              <a:buNone/>
              <a:tabLst>
                <a:tab pos="571500" algn="l"/>
              </a:tabLst>
            </a:pPr>
            <a:endParaRPr lang="tr-TR" altLang="zh-TW" sz="2200" dirty="0">
              <a:ea typeface="新細明體" pitchFamily="18" charset="-120"/>
            </a:endParaRPr>
          </a:p>
          <a:p>
            <a:pPr lvl="1">
              <a:lnSpc>
                <a:spcPct val="80000"/>
              </a:lnSpc>
              <a:buClr>
                <a:srgbClr val="1409F7"/>
              </a:buClr>
              <a:buFontTx/>
              <a:buNone/>
            </a:pPr>
            <a:r>
              <a:rPr lang="tr-TR" altLang="zh-TW" sz="1800" b="1" dirty="0">
                <a:ea typeface="新細明體" pitchFamily="18" charset="-120"/>
              </a:rPr>
              <a:t>DELETE FROM</a:t>
            </a:r>
            <a:r>
              <a:rPr lang="en-US" altLang="zh-TW" sz="1800" dirty="0">
                <a:ea typeface="新細明體" pitchFamily="18" charset="-120"/>
              </a:rPr>
              <a:t> </a:t>
            </a:r>
            <a:r>
              <a:rPr lang="tr-TR" altLang="zh-TW" sz="1800" dirty="0" err="1">
                <a:ea typeface="新細明體" pitchFamily="18" charset="-120"/>
              </a:rPr>
              <a:t>Clerk</a:t>
            </a:r>
            <a:endParaRPr lang="en-US" altLang="zh-TW" sz="1800" dirty="0">
              <a:ea typeface="新細明體" pitchFamily="18" charset="-120"/>
            </a:endParaRPr>
          </a:p>
          <a:p>
            <a:pPr marL="114300" lvl="1" indent="0" defTabSz="346075">
              <a:lnSpc>
                <a:spcPct val="110000"/>
              </a:lnSpc>
              <a:buNone/>
              <a:tabLst>
                <a:tab pos="571500" algn="l"/>
              </a:tabLst>
            </a:pPr>
            <a:r>
              <a:rPr lang="tr-TR" altLang="zh-TW" sz="1800" b="1" dirty="0">
                <a:ea typeface="新細明體" pitchFamily="18" charset="-120"/>
              </a:rPr>
              <a:t>      </a:t>
            </a:r>
            <a:r>
              <a:rPr lang="en-US" altLang="zh-TW" sz="1800" b="1" dirty="0">
                <a:ea typeface="新細明體" pitchFamily="18" charset="-120"/>
              </a:rPr>
              <a:t>WHERE</a:t>
            </a:r>
            <a:r>
              <a:rPr lang="tr-TR" altLang="zh-TW" sz="1800" b="1" dirty="0">
                <a:ea typeface="新細明體" pitchFamily="18" charset="-120"/>
              </a:rPr>
              <a:t> </a:t>
            </a:r>
            <a:r>
              <a:rPr lang="tr-TR"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a:t>
            </a:r>
            <a:endParaRPr lang="tr-TR" altLang="zh-TW" sz="1800" dirty="0">
              <a:ea typeface="新細明體" pitchFamily="18" charset="-120"/>
            </a:endParaRPr>
          </a:p>
          <a:p>
            <a:pPr marL="114300" lvl="1" indent="0" defTabSz="346075">
              <a:lnSpc>
                <a:spcPct val="130000"/>
              </a:lnSpc>
              <a:buNone/>
              <a:tabLst>
                <a:tab pos="571500" algn="l"/>
              </a:tabLst>
            </a:pPr>
            <a:endParaRPr lang="tr-TR" altLang="zh-TW" sz="1800" dirty="0">
              <a:ea typeface="新細明體" pitchFamily="18" charset="-120"/>
            </a:endParaRPr>
          </a:p>
          <a:p>
            <a:pPr marL="114300" lvl="1" indent="0" defTabSz="346075">
              <a:lnSpc>
                <a:spcPct val="130000"/>
              </a:lnSpc>
              <a:buNone/>
              <a:tabLst>
                <a:tab pos="571500" algn="l"/>
              </a:tabLst>
            </a:pPr>
            <a:r>
              <a:rPr lang="en-US" altLang="zh-TW" sz="2200" dirty="0">
                <a:ea typeface="新細明體" pitchFamily="18" charset="-120"/>
              </a:rPr>
              <a:t>It is turned into the base table delete</a:t>
            </a:r>
            <a:endParaRPr lang="tr-TR" altLang="zh-TW" sz="2200" dirty="0">
              <a:ea typeface="新細明體" pitchFamily="18" charset="-120"/>
            </a:endParaRPr>
          </a:p>
          <a:p>
            <a:pPr marL="114300" lvl="1" indent="0" defTabSz="346075">
              <a:lnSpc>
                <a:spcPct val="130000"/>
              </a:lnSpc>
              <a:buNone/>
              <a:tabLst>
                <a:tab pos="571500" algn="l"/>
              </a:tabLst>
            </a:pP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DELETE FROM </a:t>
            </a:r>
            <a:r>
              <a:rPr lang="en-US" altLang="zh-TW" sz="1800" dirty="0" err="1">
                <a:ea typeface="新細明體" pitchFamily="18" charset="-120"/>
              </a:rPr>
              <a:t>emp</a:t>
            </a: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WHERE</a:t>
            </a:r>
            <a:r>
              <a:rPr lang="en-US" altLang="zh-TW" sz="1800" dirty="0">
                <a:ea typeface="新細明體" pitchFamily="18" charset="-120"/>
              </a:rPr>
              <a:t> </a:t>
            </a:r>
            <a:r>
              <a:rPr lang="en-US"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 </a:t>
            </a:r>
            <a:r>
              <a:rPr lang="en-US" altLang="zh-TW" sz="1800" b="1" dirty="0">
                <a:ea typeface="新細明體" pitchFamily="18" charset="-120"/>
              </a:rPr>
              <a:t>AND</a:t>
            </a:r>
            <a:r>
              <a:rPr lang="en-US" altLang="zh-TW" sz="1800" dirty="0">
                <a:ea typeface="新細明體" pitchFamily="18" charset="-120"/>
              </a:rPr>
              <a:t> job = 'CLERK';</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894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UPDATE</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863786"/>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UPDATE from an updateable view</a:t>
            </a:r>
            <a:endParaRPr lang="tr-TR" altLang="zh-TW" sz="2000" dirty="0">
              <a:ea typeface="新細明體" pitchFamily="18" charset="-120"/>
            </a:endParaRPr>
          </a:p>
          <a:p>
            <a:pPr lvl="1">
              <a:lnSpc>
                <a:spcPct val="80000"/>
              </a:lnSpc>
              <a:buClr>
                <a:srgbClr val="1409F7"/>
              </a:buClr>
              <a:buFontTx/>
              <a:buNone/>
            </a:pPr>
            <a:endParaRPr lang="tr-TR" altLang="zh-TW" sz="1800" b="1"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Clerk</a:t>
            </a:r>
            <a:endParaRPr lang="tr-TR"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a:t>
            </a:r>
            <a:r>
              <a:rPr lang="tr-TR" altLang="zh-TW" sz="2000" dirty="0">
                <a:ea typeface="新細明體" pitchFamily="18" charset="-120"/>
              </a:rPr>
              <a:t>'JAMES';</a:t>
            </a:r>
            <a:endParaRPr lang="en-US" altLang="zh-TW" sz="2000" dirty="0">
              <a:ea typeface="新細明體" pitchFamily="18" charset="-120"/>
            </a:endParaRPr>
          </a:p>
          <a:p>
            <a:pPr lvl="1">
              <a:lnSpc>
                <a:spcPct val="80000"/>
              </a:lnSpc>
              <a:buClr>
                <a:srgbClr val="1409F7"/>
              </a:buClr>
              <a:buFontTx/>
              <a:buNone/>
            </a:pPr>
            <a:endParaRPr lang="en-US" altLang="zh-TW" sz="2400" dirty="0">
              <a:ea typeface="新細明體" pitchFamily="18" charset="-120"/>
            </a:endParaRPr>
          </a:p>
          <a:p>
            <a:pPr>
              <a:lnSpc>
                <a:spcPct val="80000"/>
              </a:lnSpc>
              <a:buClr>
                <a:srgbClr val="1409F7"/>
              </a:buClr>
              <a:buFontTx/>
              <a:buNone/>
            </a:pPr>
            <a:r>
              <a:rPr lang="en-US" altLang="zh-TW" sz="2000" dirty="0">
                <a:ea typeface="新細明體" pitchFamily="18" charset="-120"/>
              </a:rPr>
              <a:t>It is turned into the base table update</a:t>
            </a:r>
          </a:p>
          <a:p>
            <a:pPr>
              <a:lnSpc>
                <a:spcPct val="80000"/>
              </a:lnSpc>
              <a:buClr>
                <a:srgbClr val="1409F7"/>
              </a:buClr>
              <a:buFontTx/>
              <a:buNone/>
            </a:pP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'JAMES'</a:t>
            </a:r>
            <a:r>
              <a:rPr lang="tr-TR"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job</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'CLERK';</a:t>
            </a:r>
            <a:endParaRPr lang="tr-TR" altLang="zh-TW" sz="2000" dirty="0">
              <a:ea typeface="新細明體" pitchFamily="18" charset="-120"/>
            </a:endParaRPr>
          </a:p>
          <a:p>
            <a:pPr marL="114300" lvl="1" indent="0" defTabSz="346075">
              <a:lnSpc>
                <a:spcPct val="130000"/>
              </a:lnSpc>
              <a:buNone/>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2223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DROP</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749908"/>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DROP view: All views can be dropped, whether or not the view is updateable.</a:t>
            </a:r>
            <a:endParaRPr lang="tr-TR" altLang="zh-TW" sz="2000" dirty="0">
              <a:ea typeface="新細明體" pitchFamily="18" charset="-120"/>
            </a:endParaRPr>
          </a:p>
          <a:p>
            <a:pPr lvl="1">
              <a:lnSpc>
                <a:spcPct val="90000"/>
              </a:lnSpc>
              <a:buClr>
                <a:srgbClr val="1409F7"/>
              </a:buClr>
              <a:buFontTx/>
              <a:buNone/>
            </a:pPr>
            <a:endParaRPr lang="tr-TR" altLang="zh-TW" sz="2000" b="1"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VIEW</a:t>
            </a:r>
            <a:r>
              <a:rPr lang="en-US" altLang="zh-TW" sz="2000" dirty="0">
                <a:ea typeface="新細明體" pitchFamily="18" charset="-120"/>
              </a:rPr>
              <a:t> </a:t>
            </a:r>
            <a:r>
              <a:rPr lang="tr-TR" altLang="zh-TW" sz="2000" dirty="0" err="1">
                <a:ea typeface="新細明體" pitchFamily="18" charset="-120"/>
              </a:rPr>
              <a:t>Clerk</a:t>
            </a:r>
            <a:r>
              <a:rPr lang="en-US" altLang="zh-TW" sz="2000" dirty="0">
                <a:ea typeface="新細明體" pitchFamily="18" charset="-120"/>
              </a:rPr>
              <a:t>;</a:t>
            </a:r>
          </a:p>
          <a:p>
            <a:pPr lvl="1">
              <a:lnSpc>
                <a:spcPct val="90000"/>
              </a:lnSpc>
              <a:buClr>
                <a:srgbClr val="1409F7"/>
              </a:buClr>
              <a:buFontTx/>
              <a:buNone/>
            </a:pPr>
            <a:endParaRPr lang="en-US" altLang="zh-TW" sz="2000" dirty="0">
              <a:ea typeface="新細明體" pitchFamily="18" charset="-120"/>
            </a:endParaRPr>
          </a:p>
          <a:p>
            <a:pPr marL="341313" lvl="1" indent="-227013" defTabSz="346075">
              <a:lnSpc>
                <a:spcPct val="130000"/>
              </a:lnSpc>
              <a:tabLst>
                <a:tab pos="571500" algn="l"/>
              </a:tabLst>
            </a:pPr>
            <a:r>
              <a:rPr lang="en-US" altLang="zh-TW" sz="2000" b="1" dirty="0">
                <a:solidFill>
                  <a:srgbClr val="000000"/>
                </a:solidFill>
                <a:ea typeface="新細明體" pitchFamily="18" charset="-120"/>
              </a:rPr>
              <a:t>DROP VIEW</a:t>
            </a:r>
            <a:r>
              <a:rPr lang="en-US" altLang="zh-TW" sz="2000" dirty="0">
                <a:solidFill>
                  <a:srgbClr val="000000"/>
                </a:solidFill>
                <a:ea typeface="新細明體" pitchFamily="18" charset="-120"/>
              </a:rPr>
              <a:t> does not affect any tuples of the underlying relation (table) </a:t>
            </a:r>
            <a:r>
              <a:rPr lang="tr-TR" altLang="zh-TW" sz="2000" dirty="0" err="1">
                <a:solidFill>
                  <a:srgbClr val="000000"/>
                </a:solidFill>
                <a:ea typeface="新細明體" pitchFamily="18" charset="-120"/>
              </a:rPr>
              <a:t>emp</a:t>
            </a:r>
            <a:r>
              <a:rPr lang="en-US" altLang="zh-TW" sz="2000" dirty="0">
                <a:solidFill>
                  <a:srgbClr val="000000"/>
                </a:solidFill>
                <a:ea typeface="新細明體" pitchFamily="18" charset="-120"/>
              </a:rPr>
              <a:t>.</a:t>
            </a:r>
            <a:endParaRPr lang="tr-TR" altLang="zh-TW" sz="2000" dirty="0">
              <a:solidFill>
                <a:srgbClr val="000000"/>
              </a:solidFill>
              <a:ea typeface="新細明體" pitchFamily="18" charset="-120"/>
            </a:endParaRPr>
          </a:p>
          <a:p>
            <a:pPr marL="341313" lvl="1" indent="-227013" defTabSz="346075">
              <a:lnSpc>
                <a:spcPct val="130000"/>
              </a:lnSpc>
              <a:tabLst>
                <a:tab pos="571500" algn="l"/>
              </a:tabLst>
            </a:pPr>
            <a:r>
              <a:rPr lang="tr-TR" altLang="zh-TW" sz="2000" dirty="0" err="1">
                <a:solidFill>
                  <a:srgbClr val="000000"/>
                </a:solidFill>
                <a:ea typeface="新細明體" pitchFamily="18" charset="-120"/>
              </a:rPr>
              <a:t>However</a:t>
            </a:r>
            <a:r>
              <a:rPr lang="tr-TR" altLang="zh-TW" sz="2000" dirty="0">
                <a:solidFill>
                  <a:srgbClr val="000000"/>
                </a:solidFill>
                <a:ea typeface="新細明體" pitchFamily="18" charset="-120"/>
              </a:rPr>
              <a:t>, </a:t>
            </a:r>
            <a:r>
              <a:rPr lang="en-US" altLang="zh-TW" sz="2000" b="1" dirty="0">
                <a:ea typeface="新細明體" pitchFamily="18" charset="-120"/>
              </a:rPr>
              <a:t>DROP TABLE</a:t>
            </a:r>
            <a:r>
              <a:rPr lang="en-US" altLang="zh-TW" sz="2000" dirty="0">
                <a:ea typeface="新細明體" pitchFamily="18" charset="-120"/>
              </a:rPr>
              <a:t> will delete the table and also make the view </a:t>
            </a:r>
            <a:r>
              <a:rPr lang="tr-TR" altLang="zh-TW" sz="2000" dirty="0" err="1">
                <a:ea typeface="新細明體" pitchFamily="18" charset="-120"/>
              </a:rPr>
              <a:t>Clerk</a:t>
            </a:r>
            <a:r>
              <a:rPr lang="en-US" altLang="zh-TW" sz="2000" dirty="0">
                <a:ea typeface="新細明體" pitchFamily="18" charset="-120"/>
              </a:rPr>
              <a:t> unusable.</a:t>
            </a:r>
          </a:p>
          <a:p>
            <a:pPr>
              <a:lnSpc>
                <a:spcPct val="90000"/>
              </a:lnSpc>
              <a:buClr>
                <a:srgbClr val="1409F7"/>
              </a:buClr>
            </a:pPr>
            <a:endParaRPr lang="en-US" altLang="zh-TW" sz="2400"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TABLE</a:t>
            </a:r>
            <a:r>
              <a:rPr lang="en-US" altLang="zh-TW" sz="2000" dirty="0">
                <a:ea typeface="新細明體" pitchFamily="18" charset="-120"/>
              </a:rPr>
              <a:t> </a:t>
            </a:r>
            <a:r>
              <a:rPr lang="tr-TR" altLang="zh-TW" sz="2000" dirty="0" err="1">
                <a:ea typeface="新細明體" pitchFamily="18" charset="-120"/>
              </a:rPr>
              <a:t>emp</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0809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Read </a:t>
            </a:r>
            <a:r>
              <a:rPr lang="tr-TR" altLang="zh-TW" sz="4000" b="1" dirty="0" err="1">
                <a:solidFill>
                  <a:schemeClr val="accent2"/>
                </a:solidFill>
                <a:effectLst>
                  <a:outerShdw blurRad="38100" dist="38100" dir="2700000" algn="tl">
                    <a:srgbClr val="C0C0C0"/>
                  </a:outerShdw>
                </a:effectLst>
                <a:latin typeface="Arial" charset="0"/>
                <a:ea typeface="新細明體" pitchFamily="18" charset="-120"/>
              </a:rPr>
              <a:t>Only</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sz="4000" dirty="0"/>
          </a:p>
        </p:txBody>
      </p:sp>
      <p:sp>
        <p:nvSpPr>
          <p:cNvPr id="343043" name="Rectangle 3"/>
          <p:cNvSpPr>
            <a:spLocks noGrp="1" noChangeArrowheads="1"/>
          </p:cNvSpPr>
          <p:nvPr>
            <p:ph type="body" idx="1"/>
          </p:nvPr>
        </p:nvSpPr>
        <p:spPr>
          <a:xfrm>
            <a:off x="925513" y="1562100"/>
            <a:ext cx="7385050" cy="3601628"/>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2000" b="1" dirty="0">
                <a:ea typeface="新細明體" pitchFamily="18" charset="-120"/>
              </a:rPr>
              <a:t>CREATE VIEW</a:t>
            </a:r>
            <a:r>
              <a:rPr lang="en-US" altLang="zh-TW" sz="2000" dirty="0">
                <a:ea typeface="新細明體" pitchFamily="18" charset="-120"/>
              </a:rPr>
              <a:t> </a:t>
            </a:r>
            <a:r>
              <a:rPr lang="tr-TR" altLang="zh-TW" sz="2000" dirty="0">
                <a:ea typeface="新細明體" pitchFamily="18" charset="-120"/>
              </a:rPr>
              <a:t>Manager </a:t>
            </a:r>
            <a:r>
              <a:rPr lang="en-US" altLang="zh-TW" sz="2000" b="1" dirty="0">
                <a:ea typeface="新細明體" pitchFamily="18" charset="-120"/>
              </a:rPr>
              <a:t>AS</a:t>
            </a:r>
            <a:r>
              <a:rPr lang="en-US" altLang="zh-TW" sz="2000" dirty="0">
                <a:ea typeface="新細明體" pitchFamily="18" charset="-120"/>
              </a:rPr>
              <a:t> </a:t>
            </a:r>
          </a:p>
          <a:p>
            <a:pPr lvl="2">
              <a:lnSpc>
                <a:spcPct val="90000"/>
              </a:lnSpc>
              <a:buClr>
                <a:srgbClr val="1409F7"/>
              </a:buClr>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empno</a:t>
            </a:r>
            <a:r>
              <a:rPr lang="tr-TR" altLang="zh-TW" sz="2000" dirty="0">
                <a:ea typeface="新細明體" pitchFamily="18" charset="-120"/>
              </a:rPr>
              <a:t>, </a:t>
            </a:r>
            <a:r>
              <a:rPr lang="tr-TR" altLang="zh-TW" sz="2000" dirty="0" err="1">
                <a:ea typeface="新細明體" pitchFamily="18" charset="-120"/>
              </a:rPr>
              <a:t>ename</a:t>
            </a:r>
            <a:r>
              <a:rPr lang="tr-TR" altLang="zh-TW" sz="2000" dirty="0">
                <a:ea typeface="新細明體" pitchFamily="18" charset="-120"/>
              </a:rPr>
              <a:t>, sal</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job</a:t>
            </a:r>
            <a:r>
              <a:rPr lang="en-US" altLang="zh-TW" sz="2000" dirty="0">
                <a:ea typeface="新細明體" pitchFamily="18" charset="-120"/>
              </a:rPr>
              <a:t> = 'MANAGER'</a:t>
            </a:r>
            <a:endParaRPr lang="tr-TR" altLang="zh-TW" sz="2000" dirty="0">
              <a:ea typeface="新細明體" pitchFamily="18" charset="-120"/>
            </a:endParaRPr>
          </a:p>
          <a:p>
            <a:pPr lvl="2">
              <a:lnSpc>
                <a:spcPct val="90000"/>
              </a:lnSpc>
              <a:buClr>
                <a:srgbClr val="1409F7"/>
              </a:buClr>
              <a:buFontTx/>
              <a:buNone/>
            </a:pPr>
            <a:r>
              <a:rPr lang="tr-TR" altLang="zh-TW" sz="2000" b="1" dirty="0">
                <a:solidFill>
                  <a:srgbClr val="FF0066"/>
                </a:solidFill>
                <a:ea typeface="新細明體" pitchFamily="18" charset="-120"/>
              </a:rPr>
              <a:t>WITH READ ONLY</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DELETE</a:t>
            </a:r>
            <a:r>
              <a:rPr lang="en-US" altLang="zh-TW" sz="2000" b="1" dirty="0">
                <a:ea typeface="新細明體" pitchFamily="18" charset="-120"/>
              </a:rPr>
              <a:t> </a:t>
            </a:r>
            <a:r>
              <a:rPr lang="tr-TR" altLang="zh-TW" sz="2000" b="1" dirty="0">
                <a:ea typeface="新細明體" pitchFamily="18" charset="-120"/>
              </a:rPr>
              <a:t>FROM </a:t>
            </a:r>
            <a:r>
              <a:rPr lang="tr-TR" altLang="zh-TW" sz="2000" dirty="0">
                <a:ea typeface="新細明體" pitchFamily="18" charset="-120"/>
              </a:rPr>
              <a:t>M</a:t>
            </a:r>
            <a:r>
              <a:rPr lang="en-US" altLang="zh-TW" sz="2000" dirty="0" err="1">
                <a:ea typeface="新細明體" pitchFamily="18" charset="-120"/>
              </a:rPr>
              <a:t>anager</a:t>
            </a:r>
            <a:r>
              <a:rPr lang="en-US" altLang="zh-TW" sz="2000" dirty="0">
                <a:ea typeface="新細明體" pitchFamily="18" charset="-120"/>
              </a:rPr>
              <a:t> </a:t>
            </a:r>
            <a:endParaRPr lang="tr-TR" altLang="zh-TW" sz="20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WHERE </a:t>
            </a:r>
            <a:r>
              <a:rPr lang="en-US" altLang="zh-TW" sz="2000" dirty="0" err="1">
                <a:ea typeface="新細明體" pitchFamily="18" charset="-120"/>
              </a:rPr>
              <a:t>ename</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'JONES'</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801076" y="4710113"/>
            <a:ext cx="3108286"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5" name="Rectangle 3"/>
          <p:cNvSpPr>
            <a:spLocks noChangeArrowheads="1"/>
          </p:cNvSpPr>
          <p:nvPr/>
        </p:nvSpPr>
        <p:spPr bwMode="auto">
          <a:xfrm>
            <a:off x="1115616" y="4640475"/>
            <a:ext cx="66966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ORA-42399: cannot perform a DML operation on a read-only view</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Dikdörtgen 5"/>
          <p:cNvSpPr/>
          <p:nvPr/>
        </p:nvSpPr>
        <p:spPr bwMode="auto">
          <a:xfrm>
            <a:off x="1115616" y="4675294"/>
            <a:ext cx="6192688" cy="2689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4196594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2.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3.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4.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5.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3243169BDFE8034F8CBF20FDD2CA939A" ma:contentTypeVersion="2" ma:contentTypeDescription="Yeni belge oluşturun." ma:contentTypeScope="" ma:versionID="e3498e4091f2deff6b359c30352bb635">
  <xsd:schema xmlns:xsd="http://www.w3.org/2001/XMLSchema" xmlns:xs="http://www.w3.org/2001/XMLSchema" xmlns:p="http://schemas.microsoft.com/office/2006/metadata/properties" xmlns:ns2="3a5d3bd8-2fd0-4af6-9e99-4fbb251deb30" targetNamespace="http://schemas.microsoft.com/office/2006/metadata/properties" ma:root="true" ma:fieldsID="e36cb7ac0950ea9c83aa16428af0d4ac" ns2:_="">
    <xsd:import namespace="3a5d3bd8-2fd0-4af6-9e99-4fbb251deb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5d3bd8-2fd0-4af6-9e99-4fbb251de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FF8B2F-0DE7-42CA-B3CD-AE66A5F8C455}"/>
</file>

<file path=customXml/itemProps2.xml><?xml version="1.0" encoding="utf-8"?>
<ds:datastoreItem xmlns:ds="http://schemas.openxmlformats.org/officeDocument/2006/customXml" ds:itemID="{37D630A0-D26C-4A39-8546-24BBA617AFF1}"/>
</file>

<file path=customXml/itemProps3.xml><?xml version="1.0" encoding="utf-8"?>
<ds:datastoreItem xmlns:ds="http://schemas.openxmlformats.org/officeDocument/2006/customXml" ds:itemID="{E75DC6B8-FC69-44FB-BB1B-246409AAF087}"/>
</file>

<file path=docProps/app.xml><?xml version="1.0" encoding="utf-8"?>
<Properties xmlns="http://schemas.openxmlformats.org/officeDocument/2006/extended-properties" xmlns:vt="http://schemas.openxmlformats.org/officeDocument/2006/docPropsVTypes">
  <TotalTime>8069</TotalTime>
  <Words>14842</Words>
  <Application>Microsoft Office PowerPoint</Application>
  <PresentationFormat>Ekran Gösterisi (4:3)</PresentationFormat>
  <Paragraphs>2105</Paragraphs>
  <Slides>96</Slides>
  <Notes>89</Notes>
  <HiddenSlides>1</HiddenSlides>
  <MMClips>0</MMClips>
  <ScaleCrop>false</ScaleCrop>
  <HeadingPairs>
    <vt:vector size="8" baseType="variant">
      <vt:variant>
        <vt:lpstr>Kullanılan Yazı Tipleri</vt:lpstr>
      </vt:variant>
      <vt:variant>
        <vt:i4>7</vt:i4>
      </vt:variant>
      <vt:variant>
        <vt:lpstr>Tema</vt:lpstr>
      </vt:variant>
      <vt:variant>
        <vt:i4>3</vt:i4>
      </vt:variant>
      <vt:variant>
        <vt:lpstr>Eklenmiş OLE Hizmet Programları</vt:lpstr>
      </vt:variant>
      <vt:variant>
        <vt:i4>1</vt:i4>
      </vt:variant>
      <vt:variant>
        <vt:lpstr>Slayt Başlıkları</vt:lpstr>
      </vt:variant>
      <vt:variant>
        <vt:i4>96</vt:i4>
      </vt:variant>
    </vt:vector>
  </HeadingPairs>
  <TitlesOfParts>
    <vt:vector size="107" baseType="lpstr">
      <vt:lpstr>Arial Unicode MS</vt:lpstr>
      <vt:lpstr>Arial</vt:lpstr>
      <vt:lpstr>Arial Narrow</vt:lpstr>
      <vt:lpstr>Courier New</vt:lpstr>
      <vt:lpstr>Symbol</vt:lpstr>
      <vt:lpstr>Times</vt:lpstr>
      <vt:lpstr>Times New Roman</vt:lpstr>
      <vt:lpstr>Default Design</vt:lpstr>
      <vt:lpstr>1_Default Design</vt:lpstr>
      <vt:lpstr>2_Default Design</vt:lpstr>
      <vt:lpstr>Document</vt:lpstr>
      <vt:lpstr>6- Subqueries</vt:lpstr>
      <vt:lpstr>Using a Subquery  to Solve a Problem</vt:lpstr>
      <vt:lpstr>Subqueries</vt:lpstr>
      <vt:lpstr>Using a Subquery</vt:lpstr>
      <vt:lpstr>Types of Subqueries</vt:lpstr>
      <vt:lpstr>Executing Single-Row Subqueries</vt:lpstr>
      <vt:lpstr>Exercise 8</vt:lpstr>
      <vt:lpstr>Solution 8</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Exercise 9</vt:lpstr>
      <vt:lpstr>Solution 9</vt:lpstr>
      <vt:lpstr>Exercise 10</vt:lpstr>
      <vt:lpstr>Solution 10</vt:lpstr>
      <vt:lpstr>7- Multiple-Column Subqueries</vt:lpstr>
      <vt:lpstr>Multiple-Column Subqueries</vt:lpstr>
      <vt:lpstr>Using Multiple-Column Subqueries</vt:lpstr>
      <vt:lpstr>Using Multiple-Column Subqueries</vt:lpstr>
      <vt:lpstr>Null Values in a Subquery</vt:lpstr>
      <vt:lpstr>Using a Subquery  in the FROM Clause</vt:lpstr>
      <vt:lpstr>8- Manipulating Data</vt:lpstr>
      <vt:lpstr>Adding a New Row to a Table</vt:lpstr>
      <vt:lpstr>The INSERT Statement</vt:lpstr>
      <vt:lpstr>Inserting New Rows</vt:lpstr>
      <vt:lpstr>Inserting Rows with Null Values</vt:lpstr>
      <vt:lpstr>Inserting Special Values</vt:lpstr>
      <vt:lpstr>Inserting Specific Date Values</vt:lpstr>
      <vt:lpstr>Copying Rows  from Another Table</vt:lpstr>
      <vt:lpstr>Changing Data in a Table</vt:lpstr>
      <vt:lpstr>The UPDATE Statement</vt:lpstr>
      <vt:lpstr>Updating Rows in a Table</vt:lpstr>
      <vt:lpstr>Updating with  Multiple-Column Subquery</vt:lpstr>
      <vt:lpstr>Updating Rows Based  on Another Table</vt:lpstr>
      <vt:lpstr>Removing a Row from a Table </vt:lpstr>
      <vt:lpstr>The DELETE Statement</vt:lpstr>
      <vt:lpstr>Deleting Rows from a Table</vt:lpstr>
      <vt:lpstr>Deleting Rows Based  on Another Table</vt:lpstr>
      <vt:lpstr>Advantages of COMMIT  and ROLLBACK Statements</vt:lpstr>
      <vt:lpstr>Controlling Transactions</vt:lpstr>
      <vt:lpstr>State of the Data Before  COMMIT or ROLLBACK</vt:lpstr>
      <vt:lpstr>State of the Data After COMMIT</vt:lpstr>
      <vt:lpstr>Committing Data</vt:lpstr>
      <vt:lpstr>State of the Data After ROLLBACK</vt:lpstr>
      <vt:lpstr>9- Creating and Managing Tables</vt:lpstr>
      <vt:lpstr>The CREATE TABLE Statement</vt:lpstr>
      <vt:lpstr>Creating Tables</vt:lpstr>
      <vt:lpstr>Datatypes</vt:lpstr>
      <vt:lpstr>Creating a Table  by Using a Subquery</vt:lpstr>
      <vt:lpstr>Creating a Table  by Using a Subquery</vt:lpstr>
      <vt:lpstr>The ALTER TABLE Statement</vt:lpstr>
      <vt:lpstr>Adding a Column</vt:lpstr>
      <vt:lpstr>Adding a Column</vt:lpstr>
      <vt:lpstr>Modifying a Column</vt:lpstr>
      <vt:lpstr>Dropping a Column</vt:lpstr>
      <vt:lpstr>Dropping a Table</vt:lpstr>
      <vt:lpstr>10- Including Constraints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Cascading Constraints</vt:lpstr>
      <vt:lpstr>Viewing Constraints</vt:lpstr>
      <vt:lpstr>Viewing the Columns Associated with Constraints</vt:lpstr>
      <vt:lpstr>PowerPoint Sunusu</vt:lpstr>
      <vt:lpstr>Views</vt:lpstr>
      <vt:lpstr>Views</vt:lpstr>
      <vt:lpstr>Properties of Views</vt:lpstr>
      <vt:lpstr>Create a View</vt:lpstr>
      <vt:lpstr>Querying View</vt:lpstr>
      <vt:lpstr>Querying View</vt:lpstr>
      <vt:lpstr>Renaming Attributes in View</vt:lpstr>
      <vt:lpstr>Modifying View</vt:lpstr>
      <vt:lpstr>Modifying View </vt:lpstr>
      <vt:lpstr>Modifying View (INSERT)</vt:lpstr>
      <vt:lpstr>Modifying View (DELETE)</vt:lpstr>
      <vt:lpstr>Modifying View (UPDATE)</vt:lpstr>
      <vt:lpstr>Modifying View (DROP)</vt:lpstr>
      <vt:lpstr>Read Only View </vt:lpstr>
    </vt:vector>
  </TitlesOfParts>
  <Company>iyte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Yok</dc:title>
  <dc:creator>PC25</dc:creator>
  <cp:lastModifiedBy>BUSRA GUVENOGLU</cp:lastModifiedBy>
  <cp:revision>328</cp:revision>
  <dcterms:created xsi:type="dcterms:W3CDTF">2002-02-01T08:45:08Z</dcterms:created>
  <dcterms:modified xsi:type="dcterms:W3CDTF">2022-11-08T06:45:18Z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0x0101003243169BDFE8034F8CBF20FDD2CA939A</vt:lpwstr>
  </property>
</Properties>
</file>