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376" r:id="rId4"/>
    <p:sldId id="385" r:id="rId5"/>
    <p:sldId id="373" r:id="rId6"/>
    <p:sldId id="386" r:id="rId7"/>
    <p:sldId id="387" r:id="rId8"/>
    <p:sldId id="388" r:id="rId9"/>
    <p:sldId id="394" r:id="rId10"/>
    <p:sldId id="389" r:id="rId11"/>
    <p:sldId id="390" r:id="rId12"/>
    <p:sldId id="354" r:id="rId13"/>
    <p:sldId id="363" r:id="rId14"/>
    <p:sldId id="391" r:id="rId15"/>
    <p:sldId id="392" r:id="rId16"/>
    <p:sldId id="374" r:id="rId17"/>
    <p:sldId id="368" r:id="rId18"/>
    <p:sldId id="369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0B516-369C-9C4F-9346-FF5AD6253317}" v="61" dt="2023-03-06T18:42:20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74871" autoAdjust="0"/>
  </p:normalViewPr>
  <p:slideViewPr>
    <p:cSldViewPr>
      <p:cViewPr varScale="1">
        <p:scale>
          <a:sx n="124" d="100"/>
          <a:sy n="124" d="100"/>
        </p:scale>
        <p:origin x="1136" y="16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E6BD570-3C4C-6B63-759E-81264DAA5A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defTabSz="93663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B694478E-9216-164C-24F1-77324A62D6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algn="r" defTabSz="93663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6121B021-AEE7-8757-4FB7-5152ECB900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defTabSz="93663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DC3B1C06-9865-23B0-F437-099D7CFD33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algn="r" defTabSz="936625" eaLnBrk="1" hangingPunct="1">
              <a:defRPr sz="1200"/>
            </a:lvl1pPr>
          </a:lstStyle>
          <a:p>
            <a:fld id="{963B14F6-FEEF-A149-94DC-AB7DCCDF4A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721FFF-0D8E-C542-AE43-E9FDE550C1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defTabSz="989817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DE792A4-69A7-6940-F85C-897708B1AE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algn="r" defTabSz="989817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698149C-73DA-337F-F6A2-AD63DC3D82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314E41C8-BFCB-214E-655D-4963F72C5F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61FF89C-24BA-D7D8-B452-02232688C5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defTabSz="989817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D7908D83-098A-A539-EA62-676ED5196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fld id="{42E7DA6C-4F99-364C-8C42-C5C1271583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EE8DC54-E911-25A1-B5B2-13A918985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276D4C-6A53-9842-8AD1-9A7D36858A23}" type="slidenum">
              <a:rPr kumimoji="0" lang="en-US" altLang="en-US" sz="1300"/>
              <a:pPr>
                <a:spcBef>
                  <a:spcPct val="0"/>
                </a:spcBef>
              </a:pPr>
              <a:t>8</a:t>
            </a:fld>
            <a:endParaRPr kumimoji="0"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87418A8-ACD2-5C73-29CF-C17023BEB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E55BDEB-5756-9934-10FA-0810DBF90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(Merriam-Webster) Security: the quality or state of being secure</a:t>
            </a:r>
          </a:p>
          <a:p>
            <a:pPr eaLnBrk="1" hangingPunct="1"/>
            <a:r>
              <a:rPr lang="en-US" altLang="en-US"/>
              <a:t>(Merriam-Webster) Secure:</a:t>
            </a:r>
          </a:p>
          <a:p>
            <a:pPr lvl="1" eaLnBrk="1" hangingPunct="1"/>
            <a:r>
              <a:rPr lang="en-US" altLang="en-US"/>
              <a:t>a</a:t>
            </a:r>
            <a:r>
              <a:rPr lang="en-US" altLang="en-US" b="1"/>
              <a:t>:</a:t>
            </a:r>
            <a:r>
              <a:rPr lang="en-US" altLang="en-US"/>
              <a:t> free from danger </a:t>
            </a:r>
          </a:p>
          <a:p>
            <a:pPr lvl="1" eaLnBrk="1" hangingPunct="1"/>
            <a:r>
              <a:rPr lang="en-US" altLang="en-US"/>
              <a:t>b</a:t>
            </a:r>
            <a:r>
              <a:rPr lang="en-US" altLang="en-US" b="1"/>
              <a:t>:</a:t>
            </a:r>
            <a:r>
              <a:rPr lang="en-US" altLang="en-US"/>
              <a:t> free from risk of loss </a:t>
            </a:r>
          </a:p>
          <a:p>
            <a:pPr lvl="1" eaLnBrk="1" hangingPunct="1"/>
            <a:r>
              <a:rPr lang="en-US" altLang="en-US"/>
              <a:t>c</a:t>
            </a:r>
            <a:r>
              <a:rPr lang="en-US" altLang="en-US" b="1"/>
              <a:t>:</a:t>
            </a:r>
            <a:r>
              <a:rPr lang="en-US" altLang="en-US"/>
              <a:t> affording safety </a:t>
            </a:r>
          </a:p>
          <a:p>
            <a:pPr lvl="1" eaLnBrk="1" hangingPunct="1"/>
            <a:r>
              <a:rPr lang="en-US" altLang="en-US"/>
              <a:t>d</a:t>
            </a:r>
            <a:r>
              <a:rPr lang="en-US" altLang="en-US" b="1"/>
              <a:t>:</a:t>
            </a:r>
            <a:r>
              <a:rPr lang="en-US" altLang="en-US"/>
              <a:t> trustworthy, dependable </a:t>
            </a:r>
          </a:p>
          <a:p>
            <a:pPr eaLnBrk="1" hangingPunct="1"/>
            <a:r>
              <a:rPr lang="en-US" altLang="en-US"/>
              <a:t>Law, rules,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72291A-A898-3D84-7524-59416CCCC0F8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203575"/>
            <a:ext cx="9147175" cy="1063625"/>
            <a:chOff x="-2" y="1536"/>
            <a:chExt cx="5762" cy="67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2A4E8C0-103C-D11D-7506-0BECC88EE54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86F3EE66-1823-1860-889F-3EE0AC6A1D3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23 w 1000"/>
                  <a:gd name="T5" fmla="*/ 2147483646 h 720"/>
                  <a:gd name="T6" fmla="*/ 23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D2B543BC-6A9F-1A44-EEF2-B3BE0537CD3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28 h 317"/>
                  <a:gd name="T4" fmla="*/ 624 w 624"/>
                  <a:gd name="T5" fmla="*/ 262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71B218B0-A383-345D-10AE-10D26E19225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85 h 317"/>
                  <a:gd name="T4" fmla="*/ 624 w 624"/>
                  <a:gd name="T5" fmla="*/ 268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ADFCEC50-A742-37E4-B1E9-5598D3444D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54"/>
                <a:ext cx="624" cy="255"/>
              </a:xfrm>
              <a:custGeom>
                <a:avLst/>
                <a:gdLst>
                  <a:gd name="T0" fmla="*/ 0 w 624"/>
                  <a:gd name="T1" fmla="*/ 3 h 370"/>
                  <a:gd name="T2" fmla="*/ 0 w 624"/>
                  <a:gd name="T3" fmla="*/ 16 h 370"/>
                  <a:gd name="T4" fmla="*/ 624 w 624"/>
                  <a:gd name="T5" fmla="*/ 16 h 370"/>
                  <a:gd name="T6" fmla="*/ 624 w 624"/>
                  <a:gd name="T7" fmla="*/ 3 h 370"/>
                  <a:gd name="T8" fmla="*/ 384 w 624"/>
                  <a:gd name="T9" fmla="*/ 1 h 370"/>
                  <a:gd name="T10" fmla="*/ 0 w 624"/>
                  <a:gd name="T11" fmla="*/ 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27370C7E-21B7-3810-64D5-6CAFB628CAC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8 h 317"/>
                  <a:gd name="T4" fmla="*/ 624 w 624"/>
                  <a:gd name="T5" fmla="*/ 14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FF39D944-2097-751C-9B2E-DB7C14495B8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76 h 272"/>
                  <a:gd name="T4" fmla="*/ 240 w 624"/>
                  <a:gd name="T5" fmla="*/ 2362 h 272"/>
                  <a:gd name="T6" fmla="*/ 624 w 624"/>
                  <a:gd name="T7" fmla="*/ 267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879BFAD4-6AFE-BF6B-ECDE-9E5ABAEF7B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4" y="1728"/>
                <a:ext cx="632" cy="315"/>
              </a:xfrm>
              <a:custGeom>
                <a:avLst/>
                <a:gdLst>
                  <a:gd name="T0" fmla="*/ 8 w 632"/>
                  <a:gd name="T1" fmla="*/ 15 h 362"/>
                  <a:gd name="T2" fmla="*/ 8 w 632"/>
                  <a:gd name="T3" fmla="*/ 104 h 362"/>
                  <a:gd name="T4" fmla="*/ 248 w 632"/>
                  <a:gd name="T5" fmla="*/ 104 h 362"/>
                  <a:gd name="T6" fmla="*/ 632 w 632"/>
                  <a:gd name="T7" fmla="*/ 104 h 362"/>
                  <a:gd name="T8" fmla="*/ 632 w 632"/>
                  <a:gd name="T9" fmla="*/ 15 h 362"/>
                  <a:gd name="T10" fmla="*/ 104 w 632"/>
                  <a:gd name="T11" fmla="*/ 15 h 362"/>
                  <a:gd name="T12" fmla="*/ 8 w 632"/>
                  <a:gd name="T13" fmla="*/ 1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C9C8C9DA-3149-9FB2-5B35-8316973963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28 h 317"/>
                  <a:gd name="T4" fmla="*/ 624 w 624"/>
                  <a:gd name="T5" fmla="*/ 262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066B7605-03D7-7DD9-70A6-6116288B5BA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85 h 317"/>
                  <a:gd name="T4" fmla="*/ 624 w 624"/>
                  <a:gd name="T5" fmla="*/ 268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EFC616D7-A395-A413-0DB5-A2AE5AB3FB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8" y="1749"/>
                <a:ext cx="624" cy="255"/>
              </a:xfrm>
              <a:custGeom>
                <a:avLst/>
                <a:gdLst>
                  <a:gd name="T0" fmla="*/ 0 w 624"/>
                  <a:gd name="T1" fmla="*/ 3 h 370"/>
                  <a:gd name="T2" fmla="*/ 0 w 624"/>
                  <a:gd name="T3" fmla="*/ 16 h 370"/>
                  <a:gd name="T4" fmla="*/ 624 w 624"/>
                  <a:gd name="T5" fmla="*/ 16 h 370"/>
                  <a:gd name="T6" fmla="*/ 624 w 624"/>
                  <a:gd name="T7" fmla="*/ 3 h 370"/>
                  <a:gd name="T8" fmla="*/ 384 w 624"/>
                  <a:gd name="T9" fmla="*/ 1 h 370"/>
                  <a:gd name="T10" fmla="*/ 0 w 624"/>
                  <a:gd name="T11" fmla="*/ 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FE94004C-22FD-0D20-A7EB-343D8A20A84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8 h 317"/>
                  <a:gd name="T4" fmla="*/ 624 w 624"/>
                  <a:gd name="T5" fmla="*/ 14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00E4DDF9-67A8-F5E7-F8EA-8B2674074A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17 h 272"/>
                  <a:gd name="T4" fmla="*/ 240 w 624"/>
                  <a:gd name="T5" fmla="*/ 2313 h 272"/>
                  <a:gd name="T6" fmla="*/ 624 w 624"/>
                  <a:gd name="T7" fmla="*/ 2617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CA8398EF-2DB5-C774-0168-3C8E08A8F60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15 h 362"/>
                  <a:gd name="T2" fmla="*/ 8 w 632"/>
                  <a:gd name="T3" fmla="*/ 107 h 362"/>
                  <a:gd name="T4" fmla="*/ 248 w 632"/>
                  <a:gd name="T5" fmla="*/ 107 h 362"/>
                  <a:gd name="T6" fmla="*/ 632 w 632"/>
                  <a:gd name="T7" fmla="*/ 107 h 362"/>
                  <a:gd name="T8" fmla="*/ 632 w 632"/>
                  <a:gd name="T9" fmla="*/ 15 h 362"/>
                  <a:gd name="T10" fmla="*/ 104 w 632"/>
                  <a:gd name="T11" fmla="*/ 15 h 362"/>
                  <a:gd name="T12" fmla="*/ 8 w 632"/>
                  <a:gd name="T13" fmla="*/ 1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9495039C-3B99-2E0C-CB92-7843CE216A7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28 h 317"/>
                  <a:gd name="T4" fmla="*/ 624 w 624"/>
                  <a:gd name="T5" fmla="*/ 262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47009B55-AE2F-43B5-EE95-DAC92688682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85 h 317"/>
                  <a:gd name="T4" fmla="*/ 624 w 624"/>
                  <a:gd name="T5" fmla="*/ 268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304552D4-0AC6-21B6-17CD-1AADA82819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2" y="1749"/>
                <a:ext cx="624" cy="255"/>
              </a:xfrm>
              <a:custGeom>
                <a:avLst/>
                <a:gdLst>
                  <a:gd name="T0" fmla="*/ 0 w 624"/>
                  <a:gd name="T1" fmla="*/ 3 h 370"/>
                  <a:gd name="T2" fmla="*/ 0 w 624"/>
                  <a:gd name="T3" fmla="*/ 16 h 370"/>
                  <a:gd name="T4" fmla="*/ 624 w 624"/>
                  <a:gd name="T5" fmla="*/ 16 h 370"/>
                  <a:gd name="T6" fmla="*/ 624 w 624"/>
                  <a:gd name="T7" fmla="*/ 3 h 370"/>
                  <a:gd name="T8" fmla="*/ 384 w 624"/>
                  <a:gd name="T9" fmla="*/ 1 h 370"/>
                  <a:gd name="T10" fmla="*/ 0 w 624"/>
                  <a:gd name="T11" fmla="*/ 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B743CE2B-5691-40CC-DA3E-4D40C7EACA4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F2984BAA-F3C7-6CBD-6BDF-FF116B13113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2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17 h 272"/>
                  <a:gd name="T4" fmla="*/ 240 w 624"/>
                  <a:gd name="T5" fmla="*/ 2313 h 272"/>
                  <a:gd name="T6" fmla="*/ 624 w 624"/>
                  <a:gd name="T7" fmla="*/ 2617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1290EA3-4BAA-ACF6-E0A2-6159FF6439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15 h 362"/>
                  <a:gd name="T2" fmla="*/ 8 w 632"/>
                  <a:gd name="T3" fmla="*/ 107 h 362"/>
                  <a:gd name="T4" fmla="*/ 248 w 632"/>
                  <a:gd name="T5" fmla="*/ 107 h 362"/>
                  <a:gd name="T6" fmla="*/ 632 w 632"/>
                  <a:gd name="T7" fmla="*/ 107 h 362"/>
                  <a:gd name="T8" fmla="*/ 632 w 632"/>
                  <a:gd name="T9" fmla="*/ 15 h 362"/>
                  <a:gd name="T10" fmla="*/ 104 w 632"/>
                  <a:gd name="T11" fmla="*/ 15 h 362"/>
                  <a:gd name="T12" fmla="*/ 8 w 632"/>
                  <a:gd name="T13" fmla="*/ 1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TR"/>
              </a:p>
            </p:txBody>
          </p:sp>
        </p:grpSp>
        <p:sp>
          <p:nvSpPr>
            <p:cNvPr id="4" name="Freeform 23">
              <a:extLst>
                <a:ext uri="{FF2B5EF4-FFF2-40B4-BE49-F238E27FC236}">
                  <a16:creationId xmlns:a16="http://schemas.microsoft.com/office/drawing/2014/main" id="{E53A289D-3F05-83DB-6ED3-C134D6813058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338 h 385"/>
                <a:gd name="T2" fmla="*/ 5762 w 5762"/>
                <a:gd name="T3" fmla="*/ 322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33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TR"/>
            </a:p>
          </p:txBody>
        </p:sp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BD50B0B-6754-E13A-521F-E9E60B1E7BC9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T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85800" y="-106363"/>
            <a:ext cx="7848600" cy="2286001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80772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F15CBBFA-54EB-B05B-6F8C-C2C1B67F8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CS426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0DB67D2-29A2-94B3-91F1-29967F8AC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Fall 2010/Lecture1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55DF4A7E-1FF2-595C-2418-9B8592731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E40729-0D69-9C47-875E-66E4850F8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3000-F0C8-DCD8-942B-F4AED165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66C-ADEC-4828-B1B3-56A37A6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7E9D-0310-A3CE-93D6-E67C2ED3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B8557-375E-D243-A67D-AEA6DE07CC53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0AD6-7AF1-E02D-5ED8-B7B480CC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688E-33A9-4B2D-426B-9D5F02E5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959A-919A-00C0-738F-73BCDB96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6452D-D19C-984F-82B0-8BBCC08F2154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0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AA-58F1-CB4D-796C-EED6E5D2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828-C976-077F-A75D-E45297EB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C4CE5-C250-E8DF-EC89-1EC4921E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E005F-D63B-E545-A46F-F5ECA448A3F2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E04E-7FB2-950D-A318-F2068920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328A-DECE-4605-45D3-F3D92998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15AB-9510-5E1D-DF28-7B8301BE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CEF45-FE54-EE4B-ACF0-FF79F57894BA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9DD-199F-ADC0-3901-7040A8D0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3AE1-ED9C-2546-8AED-5FE566FA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BA7F-6770-DF7B-6991-DDF38311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68AF5-A9F8-3042-913C-3645566F95A9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4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DFD7-1FF8-601E-9CBB-BF55FA1D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FD0E-A611-BBBE-8BC0-09FD69BB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1FF9A-707D-2C9C-E757-349CFD86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DA055-16F5-1747-B84A-E93EFDC6C1DF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2D201-D70C-A2AC-86CA-8B56B690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CEE6A-E529-FC4E-6396-10C16C5D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E284B-D020-9D17-E099-D8FA163B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5AFF8-BF75-2F4C-9FEA-B2887C464387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015E-E20B-7729-ABD6-62D8C86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1F600-E9C7-0528-871E-5E549118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CBF2-669C-82F8-42E3-A94CE82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1B443-702E-8844-AA1D-6F91D9701FCD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CD2B6-510A-6CE9-CEA8-ACDEE08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E9F60-39E7-9563-08E6-2D6742C0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0383-297F-D305-72FA-F47DB8F5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356F1-92CD-7945-B706-03A601328644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9117-5C6B-B2FA-B926-7D06C82B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31CD-DA12-53C3-2AC7-0D4B0B08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70DE-3A74-6B7B-9837-D84CFBB3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18893-64E5-E444-93C0-871B5248AE1E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C813-2C00-C2C1-DDC9-92C3FE22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871A-432C-FCAA-B856-4B6C1A65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3AB9-D9EB-163F-9EE0-598F71E6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4D568-94DA-0E48-B56A-2808625F25C9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>
            <a:extLst>
              <a:ext uri="{FF2B5EF4-FFF2-40B4-BE49-F238E27FC236}">
                <a16:creationId xmlns:a16="http://schemas.microsoft.com/office/drawing/2014/main" id="{5A2CF9E1-A724-765F-37E1-19351ADCA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2348524C-70B2-9C6E-DD9F-E9BC2A171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BBE234D-3EA7-35B5-C429-8EB1B59F2F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CS426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4F4B7E3D-7B3E-447A-92BB-C67DEB6E9C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254C9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Fall 2010/Lecture1</a:t>
            </a: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7BDD1D2D-9410-3F17-B138-3B151C0785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254C9C"/>
                </a:solidFill>
                <a:latin typeface="Arial" panose="020B0604020202020204" pitchFamily="34" charset="0"/>
              </a:defRPr>
            </a:lvl1pPr>
          </a:lstStyle>
          <a:p>
            <a:fld id="{B08AC6F6-1CDC-9D47-97EE-D3A738315B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lgaayav.gitlab.io/courses/ceng41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en.wikipedia.org/wiki/Information_security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9">
            <a:extLst>
              <a:ext uri="{FF2B5EF4-FFF2-40B4-BE49-F238E27FC236}">
                <a16:creationId xmlns:a16="http://schemas.microsoft.com/office/drawing/2014/main" id="{03E31DBF-243E-2A1A-0159-E9D186C5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99A0CD8-2DBD-CB47-8401-B56A4CF77AD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9E6DA31-7A75-17B7-B1EF-C735427962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370013"/>
            <a:ext cx="8458200" cy="1754187"/>
          </a:xfrm>
        </p:spPr>
        <p:txBody>
          <a:bodyPr/>
          <a:lstStyle/>
          <a:p>
            <a:pPr algn="ctr" eaLnBrk="1" hangingPunct="1"/>
            <a:r>
              <a:rPr lang="tr-TR" altLang="en-US" sz="4000" dirty="0">
                <a:solidFill>
                  <a:schemeClr val="tx1"/>
                </a:solidFill>
              </a:rPr>
              <a:t>Information </a:t>
            </a:r>
            <a:r>
              <a:rPr lang="en-US" altLang="en-US" sz="4000" dirty="0">
                <a:solidFill>
                  <a:schemeClr val="tx1"/>
                </a:solidFill>
              </a:rPr>
              <a:t>Security 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C</a:t>
            </a:r>
            <a:r>
              <a:rPr lang="tr-TR" altLang="en-US" sz="4000" dirty="0">
                <a:solidFill>
                  <a:schemeClr val="tx1"/>
                </a:solidFill>
              </a:rPr>
              <a:t>ENG418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tr-TR" altLang="en-US" sz="2800" dirty="0">
                <a:solidFill>
                  <a:schemeClr val="tx1"/>
                </a:solidFill>
              </a:rPr>
              <a:t>Week-1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AF19D9F-A5C3-0875-1A58-5CDAD665EC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500" y="43434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Overview of the Course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2023 Spring</a:t>
            </a:r>
            <a:endParaRPr lang="en-US" altLang="en-US" sz="2400" dirty="0"/>
          </a:p>
        </p:txBody>
      </p:sp>
      <p:sp>
        <p:nvSpPr>
          <p:cNvPr id="16389" name="TextBox 1">
            <a:extLst>
              <a:ext uri="{FF2B5EF4-FFF2-40B4-BE49-F238E27FC236}">
                <a16:creationId xmlns:a16="http://schemas.microsoft.com/office/drawing/2014/main" id="{687FE496-4175-4318-F64F-DF03CADE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10263"/>
            <a:ext cx="9072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 i="1">
                <a:latin typeface="Times New Roman" panose="02020603050405020304" pitchFamily="18" charset="0"/>
              </a:rPr>
              <a:t>Based lecture slides of this course are  taken from Purdue University and modified, thanks for their sharing.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5484A67-8674-1F75-6C94-288625BB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5C941B0-1622-1D45-BDE0-F90D820F3680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D6478F5-26F0-88CE-8658-82D8D83E5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Security is Interesting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A74121C-2F72-2644-9570-59AB2372D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most interesting/challenging threats </a:t>
            </a:r>
            <a:r>
              <a:rPr lang="en-US" altLang="en-US"/>
              <a:t>to security are posed by </a:t>
            </a:r>
            <a:r>
              <a:rPr lang="en-US" altLang="en-US">
                <a:solidFill>
                  <a:srgbClr val="FF0000"/>
                </a:solidFill>
              </a:rPr>
              <a:t>human adversaries</a:t>
            </a:r>
          </a:p>
          <a:p>
            <a:pPr lvl="1" eaLnBrk="1" hangingPunct="1"/>
            <a:r>
              <a:rPr lang="en-US" altLang="en-US"/>
              <a:t>security is harder than reliability</a:t>
            </a:r>
          </a:p>
          <a:p>
            <a:pPr eaLnBrk="1" hangingPunct="1"/>
            <a:r>
              <a:rPr lang="en-US" altLang="en-US"/>
              <a:t>Information security is a self-sustained field</a:t>
            </a:r>
          </a:p>
          <a:p>
            <a:pPr eaLnBrk="1" hangingPunct="1"/>
            <a:r>
              <a:rPr lang="en-US" altLang="en-US"/>
              <a:t>Security is about benefit/cost tradeoff</a:t>
            </a:r>
          </a:p>
          <a:p>
            <a:pPr lvl="1" eaLnBrk="1" hangingPunct="1"/>
            <a:r>
              <a:rPr lang="en-US" altLang="en-US"/>
              <a:t>thought often the tradeoff analysis is not explicit</a:t>
            </a:r>
          </a:p>
          <a:p>
            <a:pPr eaLnBrk="1" hangingPunct="1"/>
            <a:r>
              <a:rPr lang="en-US" altLang="en-US"/>
              <a:t>Security is not all technological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humans are often the weakest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45D95F6-1EB2-095A-869F-D29F8930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5ECEE8D-6F3A-8E47-BE8D-CEB4EB893B3C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6C4883E-8A48-4D8A-484A-4FA4EBA5B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Information Security is Challenging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AAED4185-F18F-2AF2-A7D1-F735B88B9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n-US"/>
              <a:t>Defense is almost always harder than attack.</a:t>
            </a:r>
          </a:p>
          <a:p>
            <a:pPr eaLnBrk="1" hangingPunct="1"/>
            <a:r>
              <a:rPr lang="en-US" altLang="en-US"/>
              <a:t>In which ways information security is more difficult than physical security?</a:t>
            </a:r>
          </a:p>
          <a:p>
            <a:pPr lvl="1" eaLnBrk="1" hangingPunct="1"/>
            <a:r>
              <a:rPr lang="en-US" altLang="en-US"/>
              <a:t>adversaries can come from anywhere</a:t>
            </a:r>
          </a:p>
          <a:p>
            <a:pPr lvl="1" eaLnBrk="1" hangingPunct="1"/>
            <a:r>
              <a:rPr lang="en-US" altLang="en-US"/>
              <a:t>computers enable large-scale automation</a:t>
            </a:r>
          </a:p>
          <a:p>
            <a:pPr lvl="1" eaLnBrk="1" hangingPunct="1"/>
            <a:r>
              <a:rPr lang="en-US" altLang="en-US"/>
              <a:t>adversaries can be difficult to identify</a:t>
            </a:r>
          </a:p>
          <a:p>
            <a:pPr lvl="1" eaLnBrk="1" hangingPunct="1"/>
            <a:r>
              <a:rPr lang="en-US" altLang="en-US"/>
              <a:t>adversaries can be difficult to punish</a:t>
            </a:r>
          </a:p>
          <a:p>
            <a:pPr lvl="1" eaLnBrk="1" hangingPunct="1"/>
            <a:r>
              <a:rPr lang="en-US" altLang="en-US"/>
              <a:t>potential payoff can be much higher</a:t>
            </a:r>
          </a:p>
          <a:p>
            <a:pPr eaLnBrk="1" hangingPunct="1"/>
            <a:r>
              <a:rPr lang="en-US" altLang="en-US"/>
              <a:t>In which ways information security is easier than physical security?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216CFA49-E142-9A13-5F41-DA4C498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363DBC5-95A9-CA45-95EC-29F9051C6B85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1117D59-7F02-CBF5-22D7-5CCFE902D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This Course About?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F43571C-2179-9F99-7B33-F26222D80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 how to prevent attacks and/or limit their consequences.</a:t>
            </a:r>
          </a:p>
          <a:p>
            <a:pPr lvl="1" eaLnBrk="1" hangingPunct="1"/>
            <a:r>
              <a:rPr lang="en-US" altLang="en-US"/>
              <a:t>No silver bullet; man-made complex systems will have errors; errors may be exploited</a:t>
            </a:r>
          </a:p>
          <a:p>
            <a:pPr lvl="1" eaLnBrk="1" hangingPunct="1"/>
            <a:r>
              <a:rPr lang="en-US" altLang="en-US"/>
              <a:t>Large number of ways to attack</a:t>
            </a:r>
          </a:p>
          <a:p>
            <a:pPr lvl="1" eaLnBrk="1" hangingPunct="1"/>
            <a:r>
              <a:rPr lang="en-US" altLang="en-US"/>
              <a:t>Large collection of specific methods for specific purposes</a:t>
            </a:r>
          </a:p>
          <a:p>
            <a:pPr eaLnBrk="1" hangingPunct="1"/>
            <a:r>
              <a:rPr lang="en-US" altLang="en-US"/>
              <a:t>Learn to think about security when doing things</a:t>
            </a:r>
          </a:p>
          <a:p>
            <a:pPr eaLnBrk="1" hangingPunct="1"/>
            <a:r>
              <a:rPr lang="en-US" altLang="en-US"/>
              <a:t>Learn to understand and apply security principles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6BCCCAB-80C7-B5FB-1610-79E805C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ED6BB66-F835-934F-8B76-44608298FD54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0C33463-23B7-B222-CB93-82F6B2DAD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To Join the Course</a:t>
            </a:r>
            <a:endParaRPr lang="en-US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81EC7ED-FC6B-A7CA-2161-EBE9D0D9F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Teams Code :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cr3ru4q</a:t>
            </a: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dirty="0"/>
              <a:t>Lecture materials will be published at</a:t>
            </a:r>
          </a:p>
          <a:p>
            <a:pPr lvl="2" eaLnBrk="1" hangingPunct="1">
              <a:defRPr/>
            </a:pPr>
            <a:r>
              <a:rPr lang="en-US" altLang="en-US" dirty="0">
                <a:hlinkClick r:id="rId2"/>
              </a:rPr>
              <a:t>https://tolgaayav.gitlab.io/courses/ceng418/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Online lectures will continue until April as announced.</a:t>
            </a:r>
            <a:r>
              <a:rPr lang="tr-TR" altLang="en-US" dirty="0"/>
              <a:t> </a:t>
            </a:r>
            <a:r>
              <a:rPr lang="tr-TR" altLang="en-US" dirty="0" err="1"/>
              <a:t>Examinations</a:t>
            </a:r>
            <a:r>
              <a:rPr lang="tr-TR" altLang="en-US" dirty="0"/>
              <a:t> </a:t>
            </a: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Teaching Assistants:</a:t>
            </a:r>
            <a:endParaRPr lang="tr-TR" altLang="en-US" dirty="0"/>
          </a:p>
          <a:p>
            <a:pPr lvl="2" eaLnBrk="1" hangingPunct="1">
              <a:defRPr/>
            </a:pPr>
            <a:r>
              <a:rPr lang="tr-TR" altLang="en-US" dirty="0"/>
              <a:t>Burak </a:t>
            </a:r>
            <a:r>
              <a:rPr lang="tr-TR" altLang="en-US" dirty="0" err="1"/>
              <a:t>Korcuklu</a:t>
            </a:r>
            <a:endParaRPr lang="tr-TR" altLang="en-US" dirty="0"/>
          </a:p>
          <a:p>
            <a:pPr lvl="2" eaLnBrk="1" hangingPunct="1">
              <a:defRPr/>
            </a:pPr>
            <a:r>
              <a:rPr lang="tr-TR" altLang="en-US" dirty="0"/>
              <a:t>Güliz Akkaya</a:t>
            </a:r>
            <a:endParaRPr lang="en-US" altLang="en-US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They will be announced office hours.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D4A6863-63ED-F16D-C95B-42D6C0B3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Outline	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85779EE-250D-71F6-1A02-4DDBE7E1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Introduction/review of cryptography</a:t>
            </a:r>
          </a:p>
          <a:p>
            <a:r>
              <a:rPr lang="en-US" altLang="en-US"/>
              <a:t>Operating system security</a:t>
            </a:r>
          </a:p>
          <a:p>
            <a:r>
              <a:rPr lang="en-US" altLang="en-US"/>
              <a:t>Software security</a:t>
            </a:r>
          </a:p>
          <a:p>
            <a:r>
              <a:rPr lang="en-US" altLang="en-US"/>
              <a:t>Access control models</a:t>
            </a:r>
          </a:p>
          <a:p>
            <a:r>
              <a:rPr lang="en-US" altLang="en-US"/>
              <a:t>Network security</a:t>
            </a:r>
          </a:p>
          <a:p>
            <a:r>
              <a:rPr lang="en-US" altLang="en-US"/>
              <a:t>Web security</a:t>
            </a:r>
            <a:r>
              <a:rPr lang="tr-TR" altLang="en-US"/>
              <a:t>/Database Security</a:t>
            </a:r>
            <a:endParaRPr lang="en-US" altLang="en-US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10DCEA09-546F-5D7F-F94E-2D672C3A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3B1734E-F258-CD42-8B78-BA66148ED4F7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5B9BB72-A6AF-69D4-388F-D67ABC38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Tentative </a:t>
            </a:r>
            <a:r>
              <a:rPr lang="en-US" altLang="en-US"/>
              <a:t>- </a:t>
            </a:r>
            <a:r>
              <a:rPr lang="tr-TR" altLang="en-US"/>
              <a:t>Grading Plan</a:t>
            </a:r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23A9FC1-2BA5-F398-086C-20059521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/>
              <a:t>%60 </a:t>
            </a:r>
            <a:r>
              <a:rPr lang="tr-TR" altLang="en-US" dirty="0" err="1"/>
              <a:t>Midterms</a:t>
            </a:r>
            <a:endParaRPr lang="tr-TR" altLang="en-US" dirty="0"/>
          </a:p>
          <a:p>
            <a:r>
              <a:rPr lang="tr-TR" altLang="en-US" dirty="0"/>
              <a:t>%40 Final </a:t>
            </a:r>
            <a:r>
              <a:rPr lang="tr-TR" altLang="en-US" dirty="0" err="1"/>
              <a:t>Exam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6AF010D7-90EF-F35C-200E-6F61F124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59FE8D3-D61F-424F-AD4C-3C58325CAFD2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314B6D03-97C5-93AF-7E10-CAD390D8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E79EE68-A204-A143-A937-A74846F66E0D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14C0CDE-C9F1-2629-6C2D-2F00649C8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Ethical use of security information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EB6481C-0150-5FA4-6F95-F4C40B487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We discuss vulnerabilities and attacks</a:t>
            </a:r>
          </a:p>
          <a:p>
            <a:pPr lvl="1" eaLnBrk="1" hangingPunct="1"/>
            <a:r>
              <a:rPr lang="en-US" altLang="en-US"/>
              <a:t>Most vulnerabilities have been fixed</a:t>
            </a:r>
          </a:p>
          <a:p>
            <a:pPr lvl="1" eaLnBrk="1" hangingPunct="1"/>
            <a:r>
              <a:rPr lang="en-US" altLang="en-US"/>
              <a:t>Some attacks may still cause harm</a:t>
            </a:r>
          </a:p>
          <a:p>
            <a:pPr lvl="1" eaLnBrk="1" hangingPunct="1"/>
            <a:r>
              <a:rPr lang="en-US" altLang="en-US"/>
              <a:t>Do </a:t>
            </a:r>
            <a:r>
              <a:rPr lang="en-US" altLang="en-US" i="1"/>
              <a:t>not  </a:t>
            </a:r>
            <a:r>
              <a:rPr lang="en-US" altLang="en-US"/>
              <a:t>try these at home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6E7D2240-A86B-3196-52B1-C9A4CCDC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A51B014-E11C-D240-8440-04DB2F045D29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3309B23-F76D-3D18-E1A0-0507AC833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Readings for This Lecture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9C4D2D2-5452-C6BA-31EB-7F2733669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54102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Readings:</a:t>
            </a:r>
          </a:p>
          <a:p>
            <a:pPr lvl="2" eaLnBrk="1" hangingPunct="1">
              <a:spcBef>
                <a:spcPct val="0"/>
              </a:spcBef>
            </a:pPr>
            <a:endParaRPr lang="en-US" altLang="en-US" dirty="0"/>
          </a:p>
          <a:p>
            <a:pPr lvl="2" eaLnBrk="1" hangingPunct="1">
              <a:spcBef>
                <a:spcPct val="0"/>
              </a:spcBef>
            </a:pPr>
            <a:r>
              <a:rPr lang="en-US" altLang="en-US" dirty="0"/>
              <a:t>Computer Security: Art and Science 2nd Edition by Matt Bishop (Author), Addison-Wesley Professional; 2nd edition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Optional</a:t>
            </a:r>
            <a:r>
              <a:rPr lang="tr-TR" altLang="en-US" dirty="0"/>
              <a:t> </a:t>
            </a:r>
            <a:r>
              <a:rPr lang="en-US" altLang="en-US" dirty="0"/>
              <a:t>readings: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/>
              <a:t>Information Security on Wikipedia</a:t>
            </a:r>
            <a:r>
              <a:rPr lang="tr-TR" altLang="en-US" dirty="0"/>
              <a:t> </a:t>
            </a:r>
            <a:endParaRPr lang="en-US" altLang="en-US" dirty="0"/>
          </a:p>
        </p:txBody>
      </p:sp>
      <p:pic>
        <p:nvPicPr>
          <p:cNvPr id="33797" name="Picture 4" descr="j0212589">
            <a:extLst>
              <a:ext uri="{FF2B5EF4-FFF2-40B4-BE49-F238E27FC236}">
                <a16:creationId xmlns:a16="http://schemas.microsoft.com/office/drawing/2014/main" id="{765D9E38-FD5B-E8F2-C168-FC2E762F3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19337"/>
            <a:ext cx="25876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044312B-5BE5-8ED4-69C9-DB68A55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55FB5B-7265-A94B-BD9D-CEF1BF4A0EB3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36A57-2772-7A0F-212A-177867AF5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Coming Attractions …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EC8CDA5-6DBB-0648-632E-F7968A51A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6019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Cryptography: terminology and classic ciphers. </a:t>
            </a:r>
            <a:endParaRPr lang="tr-TR" altLang="en-US" dirty="0"/>
          </a:p>
          <a:p>
            <a:pPr eaLnBrk="1" hangingPunct="1">
              <a:defRPr/>
            </a:pPr>
            <a:endParaRPr lang="en-US" altLang="en-US" dirty="0"/>
          </a:p>
          <a:p>
            <a:pPr>
              <a:defRPr/>
            </a:pPr>
            <a:r>
              <a:rPr lang="tr-TR" altLang="en-US" dirty="0"/>
              <a:t>R</a:t>
            </a:r>
            <a:r>
              <a:rPr lang="en-US" altLang="en-US" dirty="0" err="1"/>
              <a:t>eading</a:t>
            </a:r>
            <a:r>
              <a:rPr lang="tr-TR" altLang="en-US" dirty="0"/>
              <a:t> </a:t>
            </a:r>
            <a:r>
              <a:rPr lang="tr-TR" altLang="en-US" dirty="0" err="1"/>
              <a:t>text</a:t>
            </a:r>
            <a:r>
              <a:rPr lang="tr-TR" altLang="en-US" dirty="0"/>
              <a:t> </a:t>
            </a:r>
            <a:r>
              <a:rPr lang="tr-TR" altLang="en-US" dirty="0" err="1"/>
              <a:t>book</a:t>
            </a:r>
            <a:endParaRPr lang="en-US" altLang="en-US" dirty="0"/>
          </a:p>
          <a:p>
            <a:pPr lvl="2">
              <a:defRPr/>
            </a:pPr>
            <a:r>
              <a:rPr lang="en-US" altLang="en-US" dirty="0"/>
              <a:t>Cryptography</a:t>
            </a:r>
            <a:r>
              <a:rPr lang="tr-TR" altLang="en-US" dirty="0"/>
              <a:t> </a:t>
            </a:r>
            <a:r>
              <a:rPr lang="en-US" altLang="en-US" dirty="0"/>
              <a:t>engineering</a:t>
            </a:r>
            <a:r>
              <a:rPr lang="tr-TR" altLang="en-US" dirty="0"/>
              <a:t> </a:t>
            </a:r>
            <a:r>
              <a:rPr lang="en-US" altLang="en-US" dirty="0"/>
              <a:t>design</a:t>
            </a:r>
            <a:r>
              <a:rPr lang="tr-TR" altLang="en-US" dirty="0"/>
              <a:t> </a:t>
            </a:r>
            <a:r>
              <a:rPr lang="en-US" altLang="en-US" dirty="0"/>
              <a:t>principles</a:t>
            </a:r>
            <a:r>
              <a:rPr lang="tr-TR" altLang="en-US" dirty="0"/>
              <a:t> </a:t>
            </a:r>
            <a:r>
              <a:rPr lang="en-US" altLang="en-US" dirty="0"/>
              <a:t>and</a:t>
            </a:r>
            <a:r>
              <a:rPr lang="tr-TR" altLang="en-US" dirty="0"/>
              <a:t> </a:t>
            </a:r>
            <a:r>
              <a:rPr lang="en-US" altLang="en-US" dirty="0"/>
              <a:t>practical</a:t>
            </a:r>
            <a:r>
              <a:rPr lang="tr-TR" altLang="en-US" dirty="0"/>
              <a:t> </a:t>
            </a:r>
            <a:r>
              <a:rPr lang="en-US" altLang="en-US" dirty="0"/>
              <a:t>applications</a:t>
            </a:r>
            <a:r>
              <a:rPr lang="tr-TR" altLang="en-US" dirty="0"/>
              <a:t> </a:t>
            </a: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Optional</a:t>
            </a:r>
            <a:r>
              <a:rPr lang="tr-TR" altLang="en-US" dirty="0"/>
              <a:t> reading </a:t>
            </a:r>
            <a:r>
              <a:rPr lang="en-US" altLang="en-US" dirty="0"/>
              <a:t>for next lecture: </a:t>
            </a:r>
          </a:p>
          <a:p>
            <a:pPr lvl="2">
              <a:defRPr/>
            </a:pPr>
            <a:r>
              <a:rPr lang="en-US" altLang="en-US" dirty="0"/>
              <a:t>Cryptography on Wikipedia</a:t>
            </a:r>
            <a:endParaRPr lang="tr-TR" altLang="en-US" dirty="0"/>
          </a:p>
          <a:p>
            <a:pPr marL="914400" lvl="2" indent="0">
              <a:buFontTx/>
              <a:buNone/>
              <a:defRPr/>
            </a:pPr>
            <a:r>
              <a:rPr lang="en-US" altLang="en-US" dirty="0">
                <a:hlinkClick r:id="rId2"/>
              </a:rPr>
              <a:t>https://en.wikipedia.org/wiki/Information_security#Overview</a:t>
            </a:r>
            <a:r>
              <a:rPr lang="tr-TR" altLang="en-US" dirty="0"/>
              <a:t> </a:t>
            </a:r>
            <a:endParaRPr lang="en-US" altLang="en-US" dirty="0"/>
          </a:p>
          <a:p>
            <a:pPr lvl="2" eaLnBrk="1" hangingPunct="1">
              <a:spcBef>
                <a:spcPct val="0"/>
              </a:spcBef>
              <a:defRPr/>
            </a:pPr>
            <a:endParaRPr lang="en-US" altLang="en-US" dirty="0"/>
          </a:p>
        </p:txBody>
      </p:sp>
      <p:pic>
        <p:nvPicPr>
          <p:cNvPr id="34821" name="Picture 4" descr="j0212589">
            <a:extLst>
              <a:ext uri="{FF2B5EF4-FFF2-40B4-BE49-F238E27FC236}">
                <a16:creationId xmlns:a16="http://schemas.microsoft.com/office/drawing/2014/main" id="{7B9508A0-ED63-8078-FCFA-79CB7E72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33600"/>
            <a:ext cx="25876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9510CEB-D7AF-4A04-81A2-260474A9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2DAE0FB-7FD3-D141-8344-1C9F3CF71F44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0352696-93A4-9633-F830-99E061B33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Computer Attacks Occur?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2C1558E-D6B0-EDAC-FF57-6CE47E17C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en-US"/>
              <a:t>Who are the attackers?</a:t>
            </a:r>
          </a:p>
          <a:p>
            <a:pPr lvl="1" eaLnBrk="1" hangingPunct="1"/>
            <a:r>
              <a:rPr lang="en-US" altLang="en-US" sz="2600"/>
              <a:t>bored teenagers, criminals, organized crime organizations, rogue states, industrial espionage, angry employees, …</a:t>
            </a:r>
          </a:p>
          <a:p>
            <a:pPr eaLnBrk="1" hangingPunct="1"/>
            <a:r>
              <a:rPr lang="en-US" altLang="en-US"/>
              <a:t>Why they do it?</a:t>
            </a:r>
          </a:p>
          <a:p>
            <a:pPr lvl="1" eaLnBrk="1" hangingPunct="1"/>
            <a:r>
              <a:rPr lang="en-US" altLang="en-US"/>
              <a:t>fun, </a:t>
            </a:r>
          </a:p>
          <a:p>
            <a:pPr lvl="1" eaLnBrk="1" hangingPunct="1"/>
            <a:r>
              <a:rPr lang="en-US" altLang="en-US"/>
              <a:t>fame, </a:t>
            </a:r>
          </a:p>
          <a:p>
            <a:pPr lvl="1" eaLnBrk="1" hangingPunct="1"/>
            <a:r>
              <a:rPr lang="en-US" altLang="en-US"/>
              <a:t>profit, …</a:t>
            </a:r>
          </a:p>
          <a:p>
            <a:pPr lvl="2" eaLnBrk="1" hangingPunct="1"/>
            <a:r>
              <a:rPr lang="en-US" altLang="en-US"/>
              <a:t>computer systems are where the moneys 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2485575-4F39-0220-CF02-95942748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61FC8C6-9FD4-6C42-B766-1D503F6DEB3C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7D37A9-AC66-527C-B655-A36B4C687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Security Issues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2BCA54C-5E49-2FD5-9B52-2CC9C607C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/>
              <a:t>Computer viruses </a:t>
            </a:r>
          </a:p>
          <a:p>
            <a:pPr eaLnBrk="1" hangingPunct="1"/>
            <a:r>
              <a:rPr lang="en-US" altLang="en-US"/>
              <a:t>Trojan horses</a:t>
            </a:r>
          </a:p>
          <a:p>
            <a:pPr eaLnBrk="1" hangingPunct="1"/>
            <a:r>
              <a:rPr lang="en-US" altLang="en-US"/>
              <a:t>Computer worms</a:t>
            </a:r>
          </a:p>
          <a:p>
            <a:pPr lvl="1" eaLnBrk="1" hangingPunct="1"/>
            <a:r>
              <a:rPr lang="en-US" altLang="en-US"/>
              <a:t>E.g., Morris worm (1988), Melissa worm (1999), etc.</a:t>
            </a:r>
          </a:p>
          <a:p>
            <a:pPr eaLnBrk="1" hangingPunct="1"/>
            <a:r>
              <a:rPr lang="en-US" altLang="en-US"/>
              <a:t>Distributed denial of service attacks</a:t>
            </a:r>
          </a:p>
          <a:p>
            <a:pPr eaLnBrk="1" hangingPunct="1"/>
            <a:r>
              <a:rPr lang="en-US" altLang="en-US"/>
              <a:t>Computer break-ins</a:t>
            </a:r>
          </a:p>
          <a:p>
            <a:pPr eaLnBrk="1" hangingPunct="1"/>
            <a:r>
              <a:rPr lang="en-US" altLang="en-US"/>
              <a:t>Email spams</a:t>
            </a:r>
          </a:p>
          <a:p>
            <a:pPr lvl="1" eaLnBrk="1" hangingPunct="1"/>
            <a:r>
              <a:rPr lang="en-US" altLang="en-US"/>
              <a:t>E.g., Nigerian scam, stock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8D61C7A-6745-14FA-0095-F80D3075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Computer Security Issues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211D3C6-7B93-1069-B6EE-DA10D295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838200"/>
            <a:ext cx="9067800" cy="4114800"/>
          </a:xfrm>
        </p:spPr>
        <p:txBody>
          <a:bodyPr/>
          <a:lstStyle/>
          <a:p>
            <a:pPr eaLnBrk="1" hangingPunct="1"/>
            <a:r>
              <a:rPr lang="en-US" altLang="en-US" b="1"/>
              <a:t>Identity theft</a:t>
            </a:r>
            <a:r>
              <a:rPr lang="tr-TR" altLang="en-US" b="1"/>
              <a:t>; </a:t>
            </a:r>
            <a:r>
              <a:rPr lang="en-US" altLang="en-US" sz="2400"/>
              <a:t>someone steals your personal information to commit fraud.</a:t>
            </a:r>
          </a:p>
          <a:p>
            <a:pPr eaLnBrk="1" hangingPunct="1"/>
            <a:r>
              <a:rPr lang="en-US" altLang="en-US" b="1"/>
              <a:t>Zero-day attacks</a:t>
            </a:r>
            <a:r>
              <a:rPr lang="tr-TR" altLang="en-US" b="1"/>
              <a:t>; </a:t>
            </a:r>
            <a:r>
              <a:rPr lang="en-US" altLang="en-US" sz="2400"/>
              <a:t>the vendor or developer has only just learned of the flaw</a:t>
            </a:r>
            <a:r>
              <a:rPr lang="tr-TR" altLang="en-US" sz="2400"/>
              <a:t>. T</a:t>
            </a:r>
            <a:r>
              <a:rPr lang="en-US" altLang="en-US" sz="2400"/>
              <a:t>hey have “</a:t>
            </a:r>
            <a:r>
              <a:rPr lang="en-US" altLang="en-US" sz="2400" i="1"/>
              <a:t>zero days</a:t>
            </a:r>
            <a:r>
              <a:rPr lang="en-US" altLang="en-US" sz="2400"/>
              <a:t>” to fix it. </a:t>
            </a:r>
            <a:endParaRPr lang="en-US" altLang="en-US"/>
          </a:p>
          <a:p>
            <a:pPr eaLnBrk="1" hangingPunct="1"/>
            <a:r>
              <a:rPr lang="en-US" altLang="en-US" b="1"/>
              <a:t>Botnets</a:t>
            </a:r>
            <a:r>
              <a:rPr lang="tr-TR" altLang="en-US" b="1"/>
              <a:t>; </a:t>
            </a:r>
            <a:r>
              <a:rPr lang="en-US" altLang="en-US" sz="2400"/>
              <a:t>A botnet is a network of computers infected with malware that are controlled by a bot herder.</a:t>
            </a:r>
            <a:endParaRPr lang="en-US" altLang="en-US" sz="2400" b="1"/>
          </a:p>
          <a:p>
            <a:pPr eaLnBrk="1" hangingPunct="1"/>
            <a:r>
              <a:rPr lang="en-US" altLang="en-US" b="1"/>
              <a:t>Serious security flaws </a:t>
            </a:r>
            <a:r>
              <a:rPr lang="en-US" altLang="en-US"/>
              <a:t>in many important systems</a:t>
            </a:r>
          </a:p>
          <a:p>
            <a:pPr lvl="1" eaLnBrk="1" hangingPunct="1"/>
            <a:r>
              <a:rPr lang="en-US" altLang="en-US"/>
              <a:t>electronic voting machines, ATM systems</a:t>
            </a:r>
          </a:p>
          <a:p>
            <a:pPr eaLnBrk="1" hangingPunct="1"/>
            <a:r>
              <a:rPr lang="en-US" altLang="en-US" b="1"/>
              <a:t>Spywares</a:t>
            </a:r>
            <a:r>
              <a:rPr lang="tr-TR" altLang="en-US" b="1"/>
              <a:t>;</a:t>
            </a:r>
            <a:r>
              <a:rPr lang="en-US" altLang="en-US"/>
              <a:t> </a:t>
            </a:r>
            <a:r>
              <a:rPr lang="en-US" altLang="en-US" sz="2400"/>
              <a:t>software with malicious behavior that aims to gather information about a person or organization and send it to another entity in a way</a:t>
            </a:r>
            <a:endParaRPr lang="en-US" altLang="en-US"/>
          </a:p>
          <a:p>
            <a:r>
              <a:rPr lang="en-US" altLang="en-US" b="1"/>
              <a:t>Drive</a:t>
            </a:r>
            <a:r>
              <a:rPr lang="tr-TR" altLang="en-US" b="1"/>
              <a:t> </a:t>
            </a:r>
            <a:r>
              <a:rPr lang="en-US" altLang="en-US" b="1"/>
              <a:t>by downloads</a:t>
            </a:r>
            <a:r>
              <a:rPr lang="tr-TR" altLang="en-US"/>
              <a:t>; </a:t>
            </a:r>
            <a:r>
              <a:rPr lang="en-US" altLang="en-US" sz="2400"/>
              <a:t>leave you open to a cyberattack</a:t>
            </a:r>
            <a:endParaRPr lang="en-US" altLang="en-US"/>
          </a:p>
          <a:p>
            <a:r>
              <a:rPr lang="en-US" altLang="en-US" b="1"/>
              <a:t>Social engineering attacks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EF66BA35-A12E-2FBD-BC16-4B343822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7E6FC70-6984-994B-BEA1-E706543BF8C7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1A3D5EBF-8CFF-0432-D792-830476C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A2C85B5-2BE2-4340-BD07-C340F9A442B1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FA9793-7D7B-1649-3D65-D7B8BDD16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these attacks happen?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E3E23FB-5063-1709-2EB8-7F376992E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Software/computer systems are buggy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Users make mistakes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Technological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Von Neumann architecture: stored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Unsafe program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Software are complex, dynamic, and increasingly 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Making things secure are hard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Security may make things harder to use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0D4ABD4E-D6C7-0BB6-CDB9-E984A34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3F3FE40-82F7-C44C-9DD4-328D5B66A66F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32593C0-63ED-4FD5-F666-DD35ED114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does this happen?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AC52919-2BB7-CC58-7D8E-82A6D6DB3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Economical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Lack of incentives for secure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Security is difficult, expensive and takes time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Human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Lack of security training for software engineers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Largely uneducated population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ADA81AC-458D-9AB1-B495-85D936B2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58015D0-45EC-784A-8EFA-EC61EFF01A3B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8B43370-F5A1-454D-DAA6-BFDF9B01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is Secondary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DAAD9D7-DC98-C310-5DAB-7148823F5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protection/security mechanisms one has in the physical world?</a:t>
            </a:r>
          </a:p>
          <a:p>
            <a:pPr eaLnBrk="1" hangingPunct="1"/>
            <a:r>
              <a:rPr lang="en-US" altLang="en-US" dirty="0"/>
              <a:t>Security is a non-functional requirement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Why the need for security mechanisms arises?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009900"/>
                </a:solidFill>
              </a:rPr>
              <a:t>Security is secondary to the interactions </a:t>
            </a:r>
            <a:r>
              <a:rPr lang="en-US" altLang="en-US" dirty="0">
                <a:solidFill>
                  <a:srgbClr val="009900"/>
                </a:solidFill>
                <a:highlight>
                  <a:srgbClr val="FFFF00"/>
                </a:highlight>
              </a:rPr>
              <a:t>that make security necessary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C4A9CFE-76D4-1F0F-2EE2-7B033964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D0DD9AF-EA80-1147-9742-C5E1E869BCA6}" type="slidenum">
              <a:rPr lang="en-US" altLang="en-US" sz="1400">
                <a:solidFill>
                  <a:srgbClr val="254C9C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06017FB-D761-FDA6-2EC6-D03AAA82C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is not Absolute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E812020A-FDFA-8509-9802-7B30FA141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Is your car secure?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does “secure” mean?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you secure when you drive your car?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Security is relative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the kinds of loss one consider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security </a:t>
            </a:r>
            <a:r>
              <a:rPr lang="en-US" altLang="en-US">
                <a:solidFill>
                  <a:srgbClr val="CC0000"/>
                </a:solidFill>
              </a:rPr>
              <a:t>objectives/properties</a:t>
            </a:r>
            <a:r>
              <a:rPr lang="en-US" altLang="en-US"/>
              <a:t> need to be stated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the threats/adversaries under consideration.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security is always under certain </a:t>
            </a:r>
            <a:r>
              <a:rPr lang="en-US" altLang="en-US">
                <a:solidFill>
                  <a:srgbClr val="CC0000"/>
                </a:solidFill>
              </a:rPr>
              <a:t>assumptions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71D6-DDF9-BF3F-2D6A-0FD3D28C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Types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CDAA-53A2-02BD-00E0-B5517E63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724400"/>
          </a:xfrm>
        </p:spPr>
        <p:txBody>
          <a:bodyPr/>
          <a:lstStyle/>
          <a:p>
            <a:r>
              <a:rPr lang="en-TR" dirty="0"/>
              <a:t>Application</a:t>
            </a:r>
          </a:p>
          <a:p>
            <a:pPr lvl="1"/>
            <a:r>
              <a:rPr lang="en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security is the process of adding specific features to software that prevents a variety of cyber threats. </a:t>
            </a:r>
          </a:p>
          <a:p>
            <a:r>
              <a:rPr lang="en-TR" dirty="0"/>
              <a:t>Information</a:t>
            </a:r>
          </a:p>
          <a:p>
            <a:pPr lvl="1"/>
            <a:r>
              <a:rPr lang="en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revolves around protecting company data assets from unauthorized use. </a:t>
            </a:r>
            <a:endParaRPr lang="en-TR" dirty="0"/>
          </a:p>
          <a:p>
            <a:r>
              <a:rPr lang="en-TR" dirty="0"/>
              <a:t>Network</a:t>
            </a:r>
          </a:p>
          <a:p>
            <a:pPr lvl="1"/>
            <a:r>
              <a:rPr lang="en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type of computer security focuses on procedures network administrators implement to avoid unauthorized access, modification, exploitation or denial of the networks and their resources. </a:t>
            </a:r>
            <a:endParaRPr lang="en-TR" dirty="0"/>
          </a:p>
          <a:p>
            <a:r>
              <a:rPr lang="en-TR" dirty="0"/>
              <a:t>Endpoint</a:t>
            </a:r>
          </a:p>
          <a:p>
            <a:pPr lvl="1"/>
            <a:r>
              <a:rPr lang="en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 security is the practice of safeguarding individual network endpoints — individual devices that connect to an organization’s network. 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CFF9-0BD4-9E69-FD47-554218CB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DB3B-0F5C-CDA8-1B06-644AB50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2010/Lecture1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471-F59C-78D5-07ED-8F0123F4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EF45-FE54-EE4B-ACF0-FF79F57894BA}" type="slidenum">
              <a:rPr lang="en-US" altLang="en-US" smtClean="0"/>
              <a:pPr/>
              <a:t>9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99324"/>
      </p:ext>
    </p:extLst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055B9E45AC326459BB355930CBDDDFD" ma:contentTypeVersion="5" ma:contentTypeDescription="Yeni belge oluşturun." ma:contentTypeScope="" ma:versionID="653502d0ffecaa6ea6e148646183fc3d">
  <xsd:schema xmlns:xsd="http://www.w3.org/2001/XMLSchema" xmlns:xs="http://www.w3.org/2001/XMLSchema" xmlns:p="http://schemas.microsoft.com/office/2006/metadata/properties" xmlns:ns2="eaee79b1-799c-46d1-b5e8-1a6e5e10de5e" targetNamespace="http://schemas.microsoft.com/office/2006/metadata/properties" ma:root="true" ma:fieldsID="e78b1847cfcc880f9f294d6858d27f7a" ns2:_="">
    <xsd:import namespace="eaee79b1-799c-46d1-b5e8-1a6e5e10de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e79b1-799c-46d1-b5e8-1a6e5e10d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E8F7D-4667-477D-A498-E2646B0A43DA}"/>
</file>

<file path=customXml/itemProps2.xml><?xml version="1.0" encoding="utf-8"?>
<ds:datastoreItem xmlns:ds="http://schemas.openxmlformats.org/officeDocument/2006/customXml" ds:itemID="{E42D2ED0-3B24-428D-8BF6-73DD2D4D7C47}"/>
</file>

<file path=customXml/itemProps3.xml><?xml version="1.0" encoding="utf-8"?>
<ds:datastoreItem xmlns:ds="http://schemas.openxmlformats.org/officeDocument/2006/customXml" ds:itemID="{BACF598B-A8F2-4D5F-9571-B8552B8254A9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HD:Users:crisn:Desktop:Microsoft Office X:Templates:Presentations:Designs:Balloons</Template>
  <TotalTime>21345</TotalTime>
  <Words>931</Words>
  <Application>Microsoft Macintosh PowerPoint</Application>
  <PresentationFormat>On-screen Show (4:3)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Times</vt:lpstr>
      <vt:lpstr>Dad`s Tie</vt:lpstr>
      <vt:lpstr>Information Security  CENG418 Week-1</vt:lpstr>
      <vt:lpstr>Why Do Computer Attacks Occur?</vt:lpstr>
      <vt:lpstr>Computer Security Issues</vt:lpstr>
      <vt:lpstr>More Computer Security Issues</vt:lpstr>
      <vt:lpstr>Why do these attacks happen?</vt:lpstr>
      <vt:lpstr>Why does this happen?</vt:lpstr>
      <vt:lpstr>Security is Secondary</vt:lpstr>
      <vt:lpstr>Security is not Absolute</vt:lpstr>
      <vt:lpstr>Types of security</vt:lpstr>
      <vt:lpstr>Information Security is Interesting</vt:lpstr>
      <vt:lpstr>Information Security is Challenging</vt:lpstr>
      <vt:lpstr>What is This Course About?</vt:lpstr>
      <vt:lpstr>To Join the Course</vt:lpstr>
      <vt:lpstr>Course Outline </vt:lpstr>
      <vt:lpstr>Tentative - Grading Plan</vt:lpstr>
      <vt:lpstr>Ethical use of security information</vt:lpstr>
      <vt:lpstr>Readings for This Lecture</vt:lpstr>
      <vt:lpstr>Coming Attractions …</vt:lpstr>
    </vt:vector>
  </TitlesOfParts>
  <Company>CNDS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Ninghui Li</dc:creator>
  <cp:lastModifiedBy>TOLGA AYAV</cp:lastModifiedBy>
  <cp:revision>925</cp:revision>
  <cp:lastPrinted>2003-08-26T19:30:50Z</cp:lastPrinted>
  <dcterms:created xsi:type="dcterms:W3CDTF">2003-06-16T20:07:26Z</dcterms:created>
  <dcterms:modified xsi:type="dcterms:W3CDTF">2023-03-06T18:42:50Z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0x0101000055B9E45AC326459BB355930CBDDDFD</vt:lpwstr>
  </property>
</Properties>
</file>