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632621-DB25-44C6-8D21-8664DD1B6D35}">
  <a:tblStyle styleId="{61632621-DB25-44C6-8D21-8664DD1B6D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TSansNarrow-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2238e8a2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2238e8a2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2238e8a2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2238e8a2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2238e8a2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2238e8a2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22974767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22974767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22974767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e22974767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22974767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22974767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22974767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22974767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2238e8a2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2238e8a2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2238e8a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2238e8a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2238e8a2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2238e8a2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e2238e8a2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e2238e8a2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Sentiment Analysis on Movie Reviews and Twitter Comments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Gökay Gülsoy 270201072</a:t>
            </a:r>
            <a:endParaRPr/>
          </a:p>
          <a:p>
            <a:pPr indent="0" lvl="0" marL="0" rtl="0" algn="ctr">
              <a:spcBef>
                <a:spcPts val="0"/>
              </a:spcBef>
              <a:spcAft>
                <a:spcPts val="0"/>
              </a:spcAft>
              <a:buNone/>
            </a:pPr>
            <a:r>
              <a:rPr lang="en"/>
              <a:t>Merve Nur Ozan 270201071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aphicFrame>
        <p:nvGraphicFramePr>
          <p:cNvPr id="135" name="Google Shape;135;p22"/>
          <p:cNvGraphicFramePr/>
          <p:nvPr/>
        </p:nvGraphicFramePr>
        <p:xfrm>
          <a:off x="670988" y="545700"/>
          <a:ext cx="3000000" cy="3000000"/>
        </p:xfrm>
        <a:graphic>
          <a:graphicData uri="http://schemas.openxmlformats.org/drawingml/2006/table">
            <a:tbl>
              <a:tblPr>
                <a:noFill/>
                <a:tableStyleId>{61632621-DB25-44C6-8D21-8664DD1B6D35}</a:tableStyleId>
              </a:tblPr>
              <a:tblGrid>
                <a:gridCol w="1229550"/>
                <a:gridCol w="999600"/>
                <a:gridCol w="1114575"/>
                <a:gridCol w="1114575"/>
                <a:gridCol w="1114575"/>
                <a:gridCol w="1114575"/>
                <a:gridCol w="1114575"/>
              </a:tblGrid>
              <a:tr h="381000">
                <a:tc>
                  <a:txBody>
                    <a:bodyPr/>
                    <a:lstStyle/>
                    <a:p>
                      <a:pPr indent="0" lvl="0" marL="0" rtl="0" algn="ctr">
                        <a:spcBef>
                          <a:spcPts val="0"/>
                        </a:spcBef>
                        <a:spcAft>
                          <a:spcPts val="0"/>
                        </a:spcAft>
                        <a:buNone/>
                      </a:pPr>
                      <a:r>
                        <a:rPr lang="en"/>
                        <a:t>Changing learning rate from 3e-5 to 2e-5</a:t>
                      </a:r>
                      <a:endParaRPr/>
                    </a:p>
                  </a:txBody>
                  <a:tcPr marT="91425" marB="91425" marR="91425" marL="91425" anchor="ctr"/>
                </a:tc>
                <a:tc>
                  <a:txBody>
                    <a:bodyPr/>
                    <a:lstStyle/>
                    <a:p>
                      <a:pPr indent="0" lvl="0" marL="0" rtl="0" algn="ctr">
                        <a:spcBef>
                          <a:spcPts val="0"/>
                        </a:spcBef>
                        <a:spcAft>
                          <a:spcPts val="0"/>
                        </a:spcAft>
                        <a:buNone/>
                      </a:pPr>
                      <a:r>
                        <a:rPr lang="en"/>
                        <a:t>0.2116</a:t>
                      </a:r>
                      <a:endParaRPr/>
                    </a:p>
                  </a:txBody>
                  <a:tcPr marT="91425" marB="91425" marR="91425" marL="91425" anchor="ctr"/>
                </a:tc>
                <a:tc>
                  <a:txBody>
                    <a:bodyPr/>
                    <a:lstStyle/>
                    <a:p>
                      <a:pPr indent="0" lvl="0" marL="0" rtl="0" algn="ctr">
                        <a:spcBef>
                          <a:spcPts val="0"/>
                        </a:spcBef>
                        <a:spcAft>
                          <a:spcPts val="0"/>
                        </a:spcAft>
                        <a:buNone/>
                      </a:pPr>
                      <a:r>
                        <a:rPr lang="en"/>
                        <a:t>0.9128</a:t>
                      </a:r>
                      <a:endParaRPr/>
                    </a:p>
                  </a:txBody>
                  <a:tcPr marT="91425" marB="91425" marR="91425" marL="91425" anchor="ctr"/>
                </a:tc>
                <a:tc>
                  <a:txBody>
                    <a:bodyPr/>
                    <a:lstStyle/>
                    <a:p>
                      <a:pPr indent="0" lvl="0" marL="0" rtl="0" algn="ctr">
                        <a:spcBef>
                          <a:spcPts val="0"/>
                        </a:spcBef>
                        <a:spcAft>
                          <a:spcPts val="0"/>
                        </a:spcAft>
                        <a:buNone/>
                      </a:pPr>
                      <a:r>
                        <a:rPr lang="en"/>
                        <a:t>0.0.9104</a:t>
                      </a:r>
                      <a:endParaRPr/>
                    </a:p>
                  </a:txBody>
                  <a:tcPr marT="91425" marB="91425" marR="91425" marL="91425" anchor="ctr"/>
                </a:tc>
                <a:tc>
                  <a:txBody>
                    <a:bodyPr/>
                    <a:lstStyle/>
                    <a:p>
                      <a:pPr indent="0" lvl="0" marL="0" rtl="0" algn="ctr">
                        <a:spcBef>
                          <a:spcPts val="0"/>
                        </a:spcBef>
                        <a:spcAft>
                          <a:spcPts val="0"/>
                        </a:spcAft>
                        <a:buNone/>
                      </a:pPr>
                      <a:r>
                        <a:rPr lang="en"/>
                        <a:t>0.4123</a:t>
                      </a:r>
                      <a:endParaRPr/>
                    </a:p>
                  </a:txBody>
                  <a:tcPr marT="91425" marB="91425" marR="91425" marL="91425" anchor="ctr"/>
                </a:tc>
                <a:tc>
                  <a:txBody>
                    <a:bodyPr/>
                    <a:lstStyle/>
                    <a:p>
                      <a:pPr indent="0" lvl="0" marL="0" rtl="0" algn="ctr">
                        <a:spcBef>
                          <a:spcPts val="0"/>
                        </a:spcBef>
                        <a:spcAft>
                          <a:spcPts val="0"/>
                        </a:spcAft>
                        <a:buNone/>
                      </a:pPr>
                      <a:r>
                        <a:rPr lang="en"/>
                        <a:t>.</a:t>
                      </a:r>
                      <a:r>
                        <a:rPr lang="en"/>
                        <a:t>0.8476</a:t>
                      </a:r>
                      <a:endParaRPr/>
                    </a:p>
                  </a:txBody>
                  <a:tcPr marT="91425" marB="91425" marR="91425" marL="91425" anchor="ctr"/>
                </a:tc>
                <a:tc>
                  <a:txBody>
                    <a:bodyPr/>
                    <a:lstStyle/>
                    <a:p>
                      <a:pPr indent="0" lvl="0" marL="0" rtl="0" algn="ctr">
                        <a:spcBef>
                          <a:spcPts val="0"/>
                        </a:spcBef>
                        <a:spcAft>
                          <a:spcPts val="0"/>
                        </a:spcAft>
                        <a:buNone/>
                      </a:pPr>
                      <a:r>
                        <a:rPr lang="en"/>
                        <a:t>0.8467</a:t>
                      </a:r>
                      <a:endParaRPr/>
                    </a:p>
                  </a:txBody>
                  <a:tcPr marT="91425" marB="91425" marR="91425" marL="91425" anchor="ctr"/>
                </a:tc>
              </a:tr>
              <a:tr h="381000">
                <a:tc>
                  <a:txBody>
                    <a:bodyPr/>
                    <a:lstStyle/>
                    <a:p>
                      <a:pPr indent="0" lvl="0" marL="0" rtl="0" algn="ctr">
                        <a:spcBef>
                          <a:spcPts val="0"/>
                        </a:spcBef>
                        <a:spcAft>
                          <a:spcPts val="0"/>
                        </a:spcAft>
                        <a:buNone/>
                      </a:pPr>
                      <a:r>
                        <a:rPr lang="en"/>
                        <a:t>Changing batch size from 32 to 64</a:t>
                      </a:r>
                      <a:endParaRPr/>
                    </a:p>
                  </a:txBody>
                  <a:tcPr marT="91425" marB="91425" marR="91425" marL="91425" anchor="ctr"/>
                </a:tc>
                <a:tc>
                  <a:txBody>
                    <a:bodyPr/>
                    <a:lstStyle/>
                    <a:p>
                      <a:pPr indent="0" lvl="0" marL="0" rtl="0" algn="ctr">
                        <a:spcBef>
                          <a:spcPts val="0"/>
                        </a:spcBef>
                        <a:spcAft>
                          <a:spcPts val="0"/>
                        </a:spcAft>
                        <a:buNone/>
                      </a:pPr>
                      <a:r>
                        <a:rPr lang="en"/>
                        <a:t>0.2491</a:t>
                      </a:r>
                      <a:endParaRPr/>
                    </a:p>
                  </a:txBody>
                  <a:tcPr marT="91425" marB="91425" marR="91425" marL="91425" anchor="ctr"/>
                </a:tc>
                <a:tc>
                  <a:txBody>
                    <a:bodyPr/>
                    <a:lstStyle/>
                    <a:p>
                      <a:pPr indent="0" lvl="0" marL="0" rtl="0" algn="ctr">
                        <a:spcBef>
                          <a:spcPts val="0"/>
                        </a:spcBef>
                        <a:spcAft>
                          <a:spcPts val="0"/>
                        </a:spcAft>
                        <a:buNone/>
                      </a:pPr>
                      <a:r>
                        <a:rPr lang="en"/>
                        <a:t>0.8921</a:t>
                      </a:r>
                      <a:endParaRPr/>
                    </a:p>
                  </a:txBody>
                  <a:tcPr marT="91425" marB="91425" marR="91425" marL="91425" anchor="ctr"/>
                </a:tc>
                <a:tc>
                  <a:txBody>
                    <a:bodyPr/>
                    <a:lstStyle/>
                    <a:p>
                      <a:pPr indent="0" lvl="0" marL="0" rtl="0" algn="ctr">
                        <a:spcBef>
                          <a:spcPts val="0"/>
                        </a:spcBef>
                        <a:spcAft>
                          <a:spcPts val="0"/>
                        </a:spcAft>
                        <a:buNone/>
                      </a:pPr>
                      <a:r>
                        <a:rPr lang="en"/>
                        <a:t>0.8880</a:t>
                      </a:r>
                      <a:endParaRPr/>
                    </a:p>
                  </a:txBody>
                  <a:tcPr marT="91425" marB="91425" marR="91425" marL="91425" anchor="ctr"/>
                </a:tc>
                <a:tc>
                  <a:txBody>
                    <a:bodyPr/>
                    <a:lstStyle/>
                    <a:p>
                      <a:pPr indent="0" lvl="0" marL="0" rtl="0" algn="ctr">
                        <a:spcBef>
                          <a:spcPts val="0"/>
                        </a:spcBef>
                        <a:spcAft>
                          <a:spcPts val="0"/>
                        </a:spcAft>
                        <a:buNone/>
                      </a:pPr>
                      <a:r>
                        <a:rPr lang="en"/>
                        <a:t>0.3773</a:t>
                      </a:r>
                      <a:endParaRPr/>
                    </a:p>
                  </a:txBody>
                  <a:tcPr marT="91425" marB="91425" marR="91425" marL="91425" anchor="ctr"/>
                </a:tc>
                <a:tc>
                  <a:txBody>
                    <a:bodyPr/>
                    <a:lstStyle/>
                    <a:p>
                      <a:pPr indent="0" lvl="0" marL="0" rtl="0" algn="ctr">
                        <a:spcBef>
                          <a:spcPts val="0"/>
                        </a:spcBef>
                        <a:spcAft>
                          <a:spcPts val="0"/>
                        </a:spcAft>
                        <a:buNone/>
                      </a:pPr>
                      <a:r>
                        <a:rPr lang="en"/>
                        <a:t>0.8454,</a:t>
                      </a:r>
                      <a:endParaRPr/>
                    </a:p>
                  </a:txBody>
                  <a:tcPr marT="91425" marB="91425" marR="91425" marL="91425" anchor="ctr"/>
                </a:tc>
                <a:tc>
                  <a:txBody>
                    <a:bodyPr/>
                    <a:lstStyle/>
                    <a:p>
                      <a:pPr indent="0" lvl="0" marL="0" rtl="0" algn="ctr">
                        <a:spcBef>
                          <a:spcPts val="0"/>
                        </a:spcBef>
                        <a:spcAft>
                          <a:spcPts val="0"/>
                        </a:spcAft>
                        <a:buNone/>
                      </a:pPr>
                      <a:r>
                        <a:rPr lang="en"/>
                        <a:t>0.8416</a:t>
                      </a:r>
                      <a:endParaRPr/>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7074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141" name="Google Shape;141;p23"/>
          <p:cNvSpPr txBox="1"/>
          <p:nvPr>
            <p:ph idx="1" type="body"/>
          </p:nvPr>
        </p:nvSpPr>
        <p:spPr>
          <a:xfrm>
            <a:off x="311700" y="1266325"/>
            <a:ext cx="8520600" cy="22482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BERT models have better accuracy and validation score compared to LSTM based models.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Experiments shown that changing different parameters that affect the performance of the model may not have uniform effect in most cases which means that there may not be straightforward relationship between metrics like accuracy, loss, or validation loss.</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7074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7" name="Google Shape;147;p24"/>
          <p:cNvSpPr txBox="1"/>
          <p:nvPr>
            <p:ph idx="1" type="body"/>
          </p:nvPr>
        </p:nvSpPr>
        <p:spPr>
          <a:xfrm>
            <a:off x="311700" y="1266325"/>
            <a:ext cx="8520600" cy="3587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en">
                <a:solidFill>
                  <a:srgbClr val="000000"/>
                </a:solidFill>
              </a:rPr>
              <a:t>Overall results have supported that state-of-the-art models like BERT overperformed older neural models such as LSTM in our case.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have learned essential deep learning workflow </a:t>
            </a:r>
            <a:r>
              <a:rPr lang="en">
                <a:solidFill>
                  <a:srgbClr val="000000"/>
                </a:solidFill>
              </a:rPr>
              <a:t>used</a:t>
            </a:r>
            <a:r>
              <a:rPr lang="en">
                <a:solidFill>
                  <a:srgbClr val="000000"/>
                </a:solidFill>
              </a:rPr>
              <a:t> in NLP which is  data preprocessing, building model, training model, evaluating model, prediction on new data respectively.</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We could have conducted an experiment which uses larger BERT model we have currently used smaller BERT model.</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could have conducted an experiment which trained for 10 epochs (default is 5 epochs in our model)</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266325"/>
            <a:ext cx="8520600" cy="9399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Our task is a very well known problem in NLP known as sentiment analysis.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are </a:t>
            </a:r>
            <a:r>
              <a:rPr lang="en">
                <a:solidFill>
                  <a:srgbClr val="000000"/>
                </a:solidFill>
                <a:latin typeface="Times New Roman"/>
                <a:ea typeface="Times New Roman"/>
                <a:cs typeface="Times New Roman"/>
                <a:sym typeface="Times New Roman"/>
              </a:rPr>
              <a:t>applying sentiment analysis problem to two different cases</a:t>
            </a:r>
            <a:endParaRPr>
              <a:solidFill>
                <a:srgbClr val="000000"/>
              </a:solidFill>
              <a:latin typeface="Times New Roman"/>
              <a:ea typeface="Times New Roman"/>
              <a:cs typeface="Times New Roman"/>
              <a:sym typeface="Times New Roman"/>
            </a:endParaRPr>
          </a:p>
        </p:txBody>
      </p:sp>
      <p:sp>
        <p:nvSpPr>
          <p:cNvPr id="74" name="Google Shape;74;p14"/>
          <p:cNvSpPr/>
          <p:nvPr/>
        </p:nvSpPr>
        <p:spPr>
          <a:xfrm>
            <a:off x="1780100" y="2662550"/>
            <a:ext cx="2373300" cy="1354200"/>
          </a:xfrm>
          <a:prstGeom prst="rect">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Movies</a:t>
            </a:r>
            <a:r>
              <a:rPr b="1" lang="en">
                <a:latin typeface="Open Sans"/>
                <a:ea typeface="Open Sans"/>
                <a:cs typeface="Open Sans"/>
                <a:sym typeface="Open Sans"/>
              </a:rPr>
              <a:t> Review Sentiment Analysis</a:t>
            </a:r>
            <a:endParaRPr b="1">
              <a:latin typeface="Open Sans"/>
              <a:ea typeface="Open Sans"/>
              <a:cs typeface="Open Sans"/>
              <a:sym typeface="Open Sans"/>
            </a:endParaRPr>
          </a:p>
        </p:txBody>
      </p:sp>
      <p:sp>
        <p:nvSpPr>
          <p:cNvPr id="75" name="Google Shape;75;p14"/>
          <p:cNvSpPr/>
          <p:nvPr/>
        </p:nvSpPr>
        <p:spPr>
          <a:xfrm>
            <a:off x="4648100" y="2662550"/>
            <a:ext cx="2373300" cy="1354200"/>
          </a:xfrm>
          <a:prstGeom prst="rect">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Twitter</a:t>
            </a:r>
            <a:r>
              <a:rPr b="1" lang="en">
                <a:latin typeface="Open Sans"/>
                <a:ea typeface="Open Sans"/>
                <a:cs typeface="Open Sans"/>
                <a:sym typeface="Open Sans"/>
              </a:rPr>
              <a:t> Comments Sentiment Analysis</a:t>
            </a:r>
            <a:endParaRPr b="1">
              <a:latin typeface="Open Sans"/>
              <a:ea typeface="Open Sans"/>
              <a:cs typeface="Open Sans"/>
              <a:sym typeface="Open Sans"/>
            </a:endParaRPr>
          </a:p>
        </p:txBody>
      </p:sp>
      <p:cxnSp>
        <p:nvCxnSpPr>
          <p:cNvPr id="76" name="Google Shape;76;p14"/>
          <p:cNvCxnSpPr>
            <a:stCxn id="74" idx="0"/>
            <a:endCxn id="73" idx="2"/>
          </p:cNvCxnSpPr>
          <p:nvPr/>
        </p:nvCxnSpPr>
        <p:spPr>
          <a:xfrm rot="-5400000">
            <a:off x="3541250" y="1631750"/>
            <a:ext cx="456300" cy="1605300"/>
          </a:xfrm>
          <a:prstGeom prst="curvedConnector3">
            <a:avLst>
              <a:gd fmla="val 50003" name="adj1"/>
            </a:avLst>
          </a:prstGeom>
          <a:noFill/>
          <a:ln cap="flat" cmpd="sng" w="9525">
            <a:solidFill>
              <a:schemeClr val="dk2"/>
            </a:solidFill>
            <a:prstDash val="solid"/>
            <a:round/>
            <a:headEnd len="med" w="med" type="none"/>
            <a:tailEnd len="med" w="med" type="none"/>
          </a:ln>
        </p:spPr>
      </p:cxnSp>
      <p:cxnSp>
        <p:nvCxnSpPr>
          <p:cNvPr id="77" name="Google Shape;77;p14"/>
          <p:cNvCxnSpPr>
            <a:stCxn id="73" idx="2"/>
            <a:endCxn id="75" idx="0"/>
          </p:cNvCxnSpPr>
          <p:nvPr/>
        </p:nvCxnSpPr>
        <p:spPr>
          <a:xfrm flipH="1" rot="-5400000">
            <a:off x="4975200" y="1803025"/>
            <a:ext cx="456300" cy="1262700"/>
          </a:xfrm>
          <a:prstGeom prst="curvedConnector3">
            <a:avLst>
              <a:gd fmla="val 50003" name="adj1"/>
            </a:avLst>
          </a:prstGeom>
          <a:noFill/>
          <a:ln cap="flat" cmpd="sng" w="9525">
            <a:solidFill>
              <a:schemeClr val="dk2"/>
            </a:solidFill>
            <a:prstDash val="solid"/>
            <a:round/>
            <a:headEnd len="med" w="med" type="none"/>
            <a:tailEnd len="med" w="med" type="none"/>
          </a:ln>
        </p:spPr>
      </p:cxnSp>
      <p:sp>
        <p:nvSpPr>
          <p:cNvPr id="78" name="Google Shape;78;p14"/>
          <p:cNvSpPr txBox="1"/>
          <p:nvPr/>
        </p:nvSpPr>
        <p:spPr>
          <a:xfrm>
            <a:off x="0" y="4092825"/>
            <a:ext cx="9144000" cy="70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1800">
                <a:solidFill>
                  <a:srgbClr val="FF0000"/>
                </a:solidFill>
                <a:latin typeface="Open Sans"/>
                <a:ea typeface="Open Sans"/>
                <a:cs typeface="Open Sans"/>
                <a:sym typeface="Open Sans"/>
              </a:rPr>
              <a:t>Our task is actually binary classification problem (being positive or being negative)</a:t>
            </a:r>
            <a:endParaRPr b="1" i="1" sz="1800">
              <a:solidFill>
                <a:srgbClr val="FF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445025"/>
            <a:ext cx="8520600" cy="7074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84" name="Google Shape;84;p15"/>
          <p:cNvSpPr txBox="1"/>
          <p:nvPr>
            <p:ph idx="1" type="body"/>
          </p:nvPr>
        </p:nvSpPr>
        <p:spPr>
          <a:xfrm>
            <a:off x="311700" y="1266325"/>
            <a:ext cx="8520600" cy="223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Movie reviews Imdb dataset consists of 25,000 training and 25,000 test review data</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Twitter comments dataset consists of 1,600000 </a:t>
            </a:r>
            <a:r>
              <a:rPr lang="en">
                <a:solidFill>
                  <a:srgbClr val="000000"/>
                </a:solidFill>
                <a:latin typeface="Times New Roman"/>
                <a:ea typeface="Times New Roman"/>
                <a:cs typeface="Times New Roman"/>
                <a:sym typeface="Times New Roman"/>
              </a:rPr>
              <a:t>comment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Datasets consists of mainly two classes positive or negative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As Twitter dataset is large we have used GPU for training in Colab environment</a:t>
            </a:r>
            <a:endParaRPr>
              <a:solidFill>
                <a:srgbClr val="000000"/>
              </a:solidFill>
              <a:latin typeface="Times New Roman"/>
              <a:ea typeface="Times New Roman"/>
              <a:cs typeface="Times New Roman"/>
              <a:sym typeface="Times New Roman"/>
            </a:endParaRPr>
          </a:p>
        </p:txBody>
      </p:sp>
      <p:pic>
        <p:nvPicPr>
          <p:cNvPr id="85" name="Google Shape;85;p15"/>
          <p:cNvPicPr preferRelativeResize="0"/>
          <p:nvPr/>
        </p:nvPicPr>
        <p:blipFill>
          <a:blip r:embed="rId3">
            <a:alphaModFix/>
          </a:blip>
          <a:stretch>
            <a:fillRect/>
          </a:stretch>
        </p:blipFill>
        <p:spPr>
          <a:xfrm>
            <a:off x="2434338" y="2662550"/>
            <a:ext cx="4275326" cy="2404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1" type="body"/>
          </p:nvPr>
        </p:nvSpPr>
        <p:spPr>
          <a:xfrm>
            <a:off x="311700" y="1266325"/>
            <a:ext cx="8520600" cy="330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We have trained an relatively older model neural network, LSTM.</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We also trained an BERT model which is one of the newer models that provides better accuracy and smaller loss values.</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Our LSTM model uses encoder as the first layer for encoding the input words to indices, then </a:t>
            </a:r>
            <a:r>
              <a:rPr lang="en">
                <a:solidFill>
                  <a:srgbClr val="000000"/>
                </a:solidFill>
              </a:rPr>
              <a:t>embedding</a:t>
            </a:r>
            <a:r>
              <a:rPr lang="en">
                <a:solidFill>
                  <a:srgbClr val="000000"/>
                </a:solidFill>
              </a:rPr>
              <a:t> layer takes the output of the encoding layer to create word embeddings. Embeddings are then given to LSTM unit. Output of LSTM unit is given to Dense layer with size 1 which outputs the classification result.</a:t>
            </a:r>
            <a:endParaRPr>
              <a:solidFill>
                <a:srgbClr val="000000"/>
              </a:solidFill>
            </a:endParaRPr>
          </a:p>
        </p:txBody>
      </p:sp>
      <p:sp>
        <p:nvSpPr>
          <p:cNvPr id="91" name="Google Shape;91;p16"/>
          <p:cNvSpPr txBox="1"/>
          <p:nvPr>
            <p:ph type="title"/>
          </p:nvPr>
        </p:nvSpPr>
        <p:spPr>
          <a:xfrm>
            <a:off x="311700" y="445025"/>
            <a:ext cx="8520600" cy="7074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7" name="Google Shape;97;p17"/>
          <p:cNvSpPr txBox="1"/>
          <p:nvPr>
            <p:ph idx="1" type="body"/>
          </p:nvPr>
        </p:nvSpPr>
        <p:spPr>
          <a:xfrm>
            <a:off x="311700" y="1266325"/>
            <a:ext cx="8520600" cy="1590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 our BERT model we have used Input layer as the first layer which takes thetext in appropriate </a:t>
            </a:r>
            <a:r>
              <a:rPr lang="en">
                <a:solidFill>
                  <a:srgbClr val="000000"/>
                </a:solidFill>
                <a:latin typeface="Times New Roman"/>
                <a:ea typeface="Times New Roman"/>
                <a:cs typeface="Times New Roman"/>
                <a:sym typeface="Times New Roman"/>
              </a:rPr>
              <a:t>shape</a:t>
            </a:r>
            <a:r>
              <a:rPr lang="en">
                <a:solidFill>
                  <a:srgbClr val="000000"/>
                </a:solidFill>
                <a:latin typeface="Times New Roman"/>
                <a:ea typeface="Times New Roman"/>
                <a:cs typeface="Times New Roman"/>
                <a:sym typeface="Times New Roman"/>
              </a:rPr>
              <a:t> and then text is given to preprocess layer in order to preprocess text. Outputs of preprocessing layer are </a:t>
            </a:r>
            <a:r>
              <a:rPr lang="en">
                <a:solidFill>
                  <a:srgbClr val="000000"/>
                </a:solidFill>
                <a:latin typeface="Times New Roman"/>
                <a:ea typeface="Times New Roman"/>
                <a:cs typeface="Times New Roman"/>
                <a:sym typeface="Times New Roman"/>
              </a:rPr>
              <a:t>then</a:t>
            </a:r>
            <a:r>
              <a:rPr lang="en">
                <a:solidFill>
                  <a:srgbClr val="000000"/>
                </a:solidFill>
                <a:latin typeface="Times New Roman"/>
                <a:ea typeface="Times New Roman"/>
                <a:cs typeface="Times New Roman"/>
                <a:sym typeface="Times New Roman"/>
              </a:rPr>
              <a:t> given to BERT encoder, then dropout layer </a:t>
            </a:r>
            <a:r>
              <a:rPr lang="en">
                <a:solidFill>
                  <a:srgbClr val="000000"/>
                </a:solidFill>
                <a:latin typeface="Times New Roman"/>
                <a:ea typeface="Times New Roman"/>
                <a:cs typeface="Times New Roman"/>
                <a:sym typeface="Times New Roman"/>
              </a:rPr>
              <a:t>with</a:t>
            </a:r>
            <a:r>
              <a:rPr lang="en">
                <a:solidFill>
                  <a:srgbClr val="000000"/>
                </a:solidFill>
                <a:latin typeface="Times New Roman"/>
                <a:ea typeface="Times New Roman"/>
                <a:cs typeface="Times New Roman"/>
                <a:sym typeface="Times New Roman"/>
              </a:rPr>
              <a:t> dropout ratio 0.1 is added in order to provide regularization.</a:t>
            </a:r>
            <a:endParaRPr>
              <a:solidFill>
                <a:srgbClr val="000000"/>
              </a:solidFill>
              <a:latin typeface="Times New Roman"/>
              <a:ea typeface="Times New Roman"/>
              <a:cs typeface="Times New Roman"/>
              <a:sym typeface="Times New Roman"/>
            </a:endParaRPr>
          </a:p>
        </p:txBody>
      </p:sp>
      <p:sp>
        <p:nvSpPr>
          <p:cNvPr id="98" name="Google Shape;98;p17"/>
          <p:cNvSpPr/>
          <p:nvPr/>
        </p:nvSpPr>
        <p:spPr>
          <a:xfrm>
            <a:off x="434700" y="3427600"/>
            <a:ext cx="1622400" cy="10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Preprocessing Data</a:t>
            </a:r>
            <a:endParaRPr b="1">
              <a:latin typeface="Open Sans"/>
              <a:ea typeface="Open Sans"/>
              <a:cs typeface="Open Sans"/>
              <a:sym typeface="Open Sans"/>
            </a:endParaRPr>
          </a:p>
        </p:txBody>
      </p:sp>
      <p:sp>
        <p:nvSpPr>
          <p:cNvPr id="99" name="Google Shape;99;p17"/>
          <p:cNvSpPr/>
          <p:nvPr/>
        </p:nvSpPr>
        <p:spPr>
          <a:xfrm>
            <a:off x="2398500" y="3427599"/>
            <a:ext cx="1257600" cy="10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Creating LSTM and BERT models</a:t>
            </a:r>
            <a:endParaRPr b="1">
              <a:latin typeface="Open Sans"/>
              <a:ea typeface="Open Sans"/>
              <a:cs typeface="Open Sans"/>
              <a:sym typeface="Open Sans"/>
            </a:endParaRPr>
          </a:p>
        </p:txBody>
      </p:sp>
      <p:sp>
        <p:nvSpPr>
          <p:cNvPr id="100" name="Google Shape;100;p17"/>
          <p:cNvSpPr/>
          <p:nvPr/>
        </p:nvSpPr>
        <p:spPr>
          <a:xfrm>
            <a:off x="3997500" y="3427600"/>
            <a:ext cx="1358400" cy="10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Training LSTM and BERT models</a:t>
            </a:r>
            <a:endParaRPr b="1">
              <a:latin typeface="Open Sans"/>
              <a:ea typeface="Open Sans"/>
              <a:cs typeface="Open Sans"/>
              <a:sym typeface="Open Sans"/>
            </a:endParaRPr>
          </a:p>
        </p:txBody>
      </p:sp>
      <p:sp>
        <p:nvSpPr>
          <p:cNvPr id="101" name="Google Shape;101;p17"/>
          <p:cNvSpPr/>
          <p:nvPr/>
        </p:nvSpPr>
        <p:spPr>
          <a:xfrm>
            <a:off x="5646900" y="3427600"/>
            <a:ext cx="1358400" cy="10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Evaluating LSTM and BERT models</a:t>
            </a:r>
            <a:endParaRPr b="1">
              <a:latin typeface="Open Sans"/>
              <a:ea typeface="Open Sans"/>
              <a:cs typeface="Open Sans"/>
              <a:sym typeface="Open Sans"/>
            </a:endParaRPr>
          </a:p>
        </p:txBody>
      </p:sp>
      <p:sp>
        <p:nvSpPr>
          <p:cNvPr id="102" name="Google Shape;102;p17"/>
          <p:cNvSpPr/>
          <p:nvPr/>
        </p:nvSpPr>
        <p:spPr>
          <a:xfrm>
            <a:off x="7346700" y="3451900"/>
            <a:ext cx="1257600" cy="99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Saving models for inference later</a:t>
            </a:r>
            <a:endParaRPr b="1">
              <a:latin typeface="Open Sans"/>
              <a:ea typeface="Open Sans"/>
              <a:cs typeface="Open Sans"/>
              <a:sym typeface="Open Sans"/>
            </a:endParaRPr>
          </a:p>
        </p:txBody>
      </p:sp>
      <p:cxnSp>
        <p:nvCxnSpPr>
          <p:cNvPr id="103" name="Google Shape;103;p17"/>
          <p:cNvCxnSpPr>
            <a:stCxn id="98" idx="3"/>
            <a:endCxn id="99" idx="1"/>
          </p:cNvCxnSpPr>
          <p:nvPr/>
        </p:nvCxnSpPr>
        <p:spPr>
          <a:xfrm>
            <a:off x="2057100" y="3947650"/>
            <a:ext cx="341400" cy="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7"/>
          <p:cNvCxnSpPr>
            <a:stCxn id="99" idx="3"/>
            <a:endCxn id="100" idx="1"/>
          </p:cNvCxnSpPr>
          <p:nvPr/>
        </p:nvCxnSpPr>
        <p:spPr>
          <a:xfrm>
            <a:off x="3656100" y="3947649"/>
            <a:ext cx="341400" cy="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7"/>
          <p:cNvCxnSpPr>
            <a:endCxn id="101" idx="1"/>
          </p:cNvCxnSpPr>
          <p:nvPr/>
        </p:nvCxnSpPr>
        <p:spPr>
          <a:xfrm>
            <a:off x="5355900" y="3947650"/>
            <a:ext cx="291000" cy="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7"/>
          <p:cNvCxnSpPr>
            <a:stCxn id="101" idx="3"/>
            <a:endCxn id="102" idx="1"/>
          </p:cNvCxnSpPr>
          <p:nvPr/>
        </p:nvCxnSpPr>
        <p:spPr>
          <a:xfrm>
            <a:off x="7005300" y="3947650"/>
            <a:ext cx="341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7074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Metrics Chosen</a:t>
            </a:r>
            <a:endParaRPr/>
          </a:p>
        </p:txBody>
      </p:sp>
      <p:sp>
        <p:nvSpPr>
          <p:cNvPr id="112" name="Google Shape;112;p18"/>
          <p:cNvSpPr txBox="1"/>
          <p:nvPr>
            <p:ph idx="1" type="body"/>
          </p:nvPr>
        </p:nvSpPr>
        <p:spPr>
          <a:xfrm>
            <a:off x="311700" y="1266325"/>
            <a:ext cx="8520600" cy="2476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342900" lvl="0" marL="457200" rtl="0" algn="l">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Binary</a:t>
            </a:r>
            <a:r>
              <a:rPr lang="en" sz="7200">
                <a:solidFill>
                  <a:srgbClr val="000000"/>
                </a:solidFill>
                <a:latin typeface="Times New Roman"/>
                <a:ea typeface="Times New Roman"/>
                <a:cs typeface="Times New Roman"/>
                <a:sym typeface="Times New Roman"/>
              </a:rPr>
              <a:t> accuracy </a:t>
            </a:r>
            <a:endParaRPr sz="72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AUC</a:t>
            </a:r>
            <a:endParaRPr sz="72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F1 score</a:t>
            </a:r>
            <a:endParaRPr sz="72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Mean squared error</a:t>
            </a:r>
            <a:endParaRPr sz="7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ct val="100000"/>
              <a:buFont typeface="Times New Roman"/>
              <a:buChar char="●"/>
            </a:pPr>
            <a:r>
              <a:rPr lang="en" sz="7200">
                <a:solidFill>
                  <a:srgbClr val="000000"/>
                </a:solidFill>
                <a:latin typeface="Times New Roman"/>
                <a:ea typeface="Times New Roman"/>
                <a:cs typeface="Times New Roman"/>
                <a:sym typeface="Times New Roman"/>
              </a:rPr>
              <a:t>Most prominent difficulty that we have faced was the training time for the BERT models, </a:t>
            </a:r>
            <a:r>
              <a:rPr lang="en" sz="7200">
                <a:solidFill>
                  <a:srgbClr val="000000"/>
                </a:solidFill>
                <a:latin typeface="Times New Roman"/>
                <a:ea typeface="Times New Roman"/>
                <a:cs typeface="Times New Roman"/>
                <a:sym typeface="Times New Roman"/>
              </a:rPr>
              <a:t>We have used A100 GPU to train the models for making training considerably faster.</a:t>
            </a:r>
            <a:endParaRPr sz="7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7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707400"/>
          </a:xfrm>
          <a:prstGeom prst="rect">
            <a:avLst/>
          </a:prstGeom>
          <a:ln cap="flat" cmpd="sng" w="38100">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 and Results</a:t>
            </a:r>
            <a:endParaRPr/>
          </a:p>
        </p:txBody>
      </p:sp>
      <p:sp>
        <p:nvSpPr>
          <p:cNvPr id="118" name="Google Shape;118;p19"/>
          <p:cNvSpPr txBox="1"/>
          <p:nvPr/>
        </p:nvSpPr>
        <p:spPr>
          <a:xfrm>
            <a:off x="2368625" y="1372100"/>
            <a:ext cx="4185300" cy="50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LSTM Model Experiment Results</a:t>
            </a:r>
            <a:endParaRPr sz="1800">
              <a:latin typeface="Open Sans"/>
              <a:ea typeface="Open Sans"/>
              <a:cs typeface="Open Sans"/>
              <a:sym typeface="Open Sans"/>
            </a:endParaRPr>
          </a:p>
        </p:txBody>
      </p:sp>
      <p:graphicFrame>
        <p:nvGraphicFramePr>
          <p:cNvPr id="119" name="Google Shape;119;p19"/>
          <p:cNvGraphicFramePr/>
          <p:nvPr/>
        </p:nvGraphicFramePr>
        <p:xfrm>
          <a:off x="780588" y="2097575"/>
          <a:ext cx="3000000" cy="3000000"/>
        </p:xfrm>
        <a:graphic>
          <a:graphicData uri="http://schemas.openxmlformats.org/drawingml/2006/table">
            <a:tbl>
              <a:tblPr>
                <a:noFill/>
                <a:tableStyleId>{61632621-DB25-44C6-8D21-8664DD1B6D35}</a:tableStyleId>
              </a:tblPr>
              <a:tblGrid>
                <a:gridCol w="1229550"/>
                <a:gridCol w="999600"/>
                <a:gridCol w="1114575"/>
                <a:gridCol w="1114575"/>
                <a:gridCol w="1114575"/>
                <a:gridCol w="1114575"/>
                <a:gridCol w="1114575"/>
              </a:tblGrid>
              <a:tr h="381000">
                <a:tc>
                  <a:txBody>
                    <a:bodyPr/>
                    <a:lstStyle/>
                    <a:p>
                      <a:pPr indent="0" lvl="0" marL="0" rtl="0" algn="ctr">
                        <a:spcBef>
                          <a:spcPts val="0"/>
                        </a:spcBef>
                        <a:spcAft>
                          <a:spcPts val="0"/>
                        </a:spcAft>
                        <a:buNone/>
                      </a:pPr>
                      <a:r>
                        <a:rPr lang="en"/>
                        <a:t>Experiments</a:t>
                      </a:r>
                      <a:endParaRPr/>
                    </a:p>
                  </a:txBody>
                  <a:tcPr marT="91425" marB="91425" marR="91425" marL="91425" anchor="ctr"/>
                </a:tc>
                <a:tc>
                  <a:txBody>
                    <a:bodyPr/>
                    <a:lstStyle/>
                    <a:p>
                      <a:pPr indent="0" lvl="0" marL="0" rtl="0" algn="ctr">
                        <a:spcBef>
                          <a:spcPts val="0"/>
                        </a:spcBef>
                        <a:spcAft>
                          <a:spcPts val="0"/>
                        </a:spcAft>
                        <a:buNone/>
                      </a:pPr>
                      <a:r>
                        <a:rPr lang="en"/>
                        <a:t>loss</a:t>
                      </a:r>
                      <a:endParaRPr/>
                    </a:p>
                  </a:txBody>
                  <a:tcPr marT="91425" marB="91425" marR="91425" marL="91425" anchor="ctr"/>
                </a:tc>
                <a:tc>
                  <a:txBody>
                    <a:bodyPr/>
                    <a:lstStyle/>
                    <a:p>
                      <a:pPr indent="0" lvl="0" marL="0" rtl="0" algn="ctr">
                        <a:spcBef>
                          <a:spcPts val="0"/>
                        </a:spcBef>
                        <a:spcAft>
                          <a:spcPts val="0"/>
                        </a:spcAft>
                        <a:buNone/>
                      </a:pPr>
                      <a:r>
                        <a:rPr lang="en"/>
                        <a:t>Binary accuracy</a:t>
                      </a:r>
                      <a:endParaRPr/>
                    </a:p>
                  </a:txBody>
                  <a:tcPr marT="91425" marB="91425" marR="91425" marL="91425" anchor="ctr"/>
                </a:tc>
                <a:tc>
                  <a:txBody>
                    <a:bodyPr/>
                    <a:lstStyle/>
                    <a:p>
                      <a:pPr indent="0" lvl="0" marL="0" rtl="0" algn="ctr">
                        <a:spcBef>
                          <a:spcPts val="0"/>
                        </a:spcBef>
                        <a:spcAft>
                          <a:spcPts val="0"/>
                        </a:spcAft>
                        <a:buNone/>
                      </a:pPr>
                      <a:r>
                        <a:rPr lang="en"/>
                        <a:t>F1 score</a:t>
                      </a:r>
                      <a:endParaRPr/>
                    </a:p>
                  </a:txBody>
                  <a:tcPr marT="91425" marB="91425" marR="91425" marL="91425" anchor="ctr"/>
                </a:tc>
                <a:tc>
                  <a:txBody>
                    <a:bodyPr/>
                    <a:lstStyle/>
                    <a:p>
                      <a:pPr indent="0" lvl="0" marL="0" rtl="0" algn="ctr">
                        <a:spcBef>
                          <a:spcPts val="0"/>
                        </a:spcBef>
                        <a:spcAft>
                          <a:spcPts val="0"/>
                        </a:spcAft>
                        <a:buNone/>
                      </a:pPr>
                      <a:r>
                        <a:rPr lang="en"/>
                        <a:t>Validation loss</a:t>
                      </a:r>
                      <a:endParaRPr/>
                    </a:p>
                  </a:txBody>
                  <a:tcPr marT="91425" marB="91425" marR="91425" marL="91425" anchor="ctr"/>
                </a:tc>
                <a:tc>
                  <a:txBody>
                    <a:bodyPr/>
                    <a:lstStyle/>
                    <a:p>
                      <a:pPr indent="0" lvl="0" marL="0" rtl="0" algn="ctr">
                        <a:spcBef>
                          <a:spcPts val="0"/>
                        </a:spcBef>
                        <a:spcAft>
                          <a:spcPts val="0"/>
                        </a:spcAft>
                        <a:buNone/>
                      </a:pPr>
                      <a:r>
                        <a:rPr lang="en"/>
                        <a:t>Validation</a:t>
                      </a:r>
                      <a:r>
                        <a:rPr lang="en"/>
                        <a:t> binary accuracy</a:t>
                      </a:r>
                      <a:endParaRPr/>
                    </a:p>
                  </a:txBody>
                  <a:tcPr marT="91425" marB="91425" marR="91425" marL="91425" anchor="ctr"/>
                </a:tc>
                <a:tc>
                  <a:txBody>
                    <a:bodyPr/>
                    <a:lstStyle/>
                    <a:p>
                      <a:pPr indent="0" lvl="0" marL="0" rtl="0" algn="ctr">
                        <a:spcBef>
                          <a:spcPts val="0"/>
                        </a:spcBef>
                        <a:spcAft>
                          <a:spcPts val="0"/>
                        </a:spcAft>
                        <a:buNone/>
                      </a:pPr>
                      <a:r>
                        <a:rPr lang="en"/>
                        <a:t>Validation f1 score</a:t>
                      </a:r>
                      <a:endParaRPr/>
                    </a:p>
                  </a:txBody>
                  <a:tcPr marT="91425" marB="91425" marR="91425" marL="91425" anchor="ctr"/>
                </a:tc>
              </a:tr>
              <a:tr h="381000">
                <a:tc>
                  <a:txBody>
                    <a:bodyPr/>
                    <a:lstStyle/>
                    <a:p>
                      <a:pPr indent="0" lvl="0" marL="0" rtl="0" algn="ctr">
                        <a:spcBef>
                          <a:spcPts val="0"/>
                        </a:spcBef>
                        <a:spcAft>
                          <a:spcPts val="0"/>
                        </a:spcAft>
                        <a:buNone/>
                      </a:pPr>
                      <a:r>
                        <a:rPr lang="en"/>
                        <a:t>Stacking LSTM with 32 layer</a:t>
                      </a:r>
                      <a:endParaRPr/>
                    </a:p>
                  </a:txBody>
                  <a:tcPr marT="91425" marB="91425" marR="91425" marL="91425" anchor="ctr"/>
                </a:tc>
                <a:tc>
                  <a:txBody>
                    <a:bodyPr/>
                    <a:lstStyle/>
                    <a:p>
                      <a:pPr indent="0" lvl="0" marL="0" rtl="0" algn="ctr">
                        <a:spcBef>
                          <a:spcPts val="0"/>
                        </a:spcBef>
                        <a:spcAft>
                          <a:spcPts val="0"/>
                        </a:spcAft>
                        <a:buNone/>
                      </a:pPr>
                      <a:r>
                        <a:rPr lang="en"/>
                        <a:t>0.4458</a:t>
                      </a:r>
                      <a:endParaRPr/>
                    </a:p>
                  </a:txBody>
                  <a:tcPr marT="91425" marB="91425" marR="91425" marL="91425" anchor="ctr"/>
                </a:tc>
                <a:tc>
                  <a:txBody>
                    <a:bodyPr/>
                    <a:lstStyle/>
                    <a:p>
                      <a:pPr indent="0" lvl="0" marL="0" rtl="0" algn="ctr">
                        <a:spcBef>
                          <a:spcPts val="0"/>
                        </a:spcBef>
                        <a:spcAft>
                          <a:spcPts val="0"/>
                        </a:spcAft>
                        <a:buNone/>
                      </a:pPr>
                      <a:r>
                        <a:rPr lang="en"/>
                        <a:t>0.8045</a:t>
                      </a:r>
                      <a:endParaRPr/>
                    </a:p>
                  </a:txBody>
                  <a:tcPr marT="91425" marB="91425" marR="91425" marL="91425" anchor="ctr"/>
                </a:tc>
                <a:tc>
                  <a:txBody>
                    <a:bodyPr/>
                    <a:lstStyle/>
                    <a:p>
                      <a:pPr indent="0" lvl="0" marL="0" rtl="0" algn="ctr">
                        <a:spcBef>
                          <a:spcPts val="0"/>
                        </a:spcBef>
                        <a:spcAft>
                          <a:spcPts val="0"/>
                        </a:spcAft>
                        <a:buNone/>
                      </a:pPr>
                      <a:r>
                        <a:rPr lang="en"/>
                        <a:t>0.8078</a:t>
                      </a:r>
                      <a:endParaRPr/>
                    </a:p>
                  </a:txBody>
                  <a:tcPr marT="91425" marB="91425" marR="91425" marL="91425" anchor="ctr"/>
                </a:tc>
                <a:tc>
                  <a:txBody>
                    <a:bodyPr/>
                    <a:lstStyle/>
                    <a:p>
                      <a:pPr indent="0" lvl="0" marL="0" rtl="0" algn="ctr">
                        <a:spcBef>
                          <a:spcPts val="0"/>
                        </a:spcBef>
                        <a:spcAft>
                          <a:spcPts val="0"/>
                        </a:spcAft>
                        <a:buNone/>
                      </a:pPr>
                      <a:r>
                        <a:rPr lang="en"/>
                        <a:t>0.4558</a:t>
                      </a:r>
                      <a:endParaRPr/>
                    </a:p>
                  </a:txBody>
                  <a:tcPr marT="91425" marB="91425" marR="91425" marL="91425" anchor="ctr"/>
                </a:tc>
                <a:tc>
                  <a:txBody>
                    <a:bodyPr/>
                    <a:lstStyle/>
                    <a:p>
                      <a:pPr indent="0" lvl="0" marL="0" rtl="0" algn="ctr">
                        <a:spcBef>
                          <a:spcPts val="0"/>
                        </a:spcBef>
                        <a:spcAft>
                          <a:spcPts val="0"/>
                        </a:spcAft>
                        <a:buNone/>
                      </a:pPr>
                      <a:r>
                        <a:rPr lang="en"/>
                        <a:t>0.8318</a:t>
                      </a:r>
                      <a:endParaRPr/>
                    </a:p>
                  </a:txBody>
                  <a:tcPr marT="91425" marB="91425" marR="91425" marL="91425" anchor="ctr"/>
                </a:tc>
                <a:tc>
                  <a:txBody>
                    <a:bodyPr/>
                    <a:lstStyle/>
                    <a:p>
                      <a:pPr indent="0" lvl="0" marL="0" rtl="0" algn="ctr">
                        <a:spcBef>
                          <a:spcPts val="0"/>
                        </a:spcBef>
                        <a:spcAft>
                          <a:spcPts val="0"/>
                        </a:spcAft>
                        <a:buNone/>
                      </a:pPr>
                      <a:r>
                        <a:rPr lang="en"/>
                        <a:t>0.8319</a:t>
                      </a:r>
                      <a:endParaRPr/>
                    </a:p>
                  </a:txBody>
                  <a:tcPr marT="91425" marB="91425" marR="91425" marL="91425" anchor="ctr"/>
                </a:tc>
              </a:tr>
              <a:tr h="381000">
                <a:tc>
                  <a:txBody>
                    <a:bodyPr/>
                    <a:lstStyle/>
                    <a:p>
                      <a:pPr indent="0" lvl="0" marL="0" rtl="0" algn="ctr">
                        <a:spcBef>
                          <a:spcPts val="0"/>
                        </a:spcBef>
                        <a:spcAft>
                          <a:spcPts val="0"/>
                        </a:spcAft>
                        <a:buNone/>
                      </a:pPr>
                      <a:r>
                        <a:rPr lang="en"/>
                        <a:t>Adding Dense layer with 128 units</a:t>
                      </a:r>
                      <a:endParaRPr/>
                    </a:p>
                  </a:txBody>
                  <a:tcPr marT="91425" marB="91425" marR="91425" marL="91425" anchor="ctr"/>
                </a:tc>
                <a:tc>
                  <a:txBody>
                    <a:bodyPr/>
                    <a:lstStyle/>
                    <a:p>
                      <a:pPr indent="0" lvl="0" marL="0" rtl="0" algn="ctr">
                        <a:spcBef>
                          <a:spcPts val="0"/>
                        </a:spcBef>
                        <a:spcAft>
                          <a:spcPts val="0"/>
                        </a:spcAft>
                        <a:buNone/>
                      </a:pPr>
                      <a:r>
                        <a:rPr lang="en"/>
                        <a:t>0.4546</a:t>
                      </a:r>
                      <a:endParaRPr/>
                    </a:p>
                  </a:txBody>
                  <a:tcPr marT="91425" marB="91425" marR="91425" marL="91425" anchor="ctr"/>
                </a:tc>
                <a:tc>
                  <a:txBody>
                    <a:bodyPr/>
                    <a:lstStyle/>
                    <a:p>
                      <a:pPr indent="0" lvl="0" marL="0" rtl="0" algn="ctr">
                        <a:spcBef>
                          <a:spcPts val="0"/>
                        </a:spcBef>
                        <a:spcAft>
                          <a:spcPts val="0"/>
                        </a:spcAft>
                        <a:buNone/>
                      </a:pPr>
                      <a:r>
                        <a:rPr lang="en"/>
                        <a:t>0.8045</a:t>
                      </a:r>
                      <a:endParaRPr/>
                    </a:p>
                  </a:txBody>
                  <a:tcPr marT="91425" marB="91425" marR="91425" marL="91425" anchor="ctr"/>
                </a:tc>
                <a:tc>
                  <a:txBody>
                    <a:bodyPr/>
                    <a:lstStyle/>
                    <a:p>
                      <a:pPr indent="0" lvl="0" marL="0" rtl="0" algn="ctr">
                        <a:spcBef>
                          <a:spcPts val="0"/>
                        </a:spcBef>
                        <a:spcAft>
                          <a:spcPts val="0"/>
                        </a:spcAft>
                        <a:buNone/>
                      </a:pPr>
                      <a:r>
                        <a:rPr lang="en"/>
                        <a:t>0.8078</a:t>
                      </a:r>
                      <a:endParaRPr/>
                    </a:p>
                  </a:txBody>
                  <a:tcPr marT="91425" marB="91425" marR="91425" marL="91425" anchor="ctr"/>
                </a:tc>
                <a:tc>
                  <a:txBody>
                    <a:bodyPr/>
                    <a:lstStyle/>
                    <a:p>
                      <a:pPr indent="0" lvl="0" marL="0" rtl="0" algn="ctr">
                        <a:spcBef>
                          <a:spcPts val="0"/>
                        </a:spcBef>
                        <a:spcAft>
                          <a:spcPts val="0"/>
                        </a:spcAft>
                        <a:buNone/>
                      </a:pPr>
                      <a:r>
                        <a:rPr lang="en"/>
                        <a:t>0.4558</a:t>
                      </a:r>
                      <a:endParaRPr/>
                    </a:p>
                  </a:txBody>
                  <a:tcPr marT="91425" marB="91425" marR="91425" marL="91425" anchor="ctr"/>
                </a:tc>
                <a:tc>
                  <a:txBody>
                    <a:bodyPr/>
                    <a:lstStyle/>
                    <a:p>
                      <a:pPr indent="0" lvl="0" marL="0" rtl="0" algn="ctr">
                        <a:spcBef>
                          <a:spcPts val="0"/>
                        </a:spcBef>
                        <a:spcAft>
                          <a:spcPts val="0"/>
                        </a:spcAft>
                        <a:buNone/>
                      </a:pPr>
                      <a:r>
                        <a:rPr lang="en"/>
                        <a:t>0.8047</a:t>
                      </a:r>
                      <a:endParaRPr/>
                    </a:p>
                  </a:txBody>
                  <a:tcPr marT="91425" marB="91425" marR="91425" marL="91425" anchor="ctr"/>
                </a:tc>
                <a:tc>
                  <a:txBody>
                    <a:bodyPr/>
                    <a:lstStyle/>
                    <a:p>
                      <a:pPr indent="0" lvl="0" marL="0" rtl="0" algn="ctr">
                        <a:spcBef>
                          <a:spcPts val="0"/>
                        </a:spcBef>
                        <a:spcAft>
                          <a:spcPts val="0"/>
                        </a:spcAft>
                        <a:buNone/>
                      </a:pPr>
                      <a:r>
                        <a:rPr lang="en"/>
                        <a:t>0.8084</a:t>
                      </a:r>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aphicFrame>
        <p:nvGraphicFramePr>
          <p:cNvPr id="124" name="Google Shape;124;p20"/>
          <p:cNvGraphicFramePr/>
          <p:nvPr/>
        </p:nvGraphicFramePr>
        <p:xfrm>
          <a:off x="670988" y="248975"/>
          <a:ext cx="3000000" cy="3000000"/>
        </p:xfrm>
        <a:graphic>
          <a:graphicData uri="http://schemas.openxmlformats.org/drawingml/2006/table">
            <a:tbl>
              <a:tblPr>
                <a:noFill/>
                <a:tableStyleId>{61632621-DB25-44C6-8D21-8664DD1B6D35}</a:tableStyleId>
              </a:tblPr>
              <a:tblGrid>
                <a:gridCol w="1229550"/>
                <a:gridCol w="999600"/>
                <a:gridCol w="1114575"/>
                <a:gridCol w="1114575"/>
                <a:gridCol w="1114575"/>
                <a:gridCol w="1114575"/>
                <a:gridCol w="1114575"/>
              </a:tblGrid>
              <a:tr h="840275">
                <a:tc>
                  <a:txBody>
                    <a:bodyPr/>
                    <a:lstStyle/>
                    <a:p>
                      <a:pPr indent="0" lvl="0" marL="0" rtl="0" algn="ctr">
                        <a:spcBef>
                          <a:spcPts val="0"/>
                        </a:spcBef>
                        <a:spcAft>
                          <a:spcPts val="0"/>
                        </a:spcAft>
                        <a:buNone/>
                      </a:pPr>
                      <a:r>
                        <a:rPr lang="en"/>
                        <a:t>Experiments</a:t>
                      </a:r>
                      <a:endParaRPr/>
                    </a:p>
                  </a:txBody>
                  <a:tcPr marT="91425" marB="91425" marR="91425" marL="91425" anchor="ctr"/>
                </a:tc>
                <a:tc>
                  <a:txBody>
                    <a:bodyPr/>
                    <a:lstStyle/>
                    <a:p>
                      <a:pPr indent="0" lvl="0" marL="0" rtl="0" algn="ctr">
                        <a:spcBef>
                          <a:spcPts val="0"/>
                        </a:spcBef>
                        <a:spcAft>
                          <a:spcPts val="0"/>
                        </a:spcAft>
                        <a:buNone/>
                      </a:pPr>
                      <a:r>
                        <a:rPr lang="en"/>
                        <a:t>loss</a:t>
                      </a:r>
                      <a:endParaRPr/>
                    </a:p>
                  </a:txBody>
                  <a:tcPr marT="91425" marB="91425" marR="91425" marL="91425" anchor="ctr"/>
                </a:tc>
                <a:tc>
                  <a:txBody>
                    <a:bodyPr/>
                    <a:lstStyle/>
                    <a:p>
                      <a:pPr indent="0" lvl="0" marL="0" rtl="0" algn="ctr">
                        <a:spcBef>
                          <a:spcPts val="0"/>
                        </a:spcBef>
                        <a:spcAft>
                          <a:spcPts val="0"/>
                        </a:spcAft>
                        <a:buNone/>
                      </a:pPr>
                      <a:r>
                        <a:rPr lang="en"/>
                        <a:t>Binary accuracy</a:t>
                      </a:r>
                      <a:endParaRPr/>
                    </a:p>
                  </a:txBody>
                  <a:tcPr marT="91425" marB="91425" marR="91425" marL="91425" anchor="ctr"/>
                </a:tc>
                <a:tc>
                  <a:txBody>
                    <a:bodyPr/>
                    <a:lstStyle/>
                    <a:p>
                      <a:pPr indent="0" lvl="0" marL="0" rtl="0" algn="ctr">
                        <a:spcBef>
                          <a:spcPts val="0"/>
                        </a:spcBef>
                        <a:spcAft>
                          <a:spcPts val="0"/>
                        </a:spcAft>
                        <a:buNone/>
                      </a:pPr>
                      <a:r>
                        <a:rPr lang="en"/>
                        <a:t>F1 score</a:t>
                      </a:r>
                      <a:endParaRPr/>
                    </a:p>
                  </a:txBody>
                  <a:tcPr marT="91425" marB="91425" marR="91425" marL="91425" anchor="ctr"/>
                </a:tc>
                <a:tc>
                  <a:txBody>
                    <a:bodyPr/>
                    <a:lstStyle/>
                    <a:p>
                      <a:pPr indent="0" lvl="0" marL="0" rtl="0" algn="ctr">
                        <a:spcBef>
                          <a:spcPts val="0"/>
                        </a:spcBef>
                        <a:spcAft>
                          <a:spcPts val="0"/>
                        </a:spcAft>
                        <a:buNone/>
                      </a:pPr>
                      <a:r>
                        <a:rPr lang="en"/>
                        <a:t>Validation loss</a:t>
                      </a:r>
                      <a:endParaRPr/>
                    </a:p>
                  </a:txBody>
                  <a:tcPr marT="91425" marB="91425" marR="91425" marL="91425" anchor="ctr"/>
                </a:tc>
                <a:tc>
                  <a:txBody>
                    <a:bodyPr/>
                    <a:lstStyle/>
                    <a:p>
                      <a:pPr indent="0" lvl="0" marL="0" rtl="0" algn="ctr">
                        <a:spcBef>
                          <a:spcPts val="0"/>
                        </a:spcBef>
                        <a:spcAft>
                          <a:spcPts val="0"/>
                        </a:spcAft>
                        <a:buNone/>
                      </a:pPr>
                      <a:r>
                        <a:rPr lang="en"/>
                        <a:t>Validation binary accuracy</a:t>
                      </a:r>
                      <a:endParaRPr/>
                    </a:p>
                  </a:txBody>
                  <a:tcPr marT="91425" marB="91425" marR="91425" marL="91425" anchor="ctr"/>
                </a:tc>
                <a:tc>
                  <a:txBody>
                    <a:bodyPr/>
                    <a:lstStyle/>
                    <a:p>
                      <a:pPr indent="0" lvl="0" marL="0" rtl="0" algn="ctr">
                        <a:spcBef>
                          <a:spcPts val="0"/>
                        </a:spcBef>
                        <a:spcAft>
                          <a:spcPts val="0"/>
                        </a:spcAft>
                        <a:buNone/>
                      </a:pPr>
                      <a:r>
                        <a:rPr lang="en"/>
                        <a:t>Validation f1 score</a:t>
                      </a:r>
                      <a:endParaRPr/>
                    </a:p>
                  </a:txBody>
                  <a:tcPr marT="91425" marB="91425" marR="91425" marL="91425" anchor="ctr"/>
                </a:tc>
              </a:tr>
              <a:tr h="1058100">
                <a:tc>
                  <a:txBody>
                    <a:bodyPr/>
                    <a:lstStyle/>
                    <a:p>
                      <a:pPr indent="0" lvl="0" marL="0" rtl="0" algn="ctr">
                        <a:spcBef>
                          <a:spcPts val="0"/>
                        </a:spcBef>
                        <a:spcAft>
                          <a:spcPts val="0"/>
                        </a:spcAft>
                        <a:buNone/>
                      </a:pPr>
                      <a:r>
                        <a:rPr lang="en"/>
                        <a:t>Changing activation function from relu to tanh</a:t>
                      </a:r>
                      <a:endParaRPr/>
                    </a:p>
                  </a:txBody>
                  <a:tcPr marT="91425" marB="91425" marR="91425" marL="91425" anchor="ctr"/>
                </a:tc>
                <a:tc>
                  <a:txBody>
                    <a:bodyPr/>
                    <a:lstStyle/>
                    <a:p>
                      <a:pPr indent="0" lvl="0" marL="0" rtl="0" algn="ctr">
                        <a:spcBef>
                          <a:spcPts val="0"/>
                        </a:spcBef>
                        <a:spcAft>
                          <a:spcPts val="0"/>
                        </a:spcAft>
                        <a:buNone/>
                      </a:pPr>
                      <a:r>
                        <a:rPr lang="en"/>
                        <a:t>0.4778,</a:t>
                      </a:r>
                      <a:endParaRPr/>
                    </a:p>
                  </a:txBody>
                  <a:tcPr marT="91425" marB="91425" marR="91425" marL="91425" anchor="ctr"/>
                </a:tc>
                <a:tc>
                  <a:txBody>
                    <a:bodyPr/>
                    <a:lstStyle/>
                    <a:p>
                      <a:pPr indent="0" lvl="0" marL="0" rtl="0" algn="ctr">
                        <a:spcBef>
                          <a:spcPts val="0"/>
                        </a:spcBef>
                        <a:spcAft>
                          <a:spcPts val="0"/>
                        </a:spcAft>
                        <a:buNone/>
                      </a:pPr>
                      <a:r>
                        <a:rPr lang="en"/>
                        <a:t>0.7849</a:t>
                      </a:r>
                      <a:endParaRPr/>
                    </a:p>
                  </a:txBody>
                  <a:tcPr marT="91425" marB="91425" marR="91425" marL="91425" anchor="ctr"/>
                </a:tc>
                <a:tc>
                  <a:txBody>
                    <a:bodyPr/>
                    <a:lstStyle/>
                    <a:p>
                      <a:pPr indent="0" lvl="0" marL="0" rtl="0" algn="ctr">
                        <a:spcBef>
                          <a:spcPts val="0"/>
                        </a:spcBef>
                        <a:spcAft>
                          <a:spcPts val="0"/>
                        </a:spcAft>
                        <a:buNone/>
                      </a:pPr>
                      <a:r>
                        <a:rPr lang="en"/>
                        <a:t>0.7759</a:t>
                      </a:r>
                      <a:endParaRPr/>
                    </a:p>
                  </a:txBody>
                  <a:tcPr marT="91425" marB="91425" marR="91425" marL="91425" anchor="ctr"/>
                </a:tc>
                <a:tc>
                  <a:txBody>
                    <a:bodyPr/>
                    <a:lstStyle/>
                    <a:p>
                      <a:pPr indent="0" lvl="0" marL="0" rtl="0" algn="ctr">
                        <a:spcBef>
                          <a:spcPts val="0"/>
                        </a:spcBef>
                        <a:spcAft>
                          <a:spcPts val="0"/>
                        </a:spcAft>
                        <a:buNone/>
                      </a:pPr>
                      <a:r>
                        <a:rPr lang="en"/>
                        <a:t>0.4812</a:t>
                      </a:r>
                      <a:endParaRPr/>
                    </a:p>
                  </a:txBody>
                  <a:tcPr marT="91425" marB="91425" marR="91425" marL="91425" anchor="ctr"/>
                </a:tc>
                <a:tc>
                  <a:txBody>
                    <a:bodyPr/>
                    <a:lstStyle/>
                    <a:p>
                      <a:pPr indent="0" lvl="0" marL="0" rtl="0" algn="ctr">
                        <a:spcBef>
                          <a:spcPts val="0"/>
                        </a:spcBef>
                        <a:spcAft>
                          <a:spcPts val="0"/>
                        </a:spcAft>
                        <a:buNone/>
                      </a:pPr>
                      <a:r>
                        <a:rPr lang="en"/>
                        <a:t>0.8120</a:t>
                      </a:r>
                      <a:endParaRPr/>
                    </a:p>
                  </a:txBody>
                  <a:tcPr marT="91425" marB="91425" marR="91425" marL="91425" anchor="ctr"/>
                </a:tc>
                <a:tc>
                  <a:txBody>
                    <a:bodyPr/>
                    <a:lstStyle/>
                    <a:p>
                      <a:pPr indent="0" lvl="0" marL="0" rtl="0" algn="ctr">
                        <a:spcBef>
                          <a:spcPts val="0"/>
                        </a:spcBef>
                        <a:spcAft>
                          <a:spcPts val="0"/>
                        </a:spcAft>
                        <a:buNone/>
                      </a:pPr>
                      <a:r>
                        <a:rPr lang="en"/>
                        <a:t>0.8194</a:t>
                      </a:r>
                      <a:endParaRPr/>
                    </a:p>
                  </a:txBody>
                  <a:tcPr marT="91425" marB="91425" marR="91425" marL="91425" anchor="ctr"/>
                </a:tc>
              </a:tr>
              <a:tr h="840275">
                <a:tc>
                  <a:txBody>
                    <a:bodyPr/>
                    <a:lstStyle/>
                    <a:p>
                      <a:pPr indent="0" lvl="0" marL="0" rtl="0" algn="ctr">
                        <a:spcBef>
                          <a:spcPts val="0"/>
                        </a:spcBef>
                        <a:spcAft>
                          <a:spcPts val="0"/>
                        </a:spcAft>
                        <a:buNone/>
                      </a:pPr>
                      <a:r>
                        <a:rPr lang="en"/>
                        <a:t>Adding Dropout layer</a:t>
                      </a:r>
                      <a:endParaRPr/>
                    </a:p>
                  </a:txBody>
                  <a:tcPr marT="91425" marB="91425" marR="91425" marL="91425" anchor="ctr"/>
                </a:tc>
                <a:tc>
                  <a:txBody>
                    <a:bodyPr/>
                    <a:lstStyle/>
                    <a:p>
                      <a:pPr indent="0" lvl="0" marL="0" rtl="0" algn="ctr">
                        <a:spcBef>
                          <a:spcPts val="0"/>
                        </a:spcBef>
                        <a:spcAft>
                          <a:spcPts val="0"/>
                        </a:spcAft>
                        <a:buNone/>
                      </a:pPr>
                      <a:r>
                        <a:rPr lang="en"/>
                        <a:t>0.6387</a:t>
                      </a:r>
                      <a:endParaRPr/>
                    </a:p>
                  </a:txBody>
                  <a:tcPr marT="91425" marB="91425" marR="91425" marL="91425" anchor="ctr"/>
                </a:tc>
                <a:tc>
                  <a:txBody>
                    <a:bodyPr/>
                    <a:lstStyle/>
                    <a:p>
                      <a:pPr indent="0" lvl="0" marL="0" rtl="0" algn="ctr">
                        <a:spcBef>
                          <a:spcPts val="0"/>
                        </a:spcBef>
                        <a:spcAft>
                          <a:spcPts val="0"/>
                        </a:spcAft>
                        <a:buNone/>
                      </a:pPr>
                      <a:r>
                        <a:rPr lang="en"/>
                        <a:t>0.6988</a:t>
                      </a:r>
                      <a:endParaRPr/>
                    </a:p>
                  </a:txBody>
                  <a:tcPr marT="91425" marB="91425" marR="91425" marL="91425" anchor="ctr"/>
                </a:tc>
                <a:tc>
                  <a:txBody>
                    <a:bodyPr/>
                    <a:lstStyle/>
                    <a:p>
                      <a:pPr indent="0" lvl="0" marL="0" rtl="0" algn="ctr">
                        <a:spcBef>
                          <a:spcPts val="0"/>
                        </a:spcBef>
                        <a:spcAft>
                          <a:spcPts val="0"/>
                        </a:spcAft>
                        <a:buNone/>
                      </a:pPr>
                      <a:r>
                        <a:rPr lang="en"/>
                        <a:t>0.6562</a:t>
                      </a:r>
                      <a:endParaRPr/>
                    </a:p>
                  </a:txBody>
                  <a:tcPr marT="91425" marB="91425" marR="91425" marL="91425" anchor="ctr"/>
                </a:tc>
                <a:tc>
                  <a:txBody>
                    <a:bodyPr/>
                    <a:lstStyle/>
                    <a:p>
                      <a:pPr indent="0" lvl="0" marL="0" rtl="0" algn="ctr">
                        <a:spcBef>
                          <a:spcPts val="0"/>
                        </a:spcBef>
                        <a:spcAft>
                          <a:spcPts val="0"/>
                        </a:spcAft>
                        <a:buNone/>
                      </a:pPr>
                      <a:r>
                        <a:rPr lang="en"/>
                        <a:t>0.5454</a:t>
                      </a:r>
                      <a:endParaRPr/>
                    </a:p>
                  </a:txBody>
                  <a:tcPr marT="91425" marB="91425" marR="91425" marL="91425" anchor="ctr"/>
                </a:tc>
                <a:tc>
                  <a:txBody>
                    <a:bodyPr/>
                    <a:lstStyle/>
                    <a:p>
                      <a:pPr indent="0" lvl="0" marL="0" rtl="0" algn="ctr">
                        <a:spcBef>
                          <a:spcPts val="0"/>
                        </a:spcBef>
                        <a:spcAft>
                          <a:spcPts val="0"/>
                        </a:spcAft>
                        <a:buNone/>
                      </a:pPr>
                      <a:r>
                        <a:rPr lang="en"/>
                        <a:t>0.7026</a:t>
                      </a:r>
                      <a:endParaRPr/>
                    </a:p>
                  </a:txBody>
                  <a:tcPr marT="91425" marB="91425" marR="91425" marL="91425" anchor="ctr"/>
                </a:tc>
                <a:tc>
                  <a:txBody>
                    <a:bodyPr/>
                    <a:lstStyle/>
                    <a:p>
                      <a:pPr indent="0" lvl="0" marL="0" rtl="0" algn="ctr">
                        <a:spcBef>
                          <a:spcPts val="0"/>
                        </a:spcBef>
                        <a:spcAft>
                          <a:spcPts val="0"/>
                        </a:spcAft>
                        <a:buNone/>
                      </a:pPr>
                      <a:r>
                        <a:rPr lang="en"/>
                        <a:t>0.6170</a:t>
                      </a:r>
                      <a:endParaRPr/>
                    </a:p>
                  </a:txBody>
                  <a:tcPr marT="91425" marB="91425" marR="91425" marL="91425" anchor="ctr"/>
                </a:tc>
              </a:tr>
              <a:tr h="840275">
                <a:tc>
                  <a:txBody>
                    <a:bodyPr/>
                    <a:lstStyle/>
                    <a:p>
                      <a:pPr indent="0" lvl="0" marL="0" rtl="0" algn="ctr">
                        <a:spcBef>
                          <a:spcPts val="0"/>
                        </a:spcBef>
                        <a:spcAft>
                          <a:spcPts val="0"/>
                        </a:spcAft>
                        <a:buNone/>
                      </a:pPr>
                      <a:r>
                        <a:rPr lang="en"/>
                        <a:t>Increasing hidden layer size to 128</a:t>
                      </a:r>
                      <a:endParaRPr/>
                    </a:p>
                  </a:txBody>
                  <a:tcPr marT="91425" marB="91425" marR="91425" marL="91425" anchor="ctr"/>
                </a:tc>
                <a:tc>
                  <a:txBody>
                    <a:bodyPr/>
                    <a:lstStyle/>
                    <a:p>
                      <a:pPr indent="0" lvl="0" marL="0" rtl="0" algn="ctr">
                        <a:spcBef>
                          <a:spcPts val="0"/>
                        </a:spcBef>
                        <a:spcAft>
                          <a:spcPts val="0"/>
                        </a:spcAft>
                        <a:buNone/>
                      </a:pPr>
                      <a:r>
                        <a:rPr lang="en"/>
                        <a:t>0.5141</a:t>
                      </a:r>
                      <a:endParaRPr/>
                    </a:p>
                  </a:txBody>
                  <a:tcPr marT="91425" marB="91425" marR="91425" marL="91425" anchor="ctr"/>
                </a:tc>
                <a:tc>
                  <a:txBody>
                    <a:bodyPr/>
                    <a:lstStyle/>
                    <a:p>
                      <a:pPr indent="0" lvl="0" marL="0" rtl="0" algn="ctr">
                        <a:spcBef>
                          <a:spcPts val="0"/>
                        </a:spcBef>
                        <a:spcAft>
                          <a:spcPts val="0"/>
                        </a:spcAft>
                        <a:buNone/>
                      </a:pPr>
                      <a:r>
                        <a:rPr lang="en"/>
                        <a:t>0.7499</a:t>
                      </a:r>
                      <a:endParaRPr/>
                    </a:p>
                  </a:txBody>
                  <a:tcPr marT="91425" marB="91425" marR="91425" marL="91425" anchor="ctr"/>
                </a:tc>
                <a:tc>
                  <a:txBody>
                    <a:bodyPr/>
                    <a:lstStyle/>
                    <a:p>
                      <a:pPr indent="0" lvl="0" marL="0" rtl="0" algn="ctr">
                        <a:spcBef>
                          <a:spcPts val="0"/>
                        </a:spcBef>
                        <a:spcAft>
                          <a:spcPts val="0"/>
                        </a:spcAft>
                        <a:buNone/>
                      </a:pPr>
                      <a:r>
                        <a:rPr lang="en"/>
                        <a:t>0.7292</a:t>
                      </a:r>
                      <a:endParaRPr/>
                    </a:p>
                  </a:txBody>
                  <a:tcPr marT="91425" marB="91425" marR="91425" marL="91425" anchor="ctr"/>
                </a:tc>
                <a:tc>
                  <a:txBody>
                    <a:bodyPr/>
                    <a:lstStyle/>
                    <a:p>
                      <a:pPr indent="0" lvl="0" marL="0" rtl="0" algn="ctr">
                        <a:spcBef>
                          <a:spcPts val="0"/>
                        </a:spcBef>
                        <a:spcAft>
                          <a:spcPts val="0"/>
                        </a:spcAft>
                        <a:buNone/>
                      </a:pPr>
                      <a:r>
                        <a:rPr lang="en"/>
                        <a:t>0.4774</a:t>
                      </a:r>
                      <a:endParaRPr/>
                    </a:p>
                  </a:txBody>
                  <a:tcPr marT="91425" marB="91425" marR="91425" marL="91425" anchor="ctr"/>
                </a:tc>
                <a:tc>
                  <a:txBody>
                    <a:bodyPr/>
                    <a:lstStyle/>
                    <a:p>
                      <a:pPr indent="0" lvl="0" marL="0" rtl="0" algn="ctr">
                        <a:spcBef>
                          <a:spcPts val="0"/>
                        </a:spcBef>
                        <a:spcAft>
                          <a:spcPts val="0"/>
                        </a:spcAft>
                        <a:buNone/>
                      </a:pPr>
                      <a:r>
                        <a:rPr lang="en"/>
                        <a:t>0.7974</a:t>
                      </a:r>
                      <a:endParaRPr/>
                    </a:p>
                  </a:txBody>
                  <a:tcPr marT="91425" marB="91425" marR="91425" marL="91425" anchor="ctr"/>
                </a:tc>
                <a:tc>
                  <a:txBody>
                    <a:bodyPr/>
                    <a:lstStyle/>
                    <a:p>
                      <a:pPr indent="0" lvl="0" marL="0" rtl="0" algn="ctr">
                        <a:spcBef>
                          <a:spcPts val="0"/>
                        </a:spcBef>
                        <a:spcAft>
                          <a:spcPts val="0"/>
                        </a:spcAft>
                        <a:buNone/>
                      </a:pPr>
                      <a:r>
                        <a:rPr lang="en"/>
                        <a:t>0.8094</a:t>
                      </a:r>
                      <a:endParaRPr/>
                    </a:p>
                  </a:txBody>
                  <a:tcPr marT="91425" marB="91425" marR="91425" marL="91425" anchor="ctr"/>
                </a:tc>
              </a:tr>
              <a:tr h="404550">
                <a:tc>
                  <a:txBody>
                    <a:bodyPr/>
                    <a:lstStyle/>
                    <a:p>
                      <a:pPr indent="0" lvl="0" marL="0" rtl="0" algn="ctr">
                        <a:spcBef>
                          <a:spcPts val="0"/>
                        </a:spcBef>
                        <a:spcAft>
                          <a:spcPts val="0"/>
                        </a:spcAft>
                        <a:buNone/>
                      </a:pPr>
                      <a:r>
                        <a:rPr lang="en"/>
                        <a:t>Decreasing batch size to 32</a:t>
                      </a:r>
                      <a:endParaRPr/>
                    </a:p>
                  </a:txBody>
                  <a:tcPr marT="91425" marB="91425" marR="91425" marL="91425" anchor="ctr"/>
                </a:tc>
                <a:tc>
                  <a:txBody>
                    <a:bodyPr/>
                    <a:lstStyle/>
                    <a:p>
                      <a:pPr indent="0" lvl="0" marL="0" rtl="0" algn="ctr">
                        <a:spcBef>
                          <a:spcPts val="0"/>
                        </a:spcBef>
                        <a:spcAft>
                          <a:spcPts val="0"/>
                        </a:spcAft>
                        <a:buNone/>
                      </a:pPr>
                      <a:r>
                        <a:rPr lang="en"/>
                        <a:t>0.4374</a:t>
                      </a:r>
                      <a:endParaRPr/>
                    </a:p>
                  </a:txBody>
                  <a:tcPr marT="91425" marB="91425" marR="91425" marL="91425" anchor="ctr"/>
                </a:tc>
                <a:tc>
                  <a:txBody>
                    <a:bodyPr/>
                    <a:lstStyle/>
                    <a:p>
                      <a:pPr indent="0" lvl="0" marL="0" rtl="0" algn="ctr">
                        <a:spcBef>
                          <a:spcPts val="0"/>
                        </a:spcBef>
                        <a:spcAft>
                          <a:spcPts val="0"/>
                        </a:spcAft>
                        <a:buNone/>
                      </a:pPr>
                      <a:r>
                        <a:rPr lang="en"/>
                        <a:t>0.8112</a:t>
                      </a:r>
                      <a:endParaRPr/>
                    </a:p>
                  </a:txBody>
                  <a:tcPr marT="91425" marB="91425" marR="91425" marL="91425" anchor="ctr"/>
                </a:tc>
                <a:tc>
                  <a:txBody>
                    <a:bodyPr/>
                    <a:lstStyle/>
                    <a:p>
                      <a:pPr indent="0" lvl="0" marL="0" rtl="0" algn="ctr">
                        <a:spcBef>
                          <a:spcPts val="0"/>
                        </a:spcBef>
                        <a:spcAft>
                          <a:spcPts val="0"/>
                        </a:spcAft>
                        <a:buNone/>
                      </a:pPr>
                      <a:r>
                        <a:rPr lang="en"/>
                        <a:t>0.8082</a:t>
                      </a:r>
                      <a:endParaRPr/>
                    </a:p>
                  </a:txBody>
                  <a:tcPr marT="91425" marB="91425" marR="91425" marL="91425" anchor="ctr"/>
                </a:tc>
                <a:tc>
                  <a:txBody>
                    <a:bodyPr/>
                    <a:lstStyle/>
                    <a:p>
                      <a:pPr indent="0" lvl="0" marL="0" rtl="0" algn="ctr">
                        <a:spcBef>
                          <a:spcPts val="0"/>
                        </a:spcBef>
                        <a:spcAft>
                          <a:spcPts val="0"/>
                        </a:spcAft>
                        <a:buNone/>
                      </a:pPr>
                      <a:r>
                        <a:rPr lang="en"/>
                        <a:t>0.4823</a:t>
                      </a:r>
                      <a:endParaRPr/>
                    </a:p>
                  </a:txBody>
                  <a:tcPr marT="91425" marB="91425" marR="91425" marL="91425" anchor="ctr"/>
                </a:tc>
                <a:tc>
                  <a:txBody>
                    <a:bodyPr/>
                    <a:lstStyle/>
                    <a:p>
                      <a:pPr indent="0" lvl="0" marL="0" rtl="0" algn="ctr">
                        <a:spcBef>
                          <a:spcPts val="0"/>
                        </a:spcBef>
                        <a:spcAft>
                          <a:spcPts val="0"/>
                        </a:spcAft>
                        <a:buNone/>
                      </a:pPr>
                      <a:r>
                        <a:rPr lang="en"/>
                        <a:t>0.7969,</a:t>
                      </a:r>
                      <a:endParaRPr/>
                    </a:p>
                  </a:txBody>
                  <a:tcPr marT="91425" marB="91425" marR="91425" marL="91425" anchor="ctr"/>
                </a:tc>
                <a:tc>
                  <a:txBody>
                    <a:bodyPr/>
                    <a:lstStyle/>
                    <a:p>
                      <a:pPr indent="0" lvl="0" marL="0" rtl="0" algn="ctr">
                        <a:spcBef>
                          <a:spcPts val="0"/>
                        </a:spcBef>
                        <a:spcAft>
                          <a:spcPts val="0"/>
                        </a:spcAft>
                        <a:buNone/>
                      </a:pPr>
                      <a:r>
                        <a:rPr lang="en"/>
                        <a:t>0.8083</a:t>
                      </a:r>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nvSpPr>
        <p:spPr>
          <a:xfrm>
            <a:off x="2479350" y="231000"/>
            <a:ext cx="4185300" cy="505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BERT</a:t>
            </a:r>
            <a:r>
              <a:rPr lang="en" sz="1800">
                <a:latin typeface="Open Sans"/>
                <a:ea typeface="Open Sans"/>
                <a:cs typeface="Open Sans"/>
                <a:sym typeface="Open Sans"/>
              </a:rPr>
              <a:t> Model Experiment Results</a:t>
            </a:r>
            <a:endParaRPr sz="1800">
              <a:latin typeface="Open Sans"/>
              <a:ea typeface="Open Sans"/>
              <a:cs typeface="Open Sans"/>
              <a:sym typeface="Open Sans"/>
            </a:endParaRPr>
          </a:p>
        </p:txBody>
      </p:sp>
      <p:graphicFrame>
        <p:nvGraphicFramePr>
          <p:cNvPr id="130" name="Google Shape;130;p21"/>
          <p:cNvGraphicFramePr/>
          <p:nvPr/>
        </p:nvGraphicFramePr>
        <p:xfrm>
          <a:off x="670975" y="986925"/>
          <a:ext cx="3000000" cy="3000000"/>
        </p:xfrm>
        <a:graphic>
          <a:graphicData uri="http://schemas.openxmlformats.org/drawingml/2006/table">
            <a:tbl>
              <a:tblPr>
                <a:noFill/>
                <a:tableStyleId>{61632621-DB25-44C6-8D21-8664DD1B6D35}</a:tableStyleId>
              </a:tblPr>
              <a:tblGrid>
                <a:gridCol w="1229550"/>
                <a:gridCol w="999600"/>
                <a:gridCol w="1114575"/>
                <a:gridCol w="1114575"/>
                <a:gridCol w="1114575"/>
                <a:gridCol w="1114575"/>
                <a:gridCol w="1114575"/>
              </a:tblGrid>
              <a:tr h="381000">
                <a:tc>
                  <a:txBody>
                    <a:bodyPr/>
                    <a:lstStyle/>
                    <a:p>
                      <a:pPr indent="0" lvl="0" marL="0" rtl="0" algn="ctr">
                        <a:spcBef>
                          <a:spcPts val="0"/>
                        </a:spcBef>
                        <a:spcAft>
                          <a:spcPts val="0"/>
                        </a:spcAft>
                        <a:buNone/>
                      </a:pPr>
                      <a:r>
                        <a:rPr lang="en"/>
                        <a:t>Experiments</a:t>
                      </a:r>
                      <a:endParaRPr/>
                    </a:p>
                  </a:txBody>
                  <a:tcPr marT="91425" marB="91425" marR="91425" marL="91425" anchor="ctr"/>
                </a:tc>
                <a:tc>
                  <a:txBody>
                    <a:bodyPr/>
                    <a:lstStyle/>
                    <a:p>
                      <a:pPr indent="0" lvl="0" marL="0" rtl="0" algn="ctr">
                        <a:spcBef>
                          <a:spcPts val="0"/>
                        </a:spcBef>
                        <a:spcAft>
                          <a:spcPts val="0"/>
                        </a:spcAft>
                        <a:buNone/>
                      </a:pPr>
                      <a:r>
                        <a:rPr lang="en"/>
                        <a:t>loss</a:t>
                      </a:r>
                      <a:endParaRPr/>
                    </a:p>
                  </a:txBody>
                  <a:tcPr marT="91425" marB="91425" marR="91425" marL="91425" anchor="ctr"/>
                </a:tc>
                <a:tc>
                  <a:txBody>
                    <a:bodyPr/>
                    <a:lstStyle/>
                    <a:p>
                      <a:pPr indent="0" lvl="0" marL="0" rtl="0" algn="ctr">
                        <a:spcBef>
                          <a:spcPts val="0"/>
                        </a:spcBef>
                        <a:spcAft>
                          <a:spcPts val="0"/>
                        </a:spcAft>
                        <a:buNone/>
                      </a:pPr>
                      <a:r>
                        <a:rPr lang="en"/>
                        <a:t>Binary accuracy</a:t>
                      </a:r>
                      <a:endParaRPr/>
                    </a:p>
                  </a:txBody>
                  <a:tcPr marT="91425" marB="91425" marR="91425" marL="91425" anchor="ctr"/>
                </a:tc>
                <a:tc>
                  <a:txBody>
                    <a:bodyPr/>
                    <a:lstStyle/>
                    <a:p>
                      <a:pPr indent="0" lvl="0" marL="0" rtl="0" algn="ctr">
                        <a:spcBef>
                          <a:spcPts val="0"/>
                        </a:spcBef>
                        <a:spcAft>
                          <a:spcPts val="0"/>
                        </a:spcAft>
                        <a:buNone/>
                      </a:pPr>
                      <a:r>
                        <a:rPr lang="en"/>
                        <a:t>F1 score</a:t>
                      </a:r>
                      <a:endParaRPr/>
                    </a:p>
                  </a:txBody>
                  <a:tcPr marT="91425" marB="91425" marR="91425" marL="91425" anchor="ctr"/>
                </a:tc>
                <a:tc>
                  <a:txBody>
                    <a:bodyPr/>
                    <a:lstStyle/>
                    <a:p>
                      <a:pPr indent="0" lvl="0" marL="0" rtl="0" algn="ctr">
                        <a:spcBef>
                          <a:spcPts val="0"/>
                        </a:spcBef>
                        <a:spcAft>
                          <a:spcPts val="0"/>
                        </a:spcAft>
                        <a:buNone/>
                      </a:pPr>
                      <a:r>
                        <a:rPr lang="en"/>
                        <a:t>Validation loss</a:t>
                      </a:r>
                      <a:endParaRPr/>
                    </a:p>
                  </a:txBody>
                  <a:tcPr marT="91425" marB="91425" marR="91425" marL="91425" anchor="ctr"/>
                </a:tc>
                <a:tc>
                  <a:txBody>
                    <a:bodyPr/>
                    <a:lstStyle/>
                    <a:p>
                      <a:pPr indent="0" lvl="0" marL="0" rtl="0" algn="ctr">
                        <a:spcBef>
                          <a:spcPts val="0"/>
                        </a:spcBef>
                        <a:spcAft>
                          <a:spcPts val="0"/>
                        </a:spcAft>
                        <a:buNone/>
                      </a:pPr>
                      <a:r>
                        <a:rPr lang="en"/>
                        <a:t>Validation binary accuracy</a:t>
                      </a:r>
                      <a:endParaRPr/>
                    </a:p>
                  </a:txBody>
                  <a:tcPr marT="91425" marB="91425" marR="91425" marL="91425" anchor="ctr"/>
                </a:tc>
                <a:tc>
                  <a:txBody>
                    <a:bodyPr/>
                    <a:lstStyle/>
                    <a:p>
                      <a:pPr indent="0" lvl="0" marL="0" rtl="0" algn="ctr">
                        <a:spcBef>
                          <a:spcPts val="0"/>
                        </a:spcBef>
                        <a:spcAft>
                          <a:spcPts val="0"/>
                        </a:spcAft>
                        <a:buNone/>
                      </a:pPr>
                      <a:r>
                        <a:rPr lang="en"/>
                        <a:t>Validation f1 score</a:t>
                      </a:r>
                      <a:endParaRPr/>
                    </a:p>
                  </a:txBody>
                  <a:tcPr marT="91425" marB="91425" marR="91425" marL="91425" anchor="ctr"/>
                </a:tc>
              </a:tr>
              <a:tr h="381000">
                <a:tc>
                  <a:txBody>
                    <a:bodyPr/>
                    <a:lstStyle/>
                    <a:p>
                      <a:pPr indent="0" lvl="0" marL="0" rtl="0" algn="ctr">
                        <a:spcBef>
                          <a:spcPts val="0"/>
                        </a:spcBef>
                        <a:spcAft>
                          <a:spcPts val="0"/>
                        </a:spcAft>
                        <a:buNone/>
                      </a:pPr>
                      <a:r>
                        <a:rPr lang="en"/>
                        <a:t>Increasing</a:t>
                      </a:r>
                      <a:r>
                        <a:rPr lang="en"/>
                        <a:t> dense layer number by adding dense layer with 64 </a:t>
                      </a:r>
                      <a:endParaRPr/>
                    </a:p>
                  </a:txBody>
                  <a:tcPr marT="91425" marB="91425" marR="91425" marL="91425" anchor="ctr"/>
                </a:tc>
                <a:tc>
                  <a:txBody>
                    <a:bodyPr/>
                    <a:lstStyle/>
                    <a:p>
                      <a:pPr indent="0" lvl="0" marL="0" rtl="0" algn="ctr">
                        <a:spcBef>
                          <a:spcPts val="0"/>
                        </a:spcBef>
                        <a:spcAft>
                          <a:spcPts val="0"/>
                        </a:spcAft>
                        <a:buNone/>
                      </a:pPr>
                      <a:r>
                        <a:rPr lang="en"/>
                        <a:t>0.1519</a:t>
                      </a:r>
                      <a:endParaRPr/>
                    </a:p>
                  </a:txBody>
                  <a:tcPr marT="91425" marB="91425" marR="91425" marL="91425" anchor="ctr"/>
                </a:tc>
                <a:tc>
                  <a:txBody>
                    <a:bodyPr/>
                    <a:lstStyle/>
                    <a:p>
                      <a:pPr indent="0" lvl="0" marL="0" rtl="0" algn="ctr">
                        <a:spcBef>
                          <a:spcPts val="0"/>
                        </a:spcBef>
                        <a:spcAft>
                          <a:spcPts val="0"/>
                        </a:spcAft>
                        <a:buNone/>
                      </a:pPr>
                      <a:r>
                        <a:rPr lang="en"/>
                        <a:t>0.9437</a:t>
                      </a:r>
                      <a:endParaRPr/>
                    </a:p>
                  </a:txBody>
                  <a:tcPr marT="91425" marB="91425" marR="91425" marL="91425" anchor="ctr"/>
                </a:tc>
                <a:tc>
                  <a:txBody>
                    <a:bodyPr/>
                    <a:lstStyle/>
                    <a:p>
                      <a:pPr indent="0" lvl="0" marL="0" rtl="0" algn="ctr">
                        <a:spcBef>
                          <a:spcPts val="0"/>
                        </a:spcBef>
                        <a:spcAft>
                          <a:spcPts val="0"/>
                        </a:spcAft>
                        <a:buNone/>
                      </a:pPr>
                      <a:r>
                        <a:rPr lang="en"/>
                        <a:t>0.9428</a:t>
                      </a:r>
                      <a:endParaRPr/>
                    </a:p>
                  </a:txBody>
                  <a:tcPr marT="91425" marB="91425" marR="91425" marL="91425" anchor="ctr"/>
                </a:tc>
                <a:tc>
                  <a:txBody>
                    <a:bodyPr/>
                    <a:lstStyle/>
                    <a:p>
                      <a:pPr indent="0" lvl="0" marL="0" rtl="0" algn="ctr">
                        <a:spcBef>
                          <a:spcPts val="0"/>
                        </a:spcBef>
                        <a:spcAft>
                          <a:spcPts val="0"/>
                        </a:spcAft>
                        <a:buNone/>
                      </a:pPr>
                      <a:r>
                        <a:rPr lang="en"/>
                        <a:t>0.4844</a:t>
                      </a:r>
                      <a:endParaRPr/>
                    </a:p>
                  </a:txBody>
                  <a:tcPr marT="91425" marB="91425" marR="91425" marL="91425" anchor="ctr"/>
                </a:tc>
                <a:tc>
                  <a:txBody>
                    <a:bodyPr/>
                    <a:lstStyle/>
                    <a:p>
                      <a:pPr indent="0" lvl="0" marL="0" rtl="0" algn="ctr">
                        <a:spcBef>
                          <a:spcPts val="0"/>
                        </a:spcBef>
                        <a:spcAft>
                          <a:spcPts val="0"/>
                        </a:spcAft>
                        <a:buNone/>
                      </a:pPr>
                      <a:r>
                        <a:rPr lang="en"/>
                        <a:t>0.8552</a:t>
                      </a:r>
                      <a:endParaRPr/>
                    </a:p>
                  </a:txBody>
                  <a:tcPr marT="91425" marB="91425" marR="91425" marL="91425" anchor="ctr"/>
                </a:tc>
                <a:tc>
                  <a:txBody>
                    <a:bodyPr/>
                    <a:lstStyle/>
                    <a:p>
                      <a:pPr indent="0" lvl="0" marL="0" rtl="0" algn="ctr">
                        <a:spcBef>
                          <a:spcPts val="0"/>
                        </a:spcBef>
                        <a:spcAft>
                          <a:spcPts val="0"/>
                        </a:spcAft>
                        <a:buNone/>
                      </a:pPr>
                      <a:r>
                        <a:rPr lang="en"/>
                        <a:t>0.8548</a:t>
                      </a:r>
                      <a:endParaRPr/>
                    </a:p>
                  </a:txBody>
                  <a:tcPr marT="91425" marB="91425" marR="91425" marL="91425" anchor="ctr"/>
                </a:tc>
              </a:tr>
              <a:tr h="381000">
                <a:tc>
                  <a:txBody>
                    <a:bodyPr/>
                    <a:lstStyle/>
                    <a:p>
                      <a:pPr indent="0" lvl="0" marL="0" rtl="0" algn="ctr">
                        <a:spcBef>
                          <a:spcPts val="0"/>
                        </a:spcBef>
                        <a:spcAft>
                          <a:spcPts val="0"/>
                        </a:spcAft>
                        <a:buNone/>
                      </a:pPr>
                      <a:r>
                        <a:rPr lang="en"/>
                        <a:t>Increasing Dropout ratio from 0.1 to 0.5</a:t>
                      </a:r>
                      <a:endParaRPr/>
                    </a:p>
                  </a:txBody>
                  <a:tcPr marT="91425" marB="91425" marR="91425" marL="91425" anchor="ctr"/>
                </a:tc>
                <a:tc>
                  <a:txBody>
                    <a:bodyPr/>
                    <a:lstStyle/>
                    <a:p>
                      <a:pPr indent="0" lvl="0" marL="0" rtl="0" algn="ctr">
                        <a:spcBef>
                          <a:spcPts val="0"/>
                        </a:spcBef>
                        <a:spcAft>
                          <a:spcPts val="0"/>
                        </a:spcAft>
                        <a:buNone/>
                      </a:pPr>
                      <a:r>
                        <a:rPr lang="en"/>
                        <a:t>0.1752</a:t>
                      </a:r>
                      <a:endParaRPr/>
                    </a:p>
                  </a:txBody>
                  <a:tcPr marT="91425" marB="91425" marR="91425" marL="91425" anchor="ctr"/>
                </a:tc>
                <a:tc>
                  <a:txBody>
                    <a:bodyPr/>
                    <a:lstStyle/>
                    <a:p>
                      <a:pPr indent="0" lvl="0" marL="0" rtl="0" algn="ctr">
                        <a:spcBef>
                          <a:spcPts val="0"/>
                        </a:spcBef>
                        <a:spcAft>
                          <a:spcPts val="0"/>
                        </a:spcAft>
                        <a:buNone/>
                      </a:pPr>
                      <a:r>
                        <a:rPr lang="en"/>
                        <a:t>0.9336</a:t>
                      </a:r>
                      <a:endParaRPr/>
                    </a:p>
                  </a:txBody>
                  <a:tcPr marT="91425" marB="91425" marR="91425" marL="91425" anchor="ctr"/>
                </a:tc>
                <a:tc>
                  <a:txBody>
                    <a:bodyPr/>
                    <a:lstStyle/>
                    <a:p>
                      <a:pPr indent="0" lvl="0" marL="0" rtl="0" algn="ctr">
                        <a:spcBef>
                          <a:spcPts val="0"/>
                        </a:spcBef>
                        <a:spcAft>
                          <a:spcPts val="0"/>
                        </a:spcAft>
                        <a:buNone/>
                      </a:pPr>
                      <a:r>
                        <a:rPr lang="en"/>
                        <a:t>0.9323</a:t>
                      </a:r>
                      <a:endParaRPr/>
                    </a:p>
                  </a:txBody>
                  <a:tcPr marT="91425" marB="91425" marR="91425" marL="91425" anchor="ctr"/>
                </a:tc>
                <a:tc>
                  <a:txBody>
                    <a:bodyPr/>
                    <a:lstStyle/>
                    <a:p>
                      <a:pPr indent="0" lvl="0" marL="0" rtl="0" algn="ctr">
                        <a:spcBef>
                          <a:spcPts val="0"/>
                        </a:spcBef>
                        <a:spcAft>
                          <a:spcPts val="0"/>
                        </a:spcAft>
                        <a:buNone/>
                      </a:pPr>
                      <a:r>
                        <a:rPr lang="en"/>
                        <a:t>0.4848</a:t>
                      </a:r>
                      <a:endParaRPr/>
                    </a:p>
                  </a:txBody>
                  <a:tcPr marT="91425" marB="91425" marR="91425" marL="91425" anchor="ctr"/>
                </a:tc>
                <a:tc>
                  <a:txBody>
                    <a:bodyPr/>
                    <a:lstStyle/>
                    <a:p>
                      <a:pPr indent="0" lvl="0" marL="0" rtl="0" algn="ctr">
                        <a:spcBef>
                          <a:spcPts val="0"/>
                        </a:spcBef>
                        <a:spcAft>
                          <a:spcPts val="0"/>
                        </a:spcAft>
                        <a:buNone/>
                      </a:pPr>
                      <a:r>
                        <a:rPr lang="en"/>
                        <a:t>0.8510</a:t>
                      </a:r>
                      <a:endParaRPr/>
                    </a:p>
                  </a:txBody>
                  <a:tcPr marT="91425" marB="91425" marR="91425" marL="91425" anchor="ctr"/>
                </a:tc>
                <a:tc>
                  <a:txBody>
                    <a:bodyPr/>
                    <a:lstStyle/>
                    <a:p>
                      <a:pPr indent="0" lvl="0" marL="0" rtl="0" algn="ctr">
                        <a:spcBef>
                          <a:spcPts val="0"/>
                        </a:spcBef>
                        <a:spcAft>
                          <a:spcPts val="0"/>
                        </a:spcAft>
                        <a:buNone/>
                      </a:pPr>
                      <a:r>
                        <a:rPr lang="en"/>
                        <a:t>0.8513</a:t>
                      </a:r>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