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81" r:id="rId3"/>
    <p:sldId id="285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59" r:id="rId12"/>
    <p:sldId id="260" r:id="rId13"/>
    <p:sldId id="261" r:id="rId14"/>
    <p:sldId id="262" r:id="rId15"/>
    <p:sldId id="282" r:id="rId16"/>
    <p:sldId id="263" r:id="rId17"/>
    <p:sldId id="269" r:id="rId18"/>
    <p:sldId id="264" r:id="rId19"/>
    <p:sldId id="268" r:id="rId20"/>
    <p:sldId id="265" r:id="rId21"/>
    <p:sldId id="270" r:id="rId22"/>
    <p:sldId id="271" r:id="rId23"/>
    <p:sldId id="266" r:id="rId24"/>
    <p:sldId id="272" r:id="rId25"/>
    <p:sldId id="273" r:id="rId26"/>
    <p:sldId id="267" r:id="rId27"/>
    <p:sldId id="284" r:id="rId28"/>
    <p:sldId id="283" r:id="rId29"/>
  </p:sldIdLst>
  <p:sldSz cx="12192000" cy="6858000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1BAF0-CA8E-4203-AA98-572BD60F640C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FAD2C-01E0-491C-A67B-6070086BC2D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F7608-6B29-4C91-9783-584FCE9B3636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FAD21-4B82-4982-BB17-DB519F5AD6A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3742D-B2A6-46B5-9046-2B313C5E124D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9B3-1169-4DC8-B355-4215D59D067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7634-981E-4E96-862F-24ACA0BFF78D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670B7-73A2-435A-B91F-76EC9E47679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E54AC-0470-49C4-B831-B08658FE0BDE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07633-A6C0-4FA5-B516-90DE8E35792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EFC75-BA73-4FA0-9B07-D04A503F1C36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87890-E078-472C-8418-1AC201C3C4D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AA62F-5D7C-459C-9E2D-37FA811054D3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42CD9-E75C-45DB-A335-E9EB6729046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82F99-98EB-486F-A008-1B8FB38F21AE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203FC-7459-48B0-A0B7-FC946DD8CB5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7CD23-941A-41C2-9D7E-8479A5243DB3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AB5C-553F-4F86-96E7-622668694FA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8A2F8-6FAD-4515-92C0-84A42F8C543B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B776-158A-46DF-AF5F-49103BFED63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63745-F353-4D03-B9A8-6EE9BC88C774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7A632-F0D9-494C-A985-5B4FC51AB5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65A467-8B24-4557-ABCA-024D4289B0CF}" type="datetimeFigureOut">
              <a:rPr lang="tr-TR"/>
              <a:pPr>
                <a:defRPr/>
              </a:pPr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D00CC-AEBC-4ED2-AC0C-1EE389E0761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/>
              <a:t>Theory of Computation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  <a:p>
            <a:pPr eaLnBrk="1" hangingPunct="1"/>
            <a:r>
              <a:rPr lang="tr-TR"/>
              <a:t>Asst. Prof. Dr. Selma TEKİR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/>
              <a:t>H</a:t>
            </a:r>
            <a:r>
              <a:rPr lang="en-US"/>
              <a:t>alf the intellectual forces in the</a:t>
            </a:r>
            <a:r>
              <a:rPr lang="tr-TR"/>
              <a:t> </a:t>
            </a:r>
            <a:r>
              <a:rPr lang="en-US"/>
              <a:t>world were leading to the invention of the computer, while the other half were producing applications</a:t>
            </a:r>
            <a:r>
              <a:rPr lang="tr-TR"/>
              <a:t> </a:t>
            </a:r>
            <a:r>
              <a:rPr lang="en-US"/>
              <a:t>that were desperate for its arrival.</a:t>
            </a:r>
            <a:endParaRPr lang="tr-TR"/>
          </a:p>
          <a:p>
            <a:pPr eaLnBrk="1" hangingPunct="1"/>
            <a:r>
              <a:rPr lang="tr-TR"/>
              <a:t>Linguistics (The Chomsky Hierarchy)</a:t>
            </a:r>
          </a:p>
          <a:p>
            <a:pPr eaLnBrk="1" hangingPunct="1"/>
            <a:r>
              <a:rPr lang="tr-TR"/>
              <a:t>Computational Science</a:t>
            </a:r>
          </a:p>
          <a:p>
            <a:pPr lvl="1" eaLnBrk="1" hangingPunct="1"/>
            <a:r>
              <a:rPr lang="en-US" sz="2000"/>
              <a:t>In the 1980s, science visionaries</a:t>
            </a:r>
            <a:r>
              <a:rPr lang="tr-TR" sz="2000"/>
              <a:t> </a:t>
            </a:r>
            <a:r>
              <a:rPr lang="en-US" sz="2000"/>
              <a:t>from many fields saw ways to </a:t>
            </a:r>
            <a:r>
              <a:rPr lang="tr-TR" sz="2000"/>
              <a:t> </a:t>
            </a:r>
            <a:r>
              <a:rPr lang="en-US" sz="2000"/>
              <a:t>employ</a:t>
            </a:r>
            <a:r>
              <a:rPr lang="tr-TR" sz="2000"/>
              <a:t> high-performance computers to solve </a:t>
            </a:r>
            <a:r>
              <a:rPr lang="en-US" sz="2000"/>
              <a:t>“grand challenge” problems in science.</a:t>
            </a:r>
            <a:r>
              <a:rPr lang="tr-TR" sz="2000"/>
              <a:t> </a:t>
            </a:r>
            <a:r>
              <a:rPr lang="en-US" sz="2000"/>
              <a:t>They said computing is not only a tool</a:t>
            </a:r>
            <a:r>
              <a:rPr lang="tr-TR" sz="2000"/>
              <a:t> </a:t>
            </a:r>
            <a:r>
              <a:rPr lang="en-US" sz="2000"/>
              <a:t>for science, but also a </a:t>
            </a:r>
            <a:r>
              <a:rPr lang="en-US" sz="2000" i="1"/>
              <a:t>new method of</a:t>
            </a:r>
            <a:r>
              <a:rPr lang="tr-TR" sz="2000" i="1"/>
              <a:t> </a:t>
            </a:r>
            <a:r>
              <a:rPr lang="en-US" sz="2000" i="1"/>
              <a:t>thought and discovery in science</a:t>
            </a:r>
            <a:r>
              <a:rPr lang="en-US" sz="2000"/>
              <a:t>. (Aha!</a:t>
            </a:r>
            <a:r>
              <a:rPr lang="tr-TR" sz="2000"/>
              <a:t> Computational thinking!) They defined </a:t>
            </a:r>
            <a:r>
              <a:rPr lang="en-US" sz="2000"/>
              <a:t>computational science as a new branch</a:t>
            </a:r>
            <a:r>
              <a:rPr lang="tr-TR" sz="2000"/>
              <a:t> </a:t>
            </a:r>
            <a:r>
              <a:rPr lang="en-US" sz="2000"/>
              <a:t>of science imbued with this idea.</a:t>
            </a:r>
            <a:endParaRPr lang="tr-TR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The Basic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 err="1"/>
              <a:t>What</a:t>
            </a:r>
            <a:r>
              <a:rPr lang="tr-TR" dirty="0"/>
              <a:t> can a </a:t>
            </a:r>
            <a:r>
              <a:rPr lang="tr-TR" dirty="0" err="1"/>
              <a:t>computer</a:t>
            </a:r>
            <a:r>
              <a:rPr lang="tr-TR" dirty="0"/>
              <a:t> do at </a:t>
            </a:r>
            <a:r>
              <a:rPr lang="tr-TR" dirty="0" err="1"/>
              <a:t>all</a:t>
            </a:r>
            <a:r>
              <a:rPr lang="tr-TR" dirty="0"/>
              <a:t>?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/>
              <a:t>(</a:t>
            </a:r>
            <a:r>
              <a:rPr lang="tr-TR" dirty="0" err="1"/>
              <a:t>Computability-Decidability</a:t>
            </a:r>
            <a:r>
              <a:rPr lang="tr-TR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 err="1"/>
              <a:t>What</a:t>
            </a:r>
            <a:r>
              <a:rPr lang="tr-TR" dirty="0"/>
              <a:t> can a </a:t>
            </a:r>
            <a:r>
              <a:rPr lang="tr-TR" dirty="0" err="1"/>
              <a:t>computer</a:t>
            </a:r>
            <a:r>
              <a:rPr lang="tr-TR" dirty="0"/>
              <a:t> do </a:t>
            </a:r>
            <a:r>
              <a:rPr lang="tr-TR" dirty="0" err="1"/>
              <a:t>efficiently</a:t>
            </a:r>
            <a:r>
              <a:rPr lang="tr-TR" dirty="0"/>
              <a:t>?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/>
              <a:t>(</a:t>
            </a:r>
            <a:r>
              <a:rPr lang="tr-TR" dirty="0" err="1"/>
              <a:t>Complexity-Intractability</a:t>
            </a:r>
            <a:r>
              <a:rPr lang="tr-TR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 err="1"/>
              <a:t>Alphabet</a:t>
            </a:r>
            <a:r>
              <a:rPr lang="tr-TR" dirty="0"/>
              <a:t>: </a:t>
            </a:r>
            <a:r>
              <a:rPr lang="tr-TR" dirty="0">
                <a:sym typeface="Symbol" panose="05050102010706020507" pitchFamily="18" charset="2"/>
              </a:rPr>
              <a:t>: </a:t>
            </a:r>
            <a:r>
              <a:rPr lang="tr-TR" dirty="0"/>
              <a:t>A </a:t>
            </a:r>
            <a:r>
              <a:rPr lang="tr-TR" dirty="0" err="1"/>
              <a:t>finite</a:t>
            </a:r>
            <a:r>
              <a:rPr lang="tr-TR" dirty="0"/>
              <a:t> set of </a:t>
            </a:r>
            <a:r>
              <a:rPr lang="tr-TR" dirty="0" err="1"/>
              <a:t>symbols</a:t>
            </a:r>
            <a:r>
              <a:rPr lang="tr-TR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 err="1"/>
              <a:t>Empty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, e.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>
                <a:sym typeface="Symbol" panose="05050102010706020507" pitchFamily="18" charset="2"/>
              </a:rPr>
              <a:t></a:t>
            </a:r>
            <a:r>
              <a:rPr lang="tr-TR" baseline="30000" dirty="0">
                <a:sym typeface="Symbol" panose="05050102010706020507" pitchFamily="18" charset="2"/>
              </a:rPr>
              <a:t>*</a:t>
            </a:r>
            <a:r>
              <a:rPr lang="tr-TR" dirty="0">
                <a:sym typeface="Symbol" panose="05050102010706020507" pitchFamily="18" charset="2"/>
              </a:rPr>
              <a:t>: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>
                <a:sym typeface="Symbol" panose="05050102010706020507" pitchFamily="18" charset="2"/>
              </a:rPr>
              <a:t>   </a:t>
            </a:r>
            <a:r>
              <a:rPr lang="tr-TR" dirty="0" err="1">
                <a:sym typeface="Symbol" panose="05050102010706020507" pitchFamily="18" charset="2"/>
              </a:rPr>
              <a:t>The</a:t>
            </a:r>
            <a:r>
              <a:rPr lang="tr-TR" dirty="0">
                <a:sym typeface="Symbol" panose="05050102010706020507" pitchFamily="18" charset="2"/>
              </a:rPr>
              <a:t> set of </a:t>
            </a:r>
            <a:r>
              <a:rPr lang="tr-TR" dirty="0" err="1">
                <a:sym typeface="Symbol" panose="05050102010706020507" pitchFamily="18" charset="2"/>
              </a:rPr>
              <a:t>all</a:t>
            </a:r>
            <a:r>
              <a:rPr lang="tr-TR" dirty="0">
                <a:sym typeface="Symbol" panose="05050102010706020507" pitchFamily="18" charset="2"/>
              </a:rPr>
              <a:t> </a:t>
            </a:r>
            <a:r>
              <a:rPr lang="tr-TR" dirty="0" err="1">
                <a:sym typeface="Symbol" panose="05050102010706020507" pitchFamily="18" charset="2"/>
              </a:rPr>
              <a:t>strings</a:t>
            </a:r>
            <a:r>
              <a:rPr lang="tr-TR" dirty="0">
                <a:sym typeface="Symbol" panose="05050102010706020507" pitchFamily="18" charset="2"/>
              </a:rPr>
              <a:t>, </a:t>
            </a:r>
            <a:r>
              <a:rPr lang="tr-TR" dirty="0" err="1">
                <a:sym typeface="Symbol" panose="05050102010706020507" pitchFamily="18" charset="2"/>
              </a:rPr>
              <a:t>including</a:t>
            </a:r>
            <a:r>
              <a:rPr lang="tr-TR" dirty="0">
                <a:sym typeface="Symbol" panose="05050102010706020507" pitchFamily="18" charset="2"/>
              </a:rPr>
              <a:t> </a:t>
            </a:r>
            <a:r>
              <a:rPr lang="tr-TR" dirty="0" err="1">
                <a:sym typeface="Symbol" panose="05050102010706020507" pitchFamily="18" charset="2"/>
              </a:rPr>
              <a:t>the</a:t>
            </a:r>
            <a:r>
              <a:rPr lang="tr-TR" dirty="0">
                <a:sym typeface="Symbol" panose="05050102010706020507" pitchFamily="18" charset="2"/>
              </a:rPr>
              <a:t> </a:t>
            </a:r>
            <a:r>
              <a:rPr lang="tr-TR" dirty="0" err="1">
                <a:sym typeface="Symbol" panose="05050102010706020507" pitchFamily="18" charset="2"/>
              </a:rPr>
              <a:t>empty</a:t>
            </a:r>
            <a:r>
              <a:rPr lang="tr-TR" dirty="0">
                <a:sym typeface="Symbol" panose="05050102010706020507" pitchFamily="18" charset="2"/>
              </a:rPr>
              <a:t> </a:t>
            </a:r>
            <a:r>
              <a:rPr lang="tr-TR" dirty="0" err="1">
                <a:sym typeface="Symbol" panose="05050102010706020507" pitchFamily="18" charset="2"/>
              </a:rPr>
              <a:t>string</a:t>
            </a:r>
            <a:r>
              <a:rPr lang="tr-TR" dirty="0">
                <a:sym typeface="Symbol" panose="05050102010706020507" pitchFamily="18" charset="2"/>
              </a:rPr>
              <a:t>, </a:t>
            </a:r>
            <a:r>
              <a:rPr lang="tr-TR" dirty="0" err="1">
                <a:sym typeface="Symbol" panose="05050102010706020507" pitchFamily="18" charset="2"/>
              </a:rPr>
              <a:t>over</a:t>
            </a:r>
            <a:r>
              <a:rPr lang="tr-TR" dirty="0">
                <a:sym typeface="Symbol" panose="05050102010706020507" pitchFamily="18" charset="2"/>
              </a:rPr>
              <a:t> an </a:t>
            </a:r>
            <a:r>
              <a:rPr lang="tr-TR" dirty="0" err="1">
                <a:sym typeface="Symbol" panose="05050102010706020507" pitchFamily="18" charset="2"/>
              </a:rPr>
              <a:t>alphabet</a:t>
            </a:r>
            <a:r>
              <a:rPr lang="tr-TR" dirty="0">
                <a:sym typeface="Symbol" panose="05050102010706020507" pitchFamily="18" charset="2"/>
              </a:rPr>
              <a:t> .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>
                <a:sym typeface="Symbol" panose="05050102010706020507" pitchFamily="18" charset="2"/>
              </a:rPr>
              <a:t>Language: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dirty="0">
                <a:sym typeface="Symbol" panose="05050102010706020507" pitchFamily="18" charset="2"/>
              </a:rPr>
              <a:t>   </a:t>
            </a:r>
            <a:r>
              <a:rPr lang="tr-TR" dirty="0" err="1">
                <a:sym typeface="Symbol" panose="05050102010706020507" pitchFamily="18" charset="2"/>
              </a:rPr>
              <a:t>Any</a:t>
            </a:r>
            <a:r>
              <a:rPr lang="tr-TR" dirty="0">
                <a:sym typeface="Symbol" panose="05050102010706020507" pitchFamily="18" charset="2"/>
              </a:rPr>
              <a:t> set of </a:t>
            </a:r>
            <a:r>
              <a:rPr lang="tr-TR" dirty="0" err="1">
                <a:sym typeface="Symbol" panose="05050102010706020507" pitchFamily="18" charset="2"/>
              </a:rPr>
              <a:t>strings</a:t>
            </a:r>
            <a:r>
              <a:rPr lang="tr-TR" dirty="0">
                <a:sym typeface="Symbol" panose="05050102010706020507" pitchFamily="18" charset="2"/>
              </a:rPr>
              <a:t> </a:t>
            </a:r>
            <a:r>
              <a:rPr lang="tr-TR" dirty="0" err="1">
                <a:sym typeface="Symbol" panose="05050102010706020507" pitchFamily="18" charset="2"/>
              </a:rPr>
              <a:t>over</a:t>
            </a:r>
            <a:r>
              <a:rPr lang="tr-TR" dirty="0">
                <a:sym typeface="Symbol" panose="05050102010706020507" pitchFamily="18" charset="2"/>
              </a:rPr>
              <a:t> an </a:t>
            </a:r>
            <a:r>
              <a:rPr lang="tr-TR" dirty="0" err="1">
                <a:sym typeface="Symbol" panose="05050102010706020507" pitchFamily="18" charset="2"/>
              </a:rPr>
              <a:t>alphabet</a:t>
            </a:r>
            <a:r>
              <a:rPr lang="tr-TR" dirty="0">
                <a:sym typeface="Symbol" panose="05050102010706020507" pitchFamily="18" charset="2"/>
              </a:rPr>
              <a:t> -</a:t>
            </a:r>
            <a:r>
              <a:rPr lang="tr-TR" dirty="0" err="1">
                <a:sym typeface="Symbol" panose="05050102010706020507" pitchFamily="18" charset="2"/>
              </a:rPr>
              <a:t>that</a:t>
            </a:r>
            <a:r>
              <a:rPr lang="tr-TR" dirty="0">
                <a:sym typeface="Symbol" panose="05050102010706020507" pitchFamily="18" charset="2"/>
              </a:rPr>
              <a:t> is </a:t>
            </a:r>
            <a:r>
              <a:rPr lang="tr-TR" dirty="0" err="1">
                <a:sym typeface="Symbol" panose="05050102010706020507" pitchFamily="18" charset="2"/>
              </a:rPr>
              <a:t>any</a:t>
            </a:r>
            <a:r>
              <a:rPr lang="tr-TR" dirty="0">
                <a:sym typeface="Symbol" panose="05050102010706020507" pitchFamily="18" charset="2"/>
              </a:rPr>
              <a:t> </a:t>
            </a:r>
            <a:r>
              <a:rPr lang="tr-TR" dirty="0" err="1">
                <a:sym typeface="Symbol" panose="05050102010706020507" pitchFamily="18" charset="2"/>
              </a:rPr>
              <a:t>subset</a:t>
            </a:r>
            <a:r>
              <a:rPr lang="tr-TR" dirty="0">
                <a:sym typeface="Symbol" panose="05050102010706020507" pitchFamily="18" charset="2"/>
              </a:rPr>
              <a:t> of </a:t>
            </a:r>
            <a:r>
              <a:rPr lang="tr-TR" baseline="30000" dirty="0">
                <a:sym typeface="Symbol" panose="05050102010706020507" pitchFamily="18" charset="2"/>
              </a:rPr>
              <a:t>*</a:t>
            </a:r>
            <a:r>
              <a:rPr lang="tr-TR" dirty="0">
                <a:sym typeface="Symbol" panose="05050102010706020507" pitchFamily="18" charset="2"/>
              </a:rPr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The Representations of Languages by Finite Specifications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/>
              <a:t>Mismatch</a:t>
            </a:r>
          </a:p>
          <a:p>
            <a:pPr eaLnBrk="1" hangingPunct="1">
              <a:lnSpc>
                <a:spcPct val="150000"/>
              </a:lnSpc>
            </a:pPr>
            <a:r>
              <a:rPr lang="tr-TR"/>
              <a:t>The cardinality of </a:t>
            </a:r>
            <a:r>
              <a:rPr lang="tr-TR">
                <a:sym typeface="Symbol" pitchFamily="18" charset="2"/>
              </a:rPr>
              <a:t></a:t>
            </a:r>
            <a:r>
              <a:rPr lang="tr-TR" baseline="30000">
                <a:sym typeface="Symbol" pitchFamily="18" charset="2"/>
              </a:rPr>
              <a:t>*</a:t>
            </a:r>
            <a:r>
              <a:rPr lang="tr-TR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tr-TR"/>
              <a:t>The cardinality of 2</a:t>
            </a:r>
            <a:r>
              <a:rPr lang="tr-TR" baseline="30000">
                <a:sym typeface="Symbol" pitchFamily="18" charset="2"/>
              </a:rPr>
              <a:t>*</a:t>
            </a:r>
            <a:endParaRPr lang="tr-TR" baseline="30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Finite Representations-Regular Expressions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tr-TR"/>
              <a:t>e and each member of </a:t>
            </a:r>
            <a:r>
              <a:rPr lang="tr-TR">
                <a:sym typeface="Symbol" pitchFamily="18" charset="2"/>
              </a:rPr>
              <a:t> is a regular expression.</a:t>
            </a:r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tr-TR">
                <a:sym typeface="Symbol" pitchFamily="18" charset="2"/>
              </a:rPr>
              <a:t>If  and  are regular expressions, then so is (). (Concatenation).</a:t>
            </a:r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tr-TR">
                <a:sym typeface="Symbol" pitchFamily="18" charset="2"/>
              </a:rPr>
              <a:t>If  and  are regular expressions, then so is (). (Alternation).</a:t>
            </a:r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tr-TR">
                <a:sym typeface="Symbol" pitchFamily="18" charset="2"/>
              </a:rPr>
              <a:t>If  is a regular expression, then so is *.</a:t>
            </a:r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tr-TR">
                <a:sym typeface="Symbol" pitchFamily="18" charset="2"/>
              </a:rPr>
              <a:t>Nothing is a regular expression unless it follows from (1) through (4).</a:t>
            </a:r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Example Regular Expressions</a:t>
            </a:r>
          </a:p>
        </p:txBody>
      </p:sp>
      <p:sp>
        <p:nvSpPr>
          <p:cNvPr id="7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strings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in a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letter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alphabet</a:t>
            </a:r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endParaRPr lang="tr-TR" dirty="0"/>
          </a:p>
          <a:p>
            <a:pPr eaLnBrk="1" hangingPunct="1"/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strings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do not </a:t>
            </a:r>
            <a:r>
              <a:rPr lang="tr-TR" dirty="0" err="1"/>
              <a:t>end</a:t>
            </a:r>
            <a:r>
              <a:rPr lang="tr-TR" dirty="0"/>
              <a:t> in a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letter</a:t>
            </a:r>
            <a:r>
              <a:rPr lang="tr-TR" dirty="0"/>
              <a:t>.</a:t>
            </a:r>
          </a:p>
          <a:p>
            <a:pPr eaLnBrk="1" hangingPunct="1"/>
            <a:endParaRPr lang="tr-TR" dirty="0"/>
          </a:p>
          <a:p>
            <a:pPr eaLnBrk="1" hangingPunct="1"/>
            <a:r>
              <a:rPr lang="tr-TR"/>
              <a:t> </a:t>
            </a:r>
          </a:p>
        </p:txBody>
      </p:sp>
      <p:graphicFrame>
        <p:nvGraphicFramePr>
          <p:cNvPr id="7239" name="Object 71"/>
          <p:cNvGraphicFramePr>
            <a:graphicFrameLocks noChangeAspect="1"/>
          </p:cNvGraphicFramePr>
          <p:nvPr/>
        </p:nvGraphicFramePr>
        <p:xfrm>
          <a:off x="9426575" y="1825625"/>
          <a:ext cx="12001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3" imgW="596641" imgH="215806" progId="Equation.3">
                  <p:embed/>
                </p:oleObj>
              </mc:Choice>
              <mc:Fallback>
                <p:oleObj name="Equation" r:id="rId3" imgW="596641" imgH="215806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6575" y="1825625"/>
                        <a:ext cx="12001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" name="Object 72"/>
          <p:cNvGraphicFramePr>
            <a:graphicFrameLocks noChangeAspect="1"/>
          </p:cNvGraphicFramePr>
          <p:nvPr/>
        </p:nvGraphicFramePr>
        <p:xfrm>
          <a:off x="2295525" y="2573338"/>
          <a:ext cx="213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5" imgW="1066800" imgH="241300" progId="Equation.3">
                  <p:embed/>
                </p:oleObj>
              </mc:Choice>
              <mc:Fallback>
                <p:oleObj name="Equation" r:id="rId5" imgW="1066800" imgH="2413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2573338"/>
                        <a:ext cx="2133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41" name="Object 73"/>
              <p:cNvSpPr txBox="1"/>
              <p:nvPr/>
            </p:nvSpPr>
            <p:spPr bwMode="auto">
              <a:xfrm>
                <a:off x="2295525" y="4375150"/>
                <a:ext cx="3606800" cy="482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</m:e>
                      </m:d>
                      <m:r>
                        <a:rPr lang="tr-T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7241" name="Object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5525" y="4375150"/>
                <a:ext cx="3606800" cy="482600"/>
              </a:xfrm>
              <a:prstGeom prst="rect">
                <a:avLst/>
              </a:prstGeom>
              <a:blipFill>
                <a:blip r:embed="rId7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The Chomsky Hierarchy (Language Hierarchy)</a:t>
            </a:r>
          </a:p>
        </p:txBody>
      </p:sp>
      <p:pic>
        <p:nvPicPr>
          <p:cNvPr id="2867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79750" y="1825625"/>
            <a:ext cx="6032500" cy="43513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Finite Automata</a:t>
            </a:r>
          </a:p>
        </p:txBody>
      </p:sp>
      <p:pic>
        <p:nvPicPr>
          <p:cNvPr id="2969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71725" y="2011363"/>
            <a:ext cx="5657850" cy="32575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Machine Execution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/>
              <a:t>The movement of the machine is determined by the current state and input symbol.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Finite Automata</a:t>
            </a:r>
          </a:p>
        </p:txBody>
      </p:sp>
      <p:graphicFrame>
        <p:nvGraphicFramePr>
          <p:cNvPr id="4159" name="Object 63"/>
          <p:cNvGraphicFramePr>
            <a:graphicFrameLocks noChangeAspect="1"/>
          </p:cNvGraphicFramePr>
          <p:nvPr/>
        </p:nvGraphicFramePr>
        <p:xfrm>
          <a:off x="838200" y="1690688"/>
          <a:ext cx="65532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3" imgW="4368800" imgH="1587500" progId="Equation.3">
                  <p:embed/>
                </p:oleObj>
              </mc:Choice>
              <mc:Fallback>
                <p:oleObj name="Equation" r:id="rId3" imgW="4368800" imgH="15875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90688"/>
                        <a:ext cx="655320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Theory of Computation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sz="3600" dirty="0" err="1"/>
              <a:t>Automata</a:t>
            </a:r>
            <a:r>
              <a:rPr lang="tr-TR" sz="3600" dirty="0"/>
              <a:t> </a:t>
            </a:r>
            <a:r>
              <a:rPr lang="tr-TR" sz="3600" dirty="0" err="1"/>
              <a:t>Theory</a:t>
            </a:r>
            <a:endParaRPr lang="tr-TR" sz="3600" dirty="0"/>
          </a:p>
          <a:p>
            <a:pPr lvl="1" eaLnBrk="1" hangingPunct="1">
              <a:lnSpc>
                <a:spcPct val="150000"/>
              </a:lnSpc>
            </a:pPr>
            <a:r>
              <a:rPr lang="tr-TR" sz="3200" dirty="0" err="1"/>
              <a:t>Automata</a:t>
            </a:r>
            <a:r>
              <a:rPr lang="tr-TR" sz="3200" dirty="0"/>
              <a:t>-Self-</a:t>
            </a:r>
            <a:r>
              <a:rPr lang="tr-TR" sz="3200" dirty="0" err="1"/>
              <a:t>moving</a:t>
            </a:r>
            <a:r>
              <a:rPr lang="tr-TR" sz="3200" dirty="0"/>
              <a:t> </a:t>
            </a:r>
            <a:r>
              <a:rPr lang="tr-TR" sz="3200" dirty="0" err="1"/>
              <a:t>devices</a:t>
            </a:r>
            <a:r>
              <a:rPr lang="tr-TR" sz="3200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tr-TR" sz="3200" dirty="0"/>
              <a:t>Robot-</a:t>
            </a:r>
            <a:r>
              <a:rPr lang="tr-TR" sz="3200" dirty="0" err="1"/>
              <a:t>Labor</a:t>
            </a:r>
            <a:r>
              <a:rPr lang="tr-TR" sz="3200" dirty="0"/>
              <a:t>, </a:t>
            </a:r>
            <a:r>
              <a:rPr lang="tr-TR" sz="3200" dirty="0" err="1"/>
              <a:t>work</a:t>
            </a:r>
            <a:r>
              <a:rPr lang="tr-TR" sz="3200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tr-TR" sz="3200" dirty="0" err="1"/>
              <a:t>Computer-Reasoning</a:t>
            </a:r>
            <a:r>
              <a:rPr lang="tr-TR" sz="3200"/>
              <a:t>.</a:t>
            </a:r>
            <a:endParaRPr lang="tr-T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Finite Automata</a:t>
            </a:r>
          </a:p>
        </p:txBody>
      </p:sp>
      <p:sp>
        <p:nvSpPr>
          <p:cNvPr id="7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31334" y="1765399"/>
            <a:ext cx="9365000" cy="307777"/>
          </a:xfrm>
          <a:prstGeom prst="rect">
            <a:avLst/>
          </a:prstGeom>
          <a:blipFill rotWithShape="0">
            <a:blip r:embed="rId2"/>
            <a:stretch>
              <a:fillRect l="-195" t="-4000" b="-20000"/>
            </a:stretch>
          </a:blipFill>
          <a:ln>
            <a:noFill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931863" y="2251075"/>
            <a:ext cx="68119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tr-TR" altLang="tr-TR" sz="1400">
                <a:latin typeface="Calibri" pitchFamily="34" charset="0"/>
                <a:ea typeface="Calibri" pitchFamily="34" charset="0"/>
                <a:cs typeface="Times New Roman" pitchFamily="18" charset="0"/>
              </a:rPr>
              <a:t>The set of strings whose number of 0’s is divisible by five and whose number of 1’s is even. </a:t>
            </a:r>
          </a:p>
        </p:txBody>
      </p:sp>
      <p:pic>
        <p:nvPicPr>
          <p:cNvPr id="33796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25" y="2736850"/>
            <a:ext cx="6472238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Pushdown Automata</a:t>
            </a:r>
          </a:p>
        </p:txBody>
      </p:sp>
      <p:pic>
        <p:nvPicPr>
          <p:cNvPr id="3481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33563" y="2030413"/>
            <a:ext cx="6615112" cy="322897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Pushdown Automata</a:t>
            </a:r>
          </a:p>
        </p:txBody>
      </p:sp>
      <p:graphicFrame>
        <p:nvGraphicFramePr>
          <p:cNvPr id="5181" name="Object 61"/>
          <p:cNvGraphicFramePr>
            <a:graphicFrameLocks noChangeAspect="1"/>
          </p:cNvGraphicFramePr>
          <p:nvPr/>
        </p:nvGraphicFramePr>
        <p:xfrm>
          <a:off x="838200" y="1646238"/>
          <a:ext cx="68770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3" imgW="4584700" imgH="1828800" progId="Equation.3">
                  <p:embed/>
                </p:oleObj>
              </mc:Choice>
              <mc:Fallback>
                <p:oleObj name="Equation" r:id="rId3" imgW="4584700" imgH="18288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46238"/>
                        <a:ext cx="687705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Pushdown Automata</a:t>
            </a:r>
          </a:p>
        </p:txBody>
      </p:sp>
      <p:graphicFrame>
        <p:nvGraphicFramePr>
          <p:cNvPr id="3154" name="Object 82"/>
          <p:cNvGraphicFramePr>
            <a:graphicFrameLocks noGrp="1" noChangeAspect="1"/>
          </p:cNvGraphicFramePr>
          <p:nvPr>
            <p:ph idx="1"/>
          </p:nvPr>
        </p:nvGraphicFramePr>
        <p:xfrm>
          <a:off x="838200" y="1552575"/>
          <a:ext cx="544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3" imgW="3632200" imgH="457200" progId="Equation.3">
                  <p:embed/>
                </p:oleObj>
              </mc:Choice>
              <mc:Fallback>
                <p:oleObj name="Equation" r:id="rId3" imgW="3632200" imgH="457200" progId="Equation.3">
                  <p:embed/>
                  <p:pic>
                    <p:nvPicPr>
                      <p:cNvPr id="0" name="Picture 8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52575"/>
                        <a:ext cx="5448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5" name="Object 83"/>
          <p:cNvGraphicFramePr>
            <a:graphicFrameLocks noChangeAspect="1"/>
          </p:cNvGraphicFramePr>
          <p:nvPr/>
        </p:nvGraphicFramePr>
        <p:xfrm>
          <a:off x="838200" y="2878138"/>
          <a:ext cx="23622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5" imgW="1180588" imgH="1129810" progId="Equation.3">
                  <p:embed/>
                </p:oleObj>
              </mc:Choice>
              <mc:Fallback>
                <p:oleObj name="Equation" r:id="rId5" imgW="1180588" imgH="112981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78138"/>
                        <a:ext cx="2362200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57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00" y="2722563"/>
            <a:ext cx="49053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Turing Machines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63" y="1833563"/>
            <a:ext cx="6700837" cy="367188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Turing Machines</a:t>
            </a:r>
          </a:p>
        </p:txBody>
      </p:sp>
      <p:graphicFrame>
        <p:nvGraphicFramePr>
          <p:cNvPr id="6201" name="Object 57"/>
          <p:cNvGraphicFramePr>
            <a:graphicFrameLocks noChangeAspect="1"/>
          </p:cNvGraphicFramePr>
          <p:nvPr/>
        </p:nvGraphicFramePr>
        <p:xfrm>
          <a:off x="838200" y="1773238"/>
          <a:ext cx="1036320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3" imgW="5181600" imgH="2260600" progId="Equation.3">
                  <p:embed/>
                </p:oleObj>
              </mc:Choice>
              <mc:Fallback>
                <p:oleObj name="Equation" r:id="rId3" imgW="5181600" imgH="22606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73238"/>
                        <a:ext cx="10363200" cy="452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Turing Machines</a:t>
            </a:r>
          </a:p>
        </p:txBody>
      </p:sp>
      <p:sp>
        <p:nvSpPr>
          <p:cNvPr id="4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23109" y="1765399"/>
            <a:ext cx="8215647" cy="307777"/>
          </a:xfrm>
          <a:prstGeom prst="rect">
            <a:avLst/>
          </a:prstGeom>
          <a:blipFill rotWithShape="0">
            <a:blip r:embed="rId2"/>
            <a:stretch>
              <a:fillRect l="-223" t="-4000" b="-20000"/>
            </a:stretch>
          </a:blipFill>
          <a:ln>
            <a:noFill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>
                <a:noFill/>
                <a:latin typeface="+mn-lt"/>
                <a:cs typeface="+mn-cs"/>
              </a:rPr>
              <a:t> </a:t>
            </a:r>
          </a:p>
        </p:txBody>
      </p:sp>
      <p:pic>
        <p:nvPicPr>
          <p:cNvPr id="43011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5" y="2628900"/>
            <a:ext cx="60579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Interplay between Languages and Machines (Automata)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/>
              <a:t>Regular Languages-Finite Automata</a:t>
            </a:r>
          </a:p>
          <a:p>
            <a:pPr eaLnBrk="1" hangingPunct="1"/>
            <a:r>
              <a:rPr lang="tr-TR"/>
              <a:t>Context-Free Languages-Pushdown Automata</a:t>
            </a:r>
          </a:p>
          <a:p>
            <a:pPr eaLnBrk="1" hangingPunct="1"/>
            <a:r>
              <a:rPr lang="tr-TR"/>
              <a:t>Recursive Languages-Deterministic Turing Machines</a:t>
            </a:r>
          </a:p>
          <a:p>
            <a:pPr eaLnBrk="1" hangingPunct="1"/>
            <a:r>
              <a:rPr lang="tr-TR"/>
              <a:t>Recursively Enumerable Languages-Nondeterministic Turing Machines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Determinism vs. Nondeterminism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/>
              <a:t>The movement of the machine is only partially determined by the current state and input symbol.</a:t>
            </a:r>
          </a:p>
          <a:p>
            <a:pPr lvl="1" eaLnBrk="1" hangingPunct="1"/>
            <a:r>
              <a:rPr lang="tr-TR"/>
              <a:t>It can enter into a new state by consuming nothing.</a:t>
            </a:r>
          </a:p>
          <a:p>
            <a:pPr lvl="1" eaLnBrk="1" hangingPunct="1"/>
            <a:r>
              <a:rPr lang="tr-TR"/>
              <a:t>It has potential to move into more than one state.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Theory of Computation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sz="3600"/>
              <a:t>Fundamental ideas, models, and results that permeate computer science, the basic paradigms of our field.</a:t>
            </a:r>
          </a:p>
        </p:txBody>
      </p:sp>
    </p:spTree>
    <p:extLst>
      <p:ext uri="{BB962C8B-B14F-4D97-AF65-F5344CB8AC3E}">
        <p14:creationId xmlns:p14="http://schemas.microsoft.com/office/powerpoint/2010/main" val="262657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The Invention of Computer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sz="3600"/>
              <a:t>The happenings in the 20</a:t>
            </a:r>
            <a:r>
              <a:rPr lang="tr-TR" sz="3600" baseline="30000"/>
              <a:t>th</a:t>
            </a:r>
            <a:r>
              <a:rPr lang="tr-TR" sz="3600"/>
              <a:t> century.</a:t>
            </a:r>
          </a:p>
          <a:p>
            <a:pPr lvl="1" eaLnBrk="1" hangingPunct="1">
              <a:lnSpc>
                <a:spcPct val="150000"/>
              </a:lnSpc>
            </a:pPr>
            <a:r>
              <a:rPr lang="tr-TR" sz="3600"/>
              <a:t>The theory of relativity, the rise and fall of communism, psychoanalysis, nuclear war…</a:t>
            </a:r>
          </a:p>
          <a:p>
            <a:pPr eaLnBrk="1" hangingPunct="1"/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Computability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/>
              <a:t>W</a:t>
            </a:r>
            <a:r>
              <a:rPr lang="en-US" dirty="0" err="1"/>
              <a:t>hile</a:t>
            </a:r>
            <a:r>
              <a:rPr lang="en-US" dirty="0"/>
              <a:t> most of the world is</a:t>
            </a:r>
            <a:r>
              <a:rPr lang="tr-TR" dirty="0"/>
              <a:t> </a:t>
            </a:r>
            <a:r>
              <a:rPr lang="en-US" dirty="0"/>
              <a:t>(correctly) preoccupied by the question of how best to do something</a:t>
            </a:r>
            <a:r>
              <a:rPr lang="tr-TR" dirty="0"/>
              <a:t>,</a:t>
            </a:r>
            <a:r>
              <a:rPr lang="en-US" dirty="0"/>
              <a:t> we shall be completely</a:t>
            </a:r>
            <a:r>
              <a:rPr lang="tr-TR" dirty="0"/>
              <a:t> </a:t>
            </a:r>
            <a:r>
              <a:rPr lang="en-US" dirty="0"/>
              <a:t>absorbed with the question of whether certain tasks can be done at all. Our main conclusions</a:t>
            </a:r>
            <a:r>
              <a:rPr lang="tr-TR" dirty="0"/>
              <a:t> </a:t>
            </a:r>
            <a:r>
              <a:rPr lang="en-US" dirty="0"/>
              <a:t>will be of the form</a:t>
            </a:r>
            <a:r>
              <a:rPr lang="tr-TR" dirty="0"/>
              <a:t>: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tr-TR" dirty="0"/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dirty="0"/>
              <a:t>"this can be done" or "this can never be done."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Methodology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/>
              <a:t>Interplay between languages and machines</a:t>
            </a:r>
          </a:p>
          <a:p>
            <a:pPr eaLnBrk="1" hangingPunct="1"/>
            <a:r>
              <a:rPr lang="tr-TR"/>
              <a:t>Mathematical model = Machine = Automata</a:t>
            </a:r>
          </a:p>
          <a:p>
            <a:pPr eaLnBrk="1" hangingPunct="1"/>
            <a:endParaRPr lang="tr-TR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Cantor-Hilbert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/>
              <a:t>Paradoxes in set theory (Cantor)</a:t>
            </a:r>
          </a:p>
          <a:p>
            <a:pPr lvl="1" eaLnBrk="1" hangingPunct="1"/>
            <a:r>
              <a:rPr lang="tr-TR"/>
              <a:t>Famous Russell’s (Barber) paradox</a:t>
            </a:r>
          </a:p>
          <a:p>
            <a:pPr eaLnBrk="1" hangingPunct="1"/>
            <a:r>
              <a:rPr lang="tr-TR"/>
              <a:t>Entscheidungs problem (Hilbert)</a:t>
            </a:r>
          </a:p>
          <a:p>
            <a:pPr eaLnBrk="1" hangingPunct="1"/>
            <a:r>
              <a:rPr lang="tr-TR"/>
              <a:t>T</a:t>
            </a:r>
            <a:r>
              <a:rPr lang="en-US"/>
              <a:t>he Entscheidungsproblem </a:t>
            </a:r>
            <a:r>
              <a:rPr lang="tr-TR"/>
              <a:t>asks</a:t>
            </a:r>
            <a:r>
              <a:rPr lang="en-US"/>
              <a:t> for an algorithm to decide whether a given statement </a:t>
            </a:r>
            <a:r>
              <a:rPr lang="tr-TR"/>
              <a:t>of first-order logic </a:t>
            </a:r>
            <a:r>
              <a:rPr lang="en-US"/>
              <a:t>is provable from the axioms using the rules of logic.</a:t>
            </a:r>
            <a:endParaRPr lang="tr-TR"/>
          </a:p>
          <a:p>
            <a:pPr eaLnBrk="1" hangingPunct="1"/>
            <a:r>
              <a:rPr lang="tr-TR"/>
              <a:t>Proof-generators.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3600"/>
              <a:t>Even before the first computer was ever built, some people were asking the question of what programs can be written.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Gödel-Turing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 err="1"/>
              <a:t>Gödel’s</a:t>
            </a:r>
            <a:r>
              <a:rPr lang="tr-TR" dirty="0"/>
              <a:t> </a:t>
            </a:r>
            <a:r>
              <a:rPr lang="tr-TR" dirty="0" err="1"/>
              <a:t>Undecidability</a:t>
            </a:r>
            <a:r>
              <a:rPr lang="tr-TR" dirty="0"/>
              <a:t> </a:t>
            </a:r>
            <a:r>
              <a:rPr lang="tr-TR" dirty="0" err="1"/>
              <a:t>Theorem</a:t>
            </a:r>
            <a:endParaRPr lang="tr-TR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en-US" dirty="0"/>
              <a:t>containing all the theorems of arithmetic is an incomplete system. (That</a:t>
            </a:r>
            <a:r>
              <a:rPr lang="tr-TR" dirty="0"/>
              <a:t> </a:t>
            </a:r>
            <a:r>
              <a:rPr lang="en-US" dirty="0"/>
              <a:t>is, there is a statement within this system that is true, but can never be proven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.)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proof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of </a:t>
            </a:r>
            <a:r>
              <a:rPr lang="tr-TR" dirty="0" err="1"/>
              <a:t>Gödel’s</a:t>
            </a:r>
            <a:r>
              <a:rPr lang="tr-TR" dirty="0"/>
              <a:t>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Numbering</a:t>
            </a:r>
            <a:r>
              <a:rPr lang="tr-TR" dirty="0"/>
              <a:t> </a:t>
            </a:r>
            <a:r>
              <a:rPr lang="tr-TR" dirty="0" err="1"/>
              <a:t>Scheme</a:t>
            </a:r>
            <a:r>
              <a:rPr lang="tr-TR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Halting</a:t>
            </a:r>
            <a:r>
              <a:rPr lang="tr-TR" dirty="0"/>
              <a:t> Problem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 err="1"/>
              <a:t>There</a:t>
            </a:r>
            <a:r>
              <a:rPr lang="tr-TR" dirty="0"/>
              <a:t> can be </a:t>
            </a:r>
            <a:r>
              <a:rPr lang="tr-TR" dirty="0" err="1"/>
              <a:t>no</a:t>
            </a:r>
            <a:r>
              <a:rPr lang="tr-TR" dirty="0"/>
              <a:t> program,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tell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arbitrary</a:t>
            </a:r>
            <a:r>
              <a:rPr lang="tr-TR" dirty="0"/>
              <a:t> </a:t>
            </a:r>
            <a:r>
              <a:rPr lang="tr-TR" dirty="0" err="1"/>
              <a:t>programs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halt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forever</a:t>
            </a:r>
            <a:r>
              <a:rPr lang="tr-TR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/>
              <a:t>Universal </a:t>
            </a:r>
            <a:r>
              <a:rPr lang="tr-TR" dirty="0" err="1"/>
              <a:t>Algorithm</a:t>
            </a:r>
            <a:r>
              <a:rPr lang="tr-TR" dirty="0"/>
              <a:t> Machine (Turing Machine)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/>
              <a:t>A program </a:t>
            </a:r>
            <a:r>
              <a:rPr lang="tr-TR" dirty="0" err="1"/>
              <a:t>written</a:t>
            </a:r>
            <a:r>
              <a:rPr lang="tr-TR" dirty="0"/>
              <a:t> in a </a:t>
            </a:r>
            <a:r>
              <a:rPr lang="tr-TR" dirty="0" err="1"/>
              <a:t>language</a:t>
            </a:r>
            <a:r>
              <a:rPr lang="tr-TR" dirty="0"/>
              <a:t> can </a:t>
            </a:r>
            <a:r>
              <a:rPr lang="tr-TR" dirty="0" err="1"/>
              <a:t>interpret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program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dirty="0"/>
              <a:t>A Turing </a:t>
            </a:r>
            <a:r>
              <a:rPr lang="tr-TR" dirty="0" err="1"/>
              <a:t>machine</a:t>
            </a:r>
            <a:r>
              <a:rPr lang="tr-TR" dirty="0"/>
              <a:t> can be fed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as </a:t>
            </a:r>
            <a:r>
              <a:rPr lang="tr-TR" dirty="0" err="1"/>
              <a:t>input</a:t>
            </a:r>
            <a:r>
              <a:rPr lang="tr-TR" dirty="0"/>
              <a:t>. (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Gödel</a:t>
            </a:r>
            <a:r>
              <a:rPr lang="tr-TR" dirty="0"/>
              <a:t> </a:t>
            </a:r>
            <a:r>
              <a:rPr lang="tr-TR" dirty="0" err="1"/>
              <a:t>Numbering</a:t>
            </a:r>
            <a:r>
              <a:rPr lang="tr-TR" dirty="0"/>
              <a:t> </a:t>
            </a:r>
            <a:r>
              <a:rPr lang="tr-TR" dirty="0" err="1"/>
              <a:t>Scheme</a:t>
            </a:r>
            <a:r>
              <a:rPr lang="tr-TR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7006BDD116F264DA959198E51551948" ma:contentTypeVersion="7" ma:contentTypeDescription="Yeni belge oluşturun." ma:contentTypeScope="" ma:versionID="78cb86584b001571e462bf351c365633">
  <xsd:schema xmlns:xsd="http://www.w3.org/2001/XMLSchema" xmlns:xs="http://www.w3.org/2001/XMLSchema" xmlns:p="http://schemas.microsoft.com/office/2006/metadata/properties" xmlns:ns2="394c14a5-dec7-499a-913a-dfce7ed71e56" targetNamespace="http://schemas.microsoft.com/office/2006/metadata/properties" ma:root="true" ma:fieldsID="a6903dd60dfdbbe355d2cf539b8554fa" ns2:_="">
    <xsd:import namespace="394c14a5-dec7-499a-913a-dfce7ed71e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c14a5-dec7-499a-913a-dfce7ed71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8266C9-CDDA-4DB4-B704-34B8DFC921D7}"/>
</file>

<file path=customXml/itemProps2.xml><?xml version="1.0" encoding="utf-8"?>
<ds:datastoreItem xmlns:ds="http://schemas.openxmlformats.org/officeDocument/2006/customXml" ds:itemID="{31D75557-F72D-40F4-8DAD-50360FD23503}"/>
</file>

<file path=customXml/itemProps3.xml><?xml version="1.0" encoding="utf-8"?>
<ds:datastoreItem xmlns:ds="http://schemas.openxmlformats.org/officeDocument/2006/customXml" ds:itemID="{0A0B38E2-10C4-43F8-929E-899C0F6DE7F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782</Words>
  <Application>Microsoft Office PowerPoint</Application>
  <PresentationFormat>Geniş ekran</PresentationFormat>
  <Paragraphs>94</Paragraphs>
  <Slides>28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Equation</vt:lpstr>
      <vt:lpstr>Theory of Computation</vt:lpstr>
      <vt:lpstr>Theory of Computation</vt:lpstr>
      <vt:lpstr>Theory of Computation</vt:lpstr>
      <vt:lpstr>The Invention of Computer</vt:lpstr>
      <vt:lpstr>Computability</vt:lpstr>
      <vt:lpstr>Methodology</vt:lpstr>
      <vt:lpstr>Cantor-Hilbert</vt:lpstr>
      <vt:lpstr>PowerPoint Sunusu</vt:lpstr>
      <vt:lpstr>Gödel-Turing</vt:lpstr>
      <vt:lpstr>PowerPoint Sunusu</vt:lpstr>
      <vt:lpstr>The Basic Questions</vt:lpstr>
      <vt:lpstr>Definitions</vt:lpstr>
      <vt:lpstr>The Representations of Languages by Finite Specifications</vt:lpstr>
      <vt:lpstr>Finite Representations-Regular Expressions</vt:lpstr>
      <vt:lpstr>Example Regular Expressions</vt:lpstr>
      <vt:lpstr>The Chomsky Hierarchy (Language Hierarchy)</vt:lpstr>
      <vt:lpstr>Finite Automata</vt:lpstr>
      <vt:lpstr>Machine Execution</vt:lpstr>
      <vt:lpstr>Finite Automata</vt:lpstr>
      <vt:lpstr>Finite Automata</vt:lpstr>
      <vt:lpstr>Pushdown Automata</vt:lpstr>
      <vt:lpstr>Pushdown Automata</vt:lpstr>
      <vt:lpstr>Pushdown Automata</vt:lpstr>
      <vt:lpstr>Turing Machines</vt:lpstr>
      <vt:lpstr>Turing Machines</vt:lpstr>
      <vt:lpstr>Turing Machines</vt:lpstr>
      <vt:lpstr>Interplay between Languages and Machines (Automata)</vt:lpstr>
      <vt:lpstr>Determinism vs. Nondeterminism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selma-tekir</dc:creator>
  <cp:lastModifiedBy>selma</cp:lastModifiedBy>
  <cp:revision>82</cp:revision>
  <dcterms:created xsi:type="dcterms:W3CDTF">2015-02-27T08:31:25Z</dcterms:created>
  <dcterms:modified xsi:type="dcterms:W3CDTF">2020-10-13T16:49:47Z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0x01010047006BDD116F264DA959198E51551948</vt:lpwstr>
  </property>
</Properties>
</file>