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1"/>
  </p:sldMasterIdLst>
  <p:notesMasterIdLst>
    <p:notesMasterId r:id="rId11"/>
  </p:notesMasterIdLst>
  <p:sldIdLst>
    <p:sldId id="256" r:id="rId2"/>
    <p:sldId id="257" r:id="rId3"/>
    <p:sldId id="268" r:id="rId4"/>
    <p:sldId id="267" r:id="rId5"/>
    <p:sldId id="266" r:id="rId6"/>
    <p:sldId id="269" r:id="rId7"/>
    <p:sldId id="270" r:id="rId8"/>
    <p:sldId id="271"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sız Bölüm" id="{70B3F7E3-8F70-4D29-9C37-37F05A7E70CC}">
          <p14:sldIdLst>
            <p14:sldId id="256"/>
            <p14:sldId id="257"/>
            <p14:sldId id="268"/>
            <p14:sldId id="267"/>
            <p14:sldId id="266"/>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6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p:cViewPr varScale="1">
        <p:scale>
          <a:sx n="70" d="100"/>
          <a:sy n="70" d="100"/>
        </p:scale>
        <p:origin x="57"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1440C-1B10-44B6-AD97-97658DB6C25F}"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E739FC2A-FC93-44A9-B12C-BBB5C819C504}">
      <dgm:prSet custT="1"/>
      <dgm:spPr/>
      <dgm:t>
        <a:bodyPr/>
        <a:lstStyle/>
        <a:p>
          <a:r>
            <a:rPr lang="tr-TR" sz="1200" dirty="0" err="1"/>
            <a:t>Docker</a:t>
          </a:r>
          <a:r>
            <a:rPr lang="tr-TR" sz="1200" dirty="0"/>
            <a:t>, yazılım uygulamalarını paketleme, taşıma ve çalıştırma işlemlerini kolaylaştıran bir platformdur. </a:t>
          </a:r>
          <a:r>
            <a:rPr lang="tr-TR" sz="1200" dirty="0" err="1"/>
            <a:t>Docker</a:t>
          </a:r>
          <a:r>
            <a:rPr lang="tr-TR" sz="1200" dirty="0"/>
            <a:t> konteyner teknolojisi üzerine kurulmuştur. Bu teknoloji, bir uygulamanın tüm gereksinimlerini (kod, çalışma zamanı, sistem araçları, kütüphaneler ve bağımlılıklar) bir araya getirerek bir konteyner içinde izole eder. Bu konteyner, herhangi bir ortamda tutarlı bir şekilde çalışabilir, bu da uygulamaların hızlı bir şekilde dağıtılmasını ve çalıştırılmasını sağlar.</a:t>
          </a:r>
          <a:endParaRPr lang="en-US" sz="1200" dirty="0"/>
        </a:p>
      </dgm:t>
    </dgm:pt>
    <dgm:pt modelId="{D303A561-4BBB-4876-B2DC-31C991444C07}" type="parTrans" cxnId="{5266DF23-55D4-4BB4-8854-BB7E0737CCA8}">
      <dgm:prSet/>
      <dgm:spPr/>
      <dgm:t>
        <a:bodyPr/>
        <a:lstStyle/>
        <a:p>
          <a:endParaRPr lang="en-US"/>
        </a:p>
      </dgm:t>
    </dgm:pt>
    <dgm:pt modelId="{4E521228-BCE3-41A4-8767-0F3F2F060BB3}" type="sibTrans" cxnId="{5266DF23-55D4-4BB4-8854-BB7E0737CCA8}">
      <dgm:prSet/>
      <dgm:spPr/>
      <dgm:t>
        <a:bodyPr/>
        <a:lstStyle/>
        <a:p>
          <a:endParaRPr lang="en-US"/>
        </a:p>
      </dgm:t>
    </dgm:pt>
    <dgm:pt modelId="{39D6EA48-1ED0-410C-961F-E37CEC664B35}">
      <dgm:prSet custT="1"/>
      <dgm:spPr/>
      <dgm:t>
        <a:bodyPr/>
        <a:lstStyle/>
        <a:p>
          <a:r>
            <a:rPr lang="tr-TR" sz="1200" dirty="0" err="1"/>
            <a:t>Docker</a:t>
          </a:r>
          <a:r>
            <a:rPr lang="tr-TR" sz="1200" dirty="0"/>
            <a:t>, yazılım geliştirme sürecini hızlandırırken, sunucu altyapısının etkin kullanımını sağlar. Bir </a:t>
          </a:r>
          <a:r>
            <a:rPr lang="tr-TR" sz="1200" dirty="0" err="1"/>
            <a:t>Docker</a:t>
          </a:r>
          <a:r>
            <a:rPr lang="tr-TR" sz="1200" dirty="0"/>
            <a:t> konteyneri, hafif ve taşınabilir olduğundan, farklı ortamlarda (örneğin geliştirme, test, üretim) tutarlılık sağlar. Ayrıca </a:t>
          </a:r>
          <a:r>
            <a:rPr lang="tr-TR" sz="1200" dirty="0" err="1"/>
            <a:t>Docker</a:t>
          </a:r>
          <a:r>
            <a:rPr lang="tr-TR" sz="1200" dirty="0"/>
            <a:t>, mikro hizmet mimarisinin uygulanmasını kolaylaştırır ve yazılım dağıtımını hızlandırır.</a:t>
          </a:r>
          <a:endParaRPr lang="en-US" sz="1200" dirty="0"/>
        </a:p>
      </dgm:t>
    </dgm:pt>
    <dgm:pt modelId="{E4792C29-D6D8-4191-8110-256DE7A47698}" type="parTrans" cxnId="{B408014D-857F-46FF-B370-F4A59B903E9E}">
      <dgm:prSet/>
      <dgm:spPr/>
      <dgm:t>
        <a:bodyPr/>
        <a:lstStyle/>
        <a:p>
          <a:endParaRPr lang="en-US"/>
        </a:p>
      </dgm:t>
    </dgm:pt>
    <dgm:pt modelId="{38C11477-7CF8-42B3-9D1C-F4BF1D9CE3B6}" type="sibTrans" cxnId="{B408014D-857F-46FF-B370-F4A59B903E9E}">
      <dgm:prSet/>
      <dgm:spPr/>
      <dgm:t>
        <a:bodyPr/>
        <a:lstStyle/>
        <a:p>
          <a:endParaRPr lang="en-US"/>
        </a:p>
      </dgm:t>
    </dgm:pt>
    <dgm:pt modelId="{0078AE35-9877-415F-A6FE-F37C72BA4904}" type="pres">
      <dgm:prSet presAssocID="{18E1440C-1B10-44B6-AD97-97658DB6C25F}" presName="root" presStyleCnt="0">
        <dgm:presLayoutVars>
          <dgm:dir/>
          <dgm:resizeHandles val="exact"/>
        </dgm:presLayoutVars>
      </dgm:prSet>
      <dgm:spPr/>
    </dgm:pt>
    <dgm:pt modelId="{8CFF1A30-5C84-42ED-BB33-0F7AEB9380B9}" type="pres">
      <dgm:prSet presAssocID="{18E1440C-1B10-44B6-AD97-97658DB6C25F}" presName="container" presStyleCnt="0">
        <dgm:presLayoutVars>
          <dgm:dir/>
          <dgm:resizeHandles val="exact"/>
        </dgm:presLayoutVars>
      </dgm:prSet>
      <dgm:spPr/>
    </dgm:pt>
    <dgm:pt modelId="{1C0CAA06-115B-40A3-9042-27BA6AAFC6D2}" type="pres">
      <dgm:prSet presAssocID="{E739FC2A-FC93-44A9-B12C-BBB5C819C504}" presName="compNode" presStyleCnt="0"/>
      <dgm:spPr/>
    </dgm:pt>
    <dgm:pt modelId="{87AE302D-95CB-4360-94FC-E1AD4A4EE61A}" type="pres">
      <dgm:prSet presAssocID="{E739FC2A-FC93-44A9-B12C-BBB5C819C504}" presName="iconBgRect" presStyleLbl="bgShp" presStyleIdx="0" presStyleCnt="2"/>
      <dgm:spPr/>
    </dgm:pt>
    <dgm:pt modelId="{DEED9328-8841-4592-9851-06596E7D22CC}" type="pres">
      <dgm:prSet presAssocID="{E739FC2A-FC93-44A9-B12C-BBB5C819C5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utu"/>
        </a:ext>
      </dgm:extLst>
    </dgm:pt>
    <dgm:pt modelId="{008A4F70-EA26-425F-9A4D-7A2F261C04DB}" type="pres">
      <dgm:prSet presAssocID="{E739FC2A-FC93-44A9-B12C-BBB5C819C504}" presName="spaceRect" presStyleCnt="0"/>
      <dgm:spPr/>
    </dgm:pt>
    <dgm:pt modelId="{7ABAF9F7-A592-4285-AD4B-266AF1E193BC}" type="pres">
      <dgm:prSet presAssocID="{E739FC2A-FC93-44A9-B12C-BBB5C819C504}" presName="textRect" presStyleLbl="revTx" presStyleIdx="0" presStyleCnt="2">
        <dgm:presLayoutVars>
          <dgm:chMax val="1"/>
          <dgm:chPref val="1"/>
        </dgm:presLayoutVars>
      </dgm:prSet>
      <dgm:spPr/>
    </dgm:pt>
    <dgm:pt modelId="{9E4C66BE-939B-4B5D-87FA-6DAC0B9D623A}" type="pres">
      <dgm:prSet presAssocID="{4E521228-BCE3-41A4-8767-0F3F2F060BB3}" presName="sibTrans" presStyleLbl="sibTrans2D1" presStyleIdx="0" presStyleCnt="0"/>
      <dgm:spPr/>
    </dgm:pt>
    <dgm:pt modelId="{B84353E0-9E99-4F55-912E-A04FA0353428}" type="pres">
      <dgm:prSet presAssocID="{39D6EA48-1ED0-410C-961F-E37CEC664B35}" presName="compNode" presStyleCnt="0"/>
      <dgm:spPr/>
    </dgm:pt>
    <dgm:pt modelId="{33A274C1-6CCD-4637-8DF8-19838CEDDA9F}" type="pres">
      <dgm:prSet presAssocID="{39D6EA48-1ED0-410C-961F-E37CEC664B35}" presName="iconBgRect" presStyleLbl="bgShp" presStyleIdx="1" presStyleCnt="2"/>
      <dgm:spPr/>
    </dgm:pt>
    <dgm:pt modelId="{37C34938-7663-4C7D-B235-CE72419A5AA7}" type="pres">
      <dgm:prSet presAssocID="{39D6EA48-1ED0-410C-961F-E37CEC664B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cı"/>
        </a:ext>
      </dgm:extLst>
    </dgm:pt>
    <dgm:pt modelId="{BA5EC85B-58CC-457F-A158-C0FA380AB44B}" type="pres">
      <dgm:prSet presAssocID="{39D6EA48-1ED0-410C-961F-E37CEC664B35}" presName="spaceRect" presStyleCnt="0"/>
      <dgm:spPr/>
    </dgm:pt>
    <dgm:pt modelId="{4B5CC29D-02C3-4A08-BDFA-F551EEFC164D}" type="pres">
      <dgm:prSet presAssocID="{39D6EA48-1ED0-410C-961F-E37CEC664B35}" presName="textRect" presStyleLbl="revTx" presStyleIdx="1" presStyleCnt="2">
        <dgm:presLayoutVars>
          <dgm:chMax val="1"/>
          <dgm:chPref val="1"/>
        </dgm:presLayoutVars>
      </dgm:prSet>
      <dgm:spPr/>
    </dgm:pt>
  </dgm:ptLst>
  <dgm:cxnLst>
    <dgm:cxn modelId="{11CD8005-0CED-4B34-BCFD-0A2173B655FC}" type="presOf" srcId="{18E1440C-1B10-44B6-AD97-97658DB6C25F}" destId="{0078AE35-9877-415F-A6FE-F37C72BA4904}" srcOrd="0" destOrd="0" presId="urn:microsoft.com/office/officeart/2018/2/layout/IconCircleList"/>
    <dgm:cxn modelId="{5266DF23-55D4-4BB4-8854-BB7E0737CCA8}" srcId="{18E1440C-1B10-44B6-AD97-97658DB6C25F}" destId="{E739FC2A-FC93-44A9-B12C-BBB5C819C504}" srcOrd="0" destOrd="0" parTransId="{D303A561-4BBB-4876-B2DC-31C991444C07}" sibTransId="{4E521228-BCE3-41A4-8767-0F3F2F060BB3}"/>
    <dgm:cxn modelId="{B408014D-857F-46FF-B370-F4A59B903E9E}" srcId="{18E1440C-1B10-44B6-AD97-97658DB6C25F}" destId="{39D6EA48-1ED0-410C-961F-E37CEC664B35}" srcOrd="1" destOrd="0" parTransId="{E4792C29-D6D8-4191-8110-256DE7A47698}" sibTransId="{38C11477-7CF8-42B3-9D1C-F4BF1D9CE3B6}"/>
    <dgm:cxn modelId="{D681F26E-38AA-4639-9AE8-5D47E4E566A4}" type="presOf" srcId="{39D6EA48-1ED0-410C-961F-E37CEC664B35}" destId="{4B5CC29D-02C3-4A08-BDFA-F551EEFC164D}" srcOrd="0" destOrd="0" presId="urn:microsoft.com/office/officeart/2018/2/layout/IconCircleList"/>
    <dgm:cxn modelId="{348E18A7-8FF8-4481-A585-C85385B0A12F}" type="presOf" srcId="{4E521228-BCE3-41A4-8767-0F3F2F060BB3}" destId="{9E4C66BE-939B-4B5D-87FA-6DAC0B9D623A}" srcOrd="0" destOrd="0" presId="urn:microsoft.com/office/officeart/2018/2/layout/IconCircleList"/>
    <dgm:cxn modelId="{401D2ADD-36B4-4769-90C9-7B5B783DCC09}" type="presOf" srcId="{E739FC2A-FC93-44A9-B12C-BBB5C819C504}" destId="{7ABAF9F7-A592-4285-AD4B-266AF1E193BC}" srcOrd="0" destOrd="0" presId="urn:microsoft.com/office/officeart/2018/2/layout/IconCircleList"/>
    <dgm:cxn modelId="{5AC60C7D-4A08-4EF1-B116-68DFD3B3D325}" type="presParOf" srcId="{0078AE35-9877-415F-A6FE-F37C72BA4904}" destId="{8CFF1A30-5C84-42ED-BB33-0F7AEB9380B9}" srcOrd="0" destOrd="0" presId="urn:microsoft.com/office/officeart/2018/2/layout/IconCircleList"/>
    <dgm:cxn modelId="{96039D81-2FC8-4529-AF8E-67D54C308756}" type="presParOf" srcId="{8CFF1A30-5C84-42ED-BB33-0F7AEB9380B9}" destId="{1C0CAA06-115B-40A3-9042-27BA6AAFC6D2}" srcOrd="0" destOrd="0" presId="urn:microsoft.com/office/officeart/2018/2/layout/IconCircleList"/>
    <dgm:cxn modelId="{25302FBF-7926-418E-9C00-4EAADF52B910}" type="presParOf" srcId="{1C0CAA06-115B-40A3-9042-27BA6AAFC6D2}" destId="{87AE302D-95CB-4360-94FC-E1AD4A4EE61A}" srcOrd="0" destOrd="0" presId="urn:microsoft.com/office/officeart/2018/2/layout/IconCircleList"/>
    <dgm:cxn modelId="{6381CD4F-D663-473A-AC34-8554E0B74E20}" type="presParOf" srcId="{1C0CAA06-115B-40A3-9042-27BA6AAFC6D2}" destId="{DEED9328-8841-4592-9851-06596E7D22CC}" srcOrd="1" destOrd="0" presId="urn:microsoft.com/office/officeart/2018/2/layout/IconCircleList"/>
    <dgm:cxn modelId="{C346EFE5-725E-446E-BE70-595F84568562}" type="presParOf" srcId="{1C0CAA06-115B-40A3-9042-27BA6AAFC6D2}" destId="{008A4F70-EA26-425F-9A4D-7A2F261C04DB}" srcOrd="2" destOrd="0" presId="urn:microsoft.com/office/officeart/2018/2/layout/IconCircleList"/>
    <dgm:cxn modelId="{1496768E-BCAA-40A9-96A9-BEE5147F46DE}" type="presParOf" srcId="{1C0CAA06-115B-40A3-9042-27BA6AAFC6D2}" destId="{7ABAF9F7-A592-4285-AD4B-266AF1E193BC}" srcOrd="3" destOrd="0" presId="urn:microsoft.com/office/officeart/2018/2/layout/IconCircleList"/>
    <dgm:cxn modelId="{3F4B423C-F2D7-4AE5-B431-8B981CE689FD}" type="presParOf" srcId="{8CFF1A30-5C84-42ED-BB33-0F7AEB9380B9}" destId="{9E4C66BE-939B-4B5D-87FA-6DAC0B9D623A}" srcOrd="1" destOrd="0" presId="urn:microsoft.com/office/officeart/2018/2/layout/IconCircleList"/>
    <dgm:cxn modelId="{8B73BE98-913E-481B-A79E-AA2BE695B06B}" type="presParOf" srcId="{8CFF1A30-5C84-42ED-BB33-0F7AEB9380B9}" destId="{B84353E0-9E99-4F55-912E-A04FA0353428}" srcOrd="2" destOrd="0" presId="urn:microsoft.com/office/officeart/2018/2/layout/IconCircleList"/>
    <dgm:cxn modelId="{36D5F65E-AF76-458E-AE76-F2B65608DBAE}" type="presParOf" srcId="{B84353E0-9E99-4F55-912E-A04FA0353428}" destId="{33A274C1-6CCD-4637-8DF8-19838CEDDA9F}" srcOrd="0" destOrd="0" presId="urn:microsoft.com/office/officeart/2018/2/layout/IconCircleList"/>
    <dgm:cxn modelId="{F7C7D53C-7731-47D7-BD0F-1BB02BDA6C17}" type="presParOf" srcId="{B84353E0-9E99-4F55-912E-A04FA0353428}" destId="{37C34938-7663-4C7D-B235-CE72419A5AA7}" srcOrd="1" destOrd="0" presId="urn:microsoft.com/office/officeart/2018/2/layout/IconCircleList"/>
    <dgm:cxn modelId="{0FC86392-291E-40FE-9D4C-FE19E5B73F98}" type="presParOf" srcId="{B84353E0-9E99-4F55-912E-A04FA0353428}" destId="{BA5EC85B-58CC-457F-A158-C0FA380AB44B}" srcOrd="2" destOrd="0" presId="urn:microsoft.com/office/officeart/2018/2/layout/IconCircleList"/>
    <dgm:cxn modelId="{1D2490B9-1B93-42DD-A39E-979D30E4E524}" type="presParOf" srcId="{B84353E0-9E99-4F55-912E-A04FA0353428}" destId="{4B5CC29D-02C3-4A08-BDFA-F551EEFC164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E302D-95CB-4360-94FC-E1AD4A4EE61A}">
      <dsp:nvSpPr>
        <dsp:cNvPr id="0" name=""/>
        <dsp:cNvSpPr/>
      </dsp:nvSpPr>
      <dsp:spPr>
        <a:xfrm>
          <a:off x="97482" y="1069758"/>
          <a:ext cx="991506" cy="99150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D9328-8841-4592-9851-06596E7D22CC}">
      <dsp:nvSpPr>
        <dsp:cNvPr id="0" name=""/>
        <dsp:cNvSpPr/>
      </dsp:nvSpPr>
      <dsp:spPr>
        <a:xfrm>
          <a:off x="305699" y="1277975"/>
          <a:ext cx="575073" cy="5750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ABAF9F7-A592-4285-AD4B-266AF1E193BC}">
      <dsp:nvSpPr>
        <dsp:cNvPr id="0" name=""/>
        <dsp:cNvSpPr/>
      </dsp:nvSpPr>
      <dsp:spPr>
        <a:xfrm>
          <a:off x="1301455" y="1069758"/>
          <a:ext cx="2337123" cy="9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tr-TR" sz="1200" kern="1200" dirty="0" err="1"/>
            <a:t>Docker</a:t>
          </a:r>
          <a:r>
            <a:rPr lang="tr-TR" sz="1200" kern="1200" dirty="0"/>
            <a:t>, yazılım uygulamalarını paketleme, taşıma ve çalıştırma işlemlerini kolaylaştıran bir platformdur. </a:t>
          </a:r>
          <a:r>
            <a:rPr lang="tr-TR" sz="1200" kern="1200" dirty="0" err="1"/>
            <a:t>Docker</a:t>
          </a:r>
          <a:r>
            <a:rPr lang="tr-TR" sz="1200" kern="1200" dirty="0"/>
            <a:t> konteyner teknolojisi üzerine kurulmuştur. Bu teknoloji, bir uygulamanın tüm gereksinimlerini (kod, çalışma zamanı, sistem araçları, kütüphaneler ve bağımlılıklar) bir araya getirerek bir konteyner içinde izole eder. Bu konteyner, herhangi bir ortamda tutarlı bir şekilde çalışabilir, bu da uygulamaların hızlı bir şekilde dağıtılmasını ve çalıştırılmasını sağlar.</a:t>
          </a:r>
          <a:endParaRPr lang="en-US" sz="1200" kern="1200" dirty="0"/>
        </a:p>
      </dsp:txBody>
      <dsp:txXfrm>
        <a:off x="1301455" y="1069758"/>
        <a:ext cx="2337123" cy="991506"/>
      </dsp:txXfrm>
    </dsp:sp>
    <dsp:sp modelId="{33A274C1-6CCD-4637-8DF8-19838CEDDA9F}">
      <dsp:nvSpPr>
        <dsp:cNvPr id="0" name=""/>
        <dsp:cNvSpPr/>
      </dsp:nvSpPr>
      <dsp:spPr>
        <a:xfrm>
          <a:off x="4045804" y="1069758"/>
          <a:ext cx="991506" cy="991506"/>
        </a:xfrm>
        <a:prstGeom prst="ellipse">
          <a:avLst/>
        </a:prstGeom>
        <a:solidFill>
          <a:schemeClr val="accent5">
            <a:hueOff val="8832355"/>
            <a:satOff val="28758"/>
            <a:lumOff val="10000"/>
            <a:alphaOff val="0"/>
          </a:schemeClr>
        </a:solidFill>
        <a:ln>
          <a:noFill/>
        </a:ln>
        <a:effectLst/>
      </dsp:spPr>
      <dsp:style>
        <a:lnRef idx="0">
          <a:scrgbClr r="0" g="0" b="0"/>
        </a:lnRef>
        <a:fillRef idx="1">
          <a:scrgbClr r="0" g="0" b="0"/>
        </a:fillRef>
        <a:effectRef idx="0">
          <a:scrgbClr r="0" g="0" b="0"/>
        </a:effectRef>
        <a:fontRef idx="minor"/>
      </dsp:style>
    </dsp:sp>
    <dsp:sp modelId="{37C34938-7663-4C7D-B235-CE72419A5AA7}">
      <dsp:nvSpPr>
        <dsp:cNvPr id="0" name=""/>
        <dsp:cNvSpPr/>
      </dsp:nvSpPr>
      <dsp:spPr>
        <a:xfrm>
          <a:off x="4254020" y="1277975"/>
          <a:ext cx="575073" cy="5750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B5CC29D-02C3-4A08-BDFA-F551EEFC164D}">
      <dsp:nvSpPr>
        <dsp:cNvPr id="0" name=""/>
        <dsp:cNvSpPr/>
      </dsp:nvSpPr>
      <dsp:spPr>
        <a:xfrm>
          <a:off x="5249777" y="1069758"/>
          <a:ext cx="2337123" cy="9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tr-TR" sz="1200" kern="1200" dirty="0" err="1"/>
            <a:t>Docker</a:t>
          </a:r>
          <a:r>
            <a:rPr lang="tr-TR" sz="1200" kern="1200" dirty="0"/>
            <a:t>, yazılım geliştirme sürecini hızlandırırken, sunucu altyapısının etkin kullanımını sağlar. Bir </a:t>
          </a:r>
          <a:r>
            <a:rPr lang="tr-TR" sz="1200" kern="1200" dirty="0" err="1"/>
            <a:t>Docker</a:t>
          </a:r>
          <a:r>
            <a:rPr lang="tr-TR" sz="1200" kern="1200" dirty="0"/>
            <a:t> konteyneri, hafif ve taşınabilir olduğundan, farklı ortamlarda (örneğin geliştirme, test, üretim) tutarlılık sağlar. Ayrıca </a:t>
          </a:r>
          <a:r>
            <a:rPr lang="tr-TR" sz="1200" kern="1200" dirty="0" err="1"/>
            <a:t>Docker</a:t>
          </a:r>
          <a:r>
            <a:rPr lang="tr-TR" sz="1200" kern="1200" dirty="0"/>
            <a:t>, mikro hizmet mimarisinin uygulanmasını kolaylaştırır ve yazılım dağıtımını hızlandırır.</a:t>
          </a:r>
          <a:endParaRPr lang="en-US" sz="1200" kern="1200" dirty="0"/>
        </a:p>
      </dsp:txBody>
      <dsp:txXfrm>
        <a:off x="5249777" y="1069758"/>
        <a:ext cx="2337123" cy="99150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28CD9-CD2C-46DB-A268-3A90C79C9AED}" type="datetimeFigureOut">
              <a:rPr lang="tr-TR" smtClean="0"/>
              <a:t>14.05.2024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BA693-8827-4CC9-BCEE-41CBF34A9C49}" type="slidenum">
              <a:rPr lang="tr-TR" smtClean="0"/>
              <a:t>‹#›</a:t>
            </a:fld>
            <a:endParaRPr lang="tr-TR"/>
          </a:p>
        </p:txBody>
      </p:sp>
    </p:spTree>
    <p:extLst>
      <p:ext uri="{BB962C8B-B14F-4D97-AF65-F5344CB8AC3E}">
        <p14:creationId xmlns:p14="http://schemas.microsoft.com/office/powerpoint/2010/main" val="94101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B5D52F5-C8CB-A84C-A2F5-1652DF39D5D9}" type="datetimeFigureOut">
              <a:rPr lang="en-TR" smtClean="0"/>
              <a:t>05/14/2024</a:t>
            </a:fld>
            <a:endParaRPr lang="en-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5EBE6C9-B5E0-014E-B8EC-E38F8E3F392D}" type="slidenum">
              <a:rPr lang="en-TR" smtClean="0"/>
              <a:t>‹#›</a:t>
            </a:fld>
            <a:endParaRPr lang="en-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836929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D52F5-C8CB-A84C-A2F5-1652DF39D5D9}" type="datetimeFigureOut">
              <a:rPr lang="en-TR" smtClean="0"/>
              <a:t>05/14/2024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393721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D52F5-C8CB-A84C-A2F5-1652DF39D5D9}" type="datetimeFigureOut">
              <a:rPr lang="en-TR" smtClean="0"/>
              <a:t>05/14/2024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64906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D52F5-C8CB-A84C-A2F5-1652DF39D5D9}" type="datetimeFigureOut">
              <a:rPr lang="en-TR" smtClean="0"/>
              <a:t>05/14/2024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396275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B5D52F5-C8CB-A84C-A2F5-1652DF39D5D9}" type="datetimeFigureOut">
              <a:rPr lang="en-TR" smtClean="0"/>
              <a:t>05/14/2024</a:t>
            </a:fld>
            <a:endParaRPr lang="en-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5EBE6C9-B5E0-014E-B8EC-E38F8E3F392D}" type="slidenum">
              <a:rPr lang="en-TR" smtClean="0"/>
              <a:t>‹#›</a:t>
            </a:fld>
            <a:endParaRPr lang="en-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453942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5D52F5-C8CB-A84C-A2F5-1652DF39D5D9}" type="datetimeFigureOut">
              <a:rPr lang="en-TR" smtClean="0"/>
              <a:t>05/14/2024</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159586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5D52F5-C8CB-A84C-A2F5-1652DF39D5D9}" type="datetimeFigureOut">
              <a:rPr lang="en-TR" smtClean="0"/>
              <a:t>05/14/2024</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244115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5D52F5-C8CB-A84C-A2F5-1652DF39D5D9}" type="datetimeFigureOut">
              <a:rPr lang="en-TR" smtClean="0"/>
              <a:t>05/14/2024</a:t>
            </a:fld>
            <a:endParaRPr lang="en-TR"/>
          </a:p>
        </p:txBody>
      </p:sp>
      <p:sp>
        <p:nvSpPr>
          <p:cNvPr id="4" name="Footer Placeholder 3"/>
          <p:cNvSpPr>
            <a:spLocks noGrp="1"/>
          </p:cNvSpPr>
          <p:nvPr>
            <p:ph type="ftr" sz="quarter" idx="11"/>
          </p:nvPr>
        </p:nvSpPr>
        <p:spPr/>
        <p:txBody>
          <a:bodyPr/>
          <a:lstStyle/>
          <a:p>
            <a:endParaRPr lang="en-TR"/>
          </a:p>
        </p:txBody>
      </p:sp>
      <p:sp>
        <p:nvSpPr>
          <p:cNvPr id="5" name="Slide Number Placeholder 4"/>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120042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D52F5-C8CB-A84C-A2F5-1652DF39D5D9}" type="datetimeFigureOut">
              <a:rPr lang="en-TR" smtClean="0"/>
              <a:t>05/14/2024</a:t>
            </a:fld>
            <a:endParaRPr lang="en-TR"/>
          </a:p>
        </p:txBody>
      </p:sp>
      <p:sp>
        <p:nvSpPr>
          <p:cNvPr id="3" name="Footer Placeholder 2"/>
          <p:cNvSpPr>
            <a:spLocks noGrp="1"/>
          </p:cNvSpPr>
          <p:nvPr>
            <p:ph type="ftr" sz="quarter" idx="11"/>
          </p:nvPr>
        </p:nvSpPr>
        <p:spPr/>
        <p:txBody>
          <a:bodyPr/>
          <a:lstStyle/>
          <a:p>
            <a:endParaRPr lang="en-TR"/>
          </a:p>
        </p:txBody>
      </p:sp>
      <p:sp>
        <p:nvSpPr>
          <p:cNvPr id="4" name="Slide Number Placeholder 3"/>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215933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B5D52F5-C8CB-A84C-A2F5-1652DF39D5D9}" type="datetimeFigureOut">
              <a:rPr lang="en-TR" smtClean="0"/>
              <a:t>05/14/2024</a:t>
            </a:fld>
            <a:endParaRPr lang="en-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EBE6C9-B5E0-014E-B8EC-E38F8E3F392D}" type="slidenum">
              <a:rPr lang="en-TR" smtClean="0"/>
              <a:t>‹#›</a:t>
            </a:fld>
            <a:endParaRPr lang="en-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249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B5D52F5-C8CB-A84C-A2F5-1652DF39D5D9}" type="datetimeFigureOut">
              <a:rPr lang="en-TR" smtClean="0"/>
              <a:t>05/14/2024</a:t>
            </a:fld>
            <a:endParaRPr lang="en-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EBE6C9-B5E0-014E-B8EC-E38F8E3F392D}" type="slidenum">
              <a:rPr lang="en-TR" smtClean="0"/>
              <a:t>‹#›</a:t>
            </a:fld>
            <a:endParaRPr lang="en-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23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B5D52F5-C8CB-A84C-A2F5-1652DF39D5D9}" type="datetimeFigureOut">
              <a:rPr lang="en-TR" smtClean="0"/>
              <a:t>05/14/2024</a:t>
            </a:fld>
            <a:endParaRPr lang="en-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5EBE6C9-B5E0-014E-B8EC-E38F8E3F392D}" type="slidenum">
              <a:rPr lang="en-TR" smtClean="0"/>
              <a:t>‹#›</a:t>
            </a:fld>
            <a:endParaRPr lang="en-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666938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tr-TR" dirty="0"/>
            </a:p>
          </p:txBody>
        </p:sp>
        <p:sp>
          <p:nvSpPr>
            <p:cNvPr id="1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tr-TR" dirty="0"/>
            </a:p>
          </p:txBody>
        </p:sp>
      </p:grpSp>
      <p:sp>
        <p:nvSpPr>
          <p:cNvPr id="2" name="Title 1">
            <a:extLst>
              <a:ext uri="{FF2B5EF4-FFF2-40B4-BE49-F238E27FC236}">
                <a16:creationId xmlns:a16="http://schemas.microsoft.com/office/drawing/2014/main" id="{4AE246E3-B7BE-0B83-43BE-0CCBB06A3AAD}"/>
              </a:ext>
            </a:extLst>
          </p:cNvPr>
          <p:cNvSpPr>
            <a:spLocks noGrp="1"/>
          </p:cNvSpPr>
          <p:nvPr>
            <p:ph type="ctrTitle"/>
          </p:nvPr>
        </p:nvSpPr>
        <p:spPr>
          <a:xfrm>
            <a:off x="1915128" y="1788454"/>
            <a:ext cx="8361229" cy="2098226"/>
          </a:xfrm>
        </p:spPr>
        <p:txBody>
          <a:bodyPr>
            <a:noAutofit/>
          </a:bodyPr>
          <a:lstStyle/>
          <a:p>
            <a:r>
              <a:rPr lang="en-TR" sz="5400" dirty="0"/>
              <a:t>Python </a:t>
            </a:r>
            <a:r>
              <a:rPr lang="tr-TR" sz="5400" dirty="0"/>
              <a:t>İ</a:t>
            </a:r>
            <a:r>
              <a:rPr lang="en-TR" sz="5400" dirty="0"/>
              <a:t>le AWS üzer</a:t>
            </a:r>
            <a:r>
              <a:rPr lang="tr-TR" sz="5400" dirty="0"/>
              <a:t>İ</a:t>
            </a:r>
            <a:r>
              <a:rPr lang="en-TR" sz="5400" dirty="0"/>
              <a:t>nden mesajlaşma uygulaması</a:t>
            </a:r>
          </a:p>
        </p:txBody>
      </p:sp>
      <p:sp>
        <p:nvSpPr>
          <p:cNvPr id="3" name="Subtitle 2">
            <a:extLst>
              <a:ext uri="{FF2B5EF4-FFF2-40B4-BE49-F238E27FC236}">
                <a16:creationId xmlns:a16="http://schemas.microsoft.com/office/drawing/2014/main" id="{DAFFECB0-1865-26B3-882A-E261288A0DB1}"/>
              </a:ext>
            </a:extLst>
          </p:cNvPr>
          <p:cNvSpPr>
            <a:spLocks noGrp="1"/>
          </p:cNvSpPr>
          <p:nvPr>
            <p:ph type="subTitle" idx="1"/>
          </p:nvPr>
        </p:nvSpPr>
        <p:spPr>
          <a:xfrm>
            <a:off x="2390692" y="4066720"/>
            <a:ext cx="7136439" cy="1086237"/>
          </a:xfrm>
        </p:spPr>
        <p:txBody>
          <a:bodyPr>
            <a:normAutofit/>
          </a:bodyPr>
          <a:lstStyle/>
          <a:p>
            <a:pPr>
              <a:spcAft>
                <a:spcPts val="600"/>
              </a:spcAft>
            </a:pPr>
            <a:r>
              <a:rPr lang="tr-TR" dirty="0"/>
              <a:t>203405033 </a:t>
            </a:r>
            <a:r>
              <a:rPr lang="en-TR" dirty="0"/>
              <a:t>Gökay Helvacı – 203405009</a:t>
            </a:r>
            <a:r>
              <a:rPr lang="tr-TR" dirty="0"/>
              <a:t> Ozan </a:t>
            </a:r>
            <a:r>
              <a:rPr lang="tr-TR" dirty="0" err="1"/>
              <a:t>Akgön</a:t>
            </a:r>
            <a:endParaRPr lang="en-TR" dirty="0"/>
          </a:p>
        </p:txBody>
      </p:sp>
    </p:spTree>
    <p:extLst>
      <p:ext uri="{BB962C8B-B14F-4D97-AF65-F5344CB8AC3E}">
        <p14:creationId xmlns:p14="http://schemas.microsoft.com/office/powerpoint/2010/main" val="12129119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E7116C-C2FE-1D06-6DF5-5F8124C22A5F}"/>
              </a:ext>
            </a:extLst>
          </p:cNvPr>
          <p:cNvSpPr>
            <a:spLocks noGrp="1"/>
          </p:cNvSpPr>
          <p:nvPr>
            <p:ph type="title"/>
          </p:nvPr>
        </p:nvSpPr>
        <p:spPr>
          <a:xfrm>
            <a:off x="784743" y="685800"/>
            <a:ext cx="5793475" cy="1485900"/>
          </a:xfrm>
        </p:spPr>
        <p:txBody>
          <a:bodyPr>
            <a:normAutofit/>
          </a:bodyPr>
          <a:lstStyle/>
          <a:p>
            <a:r>
              <a:rPr lang="tr-TR" dirty="0"/>
              <a:t>AWS Nedir</a:t>
            </a:r>
            <a:r>
              <a:rPr lang="en-US" dirty="0"/>
              <a:t>?</a:t>
            </a:r>
            <a:endParaRPr lang="en-TR" dirty="0"/>
          </a:p>
        </p:txBody>
      </p:sp>
      <p:sp>
        <p:nvSpPr>
          <p:cNvPr id="17" name="Content Placeholder 2">
            <a:extLst>
              <a:ext uri="{FF2B5EF4-FFF2-40B4-BE49-F238E27FC236}">
                <a16:creationId xmlns:a16="http://schemas.microsoft.com/office/drawing/2014/main" id="{A1354DAE-DE4E-9322-A180-AB9D2B380490}"/>
              </a:ext>
            </a:extLst>
          </p:cNvPr>
          <p:cNvSpPr>
            <a:spLocks noGrp="1"/>
          </p:cNvSpPr>
          <p:nvPr>
            <p:ph idx="1"/>
          </p:nvPr>
        </p:nvSpPr>
        <p:spPr>
          <a:xfrm>
            <a:off x="784743" y="2286000"/>
            <a:ext cx="5793475" cy="3581400"/>
          </a:xfrm>
        </p:spPr>
        <p:txBody>
          <a:bodyPr>
            <a:normAutofit lnSpcReduction="10000"/>
          </a:bodyPr>
          <a:lstStyle/>
          <a:p>
            <a:r>
              <a:rPr lang="en-US" b="0" i="0" dirty="0">
                <a:effectLst/>
                <a:latin typeface="Söhne"/>
              </a:rPr>
              <a:t>AWS, </a:t>
            </a:r>
            <a:r>
              <a:rPr lang="tr-TR" b="0" i="0" dirty="0">
                <a:effectLst/>
                <a:latin typeface="Söhne"/>
              </a:rPr>
              <a:t>yani</a:t>
            </a:r>
            <a:r>
              <a:rPr lang="en-US" b="0" i="0" dirty="0">
                <a:effectLst/>
                <a:latin typeface="Söhne"/>
              </a:rPr>
              <a:t> Amazon Web Services, </a:t>
            </a:r>
            <a:r>
              <a:rPr lang="en-US" b="0" i="0" dirty="0" err="1">
                <a:effectLst/>
                <a:latin typeface="Söhne"/>
              </a:rPr>
              <a:t>bulut</a:t>
            </a:r>
            <a:r>
              <a:rPr lang="en-US" b="0" i="0" dirty="0">
                <a:effectLst/>
                <a:latin typeface="Söhne"/>
              </a:rPr>
              <a:t> </a:t>
            </a:r>
            <a:r>
              <a:rPr lang="en-US" b="0" i="0" dirty="0" err="1">
                <a:effectLst/>
                <a:latin typeface="Söhne"/>
              </a:rPr>
              <a:t>bilişim</a:t>
            </a:r>
            <a:r>
              <a:rPr lang="en-US" b="0" i="0" dirty="0">
                <a:effectLst/>
                <a:latin typeface="Söhne"/>
              </a:rPr>
              <a:t> </a:t>
            </a:r>
            <a:r>
              <a:rPr lang="en-US" b="0" i="0" dirty="0" err="1">
                <a:effectLst/>
                <a:latin typeface="Söhne"/>
              </a:rPr>
              <a:t>hizmetlerinin</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sağlayıcısıdır</a:t>
            </a:r>
            <a:r>
              <a:rPr lang="en-US" b="0" i="0" dirty="0">
                <a:effectLst/>
                <a:latin typeface="Söhne"/>
              </a:rPr>
              <a:t>. </a:t>
            </a:r>
            <a:r>
              <a:rPr lang="en-US" b="0" i="0" dirty="0" err="1">
                <a:effectLst/>
                <a:latin typeface="Söhne"/>
              </a:rPr>
              <a:t>Amazon'un</a:t>
            </a:r>
            <a:r>
              <a:rPr lang="en-US" b="0" i="0" dirty="0">
                <a:effectLst/>
                <a:latin typeface="Söhne"/>
              </a:rPr>
              <a:t> </a:t>
            </a:r>
            <a:r>
              <a:rPr lang="en-US" b="0" i="0" dirty="0" err="1">
                <a:effectLst/>
                <a:latin typeface="Söhne"/>
              </a:rPr>
              <a:t>sahip</a:t>
            </a:r>
            <a:r>
              <a:rPr lang="en-US" b="0" i="0" dirty="0">
                <a:effectLst/>
                <a:latin typeface="Söhne"/>
              </a:rPr>
              <a:t> </a:t>
            </a:r>
            <a:r>
              <a:rPr lang="en-US" b="0" i="0" dirty="0" err="1">
                <a:effectLst/>
                <a:latin typeface="Söhne"/>
              </a:rPr>
              <a:t>olduğu</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işlettiği</a:t>
            </a:r>
            <a:r>
              <a:rPr lang="en-US" b="0" i="0" dirty="0">
                <a:effectLst/>
                <a:latin typeface="Söhne"/>
              </a:rPr>
              <a:t> </a:t>
            </a:r>
            <a:r>
              <a:rPr lang="en-US" b="0" i="0" dirty="0" err="1">
                <a:effectLst/>
                <a:latin typeface="Söhne"/>
              </a:rPr>
              <a:t>bir</a:t>
            </a:r>
            <a:r>
              <a:rPr lang="en-US" b="0" i="0" dirty="0">
                <a:effectLst/>
                <a:latin typeface="Söhne"/>
              </a:rPr>
              <a:t> platform </a:t>
            </a:r>
            <a:r>
              <a:rPr lang="en-US" b="0" i="0" dirty="0" err="1">
                <a:effectLst/>
                <a:latin typeface="Söhne"/>
              </a:rPr>
              <a:t>olan</a:t>
            </a:r>
            <a:r>
              <a:rPr lang="en-US" b="0" i="0" dirty="0">
                <a:effectLst/>
                <a:latin typeface="Söhne"/>
              </a:rPr>
              <a:t> AWS, </a:t>
            </a:r>
            <a:r>
              <a:rPr lang="en-US" b="0" i="0" dirty="0" err="1">
                <a:effectLst/>
                <a:latin typeface="Söhne"/>
              </a:rPr>
              <a:t>sunucuları</a:t>
            </a:r>
            <a:r>
              <a:rPr lang="en-US" b="0" i="0" dirty="0">
                <a:effectLst/>
                <a:latin typeface="Söhne"/>
              </a:rPr>
              <a:t>, </a:t>
            </a:r>
            <a:r>
              <a:rPr lang="en-US" b="0" i="0" dirty="0" err="1">
                <a:effectLst/>
                <a:latin typeface="Söhne"/>
              </a:rPr>
              <a:t>depolama</a:t>
            </a:r>
            <a:r>
              <a:rPr lang="en-US" b="0" i="0" dirty="0">
                <a:effectLst/>
                <a:latin typeface="Söhne"/>
              </a:rPr>
              <a:t>, </a:t>
            </a:r>
            <a:r>
              <a:rPr lang="en-US" b="0" i="0" dirty="0" err="1">
                <a:effectLst/>
                <a:latin typeface="Söhne"/>
              </a:rPr>
              <a:t>veritabanları</a:t>
            </a:r>
            <a:r>
              <a:rPr lang="en-US" b="0" i="0" dirty="0">
                <a:effectLst/>
                <a:latin typeface="Söhne"/>
              </a:rPr>
              <a:t>, </a:t>
            </a:r>
            <a:r>
              <a:rPr lang="en-US" b="0" i="0" dirty="0" err="1">
                <a:effectLst/>
                <a:latin typeface="Söhne"/>
              </a:rPr>
              <a:t>ağlar</a:t>
            </a:r>
            <a:r>
              <a:rPr lang="en-US" b="0" i="0" dirty="0">
                <a:effectLst/>
                <a:latin typeface="Söhne"/>
              </a:rPr>
              <a:t>, </a:t>
            </a:r>
            <a:r>
              <a:rPr lang="en-US" b="0" i="0" dirty="0" err="1">
                <a:effectLst/>
                <a:latin typeface="Söhne"/>
              </a:rPr>
              <a:t>yapay</a:t>
            </a:r>
            <a:r>
              <a:rPr lang="en-US" b="0" i="0" dirty="0">
                <a:effectLst/>
                <a:latin typeface="Söhne"/>
              </a:rPr>
              <a:t> </a:t>
            </a:r>
            <a:r>
              <a:rPr lang="en-US" b="0" i="0" dirty="0" err="1">
                <a:effectLst/>
                <a:latin typeface="Söhne"/>
              </a:rPr>
              <a:t>zeka</a:t>
            </a:r>
            <a:r>
              <a:rPr lang="en-US" b="0" i="0" dirty="0">
                <a:effectLst/>
                <a:latin typeface="Söhne"/>
              </a:rPr>
              <a:t>, </a:t>
            </a:r>
            <a:r>
              <a:rPr lang="en-US" b="0" i="0" dirty="0" err="1">
                <a:effectLst/>
                <a:latin typeface="Söhne"/>
              </a:rPr>
              <a:t>analitik</a:t>
            </a:r>
            <a:r>
              <a:rPr lang="en-US" b="0" i="0" dirty="0">
                <a:effectLst/>
                <a:latin typeface="Söhne"/>
              </a:rPr>
              <a:t>, </a:t>
            </a:r>
            <a:r>
              <a:rPr lang="en-US" b="0" i="0" dirty="0" err="1">
                <a:effectLst/>
                <a:latin typeface="Söhne"/>
              </a:rPr>
              <a:t>geliştirme</a:t>
            </a:r>
            <a:r>
              <a:rPr lang="en-US" b="0" i="0" dirty="0">
                <a:effectLst/>
                <a:latin typeface="Söhne"/>
              </a:rPr>
              <a:t> </a:t>
            </a:r>
            <a:r>
              <a:rPr lang="en-US" b="0" i="0" dirty="0" err="1">
                <a:effectLst/>
                <a:latin typeface="Söhne"/>
              </a:rPr>
              <a:t>araçları</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çok</a:t>
            </a:r>
            <a:r>
              <a:rPr lang="en-US" b="0" i="0" dirty="0">
                <a:effectLst/>
                <a:latin typeface="Söhne"/>
              </a:rPr>
              <a:t> </a:t>
            </a:r>
            <a:r>
              <a:rPr lang="en-US" b="0" i="0" dirty="0" err="1">
                <a:effectLst/>
                <a:latin typeface="Söhne"/>
              </a:rPr>
              <a:t>daha</a:t>
            </a:r>
            <a:r>
              <a:rPr lang="en-US" b="0" i="0" dirty="0">
                <a:effectLst/>
                <a:latin typeface="Söhne"/>
              </a:rPr>
              <a:t> </a:t>
            </a:r>
            <a:r>
              <a:rPr lang="en-US" b="0" i="0" dirty="0" err="1">
                <a:effectLst/>
                <a:latin typeface="Söhne"/>
              </a:rPr>
              <a:t>fazlasını</a:t>
            </a:r>
            <a:r>
              <a:rPr lang="en-US" b="0" i="0" dirty="0">
                <a:effectLst/>
                <a:latin typeface="Söhne"/>
              </a:rPr>
              <a:t> </a:t>
            </a:r>
            <a:r>
              <a:rPr lang="en-US" b="0" i="0" dirty="0" err="1">
                <a:effectLst/>
                <a:latin typeface="Söhne"/>
              </a:rPr>
              <a:t>içeren</a:t>
            </a:r>
            <a:r>
              <a:rPr lang="en-US" b="0" i="0" dirty="0">
                <a:effectLst/>
                <a:latin typeface="Söhne"/>
              </a:rPr>
              <a:t> </a:t>
            </a:r>
            <a:r>
              <a:rPr lang="en-US" b="0" i="0" dirty="0" err="1">
                <a:effectLst/>
                <a:latin typeface="Söhne"/>
              </a:rPr>
              <a:t>geniş</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hizmet</a:t>
            </a:r>
            <a:r>
              <a:rPr lang="en-US" b="0" i="0" dirty="0">
                <a:effectLst/>
                <a:latin typeface="Söhne"/>
              </a:rPr>
              <a:t> </a:t>
            </a:r>
            <a:r>
              <a:rPr lang="en-US" b="0" i="0" dirty="0" err="1">
                <a:effectLst/>
                <a:latin typeface="Söhne"/>
              </a:rPr>
              <a:t>yelpazesi</a:t>
            </a:r>
            <a:r>
              <a:rPr lang="en-US" b="0" i="0" dirty="0">
                <a:effectLst/>
                <a:latin typeface="Söhne"/>
              </a:rPr>
              <a:t> </a:t>
            </a:r>
            <a:r>
              <a:rPr lang="en-US" b="0" i="0" dirty="0" err="1">
                <a:effectLst/>
                <a:latin typeface="Söhne"/>
              </a:rPr>
              <a:t>sunar</a:t>
            </a:r>
            <a:r>
              <a:rPr lang="en-US" b="0" i="0" dirty="0">
                <a:effectLst/>
                <a:latin typeface="Söhne"/>
              </a:rPr>
              <a:t>. AWS, </a:t>
            </a:r>
            <a:r>
              <a:rPr lang="en-US" b="0" i="0" dirty="0" err="1">
                <a:effectLst/>
                <a:latin typeface="Söhne"/>
              </a:rPr>
              <a:t>şirketlere</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bireylere</a:t>
            </a:r>
            <a:r>
              <a:rPr lang="en-US" b="0" i="0" dirty="0">
                <a:effectLst/>
                <a:latin typeface="Söhne"/>
              </a:rPr>
              <a:t> </a:t>
            </a:r>
            <a:r>
              <a:rPr lang="en-US" b="0" i="0" dirty="0" err="1">
                <a:effectLst/>
                <a:latin typeface="Söhne"/>
              </a:rPr>
              <a:t>ihtiyaçlarına</a:t>
            </a:r>
            <a:r>
              <a:rPr lang="en-US" b="0" i="0" dirty="0">
                <a:effectLst/>
                <a:latin typeface="Söhne"/>
              </a:rPr>
              <a:t> </a:t>
            </a:r>
            <a:r>
              <a:rPr lang="en-US" b="0" i="0" dirty="0" err="1">
                <a:effectLst/>
                <a:latin typeface="Söhne"/>
              </a:rPr>
              <a:t>uygun</a:t>
            </a:r>
            <a:r>
              <a:rPr lang="en-US" b="0" i="0" dirty="0">
                <a:effectLst/>
                <a:latin typeface="Söhne"/>
              </a:rPr>
              <a:t> </a:t>
            </a:r>
            <a:r>
              <a:rPr lang="en-US" b="0" i="0" dirty="0" err="1">
                <a:effectLst/>
                <a:latin typeface="Söhne"/>
              </a:rPr>
              <a:t>esnek</a:t>
            </a:r>
            <a:r>
              <a:rPr lang="en-US" b="0" i="0" dirty="0">
                <a:effectLst/>
                <a:latin typeface="Söhne"/>
              </a:rPr>
              <a:t>, </a:t>
            </a:r>
            <a:r>
              <a:rPr lang="en-US" b="0" i="0" dirty="0" err="1">
                <a:effectLst/>
                <a:latin typeface="Söhne"/>
              </a:rPr>
              <a:t>güvenilir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ölçeklenebilir</a:t>
            </a:r>
            <a:r>
              <a:rPr lang="en-US" b="0" i="0" dirty="0">
                <a:effectLst/>
                <a:latin typeface="Söhne"/>
              </a:rPr>
              <a:t> </a:t>
            </a:r>
            <a:r>
              <a:rPr lang="en-US" b="0" i="0" dirty="0" err="1">
                <a:effectLst/>
                <a:latin typeface="Söhne"/>
              </a:rPr>
              <a:t>bulut</a:t>
            </a:r>
            <a:r>
              <a:rPr lang="en-US" b="0" i="0" dirty="0">
                <a:effectLst/>
                <a:latin typeface="Söhne"/>
              </a:rPr>
              <a:t> </a:t>
            </a:r>
            <a:r>
              <a:rPr lang="en-US" b="0" i="0" dirty="0" err="1">
                <a:effectLst/>
                <a:latin typeface="Söhne"/>
              </a:rPr>
              <a:t>tabanlı</a:t>
            </a:r>
            <a:r>
              <a:rPr lang="en-US" b="0" i="0" dirty="0">
                <a:effectLst/>
                <a:latin typeface="Söhne"/>
              </a:rPr>
              <a:t> </a:t>
            </a:r>
            <a:r>
              <a:rPr lang="en-US" b="0" i="0" dirty="0" err="1">
                <a:effectLst/>
                <a:latin typeface="Söhne"/>
              </a:rPr>
              <a:t>çözümler</a:t>
            </a:r>
            <a:r>
              <a:rPr lang="en-US" b="0" i="0" dirty="0">
                <a:effectLst/>
                <a:latin typeface="Söhne"/>
              </a:rPr>
              <a:t> </a:t>
            </a:r>
            <a:r>
              <a:rPr lang="en-US" b="0" i="0" dirty="0" err="1">
                <a:effectLst/>
                <a:latin typeface="Söhne"/>
              </a:rPr>
              <a:t>sunar</a:t>
            </a:r>
            <a:r>
              <a:rPr lang="en-US" b="0" i="0" dirty="0">
                <a:effectLst/>
                <a:latin typeface="Söhne"/>
              </a:rPr>
              <a:t>. Bu, </a:t>
            </a:r>
            <a:r>
              <a:rPr lang="en-US" b="0" i="0" dirty="0" err="1">
                <a:effectLst/>
                <a:latin typeface="Söhne"/>
              </a:rPr>
              <a:t>kullanıcıların</a:t>
            </a:r>
            <a:r>
              <a:rPr lang="en-US" b="0" i="0" dirty="0">
                <a:effectLst/>
                <a:latin typeface="Söhne"/>
              </a:rPr>
              <a:t> </a:t>
            </a:r>
            <a:r>
              <a:rPr lang="en-US" b="0" i="0" dirty="0" err="1">
                <a:effectLst/>
                <a:latin typeface="Söhne"/>
              </a:rPr>
              <a:t>altyapılarını</a:t>
            </a:r>
            <a:r>
              <a:rPr lang="en-US" b="0" i="0" dirty="0">
                <a:effectLst/>
                <a:latin typeface="Söhne"/>
              </a:rPr>
              <a:t> </a:t>
            </a:r>
            <a:r>
              <a:rPr lang="en-US" b="0" i="0" dirty="0" err="1">
                <a:effectLst/>
                <a:latin typeface="Söhne"/>
              </a:rPr>
              <a:t>barındırma</a:t>
            </a:r>
            <a:r>
              <a:rPr lang="en-US" b="0" i="0" dirty="0">
                <a:effectLst/>
                <a:latin typeface="Söhne"/>
              </a:rPr>
              <a:t>, </a:t>
            </a:r>
            <a:r>
              <a:rPr lang="en-US" b="0" i="0" dirty="0" err="1">
                <a:effectLst/>
                <a:latin typeface="Söhne"/>
              </a:rPr>
              <a:t>yönetme</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ölçeklendirme</a:t>
            </a:r>
            <a:r>
              <a:rPr lang="en-US" b="0" i="0" dirty="0">
                <a:effectLst/>
                <a:latin typeface="Söhne"/>
              </a:rPr>
              <a:t> </a:t>
            </a:r>
            <a:r>
              <a:rPr lang="en-US" b="0" i="0" dirty="0" err="1">
                <a:effectLst/>
                <a:latin typeface="Söhne"/>
              </a:rPr>
              <a:t>konusundaki</a:t>
            </a:r>
            <a:r>
              <a:rPr lang="en-US" b="0" i="0" dirty="0">
                <a:effectLst/>
                <a:latin typeface="Söhne"/>
              </a:rPr>
              <a:t> </a:t>
            </a:r>
            <a:r>
              <a:rPr lang="en-US" b="0" i="0" dirty="0" err="1">
                <a:effectLst/>
                <a:latin typeface="Söhne"/>
              </a:rPr>
              <a:t>sorunları</a:t>
            </a:r>
            <a:r>
              <a:rPr lang="en-US" b="0" i="0" dirty="0">
                <a:effectLst/>
                <a:latin typeface="Söhne"/>
              </a:rPr>
              <a:t> </a:t>
            </a:r>
            <a:r>
              <a:rPr lang="en-US" b="0" i="0" dirty="0" err="1">
                <a:effectLst/>
                <a:latin typeface="Söhne"/>
              </a:rPr>
              <a:t>ortadan</a:t>
            </a:r>
            <a:r>
              <a:rPr lang="en-US" b="0" i="0" dirty="0">
                <a:effectLst/>
                <a:latin typeface="Söhne"/>
              </a:rPr>
              <a:t> </a:t>
            </a:r>
            <a:r>
              <a:rPr lang="en-US" b="0" i="0" dirty="0" err="1">
                <a:effectLst/>
                <a:latin typeface="Söhne"/>
              </a:rPr>
              <a:t>kaldırır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işlerini</a:t>
            </a:r>
            <a:r>
              <a:rPr lang="en-US" b="0" i="0" dirty="0">
                <a:effectLst/>
                <a:latin typeface="Söhne"/>
              </a:rPr>
              <a:t> </a:t>
            </a:r>
            <a:r>
              <a:rPr lang="en-US" b="0" i="0" dirty="0" err="1">
                <a:effectLst/>
                <a:latin typeface="Söhne"/>
              </a:rPr>
              <a:t>daha</a:t>
            </a:r>
            <a:r>
              <a:rPr lang="en-US" b="0" i="0" dirty="0">
                <a:effectLst/>
                <a:latin typeface="Söhne"/>
              </a:rPr>
              <a:t> </a:t>
            </a:r>
            <a:r>
              <a:rPr lang="en-US" b="0" i="0" dirty="0" err="1">
                <a:effectLst/>
                <a:latin typeface="Söhne"/>
              </a:rPr>
              <a:t>verimli</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şekilde</a:t>
            </a:r>
            <a:r>
              <a:rPr lang="en-US" b="0" i="0" dirty="0">
                <a:effectLst/>
                <a:latin typeface="Söhne"/>
              </a:rPr>
              <a:t> </a:t>
            </a:r>
            <a:r>
              <a:rPr lang="en-US" b="0" i="0" dirty="0" err="1">
                <a:effectLst/>
                <a:latin typeface="Söhne"/>
              </a:rPr>
              <a:t>yürütmelerine</a:t>
            </a:r>
            <a:r>
              <a:rPr lang="en-US" b="0" i="0" dirty="0">
                <a:effectLst/>
                <a:latin typeface="Söhne"/>
              </a:rPr>
              <a:t> </a:t>
            </a:r>
            <a:r>
              <a:rPr lang="en-US" b="0" i="0" dirty="0" err="1">
                <a:effectLst/>
                <a:latin typeface="Söhne"/>
              </a:rPr>
              <a:t>olanak</a:t>
            </a:r>
            <a:r>
              <a:rPr lang="en-US" b="0" i="0" dirty="0">
                <a:effectLst/>
                <a:latin typeface="Söhne"/>
              </a:rPr>
              <a:t> </a:t>
            </a:r>
            <a:r>
              <a:rPr lang="en-US" b="0" i="0" dirty="0" err="1">
                <a:effectLst/>
                <a:latin typeface="Söhne"/>
              </a:rPr>
              <a:t>tanır</a:t>
            </a:r>
            <a:r>
              <a:rPr lang="en-US" b="0" i="0" dirty="0">
                <a:effectLst/>
                <a:latin typeface="Söhne"/>
              </a:rPr>
              <a:t>.</a:t>
            </a:r>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TR"/>
          </a:p>
        </p:txBody>
      </p:sp>
      <p:pic>
        <p:nvPicPr>
          <p:cNvPr id="18" name="Picture 17" descr="Sarı arka plan üzerinde ünlem işareti">
            <a:extLst>
              <a:ext uri="{FF2B5EF4-FFF2-40B4-BE49-F238E27FC236}">
                <a16:creationId xmlns:a16="http://schemas.microsoft.com/office/drawing/2014/main" id="{87FEB72F-4C20-E173-EF82-39D10E0CF8F7}"/>
              </a:ext>
            </a:extLst>
          </p:cNvPr>
          <p:cNvPicPr>
            <a:picLocks noChangeAspect="1"/>
          </p:cNvPicPr>
          <p:nvPr/>
        </p:nvPicPr>
        <p:blipFill rotWithShape="1">
          <a:blip r:embed="rId2"/>
          <a:srcRect l="31416" r="18499"/>
          <a:stretch/>
        </p:blipFill>
        <p:spPr>
          <a:xfrm>
            <a:off x="7612260" y="10"/>
            <a:ext cx="4579739" cy="6857990"/>
          </a:xfrm>
          <a:prstGeom prst="rect">
            <a:avLst/>
          </a:prstGeom>
        </p:spPr>
      </p:pic>
      <p:pic>
        <p:nvPicPr>
          <p:cNvPr id="6" name="Resim 5" descr="grafik, yazı tipi, logo, grafik tasarım içeren bir resim&#10;&#10;Açıklama otomatik olarak oluşturuldu">
            <a:extLst>
              <a:ext uri="{FF2B5EF4-FFF2-40B4-BE49-F238E27FC236}">
                <a16:creationId xmlns:a16="http://schemas.microsoft.com/office/drawing/2014/main" id="{328F6638-91E0-8F90-C716-C065480CB71E}"/>
              </a:ext>
            </a:extLst>
          </p:cNvPr>
          <p:cNvPicPr>
            <a:picLocks noChangeAspect="1"/>
          </p:cNvPicPr>
          <p:nvPr/>
        </p:nvPicPr>
        <p:blipFill>
          <a:blip r:embed="rId3"/>
          <a:stretch>
            <a:fillRect/>
          </a:stretch>
        </p:blipFill>
        <p:spPr>
          <a:xfrm>
            <a:off x="369277" y="6128768"/>
            <a:ext cx="558529" cy="327298"/>
          </a:xfrm>
          <a:prstGeom prst="rect">
            <a:avLst/>
          </a:prstGeom>
        </p:spPr>
      </p:pic>
    </p:spTree>
    <p:extLst>
      <p:ext uri="{BB962C8B-B14F-4D97-AF65-F5344CB8AC3E}">
        <p14:creationId xmlns:p14="http://schemas.microsoft.com/office/powerpoint/2010/main" val="412322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6" name="Rectangle 15">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sp>
          <p:nvSpPr>
            <p:cNvPr id="20"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grpSp>
      <p:sp>
        <p:nvSpPr>
          <p:cNvPr id="22" name="Rectangle 21">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8" descr="metin, ekran görüntüsü, yazı tipi, diyagram içeren bir resim&#10;&#10;Açıklama otomatik olarak oluşturuldu">
            <a:extLst>
              <a:ext uri="{FF2B5EF4-FFF2-40B4-BE49-F238E27FC236}">
                <a16:creationId xmlns:a16="http://schemas.microsoft.com/office/drawing/2014/main" id="{AB230783-C7F9-5B2B-F91B-213E5CBB3277}"/>
              </a:ext>
            </a:extLst>
          </p:cNvPr>
          <p:cNvPicPr>
            <a:picLocks noGrp="1" noChangeAspect="1"/>
          </p:cNvPicPr>
          <p:nvPr>
            <p:ph idx="1"/>
          </p:nvPr>
        </p:nvPicPr>
        <p:blipFill>
          <a:blip r:embed="rId2"/>
          <a:stretch>
            <a:fillRect/>
          </a:stretch>
        </p:blipFill>
        <p:spPr>
          <a:xfrm>
            <a:off x="1677845" y="1289918"/>
            <a:ext cx="8839278" cy="4242853"/>
          </a:xfrm>
          <a:prstGeom prst="rect">
            <a:avLst/>
          </a:prstGeom>
        </p:spPr>
      </p:pic>
      <p:sp>
        <p:nvSpPr>
          <p:cNvPr id="10" name="Başlık 1">
            <a:extLst>
              <a:ext uri="{FF2B5EF4-FFF2-40B4-BE49-F238E27FC236}">
                <a16:creationId xmlns:a16="http://schemas.microsoft.com/office/drawing/2014/main" id="{DF43713E-AFC0-5533-ABEE-33C5E566EBA4}"/>
              </a:ext>
            </a:extLst>
          </p:cNvPr>
          <p:cNvSpPr>
            <a:spLocks noGrp="1"/>
          </p:cNvSpPr>
          <p:nvPr>
            <p:ph type="title"/>
          </p:nvPr>
        </p:nvSpPr>
        <p:spPr>
          <a:xfrm>
            <a:off x="4535183" y="291077"/>
            <a:ext cx="4697528" cy="565251"/>
          </a:xfrm>
        </p:spPr>
        <p:txBody>
          <a:bodyPr>
            <a:normAutofit fontScale="90000"/>
          </a:bodyPr>
          <a:lstStyle/>
          <a:p>
            <a:r>
              <a:rPr lang="en-US" dirty="0"/>
              <a:t>AWS </a:t>
            </a:r>
            <a:r>
              <a:rPr lang="en-US" dirty="0" err="1"/>
              <a:t>Servisleri</a:t>
            </a:r>
            <a:endParaRPr lang="tr-TR" dirty="0"/>
          </a:p>
        </p:txBody>
      </p:sp>
    </p:spTree>
    <p:extLst>
      <p:ext uri="{BB962C8B-B14F-4D97-AF65-F5344CB8AC3E}">
        <p14:creationId xmlns:p14="http://schemas.microsoft.com/office/powerpoint/2010/main" val="175998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42AA1A-0094-2452-375B-611AA3A4BE0C}"/>
              </a:ext>
            </a:extLst>
          </p:cNvPr>
          <p:cNvSpPr>
            <a:spLocks noGrp="1"/>
          </p:cNvSpPr>
          <p:nvPr>
            <p:ph type="title"/>
          </p:nvPr>
        </p:nvSpPr>
        <p:spPr>
          <a:xfrm>
            <a:off x="2946457" y="1016995"/>
            <a:ext cx="9601200" cy="1485900"/>
          </a:xfrm>
        </p:spPr>
        <p:txBody>
          <a:bodyPr>
            <a:normAutofit/>
          </a:bodyPr>
          <a:lstStyle/>
          <a:p>
            <a:r>
              <a:rPr lang="en-US" sz="4400" dirty="0"/>
              <a:t>EC2 </a:t>
            </a:r>
            <a:r>
              <a:rPr lang="en-US" sz="4400" dirty="0" err="1"/>
              <a:t>nedir</a:t>
            </a:r>
            <a:endParaRPr lang="tr-TR" dirty="0"/>
          </a:p>
        </p:txBody>
      </p:sp>
      <p:sp>
        <p:nvSpPr>
          <p:cNvPr id="3" name="İçerik Yer Tutucusu 2">
            <a:extLst>
              <a:ext uri="{FF2B5EF4-FFF2-40B4-BE49-F238E27FC236}">
                <a16:creationId xmlns:a16="http://schemas.microsoft.com/office/drawing/2014/main" id="{7A529D91-5EE5-4B27-86DF-9222A8B3ECCE}"/>
              </a:ext>
            </a:extLst>
          </p:cNvPr>
          <p:cNvSpPr>
            <a:spLocks noGrp="1"/>
          </p:cNvSpPr>
          <p:nvPr>
            <p:ph idx="1"/>
          </p:nvPr>
        </p:nvSpPr>
        <p:spPr>
          <a:xfrm>
            <a:off x="2500759" y="2730804"/>
            <a:ext cx="9601200" cy="3581400"/>
          </a:xfrm>
        </p:spPr>
        <p:txBody>
          <a:bodyPr/>
          <a:lstStyle/>
          <a:p>
            <a:r>
              <a:rPr lang="en-TR" dirty="0"/>
              <a:t>EC2, Amazon Web Services'in (AWS) hesaplamayı sağlayan hizmetlerinden biridir. "Elastic Compute Cloud" kelimelerinin kısaltması olan EC2, sanal sunucular oluşturmanıza, barındırmanıza ve yönetmenize olanak tanır. EC2 hizmeti sayesinde, ihtiyacınıza göre ölçeklendirebileceğiniz sanal sunucular başlatabilirsiniz. Bu sunucular, iş yükünüzün gereksinimlerine uygun olarak yapılandırılabilir ve yönetilebilir. EC2, çeşitli işletim sistemleri ve uygulama yazılımlarıyla uyumludur ve AWS'nin diğer hizmetleriyle entegrasyon sağlar. Bu, kullanıcıların iş yüklerini yönetmek için esnek ve güçlü bir platform sağlar.</a:t>
            </a:r>
          </a:p>
          <a:p>
            <a:endParaRPr lang="tr-TR" dirty="0"/>
          </a:p>
        </p:txBody>
      </p:sp>
      <p:pic>
        <p:nvPicPr>
          <p:cNvPr id="5" name="Resim 4">
            <a:extLst>
              <a:ext uri="{FF2B5EF4-FFF2-40B4-BE49-F238E27FC236}">
                <a16:creationId xmlns:a16="http://schemas.microsoft.com/office/drawing/2014/main" id="{DC4D2FEE-A158-326B-A163-B7E33B0C0AB4}"/>
              </a:ext>
            </a:extLst>
          </p:cNvPr>
          <p:cNvPicPr>
            <a:picLocks noChangeAspect="1"/>
          </p:cNvPicPr>
          <p:nvPr/>
        </p:nvPicPr>
        <p:blipFill>
          <a:blip r:embed="rId2"/>
          <a:stretch>
            <a:fillRect/>
          </a:stretch>
        </p:blipFill>
        <p:spPr>
          <a:xfrm>
            <a:off x="0" y="0"/>
            <a:ext cx="2003849" cy="6858000"/>
          </a:xfrm>
          <a:prstGeom prst="rect">
            <a:avLst/>
          </a:prstGeom>
        </p:spPr>
      </p:pic>
      <p:pic>
        <p:nvPicPr>
          <p:cNvPr id="6" name="Resim 5" descr="grafik, yazı tipi, logo, grafik tasarım içeren bir resim&#10;&#10;Açıklama otomatik olarak oluşturuldu">
            <a:extLst>
              <a:ext uri="{FF2B5EF4-FFF2-40B4-BE49-F238E27FC236}">
                <a16:creationId xmlns:a16="http://schemas.microsoft.com/office/drawing/2014/main" id="{53BDA913-9335-FD28-D511-3AB13EC7CD52}"/>
              </a:ext>
            </a:extLst>
          </p:cNvPr>
          <p:cNvPicPr>
            <a:picLocks noChangeAspect="1"/>
          </p:cNvPicPr>
          <p:nvPr/>
        </p:nvPicPr>
        <p:blipFill>
          <a:blip r:embed="rId3"/>
          <a:stretch>
            <a:fillRect/>
          </a:stretch>
        </p:blipFill>
        <p:spPr>
          <a:xfrm>
            <a:off x="603442" y="6148555"/>
            <a:ext cx="558529" cy="327298"/>
          </a:xfrm>
          <a:prstGeom prst="rect">
            <a:avLst/>
          </a:prstGeom>
        </p:spPr>
      </p:pic>
    </p:spTree>
    <p:extLst>
      <p:ext uri="{BB962C8B-B14F-4D97-AF65-F5344CB8AC3E}">
        <p14:creationId xmlns:p14="http://schemas.microsoft.com/office/powerpoint/2010/main" val="375257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3849"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07352D9-9F54-8C20-AE95-CD76DB104802}"/>
              </a:ext>
            </a:extLst>
          </p:cNvPr>
          <p:cNvSpPr>
            <a:spLocks noGrp="1"/>
          </p:cNvSpPr>
          <p:nvPr>
            <p:ph type="title"/>
          </p:nvPr>
        </p:nvSpPr>
        <p:spPr>
          <a:xfrm>
            <a:off x="-890802" y="1104977"/>
            <a:ext cx="10905066" cy="1485900"/>
          </a:xfrm>
          <a:noFill/>
        </p:spPr>
        <p:txBody>
          <a:bodyPr>
            <a:normAutofit/>
          </a:bodyPr>
          <a:lstStyle/>
          <a:p>
            <a:pPr algn="ctr"/>
            <a:r>
              <a:rPr lang="en-US" dirty="0"/>
              <a:t>Docker </a:t>
            </a:r>
            <a:r>
              <a:rPr lang="en-US" dirty="0" err="1"/>
              <a:t>nedir</a:t>
            </a:r>
            <a:endParaRPr lang="tr-TR" dirty="0"/>
          </a:p>
        </p:txBody>
      </p:sp>
      <p:pic>
        <p:nvPicPr>
          <p:cNvPr id="9" name="Resim 8">
            <a:extLst>
              <a:ext uri="{FF2B5EF4-FFF2-40B4-BE49-F238E27FC236}">
                <a16:creationId xmlns:a16="http://schemas.microsoft.com/office/drawing/2014/main" id="{D20F39A3-90A9-E653-DCE1-B1AB1CC41120}"/>
              </a:ext>
            </a:extLst>
          </p:cNvPr>
          <p:cNvPicPr>
            <a:picLocks noChangeAspect="1"/>
          </p:cNvPicPr>
          <p:nvPr/>
        </p:nvPicPr>
        <p:blipFill>
          <a:blip r:embed="rId2"/>
          <a:stretch>
            <a:fillRect/>
          </a:stretch>
        </p:blipFill>
        <p:spPr>
          <a:xfrm>
            <a:off x="0" y="0"/>
            <a:ext cx="2003849" cy="6858000"/>
          </a:xfrm>
          <a:prstGeom prst="rect">
            <a:avLst/>
          </a:prstGeom>
        </p:spPr>
      </p:pic>
      <p:pic>
        <p:nvPicPr>
          <p:cNvPr id="13" name="Resim 12" descr="grafik, yazı tipi, metin, grafik tasarım içeren bir resim&#10;&#10;Açıklama otomatik olarak oluşturuldu">
            <a:extLst>
              <a:ext uri="{FF2B5EF4-FFF2-40B4-BE49-F238E27FC236}">
                <a16:creationId xmlns:a16="http://schemas.microsoft.com/office/drawing/2014/main" id="{7B47DBA8-6193-5CBA-2085-4869ECD694D5}"/>
              </a:ext>
            </a:extLst>
          </p:cNvPr>
          <p:cNvPicPr>
            <a:picLocks noChangeAspect="1"/>
          </p:cNvPicPr>
          <p:nvPr/>
        </p:nvPicPr>
        <p:blipFill>
          <a:blip r:embed="rId3"/>
          <a:stretch>
            <a:fillRect/>
          </a:stretch>
        </p:blipFill>
        <p:spPr>
          <a:xfrm>
            <a:off x="549586" y="5867400"/>
            <a:ext cx="670873" cy="670873"/>
          </a:xfrm>
          <a:prstGeom prst="rect">
            <a:avLst/>
          </a:prstGeom>
        </p:spPr>
      </p:pic>
      <p:graphicFrame>
        <p:nvGraphicFramePr>
          <p:cNvPr id="12" name="İçerik Yer Tutucusu 2">
            <a:extLst>
              <a:ext uri="{FF2B5EF4-FFF2-40B4-BE49-F238E27FC236}">
                <a16:creationId xmlns:a16="http://schemas.microsoft.com/office/drawing/2014/main" id="{A50000E3-1573-4687-FD54-1C223879D455}"/>
              </a:ext>
            </a:extLst>
          </p:cNvPr>
          <p:cNvGraphicFramePr>
            <a:graphicFrameLocks noGrp="1"/>
          </p:cNvGraphicFramePr>
          <p:nvPr>
            <p:ph idx="1"/>
            <p:extLst>
              <p:ext uri="{D42A27DB-BD31-4B8C-83A1-F6EECF244321}">
                <p14:modId xmlns:p14="http://schemas.microsoft.com/office/powerpoint/2010/main" val="3030068147"/>
              </p:ext>
            </p:extLst>
          </p:nvPr>
        </p:nvGraphicFramePr>
        <p:xfrm>
          <a:off x="3364172" y="2545307"/>
          <a:ext cx="7684383" cy="3131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594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C6B3A6-436D-BA11-BA8E-1351DE57EDAF}"/>
              </a:ext>
            </a:extLst>
          </p:cNvPr>
          <p:cNvSpPr>
            <a:spLocks noGrp="1"/>
          </p:cNvSpPr>
          <p:nvPr>
            <p:ph type="title"/>
          </p:nvPr>
        </p:nvSpPr>
        <p:spPr>
          <a:xfrm>
            <a:off x="2706969" y="437022"/>
            <a:ext cx="6966856" cy="557207"/>
          </a:xfrm>
        </p:spPr>
        <p:txBody>
          <a:bodyPr>
            <a:normAutofit fontScale="90000"/>
          </a:bodyPr>
          <a:lstStyle/>
          <a:p>
            <a:r>
              <a:rPr lang="tr-TR" dirty="0"/>
              <a:t>Mesajlaşma Uygulamamız</a:t>
            </a:r>
          </a:p>
        </p:txBody>
      </p:sp>
      <p:pic>
        <p:nvPicPr>
          <p:cNvPr id="4" name="Resim 3">
            <a:extLst>
              <a:ext uri="{FF2B5EF4-FFF2-40B4-BE49-F238E27FC236}">
                <a16:creationId xmlns:a16="http://schemas.microsoft.com/office/drawing/2014/main" id="{7915E322-3FEE-D1A3-4910-623708ABCB24}"/>
              </a:ext>
            </a:extLst>
          </p:cNvPr>
          <p:cNvPicPr>
            <a:picLocks noChangeAspect="1"/>
          </p:cNvPicPr>
          <p:nvPr/>
        </p:nvPicPr>
        <p:blipFill>
          <a:blip r:embed="rId2"/>
          <a:stretch>
            <a:fillRect/>
          </a:stretch>
        </p:blipFill>
        <p:spPr>
          <a:xfrm>
            <a:off x="0" y="0"/>
            <a:ext cx="2003849" cy="6858000"/>
          </a:xfrm>
          <a:prstGeom prst="rect">
            <a:avLst/>
          </a:prstGeom>
        </p:spPr>
      </p:pic>
      <p:pic>
        <p:nvPicPr>
          <p:cNvPr id="6" name="Resim 5">
            <a:extLst>
              <a:ext uri="{FF2B5EF4-FFF2-40B4-BE49-F238E27FC236}">
                <a16:creationId xmlns:a16="http://schemas.microsoft.com/office/drawing/2014/main" id="{622373F2-42E8-9FAD-0BDC-9E71307CDC5E}"/>
              </a:ext>
            </a:extLst>
          </p:cNvPr>
          <p:cNvPicPr>
            <a:picLocks noChangeAspect="1"/>
          </p:cNvPicPr>
          <p:nvPr/>
        </p:nvPicPr>
        <p:blipFill>
          <a:blip r:embed="rId3"/>
          <a:stretch>
            <a:fillRect/>
          </a:stretch>
        </p:blipFill>
        <p:spPr>
          <a:xfrm>
            <a:off x="2706969" y="1191322"/>
            <a:ext cx="7203481" cy="5666678"/>
          </a:xfrm>
          <a:prstGeom prst="rect">
            <a:avLst/>
          </a:prstGeom>
        </p:spPr>
      </p:pic>
    </p:spTree>
    <p:extLst>
      <p:ext uri="{BB962C8B-B14F-4D97-AF65-F5344CB8AC3E}">
        <p14:creationId xmlns:p14="http://schemas.microsoft.com/office/powerpoint/2010/main" val="386887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915E322-3FEE-D1A3-4910-623708ABCB24}"/>
              </a:ext>
            </a:extLst>
          </p:cNvPr>
          <p:cNvPicPr>
            <a:picLocks noChangeAspect="1"/>
          </p:cNvPicPr>
          <p:nvPr/>
        </p:nvPicPr>
        <p:blipFill>
          <a:blip r:embed="rId2"/>
          <a:stretch>
            <a:fillRect/>
          </a:stretch>
        </p:blipFill>
        <p:spPr>
          <a:xfrm>
            <a:off x="0" y="0"/>
            <a:ext cx="2003849" cy="6858000"/>
          </a:xfrm>
          <a:prstGeom prst="rect">
            <a:avLst/>
          </a:prstGeom>
        </p:spPr>
      </p:pic>
      <p:pic>
        <p:nvPicPr>
          <p:cNvPr id="6" name="Resim 5">
            <a:extLst>
              <a:ext uri="{FF2B5EF4-FFF2-40B4-BE49-F238E27FC236}">
                <a16:creationId xmlns:a16="http://schemas.microsoft.com/office/drawing/2014/main" id="{2E694EE0-BEF2-2FBD-C062-E3ED9F536E51}"/>
              </a:ext>
            </a:extLst>
          </p:cNvPr>
          <p:cNvPicPr>
            <a:picLocks noChangeAspect="1"/>
          </p:cNvPicPr>
          <p:nvPr/>
        </p:nvPicPr>
        <p:blipFill>
          <a:blip r:embed="rId3"/>
          <a:stretch>
            <a:fillRect/>
          </a:stretch>
        </p:blipFill>
        <p:spPr>
          <a:xfrm>
            <a:off x="4223712" y="1671753"/>
            <a:ext cx="4833814" cy="3514493"/>
          </a:xfrm>
          <a:prstGeom prst="rect">
            <a:avLst/>
          </a:prstGeom>
        </p:spPr>
      </p:pic>
      <p:sp>
        <p:nvSpPr>
          <p:cNvPr id="7" name="Başlık 1">
            <a:extLst>
              <a:ext uri="{FF2B5EF4-FFF2-40B4-BE49-F238E27FC236}">
                <a16:creationId xmlns:a16="http://schemas.microsoft.com/office/drawing/2014/main" id="{1E54DEC1-296A-CC7A-0F68-2CF3D1CC4AFE}"/>
              </a:ext>
            </a:extLst>
          </p:cNvPr>
          <p:cNvSpPr>
            <a:spLocks noGrp="1"/>
          </p:cNvSpPr>
          <p:nvPr>
            <p:ph type="title"/>
          </p:nvPr>
        </p:nvSpPr>
        <p:spPr>
          <a:xfrm>
            <a:off x="2706969" y="437022"/>
            <a:ext cx="6966856" cy="557207"/>
          </a:xfrm>
        </p:spPr>
        <p:txBody>
          <a:bodyPr>
            <a:normAutofit fontScale="90000"/>
          </a:bodyPr>
          <a:lstStyle/>
          <a:p>
            <a:r>
              <a:rPr lang="tr-TR" dirty="0"/>
              <a:t>Mesajlaşma Uygulamamız</a:t>
            </a:r>
          </a:p>
        </p:txBody>
      </p:sp>
    </p:spTree>
    <p:extLst>
      <p:ext uri="{BB962C8B-B14F-4D97-AF65-F5344CB8AC3E}">
        <p14:creationId xmlns:p14="http://schemas.microsoft.com/office/powerpoint/2010/main" val="144525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C6B3A6-436D-BA11-BA8E-1351DE57EDAF}"/>
              </a:ext>
            </a:extLst>
          </p:cNvPr>
          <p:cNvSpPr>
            <a:spLocks noGrp="1"/>
          </p:cNvSpPr>
          <p:nvPr>
            <p:ph type="title"/>
          </p:nvPr>
        </p:nvSpPr>
        <p:spPr>
          <a:xfrm>
            <a:off x="3236686" y="524108"/>
            <a:ext cx="7736113" cy="637036"/>
          </a:xfrm>
        </p:spPr>
        <p:txBody>
          <a:bodyPr>
            <a:normAutofit fontScale="90000"/>
          </a:bodyPr>
          <a:lstStyle/>
          <a:p>
            <a:r>
              <a:rPr lang="tr-TR" dirty="0" err="1"/>
              <a:t>Dockerfile</a:t>
            </a:r>
            <a:endParaRPr lang="tr-TR" dirty="0"/>
          </a:p>
        </p:txBody>
      </p:sp>
      <p:pic>
        <p:nvPicPr>
          <p:cNvPr id="4" name="Resim 3">
            <a:extLst>
              <a:ext uri="{FF2B5EF4-FFF2-40B4-BE49-F238E27FC236}">
                <a16:creationId xmlns:a16="http://schemas.microsoft.com/office/drawing/2014/main" id="{7915E322-3FEE-D1A3-4910-623708ABCB24}"/>
              </a:ext>
            </a:extLst>
          </p:cNvPr>
          <p:cNvPicPr>
            <a:picLocks noChangeAspect="1"/>
          </p:cNvPicPr>
          <p:nvPr/>
        </p:nvPicPr>
        <p:blipFill>
          <a:blip r:embed="rId2"/>
          <a:stretch>
            <a:fillRect/>
          </a:stretch>
        </p:blipFill>
        <p:spPr>
          <a:xfrm>
            <a:off x="0" y="0"/>
            <a:ext cx="2003849" cy="6858000"/>
          </a:xfrm>
          <a:prstGeom prst="rect">
            <a:avLst/>
          </a:prstGeom>
        </p:spPr>
      </p:pic>
      <p:pic>
        <p:nvPicPr>
          <p:cNvPr id="6" name="Resim 5">
            <a:extLst>
              <a:ext uri="{FF2B5EF4-FFF2-40B4-BE49-F238E27FC236}">
                <a16:creationId xmlns:a16="http://schemas.microsoft.com/office/drawing/2014/main" id="{1D7B9EAC-323D-FEEB-10C6-093AF79BD9F8}"/>
              </a:ext>
            </a:extLst>
          </p:cNvPr>
          <p:cNvPicPr>
            <a:picLocks noChangeAspect="1"/>
          </p:cNvPicPr>
          <p:nvPr/>
        </p:nvPicPr>
        <p:blipFill>
          <a:blip r:embed="rId3"/>
          <a:stretch>
            <a:fillRect/>
          </a:stretch>
        </p:blipFill>
        <p:spPr>
          <a:xfrm>
            <a:off x="3759199" y="2524602"/>
            <a:ext cx="6055405" cy="2229733"/>
          </a:xfrm>
          <a:prstGeom prst="rect">
            <a:avLst/>
          </a:prstGeom>
        </p:spPr>
      </p:pic>
    </p:spTree>
    <p:extLst>
      <p:ext uri="{BB962C8B-B14F-4D97-AF65-F5344CB8AC3E}">
        <p14:creationId xmlns:p14="http://schemas.microsoft.com/office/powerpoint/2010/main" val="297642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5A5AD1-827B-49D0-BDE1-02FE69356C46}"/>
              </a:ext>
            </a:extLst>
          </p:cNvPr>
          <p:cNvSpPr>
            <a:spLocks noGrp="1"/>
          </p:cNvSpPr>
          <p:nvPr>
            <p:ph type="title"/>
          </p:nvPr>
        </p:nvSpPr>
        <p:spPr>
          <a:xfrm>
            <a:off x="3800900" y="685800"/>
            <a:ext cx="7171899" cy="726743"/>
          </a:xfrm>
        </p:spPr>
        <p:txBody>
          <a:bodyPr/>
          <a:lstStyle/>
          <a:p>
            <a:r>
              <a:rPr lang="en-US" dirty="0"/>
              <a:t>Web </a:t>
            </a:r>
            <a:r>
              <a:rPr lang="en-US" dirty="0" err="1"/>
              <a:t>aray</a:t>
            </a:r>
            <a:r>
              <a:rPr lang="tr-TR" dirty="0" err="1"/>
              <a:t>üzü</a:t>
            </a:r>
            <a:endParaRPr lang="tr-TR" dirty="0"/>
          </a:p>
        </p:txBody>
      </p:sp>
      <p:pic>
        <p:nvPicPr>
          <p:cNvPr id="5" name="Resim 4">
            <a:extLst>
              <a:ext uri="{FF2B5EF4-FFF2-40B4-BE49-F238E27FC236}">
                <a16:creationId xmlns:a16="http://schemas.microsoft.com/office/drawing/2014/main" id="{D17B089F-95FA-D7E1-73F3-5F6161EFD8FF}"/>
              </a:ext>
            </a:extLst>
          </p:cNvPr>
          <p:cNvPicPr>
            <a:picLocks noChangeAspect="1"/>
          </p:cNvPicPr>
          <p:nvPr/>
        </p:nvPicPr>
        <p:blipFill>
          <a:blip r:embed="rId2"/>
          <a:stretch>
            <a:fillRect/>
          </a:stretch>
        </p:blipFill>
        <p:spPr>
          <a:xfrm>
            <a:off x="2628427" y="1958453"/>
            <a:ext cx="8867537" cy="4312021"/>
          </a:xfrm>
          <a:prstGeom prst="rect">
            <a:avLst/>
          </a:prstGeom>
        </p:spPr>
      </p:pic>
      <p:pic>
        <p:nvPicPr>
          <p:cNvPr id="6" name="Resim 5">
            <a:extLst>
              <a:ext uri="{FF2B5EF4-FFF2-40B4-BE49-F238E27FC236}">
                <a16:creationId xmlns:a16="http://schemas.microsoft.com/office/drawing/2014/main" id="{9E2A4AC0-062B-B05C-97E1-F10E5880ADBE}"/>
              </a:ext>
            </a:extLst>
          </p:cNvPr>
          <p:cNvPicPr>
            <a:picLocks noChangeAspect="1"/>
          </p:cNvPicPr>
          <p:nvPr/>
        </p:nvPicPr>
        <p:blipFill>
          <a:blip r:embed="rId3"/>
          <a:stretch>
            <a:fillRect/>
          </a:stretch>
        </p:blipFill>
        <p:spPr>
          <a:xfrm>
            <a:off x="0" y="0"/>
            <a:ext cx="2003849" cy="6858000"/>
          </a:xfrm>
          <a:prstGeom prst="rect">
            <a:avLst/>
          </a:prstGeom>
        </p:spPr>
      </p:pic>
    </p:spTree>
    <p:extLst>
      <p:ext uri="{BB962C8B-B14F-4D97-AF65-F5344CB8AC3E}">
        <p14:creationId xmlns:p14="http://schemas.microsoft.com/office/powerpoint/2010/main" val="291751125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331</TotalTime>
  <Words>327</Words>
  <Application>Microsoft Office PowerPoint</Application>
  <PresentationFormat>Geniş ekran</PresentationFormat>
  <Paragraphs>14</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Aptos</vt:lpstr>
      <vt:lpstr>Franklin Gothic Book</vt:lpstr>
      <vt:lpstr>Söhne</vt:lpstr>
      <vt:lpstr>Crop</vt:lpstr>
      <vt:lpstr>Python İle AWS üzerİnden mesajlaşma uygulaması</vt:lpstr>
      <vt:lpstr>AWS Nedir?</vt:lpstr>
      <vt:lpstr>AWS Servisleri</vt:lpstr>
      <vt:lpstr>EC2 nedir</vt:lpstr>
      <vt:lpstr>Docker nedir</vt:lpstr>
      <vt:lpstr>Mesajlaşma Uygulamamız</vt:lpstr>
      <vt:lpstr>Mesajlaşma Uygulamamız</vt:lpstr>
      <vt:lpstr>Dockerfile</vt:lpstr>
      <vt:lpstr>Web arayüzü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Bitirme projesi Sunumu</dc:title>
  <dc:creator>Mustafa Ugur GÜL</dc:creator>
  <cp:lastModifiedBy>gökay helvacı</cp:lastModifiedBy>
  <cp:revision>9</cp:revision>
  <dcterms:created xsi:type="dcterms:W3CDTF">2024-03-22T00:21:08Z</dcterms:created>
  <dcterms:modified xsi:type="dcterms:W3CDTF">2024-05-14T11:55:43Z</dcterms:modified>
</cp:coreProperties>
</file>