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871" r:id="rId2"/>
    <p:sldId id="874" r:id="rId3"/>
    <p:sldId id="877" r:id="rId4"/>
    <p:sldId id="875" r:id="rId5"/>
    <p:sldId id="876" r:id="rId6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CA"/>
    <a:srgbClr val="00ACE1"/>
    <a:srgbClr val="1E4A99"/>
    <a:srgbClr val="BF530A"/>
    <a:srgbClr val="00ACE2"/>
    <a:srgbClr val="00BBF8"/>
    <a:srgbClr val="E8B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6"/>
    <p:restoredTop sz="94812"/>
  </p:normalViewPr>
  <p:slideViewPr>
    <p:cSldViewPr snapToGrid="0" snapToObjects="1">
      <p:cViewPr varScale="1">
        <p:scale>
          <a:sx n="138" d="100"/>
          <a:sy n="138" d="100"/>
        </p:scale>
        <p:origin x="208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9F17D9F5-8036-4248-A55B-3FB621D13AB9}" type="datetimeFigureOut">
              <a:rPr lang="en-US" smtClean="0">
                <a:uFillTx/>
              </a:rPr>
              <a:t>11/19/18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90F11575-7A77-1248-BBE8-A29D6AAB86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B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94" y="1168399"/>
            <a:ext cx="11681006" cy="4027405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596723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206194" y="5462018"/>
            <a:ext cx="970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Object-oriented Programming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206195" y="6015246"/>
            <a:ext cx="55564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20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Berk</a:t>
            </a:r>
            <a:r>
              <a:rPr lang="en-US" sz="2000" b="0" kern="1200" baseline="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b="0" kern="1200" baseline="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Gökberk</a:t>
            </a:r>
            <a:endParaRPr lang="en-US" sz="2000" b="0" kern="1200" baseline="0" dirty="0">
              <a:solidFill>
                <a:schemeClr val="bg1"/>
              </a:solidFill>
              <a:uFillTx/>
              <a:latin typeface="Optima" charset="0"/>
              <a:ea typeface="Optima" charset="0"/>
              <a:cs typeface="Optima" charset="0"/>
            </a:endParaRPr>
          </a:p>
          <a:p>
            <a:r>
              <a:rPr lang="en-US" sz="1400" kern="1200" baseline="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gokberkb@mef.edu.tr</a:t>
            </a:r>
            <a:endParaRPr lang="en-US" sz="1400" kern="1200" dirty="0">
              <a:solidFill>
                <a:schemeClr val="bg1"/>
              </a:solidFill>
              <a:uFillTx/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9" name="Rectangle 18"/>
          <p:cNvSpPr>
            <a:spLocks/>
          </p:cNvSpPr>
          <p:nvPr userDrawn="1"/>
        </p:nvSpPr>
        <p:spPr>
          <a:xfrm>
            <a:off x="0" y="5279331"/>
            <a:ext cx="12192000" cy="153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299436"/>
            <a:ext cx="11715750" cy="3923440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850" y="5414623"/>
            <a:ext cx="11715750" cy="467195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0" y="524758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558127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8" y="-2419"/>
            <a:ext cx="12036021" cy="554683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1" y="771284"/>
            <a:ext cx="12026967" cy="580168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Char char="•"/>
              <a:defRPr sz="2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8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677198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51899"/>
            <a:ext cx="11882120" cy="592874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635054"/>
            <a:ext cx="11882120" cy="806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1504345"/>
            <a:ext cx="11882120" cy="505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960" y="6615887"/>
            <a:ext cx="558800" cy="21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</a:lstStyle>
          <a:p>
            <a:fld id="{1CB125F7-A459-F84E-BF0E-DEA05462C82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Lab 5</a:t>
            </a:r>
            <a:br>
              <a:rPr lang="en-US" sz="4800" b="1" dirty="0"/>
            </a:br>
            <a:r>
              <a:rPr lang="en-US" sz="4800" b="1" dirty="0"/>
              <a:t>Rooms in a House</a:t>
            </a:r>
          </a:p>
        </p:txBody>
      </p:sp>
    </p:spTree>
    <p:extLst>
      <p:ext uri="{BB962C8B-B14F-4D97-AF65-F5344CB8AC3E}">
        <p14:creationId xmlns:p14="http://schemas.microsoft.com/office/powerpoint/2010/main" val="120088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DE38-24A1-FD4E-BEDC-814D3F4C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Sample</a:t>
            </a:r>
            <a:r>
              <a:rPr lang="tr-TR" dirty="0"/>
              <a:t> Program </a:t>
            </a:r>
            <a:r>
              <a:rPr lang="tr-TR" dirty="0" err="1"/>
              <a:t>Output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A0DF9-F615-AD44-A3E9-88D8BBA1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EE052-F46C-4946-AFC8-C95E8E0FB0D3}"/>
              </a:ext>
            </a:extLst>
          </p:cNvPr>
          <p:cNvSpPr/>
          <p:nvPr/>
        </p:nvSpPr>
        <p:spPr>
          <a:xfrm>
            <a:off x="167640" y="905232"/>
            <a:ext cx="1120575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the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number</a:t>
            </a:r>
            <a:r>
              <a:rPr lang="tr-TR" sz="1600" dirty="0">
                <a:latin typeface="Menlo" panose="020B0609030804020204" pitchFamily="49" charset="0"/>
              </a:rPr>
              <a:t> of </a:t>
            </a:r>
            <a:r>
              <a:rPr lang="tr-TR" sz="1600" dirty="0" err="1">
                <a:latin typeface="Menlo" panose="020B0609030804020204" pitchFamily="49" charset="0"/>
              </a:rPr>
              <a:t>rooms</a:t>
            </a:r>
            <a:r>
              <a:rPr lang="tr-TR" sz="1600" dirty="0">
                <a:latin typeface="Menlo" panose="020B0609030804020204" pitchFamily="49" charset="0"/>
              </a:rPr>
              <a:t> in </a:t>
            </a:r>
            <a:r>
              <a:rPr lang="tr-TR" sz="1600" dirty="0" err="1">
                <a:latin typeface="Menlo" panose="020B0609030804020204" pitchFamily="49" charset="0"/>
              </a:rPr>
              <a:t>the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house</a:t>
            </a:r>
            <a:r>
              <a:rPr lang="tr-TR" sz="1600" dirty="0">
                <a:latin typeface="Menlo" panose="020B0609030804020204" pitchFamily="49" charset="0"/>
              </a:rPr>
              <a:t>: </a:t>
            </a:r>
            <a:r>
              <a:rPr lang="tr-TR" sz="1600" dirty="0">
                <a:solidFill>
                  <a:srgbClr val="00C87D"/>
                </a:solidFill>
                <a:latin typeface="Menlo" panose="020B0609030804020204" pitchFamily="49" charset="0"/>
              </a:rPr>
              <a:t>3</a:t>
            </a:r>
          </a:p>
          <a:p>
            <a:endParaRPr lang="tr-TR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1 </a:t>
            </a:r>
            <a:r>
              <a:rPr lang="tr-TR" sz="1600" dirty="0" err="1">
                <a:latin typeface="Menlo" panose="020B0609030804020204" pitchFamily="49" charset="0"/>
              </a:rPr>
              <a:t>information</a:t>
            </a:r>
            <a:endParaRPr lang="tr-TR" sz="1600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type</a:t>
            </a:r>
            <a:r>
              <a:rPr lang="tr-TR" sz="1600" dirty="0">
                <a:latin typeface="Menlo" panose="020B0609030804020204" pitchFamily="49" charset="0"/>
              </a:rPr>
              <a:t> (</a:t>
            </a:r>
            <a:r>
              <a:rPr lang="tr-TR" sz="1600" dirty="0" err="1">
                <a:latin typeface="Menlo" panose="020B0609030804020204" pitchFamily="49" charset="0"/>
              </a:rPr>
              <a:t>sitting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, </a:t>
            </a:r>
            <a:r>
              <a:rPr lang="tr-TR" sz="1600" dirty="0" err="1">
                <a:latin typeface="Menlo" panose="020B0609030804020204" pitchFamily="49" charset="0"/>
              </a:rPr>
              <a:t>bedroom</a:t>
            </a:r>
            <a:r>
              <a:rPr lang="tr-TR" sz="1600" dirty="0">
                <a:latin typeface="Menlo" panose="020B0609030804020204" pitchFamily="49" charset="0"/>
              </a:rPr>
              <a:t>, </a:t>
            </a:r>
            <a:r>
              <a:rPr lang="tr-TR" sz="1600" dirty="0" err="1">
                <a:latin typeface="Menlo" panose="020B0609030804020204" pitchFamily="49" charset="0"/>
              </a:rPr>
              <a:t>kitchen</a:t>
            </a:r>
            <a:r>
              <a:rPr lang="tr-TR" sz="1600" dirty="0">
                <a:latin typeface="Menlo" panose="020B0609030804020204" pitchFamily="49" charset="0"/>
              </a:rPr>
              <a:t>, </a:t>
            </a:r>
            <a:r>
              <a:rPr lang="tr-TR" sz="1600" dirty="0" err="1">
                <a:latin typeface="Menlo" panose="020B0609030804020204" pitchFamily="49" charset="0"/>
              </a:rPr>
              <a:t>balcony</a:t>
            </a:r>
            <a:r>
              <a:rPr lang="tr-TR" sz="1600" dirty="0">
                <a:latin typeface="Menlo" panose="020B0609030804020204" pitchFamily="49" charset="0"/>
              </a:rPr>
              <a:t>): </a:t>
            </a:r>
            <a:r>
              <a:rPr lang="tr-TR" sz="1600" b="1" dirty="0" err="1">
                <a:latin typeface="Menlo" panose="020B0609030804020204" pitchFamily="49" charset="0"/>
              </a:rPr>
              <a:t>bedroom</a:t>
            </a:r>
            <a:endParaRPr lang="tr-TR" sz="1600" b="1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width</a:t>
            </a:r>
            <a:r>
              <a:rPr lang="tr-TR" sz="1600" dirty="0">
                <a:latin typeface="Menlo" panose="020B0609030804020204" pitchFamily="49" charset="0"/>
              </a:rPr>
              <a:t>: </a:t>
            </a:r>
            <a:r>
              <a:rPr lang="tr-TR" sz="1600" dirty="0">
                <a:solidFill>
                  <a:srgbClr val="00C87D"/>
                </a:solidFill>
                <a:latin typeface="Menlo" panose="020B0609030804020204" pitchFamily="49" charset="0"/>
              </a:rPr>
              <a:t>4</a:t>
            </a:r>
            <a:endParaRPr lang="tr-TR" sz="1600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height</a:t>
            </a:r>
            <a:r>
              <a:rPr lang="tr-TR" sz="1600" dirty="0">
                <a:latin typeface="Menlo" panose="020B0609030804020204" pitchFamily="49" charset="0"/>
              </a:rPr>
              <a:t>: </a:t>
            </a:r>
            <a:r>
              <a:rPr lang="tr-TR" sz="1600" dirty="0">
                <a:solidFill>
                  <a:srgbClr val="00C87D"/>
                </a:solidFill>
                <a:latin typeface="Menlo" panose="020B0609030804020204" pitchFamily="49" charset="0"/>
              </a:rPr>
              <a:t>5</a:t>
            </a:r>
            <a:endParaRPr lang="tr-TR" sz="1600" dirty="0">
              <a:latin typeface="Menlo" panose="020B0609030804020204" pitchFamily="49" charset="0"/>
            </a:endParaRPr>
          </a:p>
          <a:p>
            <a:endParaRPr lang="tr-TR" sz="1600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2 </a:t>
            </a:r>
            <a:r>
              <a:rPr lang="tr-TR" sz="1600" dirty="0" err="1">
                <a:latin typeface="Menlo" panose="020B0609030804020204" pitchFamily="49" charset="0"/>
              </a:rPr>
              <a:t>information</a:t>
            </a:r>
            <a:endParaRPr lang="tr-TR" sz="1600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type</a:t>
            </a:r>
            <a:r>
              <a:rPr lang="tr-TR" sz="1600" dirty="0">
                <a:latin typeface="Menlo" panose="020B0609030804020204" pitchFamily="49" charset="0"/>
              </a:rPr>
              <a:t> (</a:t>
            </a:r>
            <a:r>
              <a:rPr lang="tr-TR" sz="1600" dirty="0" err="1">
                <a:latin typeface="Menlo" panose="020B0609030804020204" pitchFamily="49" charset="0"/>
              </a:rPr>
              <a:t>sitting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, </a:t>
            </a:r>
            <a:r>
              <a:rPr lang="tr-TR" sz="1600" dirty="0" err="1">
                <a:latin typeface="Menlo" panose="020B0609030804020204" pitchFamily="49" charset="0"/>
              </a:rPr>
              <a:t>bedroom</a:t>
            </a:r>
            <a:r>
              <a:rPr lang="tr-TR" sz="1600" dirty="0">
                <a:latin typeface="Menlo" panose="020B0609030804020204" pitchFamily="49" charset="0"/>
              </a:rPr>
              <a:t>, </a:t>
            </a:r>
            <a:r>
              <a:rPr lang="tr-TR" sz="1600" dirty="0" err="1">
                <a:latin typeface="Menlo" panose="020B0609030804020204" pitchFamily="49" charset="0"/>
              </a:rPr>
              <a:t>kitchen</a:t>
            </a:r>
            <a:r>
              <a:rPr lang="tr-TR" sz="1600" dirty="0">
                <a:latin typeface="Menlo" panose="020B0609030804020204" pitchFamily="49" charset="0"/>
              </a:rPr>
              <a:t>, </a:t>
            </a:r>
            <a:r>
              <a:rPr lang="tr-TR" sz="1600" dirty="0" err="1">
                <a:latin typeface="Menlo" panose="020B0609030804020204" pitchFamily="49" charset="0"/>
              </a:rPr>
              <a:t>balcony</a:t>
            </a:r>
            <a:r>
              <a:rPr lang="tr-TR" sz="1600" dirty="0">
                <a:latin typeface="Menlo" panose="020B0609030804020204" pitchFamily="49" charset="0"/>
              </a:rPr>
              <a:t>): </a:t>
            </a:r>
            <a:r>
              <a:rPr lang="tr-TR" sz="1600" b="1" dirty="0" err="1">
                <a:latin typeface="Menlo" panose="020B0609030804020204" pitchFamily="49" charset="0"/>
              </a:rPr>
              <a:t>sitting</a:t>
            </a:r>
            <a:r>
              <a:rPr lang="tr-TR" sz="1600" b="1" dirty="0">
                <a:latin typeface="Menlo" panose="020B0609030804020204" pitchFamily="49" charset="0"/>
              </a:rPr>
              <a:t> </a:t>
            </a:r>
            <a:r>
              <a:rPr lang="tr-TR" sz="1600" b="1" dirty="0" err="1">
                <a:latin typeface="Menlo" panose="020B0609030804020204" pitchFamily="49" charset="0"/>
              </a:rPr>
              <a:t>room</a:t>
            </a:r>
            <a:endParaRPr lang="tr-TR" sz="1600" b="1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width</a:t>
            </a:r>
            <a:r>
              <a:rPr lang="tr-TR" sz="1600" dirty="0">
                <a:latin typeface="Menlo" panose="020B0609030804020204" pitchFamily="49" charset="0"/>
              </a:rPr>
              <a:t>: </a:t>
            </a:r>
            <a:r>
              <a:rPr lang="tr-TR" sz="1600" dirty="0">
                <a:solidFill>
                  <a:srgbClr val="00C87D"/>
                </a:solidFill>
                <a:latin typeface="Menlo" panose="020B0609030804020204" pitchFamily="49" charset="0"/>
              </a:rPr>
              <a:t>6</a:t>
            </a:r>
            <a:endParaRPr lang="tr-TR" sz="1600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height</a:t>
            </a:r>
            <a:r>
              <a:rPr lang="tr-TR" sz="1600" dirty="0">
                <a:latin typeface="Menlo" panose="020B0609030804020204" pitchFamily="49" charset="0"/>
              </a:rPr>
              <a:t>: </a:t>
            </a:r>
            <a:r>
              <a:rPr lang="tr-TR" sz="1600" dirty="0">
                <a:solidFill>
                  <a:srgbClr val="00C87D"/>
                </a:solidFill>
                <a:latin typeface="Menlo" panose="020B0609030804020204" pitchFamily="49" charset="0"/>
              </a:rPr>
              <a:t>7</a:t>
            </a:r>
            <a:endParaRPr lang="tr-TR" sz="1600" dirty="0">
              <a:latin typeface="Menlo" panose="020B0609030804020204" pitchFamily="49" charset="0"/>
            </a:endParaRPr>
          </a:p>
          <a:p>
            <a:endParaRPr lang="tr-TR" sz="1600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3 </a:t>
            </a:r>
            <a:r>
              <a:rPr lang="tr-TR" sz="1600" dirty="0" err="1">
                <a:latin typeface="Menlo" panose="020B0609030804020204" pitchFamily="49" charset="0"/>
              </a:rPr>
              <a:t>information</a:t>
            </a:r>
            <a:endParaRPr lang="tr-TR" sz="1600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type</a:t>
            </a:r>
            <a:r>
              <a:rPr lang="tr-TR" sz="1600" dirty="0">
                <a:latin typeface="Menlo" panose="020B0609030804020204" pitchFamily="49" charset="0"/>
              </a:rPr>
              <a:t> (</a:t>
            </a:r>
            <a:r>
              <a:rPr lang="tr-TR" sz="1600" dirty="0" err="1">
                <a:latin typeface="Menlo" panose="020B0609030804020204" pitchFamily="49" charset="0"/>
              </a:rPr>
              <a:t>sitting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, </a:t>
            </a:r>
            <a:r>
              <a:rPr lang="tr-TR" sz="1600" dirty="0" err="1">
                <a:latin typeface="Menlo" panose="020B0609030804020204" pitchFamily="49" charset="0"/>
              </a:rPr>
              <a:t>bedroom</a:t>
            </a:r>
            <a:r>
              <a:rPr lang="tr-TR" sz="1600" dirty="0">
                <a:latin typeface="Menlo" panose="020B0609030804020204" pitchFamily="49" charset="0"/>
              </a:rPr>
              <a:t>, </a:t>
            </a:r>
            <a:r>
              <a:rPr lang="tr-TR" sz="1600" dirty="0" err="1">
                <a:latin typeface="Menlo" panose="020B0609030804020204" pitchFamily="49" charset="0"/>
              </a:rPr>
              <a:t>kitchen</a:t>
            </a:r>
            <a:r>
              <a:rPr lang="tr-TR" sz="1600" dirty="0">
                <a:latin typeface="Menlo" panose="020B0609030804020204" pitchFamily="49" charset="0"/>
              </a:rPr>
              <a:t>, </a:t>
            </a:r>
            <a:r>
              <a:rPr lang="tr-TR" sz="1600" dirty="0" err="1">
                <a:latin typeface="Menlo" panose="020B0609030804020204" pitchFamily="49" charset="0"/>
              </a:rPr>
              <a:t>balcony</a:t>
            </a:r>
            <a:r>
              <a:rPr lang="tr-TR" sz="1600" dirty="0">
                <a:latin typeface="Menlo" panose="020B0609030804020204" pitchFamily="49" charset="0"/>
              </a:rPr>
              <a:t>): </a:t>
            </a:r>
            <a:r>
              <a:rPr lang="tr-TR" sz="1600" b="1" dirty="0" err="1">
                <a:latin typeface="Menlo" panose="020B0609030804020204" pitchFamily="49" charset="0"/>
              </a:rPr>
              <a:t>kitchen</a:t>
            </a:r>
            <a:endParaRPr lang="tr-TR" sz="1600" b="1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width</a:t>
            </a:r>
            <a:r>
              <a:rPr lang="tr-TR" sz="1600" dirty="0">
                <a:latin typeface="Menlo" panose="020B0609030804020204" pitchFamily="49" charset="0"/>
              </a:rPr>
              <a:t>: </a:t>
            </a:r>
            <a:r>
              <a:rPr lang="tr-TR" sz="1600" dirty="0">
                <a:solidFill>
                  <a:srgbClr val="00C87D"/>
                </a:solidFill>
                <a:latin typeface="Menlo" panose="020B0609030804020204" pitchFamily="49" charset="0"/>
              </a:rPr>
              <a:t>2</a:t>
            </a:r>
            <a:endParaRPr lang="tr-TR" sz="1600" dirty="0">
              <a:latin typeface="Menlo" panose="020B0609030804020204" pitchFamily="49" charset="0"/>
            </a:endParaRPr>
          </a:p>
          <a:p>
            <a:r>
              <a:rPr lang="tr-TR" sz="1600" dirty="0" err="1">
                <a:latin typeface="Menlo" panose="020B0609030804020204" pitchFamily="49" charset="0"/>
              </a:rPr>
              <a:t>Enter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room</a:t>
            </a:r>
            <a:r>
              <a:rPr lang="tr-TR" sz="1600" dirty="0">
                <a:latin typeface="Menlo" panose="020B0609030804020204" pitchFamily="49" charset="0"/>
              </a:rPr>
              <a:t> </a:t>
            </a:r>
            <a:r>
              <a:rPr lang="tr-TR" sz="1600" dirty="0" err="1">
                <a:latin typeface="Menlo" panose="020B0609030804020204" pitchFamily="49" charset="0"/>
              </a:rPr>
              <a:t>height</a:t>
            </a:r>
            <a:r>
              <a:rPr lang="tr-TR" sz="1600" dirty="0">
                <a:latin typeface="Menlo" panose="020B0609030804020204" pitchFamily="49" charset="0"/>
              </a:rPr>
              <a:t>: </a:t>
            </a:r>
            <a:r>
              <a:rPr lang="tr-TR" sz="1600" dirty="0">
                <a:solidFill>
                  <a:srgbClr val="00C87D"/>
                </a:solidFill>
                <a:latin typeface="Menlo" panose="020B0609030804020204" pitchFamily="49" charset="0"/>
              </a:rPr>
              <a:t>5</a:t>
            </a:r>
            <a:endParaRPr lang="tr-TR" sz="1600" dirty="0">
              <a:latin typeface="Menlo" panose="020B0609030804020204" pitchFamily="49" charset="0"/>
            </a:endParaRPr>
          </a:p>
          <a:p>
            <a:endParaRPr lang="tr-TR" sz="1600" dirty="0">
              <a:latin typeface="Menlo" panose="020B0609030804020204" pitchFamily="49" charset="0"/>
            </a:endParaRPr>
          </a:p>
          <a:p>
            <a:r>
              <a:rPr lang="tr-TR" sz="1600" b="1" dirty="0">
                <a:solidFill>
                  <a:srgbClr val="009ACA"/>
                </a:solidFill>
                <a:latin typeface="Menlo" panose="020B0609030804020204" pitchFamily="49" charset="0"/>
              </a:rPr>
              <a:t>House Information</a:t>
            </a:r>
          </a:p>
          <a:p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[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roomType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bedroom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, 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width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=4, 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height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=5, 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area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=20]</a:t>
            </a:r>
          </a:p>
          <a:p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[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roomType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sitting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 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room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, 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width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=6, 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height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=7, 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area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=42]</a:t>
            </a:r>
          </a:p>
          <a:p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[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roomType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kitchen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, 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width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=2, 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height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=5, 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area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=10]</a:t>
            </a:r>
          </a:p>
          <a:p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House Total </a:t>
            </a:r>
            <a:r>
              <a:rPr lang="tr-TR" sz="1600" dirty="0" err="1">
                <a:solidFill>
                  <a:srgbClr val="009ACA"/>
                </a:solidFill>
                <a:latin typeface="Menlo" panose="020B0609030804020204" pitchFamily="49" charset="0"/>
              </a:rPr>
              <a:t>Area</a:t>
            </a:r>
            <a:r>
              <a:rPr lang="tr-TR" sz="1600" dirty="0">
                <a:solidFill>
                  <a:srgbClr val="009ACA"/>
                </a:solidFill>
                <a:latin typeface="Menlo" panose="020B0609030804020204" pitchFamily="49" charset="0"/>
              </a:rPr>
              <a:t>: 72</a:t>
            </a:r>
            <a:endParaRPr lang="tr-TR" sz="1600" dirty="0">
              <a:solidFill>
                <a:srgbClr val="009ACA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B7E5D960-DE38-C545-9F35-0D6290F4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24" y="4605512"/>
            <a:ext cx="2785685" cy="19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2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0841-F342-694A-9C56-94CB8E13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House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9ABC-DA70-1F4E-8F2B-77BAF186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house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rooms</a:t>
            </a:r>
            <a:endParaRPr lang="tr-TR" dirty="0"/>
          </a:p>
          <a:p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: House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Room</a:t>
            </a:r>
            <a:endParaRPr lang="tr-TR" dirty="0"/>
          </a:p>
          <a:p>
            <a:r>
              <a:rPr lang="tr-TR" dirty="0"/>
              <a:t>House </a:t>
            </a:r>
            <a:r>
              <a:rPr lang="tr-TR" dirty="0" err="1"/>
              <a:t>stores</a:t>
            </a:r>
            <a:r>
              <a:rPr lang="tr-TR" dirty="0"/>
              <a:t> </a:t>
            </a:r>
            <a:r>
              <a:rPr lang="tr-TR" dirty="0" err="1"/>
              <a:t>rooms</a:t>
            </a:r>
            <a:r>
              <a:rPr lang="tr-TR" dirty="0"/>
              <a:t> in a </a:t>
            </a:r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(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UML </a:t>
            </a:r>
            <a:r>
              <a:rPr lang="tr-TR" dirty="0" err="1"/>
              <a:t>diagram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House </a:t>
            </a:r>
            <a:r>
              <a:rPr lang="tr-TR" dirty="0" err="1"/>
              <a:t>constructor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an </a:t>
            </a:r>
            <a:r>
              <a:rPr lang="tr-TR" dirty="0" err="1"/>
              <a:t>empty</a:t>
            </a:r>
            <a:r>
              <a:rPr lang="tr-TR" dirty="0"/>
              <a:t> </a:t>
            </a:r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array</a:t>
            </a:r>
            <a:endParaRPr lang="tr-TR" dirty="0"/>
          </a:p>
          <a:p>
            <a:pPr lvl="1"/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add</a:t>
            </a:r>
            <a:r>
              <a:rPr lang="tr-TR" dirty="0"/>
              <a:t> a </a:t>
            </a:r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house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: </a:t>
            </a:r>
            <a:r>
              <a:rPr lang="tr-TR" b="1" dirty="0" err="1"/>
              <a:t>house.rooms</a:t>
            </a:r>
            <a:r>
              <a:rPr lang="tr-TR" b="1" dirty="0"/>
              <a:t>[i] = </a:t>
            </a:r>
            <a:r>
              <a:rPr lang="tr-TR" b="1" dirty="0" err="1"/>
              <a:t>myRoom</a:t>
            </a:r>
            <a:r>
              <a:rPr lang="tr-TR" b="1" dirty="0"/>
              <a:t> </a:t>
            </a:r>
            <a:br>
              <a:rPr lang="tr-TR" dirty="0"/>
            </a:b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myRoom</a:t>
            </a:r>
            <a:r>
              <a:rPr lang="tr-TR" dirty="0"/>
              <a:t> is an </a:t>
            </a:r>
            <a:r>
              <a:rPr lang="tr-TR" dirty="0" err="1"/>
              <a:t>arbitrary</a:t>
            </a:r>
            <a:r>
              <a:rPr lang="tr-TR" dirty="0"/>
              <a:t> </a:t>
            </a:r>
            <a:r>
              <a:rPr lang="tr-TR" dirty="0" err="1"/>
              <a:t>room</a:t>
            </a:r>
            <a:r>
              <a:rPr lang="tr-TR" dirty="0"/>
              <a:t>.</a:t>
            </a:r>
          </a:p>
          <a:p>
            <a:r>
              <a:rPr lang="tr-TR" dirty="0" err="1"/>
              <a:t>Rooms</a:t>
            </a:r>
            <a:r>
              <a:rPr lang="tr-TR" dirty="0"/>
              <a:t> </a:t>
            </a:r>
            <a:r>
              <a:rPr lang="tr-TR" dirty="0" err="1"/>
              <a:t>have</a:t>
            </a:r>
            <a:endParaRPr lang="tr-TR" dirty="0"/>
          </a:p>
          <a:p>
            <a:pPr lvl="1"/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: </a:t>
            </a:r>
            <a:r>
              <a:rPr lang="tr-TR" dirty="0" err="1"/>
              <a:t>Bedroom</a:t>
            </a:r>
            <a:r>
              <a:rPr lang="tr-TR" dirty="0"/>
              <a:t>, </a:t>
            </a:r>
            <a:r>
              <a:rPr lang="tr-TR" dirty="0" err="1"/>
              <a:t>sitting</a:t>
            </a:r>
            <a:r>
              <a:rPr lang="tr-TR" dirty="0"/>
              <a:t> </a:t>
            </a:r>
            <a:r>
              <a:rPr lang="tr-TR" dirty="0" err="1"/>
              <a:t>room</a:t>
            </a:r>
            <a:r>
              <a:rPr lang="tr-TR" dirty="0"/>
              <a:t>, </a:t>
            </a:r>
            <a:r>
              <a:rPr lang="tr-TR" dirty="0" err="1"/>
              <a:t>kitchen</a:t>
            </a:r>
            <a:r>
              <a:rPr lang="tr-TR" dirty="0"/>
              <a:t>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width</a:t>
            </a:r>
            <a:endParaRPr lang="tr-TR" dirty="0"/>
          </a:p>
          <a:p>
            <a:pPr lvl="1"/>
            <a:r>
              <a:rPr lang="tr-TR" dirty="0" err="1"/>
              <a:t>Room</a:t>
            </a:r>
            <a:r>
              <a:rPr lang="tr-TR" dirty="0"/>
              <a:t> </a:t>
            </a:r>
            <a:r>
              <a:rPr lang="tr-TR" dirty="0" err="1"/>
              <a:t>height</a:t>
            </a: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186EF-CACA-A544-BFB4-C275E7C4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DEC77B15-F77E-8648-B05D-1E32D489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880" y="3856850"/>
            <a:ext cx="3800878" cy="26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56E-CA1B-0A40-801F-0A5E9B2F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UML </a:t>
            </a:r>
            <a:r>
              <a:rPr lang="tr-TR" dirty="0" err="1"/>
              <a:t>Diagrams</a:t>
            </a:r>
            <a:endParaRPr lang="tr-T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01935-D50C-9C4F-A5CA-469E047F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EB9A5-4631-4340-BD00-506300CD73C8}"/>
              </a:ext>
            </a:extLst>
          </p:cNvPr>
          <p:cNvSpPr/>
          <p:nvPr/>
        </p:nvSpPr>
        <p:spPr>
          <a:xfrm>
            <a:off x="2846871" y="1291808"/>
            <a:ext cx="7459722" cy="86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Room type (bedroom, sitting room, kitchen etc.)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Room width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Room height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65AE2-6D50-5B48-857B-216CBBA2759D}"/>
              </a:ext>
            </a:extLst>
          </p:cNvPr>
          <p:cNvSpPr/>
          <p:nvPr/>
        </p:nvSpPr>
        <p:spPr>
          <a:xfrm>
            <a:off x="167640" y="959948"/>
            <a:ext cx="2636520" cy="331858"/>
          </a:xfrm>
          <a:prstGeom prst="rect">
            <a:avLst/>
          </a:prstGeom>
          <a:solidFill>
            <a:srgbClr val="00ACE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Room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31F6A-2A27-EC4C-B651-2A4B87D66625}"/>
              </a:ext>
            </a:extLst>
          </p:cNvPr>
          <p:cNvSpPr/>
          <p:nvPr/>
        </p:nvSpPr>
        <p:spPr>
          <a:xfrm>
            <a:off x="167640" y="1291806"/>
            <a:ext cx="2636520" cy="864426"/>
          </a:xfrm>
          <a:prstGeom prst="rect">
            <a:avLst/>
          </a:prstGeom>
          <a:solidFill>
            <a:srgbClr val="D5F0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-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roomType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String</a:t>
            </a:r>
            <a:b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</a:b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-width: 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int</a:t>
            </a:r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-height: 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int</a:t>
            </a:r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  <a:p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49C9A-A44B-8346-B58E-752EE04755AD}"/>
              </a:ext>
            </a:extLst>
          </p:cNvPr>
          <p:cNvSpPr/>
          <p:nvPr/>
        </p:nvSpPr>
        <p:spPr>
          <a:xfrm>
            <a:off x="167640" y="2180152"/>
            <a:ext cx="2636520" cy="1054632"/>
          </a:xfrm>
          <a:prstGeom prst="rect">
            <a:avLst/>
          </a:prstGeom>
          <a:solidFill>
            <a:srgbClr val="D5F0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+Room(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roomType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String)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toString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(): String</a:t>
            </a:r>
          </a:p>
          <a:p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// getter and setter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31193-1ECC-084F-B908-2B0904CA3980}"/>
              </a:ext>
            </a:extLst>
          </p:cNvPr>
          <p:cNvSpPr/>
          <p:nvPr/>
        </p:nvSpPr>
        <p:spPr>
          <a:xfrm>
            <a:off x="2846870" y="2188173"/>
            <a:ext cx="7459723" cy="1054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Constructor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Returns room information as a string</a:t>
            </a:r>
            <a:r>
              <a:rPr lang="en-US" sz="1400" dirty="0">
                <a:solidFill>
                  <a:schemeClr val="tx1"/>
                </a:solidFill>
                <a:latin typeface="Optima" charset="0"/>
              </a:rPr>
              <a:t>: </a:t>
            </a:r>
            <a:r>
              <a:rPr lang="en" sz="1400" dirty="0">
                <a:solidFill>
                  <a:schemeClr val="tx1"/>
                </a:solidFill>
                <a:latin typeface="Optima" charset="0"/>
              </a:rPr>
              <a:t>[</a:t>
            </a:r>
            <a:r>
              <a:rPr lang="en" sz="1400" dirty="0" err="1">
                <a:solidFill>
                  <a:schemeClr val="tx1"/>
                </a:solidFill>
                <a:latin typeface="Optima" charset="0"/>
              </a:rPr>
              <a:t>roomType</a:t>
            </a:r>
            <a:r>
              <a:rPr lang="en" sz="1400" dirty="0">
                <a:solidFill>
                  <a:schemeClr val="tx1"/>
                </a:solidFill>
                <a:latin typeface="Optima" charset="0"/>
              </a:rPr>
              <a:t>=bedroom, width=4, height=5, area=20]</a:t>
            </a:r>
          </a:p>
          <a:p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105B0F-50D7-3243-9C71-0A0A335CA9C4}"/>
              </a:ext>
            </a:extLst>
          </p:cNvPr>
          <p:cNvSpPr/>
          <p:nvPr/>
        </p:nvSpPr>
        <p:spPr>
          <a:xfrm>
            <a:off x="2846871" y="4031493"/>
            <a:ext cx="7459722" cy="592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Number of rooms in the house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Array to store room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EB8A6-80A0-6840-8BAF-541E6687063E}"/>
              </a:ext>
            </a:extLst>
          </p:cNvPr>
          <p:cNvSpPr/>
          <p:nvPr/>
        </p:nvSpPr>
        <p:spPr>
          <a:xfrm>
            <a:off x="167640" y="3699632"/>
            <a:ext cx="2636520" cy="331858"/>
          </a:xfrm>
          <a:prstGeom prst="rect">
            <a:avLst/>
          </a:prstGeom>
          <a:solidFill>
            <a:srgbClr val="00ACE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tima" charset="0"/>
                <a:ea typeface="Optima" charset="0"/>
                <a:cs typeface="Optima" charset="0"/>
              </a:rPr>
              <a:t>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C987B4-3F83-764F-8C28-14D2FFAAECBA}"/>
              </a:ext>
            </a:extLst>
          </p:cNvPr>
          <p:cNvSpPr/>
          <p:nvPr/>
        </p:nvSpPr>
        <p:spPr>
          <a:xfrm>
            <a:off x="167640" y="4031490"/>
            <a:ext cx="2636520" cy="592875"/>
          </a:xfrm>
          <a:prstGeom prst="rect">
            <a:avLst/>
          </a:prstGeom>
          <a:solidFill>
            <a:srgbClr val="D5F0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numberOfRooms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int</a:t>
            </a:r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+rooms: Room[]</a:t>
            </a:r>
          </a:p>
          <a:p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  <a:p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5B6BA-6F22-7E45-B083-12639A3C16D1}"/>
              </a:ext>
            </a:extLst>
          </p:cNvPr>
          <p:cNvSpPr/>
          <p:nvPr/>
        </p:nvSpPr>
        <p:spPr>
          <a:xfrm>
            <a:off x="167640" y="4643690"/>
            <a:ext cx="2636520" cy="1054632"/>
          </a:xfrm>
          <a:prstGeom prst="rect">
            <a:avLst/>
          </a:prstGeom>
          <a:solidFill>
            <a:srgbClr val="D5F0F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+House(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numberOfRooms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calculateArea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(): 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int</a:t>
            </a:r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+</a:t>
            </a:r>
            <a:r>
              <a:rPr lang="en-US" sz="1400" dirty="0" err="1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printHouse</a:t>
            </a:r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(): void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955F13-F3AB-FE4A-AAF5-AB4B91EFE09D}"/>
              </a:ext>
            </a:extLst>
          </p:cNvPr>
          <p:cNvSpPr/>
          <p:nvPr/>
        </p:nvSpPr>
        <p:spPr>
          <a:xfrm>
            <a:off x="2846870" y="4651711"/>
            <a:ext cx="7459723" cy="1054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Constructor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  <a:ea typeface="Optima" charset="0"/>
                <a:cs typeface="Optima" charset="0"/>
              </a:rPr>
              <a:t>Calculates the total area of the house. Total area is the sum of all rooms’ areas.</a:t>
            </a:r>
          </a:p>
          <a:p>
            <a:r>
              <a:rPr lang="en-US" sz="1400" dirty="0">
                <a:solidFill>
                  <a:schemeClr val="tx1"/>
                </a:solidFill>
                <a:latin typeface="Optima" charset="0"/>
              </a:rPr>
              <a:t>Prints all house information (see sample output)</a:t>
            </a:r>
            <a:endParaRPr lang="en" sz="1400" dirty="0">
              <a:solidFill>
                <a:schemeClr val="tx1"/>
              </a:solidFill>
              <a:latin typeface="Optima" charset="0"/>
            </a:endParaRPr>
          </a:p>
          <a:p>
            <a:endParaRPr lang="en-US" sz="1400" dirty="0">
              <a:solidFill>
                <a:schemeClr val="tx1"/>
              </a:solidFill>
              <a:latin typeface="Optima" charset="0"/>
              <a:ea typeface="Optima" charset="0"/>
              <a:cs typeface="Opti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7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AF69-EB8D-964B-9B27-3261B49F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Sample</a:t>
            </a:r>
            <a:r>
              <a:rPr lang="tr-TR" dirty="0"/>
              <a:t> Main </a:t>
            </a:r>
            <a:r>
              <a:rPr lang="tr-TR" dirty="0" err="1"/>
              <a:t>Code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861C6-9CB8-384E-A7C7-A22C5BB9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8F334D-F829-6E44-8A23-E2F62F6BD5C8}"/>
              </a:ext>
            </a:extLst>
          </p:cNvPr>
          <p:cNvSpPr/>
          <p:nvPr/>
        </p:nvSpPr>
        <p:spPr>
          <a:xfrm>
            <a:off x="-488526" y="766144"/>
            <a:ext cx="118603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   </a:t>
            </a:r>
            <a:r>
              <a:rPr lang="tr-TR" dirty="0" err="1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Menlo" panose="020B0609030804020204" pitchFamily="49" charset="0"/>
              </a:rPr>
              <a:t>static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rgbClr val="267F99"/>
                </a:solidFill>
                <a:latin typeface="Menlo" panose="020B06090308040202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dirty="0" err="1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[] </a:t>
            </a:r>
            <a:r>
              <a:rPr lang="tr-TR" dirty="0" err="1">
                <a:solidFill>
                  <a:srgbClr val="001080"/>
                </a:solidFill>
                <a:latin typeface="Menlo" panose="020B0609030804020204" pitchFamily="49" charset="0"/>
              </a:rPr>
              <a:t>args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tr-TR" dirty="0" err="1">
                <a:solidFill>
                  <a:srgbClr val="267F99"/>
                </a:solidFill>
                <a:latin typeface="Menlo" panose="020B0609030804020204" pitchFamily="49" charset="0"/>
              </a:rPr>
              <a:t>Scanner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rgbClr val="001080"/>
                </a:solidFill>
                <a:latin typeface="Menlo" panose="020B0609030804020204" pitchFamily="49" charset="0"/>
              </a:rPr>
              <a:t>input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tr-TR" dirty="0" err="1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rgbClr val="795E26"/>
                </a:solidFill>
                <a:latin typeface="Menlo" panose="020B0609030804020204" pitchFamily="49" charset="0"/>
              </a:rPr>
              <a:t>Scanner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dirty="0" err="1">
                <a:solidFill>
                  <a:srgbClr val="001080"/>
                </a:solidFill>
                <a:latin typeface="Menlo" panose="020B0609030804020204" pitchFamily="49" charset="0"/>
              </a:rPr>
              <a:t>System</a:t>
            </a:r>
            <a:r>
              <a:rPr lang="tr-TR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dirty="0" err="1">
                <a:solidFill>
                  <a:srgbClr val="001080"/>
                </a:solidFill>
                <a:latin typeface="Menlo" panose="020B0609030804020204" pitchFamily="49" charset="0"/>
              </a:rPr>
              <a:t>in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tr-TR" dirty="0" err="1">
                <a:solidFill>
                  <a:srgbClr val="001080"/>
                </a:solidFill>
                <a:latin typeface="Menlo" panose="020B0609030804020204" pitchFamily="49" charset="0"/>
              </a:rPr>
              <a:t>System</a:t>
            </a:r>
            <a:r>
              <a:rPr lang="tr-TR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dirty="0" err="1">
                <a:solidFill>
                  <a:srgbClr val="001080"/>
                </a:solidFill>
                <a:latin typeface="Menlo" panose="020B0609030804020204" pitchFamily="49" charset="0"/>
              </a:rPr>
              <a:t>out</a:t>
            </a:r>
            <a:r>
              <a:rPr lang="tr-TR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dirty="0" err="1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tr-TR" dirty="0" err="1">
                <a:solidFill>
                  <a:srgbClr val="A31515"/>
                </a:solidFill>
                <a:latin typeface="Menlo" panose="020B0609030804020204" pitchFamily="49" charset="0"/>
              </a:rPr>
              <a:t>Enter</a:t>
            </a:r>
            <a:r>
              <a:rPr lang="tr-TR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rgbClr val="A31515"/>
                </a:solidFill>
                <a:latin typeface="Menlo" panose="020B0609030804020204" pitchFamily="49" charset="0"/>
              </a:rPr>
              <a:t>the</a:t>
            </a:r>
            <a:r>
              <a:rPr lang="tr-TR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rgbClr val="A31515"/>
                </a:solidFill>
                <a:latin typeface="Menlo" panose="020B0609030804020204" pitchFamily="49" charset="0"/>
              </a:rPr>
              <a:t>number</a:t>
            </a:r>
            <a:r>
              <a:rPr lang="tr-TR" dirty="0">
                <a:solidFill>
                  <a:srgbClr val="A31515"/>
                </a:solidFill>
                <a:latin typeface="Menlo" panose="020B0609030804020204" pitchFamily="49" charset="0"/>
              </a:rPr>
              <a:t> of </a:t>
            </a:r>
            <a:r>
              <a:rPr lang="tr-TR" dirty="0" err="1">
                <a:solidFill>
                  <a:srgbClr val="A31515"/>
                </a:solidFill>
                <a:latin typeface="Menlo" panose="020B0609030804020204" pitchFamily="49" charset="0"/>
              </a:rPr>
              <a:t>rooms</a:t>
            </a:r>
            <a:r>
              <a:rPr lang="tr-TR" dirty="0">
                <a:solidFill>
                  <a:srgbClr val="A31515"/>
                </a:solidFill>
                <a:latin typeface="Menlo" panose="020B0609030804020204" pitchFamily="49" charset="0"/>
              </a:rPr>
              <a:t> in </a:t>
            </a:r>
            <a:r>
              <a:rPr lang="tr-TR" dirty="0" err="1">
                <a:solidFill>
                  <a:srgbClr val="A31515"/>
                </a:solidFill>
                <a:latin typeface="Menlo" panose="020B0609030804020204" pitchFamily="49" charset="0"/>
              </a:rPr>
              <a:t>the</a:t>
            </a:r>
            <a:r>
              <a:rPr lang="tr-TR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rgbClr val="A31515"/>
                </a:solidFill>
                <a:latin typeface="Menlo" panose="020B0609030804020204" pitchFamily="49" charset="0"/>
              </a:rPr>
              <a:t>house</a:t>
            </a:r>
            <a:r>
              <a:rPr lang="tr-TR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//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get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the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number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of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rooms</a:t>
            </a:r>
            <a:endParaRPr lang="tr-T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tr-TR" dirty="0">
                <a:solidFill>
                  <a:srgbClr val="267F99"/>
                </a:solidFill>
                <a:latin typeface="Menlo" panose="020B0609030804020204" pitchFamily="49" charset="0"/>
              </a:rPr>
              <a:t>House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rgbClr val="001080"/>
                </a:solidFill>
                <a:latin typeface="Menlo" panose="020B0609030804020204" pitchFamily="49" charset="0"/>
              </a:rPr>
              <a:t>house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 = . . . 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//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create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a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house</a:t>
            </a:r>
            <a:endParaRPr lang="tr-T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tr-TR" dirty="0" err="1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tr-TR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rgbClr val="267F99"/>
                </a:solidFill>
                <a:latin typeface="Menlo" panose="020B0609030804020204" pitchFamily="49" charset="0"/>
              </a:rPr>
              <a:t>each</a:t>
            </a:r>
            <a:r>
              <a:rPr lang="tr-TR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rgbClr val="267F99"/>
                </a:solidFill>
                <a:latin typeface="Menlo" panose="020B0609030804020204" pitchFamily="49" charset="0"/>
              </a:rPr>
              <a:t>room</a:t>
            </a:r>
            <a:r>
              <a:rPr lang="tr-TR" dirty="0">
                <a:solidFill>
                  <a:srgbClr val="267F99"/>
                </a:solidFill>
                <a:latin typeface="Menlo" panose="020B060903080402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tr-TR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           //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get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room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type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,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width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,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and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height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from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the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user</a:t>
            </a:r>
            <a:endParaRPr lang="tr-TR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//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add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the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room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to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the</a:t>
            </a:r>
            <a:r>
              <a:rPr lang="tr-TR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tr-TR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house</a:t>
            </a:r>
            <a:endParaRPr lang="tr-T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       }</a:t>
            </a: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       </a:t>
            </a:r>
            <a:r>
              <a:rPr lang="tr-TR" dirty="0" err="1">
                <a:solidFill>
                  <a:srgbClr val="001080"/>
                </a:solidFill>
                <a:latin typeface="Menlo" panose="020B0609030804020204" pitchFamily="49" charset="0"/>
              </a:rPr>
              <a:t>house</a:t>
            </a:r>
            <a:r>
              <a:rPr lang="tr-TR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tr-TR" dirty="0" err="1">
                <a:solidFill>
                  <a:srgbClr val="795E26"/>
                </a:solidFill>
                <a:latin typeface="Menlo" panose="020B0609030804020204" pitchFamily="49" charset="0"/>
              </a:rPr>
              <a:t>printHouse</a:t>
            </a:r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Menlo" panose="020B060903080402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03840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33004</TotalTime>
  <Words>351</Words>
  <Application>Microsoft Macintosh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Optima</vt:lpstr>
      <vt:lpstr>Palatino Linotype</vt:lpstr>
      <vt:lpstr>Office Theme</vt:lpstr>
      <vt:lpstr>Lab 5 Rooms in a House</vt:lpstr>
      <vt:lpstr>Sample Program Output</vt:lpstr>
      <vt:lpstr>House Class</vt:lpstr>
      <vt:lpstr>UML Diagrams</vt:lpstr>
      <vt:lpstr>Sample Main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106 Object-oriented Programming</dc:title>
  <dc:creator>Microsoft Office User</dc:creator>
  <cp:lastModifiedBy>Berk Gokberk</cp:lastModifiedBy>
  <cp:revision>1584</cp:revision>
  <cp:lastPrinted>2017-08-24T18:30:33Z</cp:lastPrinted>
  <dcterms:created xsi:type="dcterms:W3CDTF">2017-07-30T10:57:46Z</dcterms:created>
  <dcterms:modified xsi:type="dcterms:W3CDTF">2018-11-19T18:23:44Z</dcterms:modified>
</cp:coreProperties>
</file>