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871" r:id="rId2"/>
    <p:sldId id="874" r:id="rId3"/>
    <p:sldId id="878" r:id="rId4"/>
    <p:sldId id="880" r:id="rId5"/>
    <p:sldId id="881" r:id="rId6"/>
  </p:sldIdLst>
  <p:sldSz cx="12192000" cy="6858000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CA"/>
    <a:srgbClr val="00ACE1"/>
    <a:srgbClr val="1E4A99"/>
    <a:srgbClr val="BF530A"/>
    <a:srgbClr val="00ACE2"/>
    <a:srgbClr val="00BBF8"/>
    <a:srgbClr val="E8B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</a:tblBg>
    <a:wholeTbl>
      <a:tcTxStyle>
        <a:fontRef idx="minor">
          <a:srgbClr val="00000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90"/>
    <p:restoredTop sz="94704"/>
  </p:normalViewPr>
  <p:slideViewPr>
    <p:cSldViewPr snapToGrid="0" snapToObjects="1">
      <p:cViewPr varScale="1">
        <p:scale>
          <a:sx n="127" d="100"/>
          <a:sy n="127" d="100"/>
        </p:scale>
        <p:origin x="216" y="3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9F17D9F5-8036-4248-A55B-3FB621D13AB9}" type="datetimeFigureOut">
              <a:rPr lang="en-US" smtClean="0">
                <a:uFillTx/>
              </a:rPr>
              <a:t>12/18/18</a:t>
            </a:fld>
            <a:endParaRPr 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90F11575-7A77-1248-BBE8-A29D6AAB86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00B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194" y="1168399"/>
            <a:ext cx="11681006" cy="4027405"/>
          </a:xfrm>
        </p:spPr>
        <p:txBody>
          <a:bodyPr anchor="b">
            <a:noAutofit/>
          </a:bodyPr>
          <a:lstStyle>
            <a:lvl1pPr algn="l">
              <a:defRPr sz="80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7" name="Rectangle 6"/>
          <p:cNvSpPr>
            <a:spLocks/>
          </p:cNvSpPr>
          <p:nvPr userDrawn="1"/>
        </p:nvSpPr>
        <p:spPr>
          <a:xfrm>
            <a:off x="0" y="5967238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12" name="TextBox 11"/>
          <p:cNvSpPr txBox="1">
            <a:spLocks/>
          </p:cNvSpPr>
          <p:nvPr userDrawn="1"/>
        </p:nvSpPr>
        <p:spPr>
          <a:xfrm>
            <a:off x="206194" y="5462018"/>
            <a:ext cx="9702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200" dirty="0">
                <a:solidFill>
                  <a:schemeClr val="bg1"/>
                </a:solidFill>
                <a:uFillTx/>
                <a:latin typeface="Optima" charset="0"/>
                <a:ea typeface="Optima" charset="0"/>
                <a:cs typeface="Optima" charset="0"/>
              </a:rPr>
              <a:t>Object-oriented Programming</a:t>
            </a:r>
          </a:p>
        </p:txBody>
      </p:sp>
      <p:sp>
        <p:nvSpPr>
          <p:cNvPr id="13" name="TextBox 12"/>
          <p:cNvSpPr txBox="1">
            <a:spLocks/>
          </p:cNvSpPr>
          <p:nvPr userDrawn="1"/>
        </p:nvSpPr>
        <p:spPr>
          <a:xfrm>
            <a:off x="206195" y="6015246"/>
            <a:ext cx="5556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kern="1200" baseline="0" dirty="0">
                <a:solidFill>
                  <a:schemeClr val="bg1"/>
                </a:solidFill>
                <a:uFillTx/>
                <a:latin typeface="Optima" charset="0"/>
                <a:ea typeface="Optima" charset="0"/>
                <a:cs typeface="Optima" charset="0"/>
              </a:rPr>
              <a:t>Prepared by Mustafa Can </a:t>
            </a:r>
            <a:r>
              <a:rPr lang="en-US" sz="2000" b="0" kern="1200" baseline="0" dirty="0" err="1">
                <a:solidFill>
                  <a:schemeClr val="bg1"/>
                </a:solidFill>
                <a:uFillTx/>
                <a:latin typeface="Optima" charset="0"/>
                <a:ea typeface="Optima" charset="0"/>
                <a:cs typeface="Optima" charset="0"/>
              </a:rPr>
              <a:t>Buken</a:t>
            </a:r>
            <a:endParaRPr lang="en-US" sz="2000" b="0" kern="1200" baseline="0" dirty="0">
              <a:solidFill>
                <a:schemeClr val="bg1"/>
              </a:solidFill>
              <a:uFillTx/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19" name="Rectangle 18"/>
          <p:cNvSpPr>
            <a:spLocks/>
          </p:cNvSpPr>
          <p:nvPr userDrawn="1"/>
        </p:nvSpPr>
        <p:spPr>
          <a:xfrm>
            <a:off x="0" y="5279331"/>
            <a:ext cx="12192000" cy="153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>
            <a:biLevel thresh="25000"/>
          </a:blip>
          <a:srcRect l="9217" t="7552" r="55405" b="5593"/>
          <a:stretch/>
        </p:blipFill>
        <p:spPr>
          <a:xfrm>
            <a:off x="342901" y="153758"/>
            <a:ext cx="812800" cy="10146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50" y="1299436"/>
            <a:ext cx="11715750" cy="3923440"/>
          </a:xfrm>
        </p:spPr>
        <p:txBody>
          <a:bodyPr anchor="b">
            <a:normAutofit/>
          </a:bodyPr>
          <a:lstStyle>
            <a:lvl1pPr algn="l">
              <a:defRPr sz="6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850" y="5414623"/>
            <a:ext cx="11715750" cy="467195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0" name="Rectangle 9"/>
          <p:cNvSpPr>
            <a:spLocks/>
          </p:cNvSpPr>
          <p:nvPr userDrawn="1"/>
        </p:nvSpPr>
        <p:spPr>
          <a:xfrm>
            <a:off x="0" y="5247588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biLevel thresh="25000"/>
          </a:blip>
          <a:srcRect l="9217" t="7552" r="55405" b="5593"/>
          <a:stretch/>
        </p:blipFill>
        <p:spPr>
          <a:xfrm>
            <a:off x="342901" y="153758"/>
            <a:ext cx="812800" cy="10146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 userDrawn="1"/>
        </p:nvSpPr>
        <p:spPr>
          <a:xfrm>
            <a:off x="0" y="-5863"/>
            <a:ext cx="12192000" cy="558127"/>
          </a:xfrm>
          <a:prstGeom prst="rect">
            <a:avLst/>
          </a:prstGeom>
          <a:solidFill>
            <a:srgbClr val="00A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8" name="Rectangle 7"/>
          <p:cNvSpPr>
            <a:spLocks/>
          </p:cNvSpPr>
          <p:nvPr userDrawn="1"/>
        </p:nvSpPr>
        <p:spPr>
          <a:xfrm>
            <a:off x="0" y="6603160"/>
            <a:ext cx="12192000" cy="259102"/>
          </a:xfrm>
          <a:prstGeom prst="rect">
            <a:avLst/>
          </a:prstGeom>
          <a:solidFill>
            <a:srgbClr val="00A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8" y="-2419"/>
            <a:ext cx="12036021" cy="554683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91" y="771284"/>
            <a:ext cx="12026967" cy="580168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charset="0"/>
              <a:buChar char="•"/>
              <a:defRPr sz="2400" b="0" i="0">
                <a:solidFill>
                  <a:srgbClr val="00ACE1"/>
                </a:solidFill>
                <a:uFillTx/>
                <a:latin typeface="Optima" charset="0"/>
                <a:ea typeface="Optima" charset="0"/>
                <a:cs typeface="Optima" charset="0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1800" b="0" i="0">
                <a:solidFill>
                  <a:srgbClr val="00ACE1"/>
                </a:solidFill>
                <a:uFillTx/>
                <a:latin typeface="Optima" charset="0"/>
                <a:ea typeface="Optima" charset="0"/>
                <a:cs typeface="Optima" charset="0"/>
              </a:defRPr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 sz="1600" b="0" i="0">
                <a:solidFill>
                  <a:srgbClr val="00ACE1"/>
                </a:solidFill>
                <a:uFillTx/>
                <a:latin typeface="Optima" charset="0"/>
                <a:ea typeface="Optima" charset="0"/>
                <a:cs typeface="Optima" charset="0"/>
              </a:defRPr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 sz="1600" b="0" i="0">
                <a:solidFill>
                  <a:srgbClr val="00ACE1"/>
                </a:solidFill>
                <a:uFillTx/>
                <a:latin typeface="Optima" charset="0"/>
                <a:ea typeface="Optima" charset="0"/>
                <a:cs typeface="Optima" charset="0"/>
              </a:defRPr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 sz="1400" b="0" i="0">
                <a:solidFill>
                  <a:srgbClr val="00ACE1"/>
                </a:solidFill>
                <a:uFillTx/>
                <a:latin typeface="Optima" charset="0"/>
                <a:ea typeface="Optima" charset="0"/>
                <a:cs typeface="Optima" charset="0"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90960" y="6624125"/>
            <a:ext cx="558800" cy="217171"/>
          </a:xfrm>
        </p:spPr>
        <p:txBody>
          <a:bodyPr/>
          <a:lstStyle>
            <a:lvl1pPr>
              <a:defRPr sz="1200">
                <a:uFillTx/>
              </a:defRPr>
            </a:lvl1pPr>
          </a:lstStyle>
          <a:p>
            <a:fld id="{1CB125F7-A459-F84E-BF0E-DEA05462C82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biLevel thresh="25000"/>
          </a:blip>
          <a:srcRect l="9217" t="7552" r="55405" b="5593"/>
          <a:stretch/>
        </p:blipFill>
        <p:spPr>
          <a:xfrm>
            <a:off x="22796" y="6616412"/>
            <a:ext cx="188088" cy="2347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 userDrawn="1"/>
        </p:nvSpPr>
        <p:spPr>
          <a:xfrm>
            <a:off x="0" y="-5863"/>
            <a:ext cx="12192000" cy="677198"/>
          </a:xfrm>
          <a:prstGeom prst="rect">
            <a:avLst/>
          </a:prstGeom>
          <a:solidFill>
            <a:srgbClr val="00A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8" name="Rectangle 7"/>
          <p:cNvSpPr>
            <a:spLocks/>
          </p:cNvSpPr>
          <p:nvPr userDrawn="1"/>
        </p:nvSpPr>
        <p:spPr>
          <a:xfrm>
            <a:off x="0" y="6603160"/>
            <a:ext cx="12192000" cy="259102"/>
          </a:xfrm>
          <a:prstGeom prst="rect">
            <a:avLst/>
          </a:prstGeom>
          <a:solidFill>
            <a:srgbClr val="00A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" y="51899"/>
            <a:ext cx="11882120" cy="592874"/>
          </a:xfrm>
        </p:spPr>
        <p:txBody>
          <a:bodyPr anchor="t">
            <a:noAutofit/>
          </a:bodyPr>
          <a:lstStyle>
            <a:lvl1pPr>
              <a:defRPr sz="40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90960" y="6624125"/>
            <a:ext cx="558800" cy="217171"/>
          </a:xfrm>
        </p:spPr>
        <p:txBody>
          <a:bodyPr/>
          <a:lstStyle>
            <a:lvl1pPr>
              <a:defRPr sz="1200">
                <a:uFillTx/>
              </a:defRPr>
            </a:lvl1pPr>
          </a:lstStyle>
          <a:p>
            <a:fld id="{1CB125F7-A459-F84E-BF0E-DEA05462C82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biLevel thresh="25000"/>
          </a:blip>
          <a:srcRect l="9217" t="7552" r="55405" b="5593"/>
          <a:stretch/>
        </p:blipFill>
        <p:spPr>
          <a:xfrm>
            <a:off x="22796" y="6616412"/>
            <a:ext cx="188088" cy="2347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635054"/>
            <a:ext cx="11882120" cy="8065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1504345"/>
            <a:ext cx="11882120" cy="5052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0960" y="6615887"/>
            <a:ext cx="558800" cy="217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uFillTx/>
                <a:latin typeface="Optima" charset="0"/>
                <a:ea typeface="Optima" charset="0"/>
                <a:cs typeface="Optima" charset="0"/>
              </a:defRPr>
            </a:lvl1pPr>
          </a:lstStyle>
          <a:p>
            <a:fld id="{1CB125F7-A459-F84E-BF0E-DEA05462C820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6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rgbClr val="00ACDF"/>
          </a:solidFill>
          <a:uFillTx/>
          <a:latin typeface="Optima" charset="0"/>
          <a:ea typeface="Optima" charset="0"/>
          <a:cs typeface="Optim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200" kern="1200">
          <a:solidFill>
            <a:srgbClr val="00ACDF"/>
          </a:solidFill>
          <a:uFillTx/>
          <a:latin typeface="Optima" charset="0"/>
          <a:ea typeface="Optima" charset="0"/>
          <a:cs typeface="Optim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rgbClr val="00ACDF"/>
          </a:solidFill>
          <a:uFillTx/>
          <a:latin typeface="Optima" charset="0"/>
          <a:ea typeface="Optima" charset="0"/>
          <a:cs typeface="Optim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ACDF"/>
          </a:solidFill>
          <a:uFillTx/>
          <a:latin typeface="Optima" charset="0"/>
          <a:ea typeface="Optima" charset="0"/>
          <a:cs typeface="Optim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ACDF"/>
          </a:solidFill>
          <a:uFillTx/>
          <a:latin typeface="Optima" charset="0"/>
          <a:ea typeface="Optima" charset="0"/>
          <a:cs typeface="Optim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ACDF"/>
          </a:solidFill>
          <a:uFillTx/>
          <a:latin typeface="Optima" charset="0"/>
          <a:ea typeface="Optima" charset="0"/>
          <a:cs typeface="Optim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sz="4800" b="1" dirty="0"/>
            </a:br>
            <a:r>
              <a:rPr lang="tr-TR" sz="4800" b="1" dirty="0"/>
              <a:t>Holiday Trip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20088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DE38-24A1-FD4E-BEDC-814D3F4C6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Sample</a:t>
            </a:r>
            <a:r>
              <a:rPr lang="tr-TR" dirty="0"/>
              <a:t> Program </a:t>
            </a:r>
            <a:r>
              <a:rPr lang="tr-TR" dirty="0" err="1"/>
              <a:t>Output</a:t>
            </a:r>
            <a:endParaRPr lang="tr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4A0DF9-F615-AD44-A3E9-88D8BBA1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25F7-A459-F84E-BF0E-DEA05462C82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20E273-2B42-F84C-9119-6EEB1425D3F9}"/>
              </a:ext>
            </a:extLst>
          </p:cNvPr>
          <p:cNvSpPr/>
          <p:nvPr/>
        </p:nvSpPr>
        <p:spPr>
          <a:xfrm>
            <a:off x="167640" y="765195"/>
            <a:ext cx="57607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Welcome to trip distance calculation app</a:t>
            </a:r>
          </a:p>
          <a:p>
            <a:endParaRPr lang="tr-TR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tr-TR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Trip </a:t>
            </a:r>
            <a:r>
              <a:rPr lang="tr-TR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details</a:t>
            </a:r>
            <a:endParaRPr lang="tr-TR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tr-TR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Istanbul</a:t>
            </a:r>
            <a:r>
              <a:rPr lang="tr-TR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-&gt; </a:t>
            </a:r>
            <a:r>
              <a:rPr lang="tr-TR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Izmir</a:t>
            </a:r>
            <a:r>
              <a:rPr lang="tr-TR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[33,52    km]</a:t>
            </a:r>
          </a:p>
          <a:p>
            <a:r>
              <a:rPr lang="tr-TR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Izmir</a:t>
            </a:r>
            <a:r>
              <a:rPr lang="tr-TR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-&gt; </a:t>
            </a:r>
            <a:r>
              <a:rPr lang="tr-TR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Athens</a:t>
            </a:r>
            <a:r>
              <a:rPr lang="tr-TR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[36,13    km]</a:t>
            </a:r>
          </a:p>
          <a:p>
            <a:r>
              <a:rPr lang="tr-TR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Athens</a:t>
            </a:r>
            <a:r>
              <a:rPr lang="tr-TR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-&gt; Rome       [125,32   km]</a:t>
            </a:r>
          </a:p>
          <a:p>
            <a:r>
              <a:rPr lang="tr-TR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Rome       -&gt; Barcelona  [108,90   km]</a:t>
            </a:r>
          </a:p>
          <a:p>
            <a:r>
              <a:rPr lang="tr-TR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Barcelona  -&gt; </a:t>
            </a:r>
            <a:r>
              <a:rPr lang="tr-TR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Dubrovnik</a:t>
            </a:r>
            <a:r>
              <a:rPr lang="tr-TR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[168,27   km]</a:t>
            </a:r>
          </a:p>
          <a:p>
            <a:r>
              <a:rPr lang="tr-TR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Dubrovnik</a:t>
            </a:r>
            <a:r>
              <a:rPr lang="tr-TR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-&gt; Paris      [178,28   km]</a:t>
            </a:r>
          </a:p>
          <a:p>
            <a:r>
              <a:rPr lang="tr-TR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Paris      -&gt; Oslo       [146,30   km]</a:t>
            </a:r>
          </a:p>
          <a:p>
            <a:r>
              <a:rPr lang="tr-TR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Oslo       -&gt; Stockholm  [77,33    km]</a:t>
            </a:r>
          </a:p>
          <a:p>
            <a:r>
              <a:rPr lang="tr-TR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Stockholm  -&gt; </a:t>
            </a:r>
            <a:r>
              <a:rPr lang="tr-TR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Lisbon</a:t>
            </a:r>
            <a:r>
              <a:rPr lang="tr-TR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[359,59   km]</a:t>
            </a:r>
          </a:p>
          <a:p>
            <a:endParaRPr lang="tr-TR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tr-TR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 </a:t>
            </a:r>
            <a:r>
              <a:rPr lang="tr-TR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trip</a:t>
            </a:r>
            <a:r>
              <a:rPr lang="tr-TR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tr-TR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distance</a:t>
            </a:r>
            <a:r>
              <a:rPr lang="tr-TR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1233,640 km</a:t>
            </a:r>
            <a:endParaRPr lang="en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82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F4AA-9DE2-8B46-8987-6140E522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How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store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Cities</a:t>
            </a:r>
            <a:r>
              <a:rPr lang="tr-TR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4CEE5-9F33-1C48-BE47-74D267844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Store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cities</a:t>
            </a:r>
            <a:r>
              <a:rPr lang="tr-TR" dirty="0"/>
              <a:t> </a:t>
            </a:r>
            <a:r>
              <a:rPr lang="tr-TR" dirty="0" err="1"/>
              <a:t>read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file in an </a:t>
            </a:r>
            <a:r>
              <a:rPr lang="tr-TR" dirty="0" err="1"/>
              <a:t>array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: </a:t>
            </a:r>
            <a:br>
              <a:rPr lang="tr-TR" dirty="0"/>
            </a:br>
            <a:r>
              <a:rPr lang="tr-TR" b="1" dirty="0" err="1"/>
              <a:t>ArrayList</a:t>
            </a:r>
            <a:r>
              <a:rPr lang="tr-TR" b="1" dirty="0"/>
              <a:t>&lt;City&gt; </a:t>
            </a:r>
            <a:r>
              <a:rPr lang="tr-TR" b="1" dirty="0" err="1"/>
              <a:t>city</a:t>
            </a:r>
            <a:r>
              <a:rPr lang="tr-TR" b="1" dirty="0"/>
              <a:t> = </a:t>
            </a:r>
            <a:r>
              <a:rPr lang="tr-TR" b="1" dirty="0" err="1"/>
              <a:t>new</a:t>
            </a:r>
            <a:r>
              <a:rPr lang="tr-TR" b="1" dirty="0"/>
              <a:t> </a:t>
            </a:r>
            <a:r>
              <a:rPr lang="tr-TR" b="1" dirty="0" err="1"/>
              <a:t>ArrayList</a:t>
            </a:r>
            <a:r>
              <a:rPr lang="tr-TR" b="1" dirty="0"/>
              <a:t>&lt;&gt;();</a:t>
            </a:r>
          </a:p>
          <a:p>
            <a:endParaRPr lang="tr-TR" b="1" dirty="0"/>
          </a:p>
          <a:p>
            <a:r>
              <a:rPr lang="tr-TR" dirty="0" err="1"/>
              <a:t>You</a:t>
            </a:r>
            <a:r>
              <a:rPr lang="tr-TR" dirty="0"/>
              <a:t> can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b="1"/>
              <a:t>File in </a:t>
            </a:r>
            <a:r>
              <a:rPr lang="tr-TR" b="1" dirty="0" err="1"/>
              <a:t>Scanner</a:t>
            </a:r>
            <a:r>
              <a:rPr lang="tr-TR" dirty="0"/>
              <a:t>.</a:t>
            </a:r>
          </a:p>
          <a:p>
            <a:pPr lvl="1"/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 File f=</a:t>
            </a:r>
            <a:r>
              <a:rPr lang="tr-TR" dirty="0" err="1"/>
              <a:t>new</a:t>
            </a:r>
            <a:r>
              <a:rPr lang="tr-TR" dirty="0"/>
              <a:t> File(</a:t>
            </a:r>
            <a:r>
              <a:rPr lang="tr-TR" dirty="0" err="1"/>
              <a:t>fileName</a:t>
            </a:r>
            <a:r>
              <a:rPr lang="tr-TR" dirty="0"/>
              <a:t>) </a:t>
            </a:r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fileName</a:t>
            </a:r>
            <a:r>
              <a:rPr lang="tr-TR" dirty="0"/>
              <a:t> is a </a:t>
            </a:r>
            <a:r>
              <a:rPr lang="tr-TR" dirty="0" err="1"/>
              <a:t>string</a:t>
            </a:r>
            <a:r>
              <a:rPr lang="tr-TR" dirty="0"/>
              <a:t>.</a:t>
            </a:r>
          </a:p>
          <a:p>
            <a:pPr lvl="1"/>
            <a:endParaRPr lang="tr-TR" dirty="0"/>
          </a:p>
          <a:p>
            <a:r>
              <a:rPr lang="tr-TR" dirty="0" err="1"/>
              <a:t>You</a:t>
            </a:r>
            <a:r>
              <a:rPr lang="tr-TR" dirty="0"/>
              <a:t> can </a:t>
            </a:r>
            <a:r>
              <a:rPr lang="tr-TR" dirty="0" err="1"/>
              <a:t>split</a:t>
            </a:r>
            <a:r>
              <a:rPr lang="tr-TR" dirty="0"/>
              <a:t> </a:t>
            </a:r>
            <a:r>
              <a:rPr lang="tr-TR" dirty="0" err="1"/>
              <a:t>files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split</a:t>
            </a:r>
            <a:r>
              <a:rPr lang="tr-TR" dirty="0"/>
              <a:t> </a:t>
            </a:r>
            <a:r>
              <a:rPr lang="tr-TR" dirty="0" err="1"/>
              <a:t>command</a:t>
            </a:r>
            <a:endParaRPr lang="tr-TR" dirty="0"/>
          </a:p>
          <a:p>
            <a:pPr lvl="1"/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: </a:t>
            </a:r>
            <a:r>
              <a:rPr lang="tr-TR" dirty="0" err="1"/>
              <a:t>sc.split</a:t>
            </a:r>
            <a:r>
              <a:rPr lang="tr-TR" dirty="0"/>
              <a:t>( </a:t>
            </a:r>
            <a:r>
              <a:rPr lang="tr-TR" dirty="0" err="1"/>
              <a:t>character</a:t>
            </a:r>
            <a:r>
              <a:rPr lang="tr-TR" dirty="0"/>
              <a:t>) </a:t>
            </a:r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character</a:t>
            </a:r>
            <a:r>
              <a:rPr lang="tr-TR" dirty="0"/>
              <a:t> is a </a:t>
            </a:r>
            <a:r>
              <a:rPr lang="tr-TR" dirty="0" err="1"/>
              <a:t>value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</a:t>
            </a:r>
            <a:r>
              <a:rPr lang="tr-TR" dirty="0" err="1"/>
              <a:t>occurs</a:t>
            </a:r>
            <a:r>
              <a:rPr lang="tr-TR" dirty="0"/>
              <a:t>, it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split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line</a:t>
            </a:r>
            <a:endParaRPr lang="tr-TR" dirty="0"/>
          </a:p>
          <a:p>
            <a:pPr lvl="1"/>
            <a:r>
              <a:rPr lang="tr-TR" dirty="0" err="1"/>
              <a:t>Note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,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split</a:t>
            </a:r>
            <a:r>
              <a:rPr lang="tr-TR" dirty="0"/>
              <a:t> </a:t>
            </a:r>
            <a:r>
              <a:rPr lang="tr-TR" dirty="0" err="1"/>
              <a:t>command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stored</a:t>
            </a:r>
            <a:r>
              <a:rPr lang="tr-TR" dirty="0"/>
              <a:t> in an </a:t>
            </a:r>
            <a:r>
              <a:rPr lang="tr-TR" dirty="0" err="1"/>
              <a:t>array</a:t>
            </a:r>
            <a:r>
              <a:rPr lang="tr-TR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71F90-CB2F-0140-884E-1B68352E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25F7-A459-F84E-BF0E-DEA05462C82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2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A797-5AEB-E24A-91DE-CEBF57F5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UML </a:t>
            </a:r>
            <a:r>
              <a:rPr lang="tr-TR" dirty="0" err="1"/>
              <a:t>Diagrams</a:t>
            </a:r>
            <a:endParaRPr lang="tr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B3AC4D-A6E1-D843-95B7-5252B207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25F7-A459-F84E-BF0E-DEA05462C82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5A3013-16D0-C14D-B178-B4CBD51160CA}"/>
              </a:ext>
            </a:extLst>
          </p:cNvPr>
          <p:cNvSpPr/>
          <p:nvPr/>
        </p:nvSpPr>
        <p:spPr>
          <a:xfrm>
            <a:off x="349678" y="930624"/>
            <a:ext cx="7584499" cy="254406"/>
          </a:xfrm>
          <a:prstGeom prst="rect">
            <a:avLst/>
          </a:prstGeom>
          <a:solidFill>
            <a:srgbClr val="00BB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City</a:t>
            </a:r>
            <a:endParaRPr lang="en-US" sz="1400" b="1" dirty="0">
              <a:solidFill>
                <a:schemeClr val="tx1"/>
              </a:solidFill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50059D-FE47-E74B-A289-03A7E6C1F867}"/>
              </a:ext>
            </a:extLst>
          </p:cNvPr>
          <p:cNvSpPr/>
          <p:nvPr/>
        </p:nvSpPr>
        <p:spPr>
          <a:xfrm>
            <a:off x="349677" y="1185030"/>
            <a:ext cx="7584501" cy="654640"/>
          </a:xfrm>
          <a:prstGeom prst="rect">
            <a:avLst/>
          </a:prstGeom>
          <a:solidFill>
            <a:srgbClr val="D5F0F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+</a:t>
            </a:r>
            <a:r>
              <a:rPr lang="tr-TR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name</a:t>
            </a:r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 : </a:t>
            </a:r>
            <a:r>
              <a:rPr lang="tr-TR" sz="1400" dirty="0" err="1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String</a:t>
            </a:r>
            <a:endParaRPr lang="en-US" sz="1400" dirty="0">
              <a:solidFill>
                <a:schemeClr val="tx1"/>
              </a:solidFill>
              <a:latin typeface="Optima" charset="0"/>
              <a:ea typeface="Optima" charset="0"/>
              <a:cs typeface="Optima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+</a:t>
            </a:r>
            <a:r>
              <a:rPr lang="tr-TR" sz="1400" dirty="0" err="1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xCoord</a:t>
            </a:r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 : int</a:t>
            </a:r>
            <a:endParaRPr lang="tr-TR" sz="1400" dirty="0">
              <a:solidFill>
                <a:schemeClr val="tx1"/>
              </a:solidFill>
              <a:latin typeface="Optima" charset="0"/>
              <a:ea typeface="Optima" charset="0"/>
              <a:cs typeface="Optima" charset="0"/>
            </a:endParaRPr>
          </a:p>
          <a:p>
            <a:r>
              <a:rPr lang="tr-TR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+</a:t>
            </a:r>
            <a:r>
              <a:rPr lang="tr-TR" sz="1400" dirty="0" err="1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yCoord</a:t>
            </a:r>
            <a:r>
              <a:rPr lang="tr-TR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: </a:t>
            </a:r>
            <a:r>
              <a:rPr lang="tr-TR" sz="1400" dirty="0" err="1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int</a:t>
            </a:r>
            <a:endParaRPr lang="tr-TR" sz="1400" dirty="0">
              <a:solidFill>
                <a:schemeClr val="tx1"/>
              </a:solidFill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B7D658-7D10-644E-A3A5-FBD3B89D1B20}"/>
              </a:ext>
            </a:extLst>
          </p:cNvPr>
          <p:cNvSpPr/>
          <p:nvPr/>
        </p:nvSpPr>
        <p:spPr>
          <a:xfrm>
            <a:off x="349677" y="1912966"/>
            <a:ext cx="7584501" cy="654640"/>
          </a:xfrm>
          <a:prstGeom prst="rect">
            <a:avLst/>
          </a:prstGeom>
          <a:solidFill>
            <a:srgbClr val="D5F0F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+</a:t>
            </a:r>
            <a:r>
              <a:rPr lang="tr-TR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City</a:t>
            </a:r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(</a:t>
            </a:r>
            <a:r>
              <a:rPr lang="tr-TR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name</a:t>
            </a:r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: </a:t>
            </a:r>
            <a:r>
              <a:rPr lang="tr-TR" sz="1400" dirty="0" err="1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String</a:t>
            </a:r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, </a:t>
            </a:r>
            <a:r>
              <a:rPr lang="tr-TR" sz="1400" dirty="0" err="1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xCoord</a:t>
            </a:r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: </a:t>
            </a:r>
            <a:r>
              <a:rPr lang="tr-TR" sz="1400" dirty="0" err="1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double</a:t>
            </a:r>
            <a:r>
              <a:rPr lang="tr-TR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, </a:t>
            </a:r>
            <a:r>
              <a:rPr lang="tr-TR" sz="1400" dirty="0" err="1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yCoord</a:t>
            </a:r>
            <a:r>
              <a:rPr lang="tr-TR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: </a:t>
            </a:r>
            <a:r>
              <a:rPr lang="tr-TR" sz="1400" dirty="0" err="1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double</a:t>
            </a:r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)</a:t>
            </a:r>
          </a:p>
          <a:p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+</a:t>
            </a:r>
            <a:r>
              <a:rPr lang="tr-TR" sz="1400" dirty="0" err="1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calculateDistance</a:t>
            </a:r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(</a:t>
            </a:r>
            <a:r>
              <a:rPr lang="tr-TR" sz="1400" dirty="0" err="1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cityOneX</a:t>
            </a:r>
            <a:r>
              <a:rPr lang="tr-TR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: </a:t>
            </a:r>
            <a:r>
              <a:rPr lang="tr-TR" sz="1400" dirty="0" err="1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double</a:t>
            </a:r>
            <a:r>
              <a:rPr lang="tr-TR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, </a:t>
            </a:r>
            <a:r>
              <a:rPr lang="tr-TR" sz="1400" dirty="0" err="1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cityOneY</a:t>
            </a:r>
            <a:r>
              <a:rPr lang="tr-TR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: </a:t>
            </a:r>
            <a:r>
              <a:rPr lang="tr-TR" sz="1400" dirty="0" err="1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double</a:t>
            </a:r>
            <a:r>
              <a:rPr lang="tr-TR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, </a:t>
            </a:r>
            <a:r>
              <a:rPr lang="tr-TR" sz="1400" dirty="0" err="1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cityTwoX</a:t>
            </a:r>
            <a:r>
              <a:rPr lang="tr-TR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: </a:t>
            </a:r>
            <a:r>
              <a:rPr lang="tr-TR" sz="1400" dirty="0" err="1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double</a:t>
            </a:r>
            <a:r>
              <a:rPr lang="tr-TR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, </a:t>
            </a:r>
            <a:r>
              <a:rPr lang="tr-TR" sz="1400" dirty="0" err="1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cityTwoY</a:t>
            </a:r>
            <a:r>
              <a:rPr lang="tr-TR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: </a:t>
            </a:r>
            <a:r>
              <a:rPr lang="tr-TR" sz="1400" dirty="0" err="1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double</a:t>
            </a:r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): </a:t>
            </a:r>
            <a:r>
              <a:rPr lang="tr-TR" sz="1400" dirty="0" err="1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double</a:t>
            </a:r>
            <a:endParaRPr lang="en-US" sz="1400" dirty="0">
              <a:solidFill>
                <a:schemeClr val="tx1"/>
              </a:solidFill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D1AFA2-2567-DF49-8B22-B7C6036BDC87}"/>
              </a:ext>
            </a:extLst>
          </p:cNvPr>
          <p:cNvSpPr/>
          <p:nvPr/>
        </p:nvSpPr>
        <p:spPr>
          <a:xfrm>
            <a:off x="8243668" y="1083270"/>
            <a:ext cx="3526692" cy="654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r-TR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Name of City</a:t>
            </a:r>
          </a:p>
          <a:p>
            <a:r>
              <a:rPr lang="tr-TR" sz="1400" dirty="0" err="1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xCoordinate</a:t>
            </a:r>
            <a:endParaRPr lang="tr-TR" sz="1400" dirty="0">
              <a:solidFill>
                <a:schemeClr val="tx1"/>
              </a:solidFill>
              <a:latin typeface="Optima" charset="0"/>
              <a:ea typeface="Optima" charset="0"/>
              <a:cs typeface="Optima" charset="0"/>
            </a:endParaRPr>
          </a:p>
          <a:p>
            <a:r>
              <a:rPr lang="tr-TR" sz="1400" dirty="0" err="1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yCoordinate</a:t>
            </a:r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Value of an item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28135D-D738-FE4E-B91C-C2E6BE4D89E4}"/>
              </a:ext>
            </a:extLst>
          </p:cNvPr>
          <p:cNvSpPr/>
          <p:nvPr/>
        </p:nvSpPr>
        <p:spPr>
          <a:xfrm>
            <a:off x="8243668" y="1876153"/>
            <a:ext cx="3526692" cy="654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Constructor</a:t>
            </a:r>
          </a:p>
          <a:p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Returns </a:t>
            </a:r>
            <a:r>
              <a:rPr lang="tr-TR" sz="1400" dirty="0" err="1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distance</a:t>
            </a:r>
            <a:r>
              <a:rPr lang="tr-TR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 </a:t>
            </a:r>
            <a:r>
              <a:rPr lang="tr-TR" sz="1400" dirty="0" err="1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between</a:t>
            </a:r>
            <a:r>
              <a:rPr lang="tr-TR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 </a:t>
            </a:r>
            <a:r>
              <a:rPr lang="tr-TR" sz="1400" dirty="0" err="1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two</a:t>
            </a:r>
            <a:r>
              <a:rPr lang="tr-TR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 City</a:t>
            </a:r>
            <a:endParaRPr lang="en-US" sz="1400" dirty="0">
              <a:solidFill>
                <a:schemeClr val="tx1"/>
              </a:solidFill>
              <a:latin typeface="Optima" charset="0"/>
              <a:ea typeface="Optima" charset="0"/>
              <a:cs typeface="Opti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01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1BD6-A7C7-854E-99C4-303F507A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Read Data </a:t>
            </a:r>
            <a:r>
              <a:rPr lang="tr-TR" dirty="0" err="1"/>
              <a:t>from</a:t>
            </a:r>
            <a:r>
              <a:rPr lang="tr-TR" dirty="0"/>
              <a:t> a </a:t>
            </a:r>
            <a:r>
              <a:rPr lang="tr-TR" dirty="0" err="1"/>
              <a:t>Text</a:t>
            </a:r>
            <a:r>
              <a:rPr lang="tr-TR" dirty="0"/>
              <a:t> File: </a:t>
            </a:r>
            <a:r>
              <a:rPr lang="tr-TR" dirty="0" err="1"/>
              <a:t>Example</a:t>
            </a: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0C1CC-62A5-AF4B-AF11-443B81B1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25F7-A459-F84E-BF0E-DEA05462C82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" name="Picture 9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365C831-F731-384F-B7C9-273830E30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65" y="687729"/>
            <a:ext cx="8771206" cy="448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6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33054</TotalTime>
  <Words>174</Words>
  <Application>Microsoft Macintosh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Menlo</vt:lpstr>
      <vt:lpstr>Optima</vt:lpstr>
      <vt:lpstr>Palatino Linotype</vt:lpstr>
      <vt:lpstr>Office Theme</vt:lpstr>
      <vt:lpstr> Holiday Trip</vt:lpstr>
      <vt:lpstr>Sample Program Output</vt:lpstr>
      <vt:lpstr>How to store all Cities?</vt:lpstr>
      <vt:lpstr>UML Diagrams</vt:lpstr>
      <vt:lpstr>Read Data from a Text File: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106 Object-oriented Programming</dc:title>
  <dc:creator>Microsoft Office User</dc:creator>
  <cp:lastModifiedBy>Berk Gokberk</cp:lastModifiedBy>
  <cp:revision>1606</cp:revision>
  <cp:lastPrinted>2017-08-24T18:30:33Z</cp:lastPrinted>
  <dcterms:created xsi:type="dcterms:W3CDTF">2017-07-30T10:57:46Z</dcterms:created>
  <dcterms:modified xsi:type="dcterms:W3CDTF">2018-12-18T06:45:56Z</dcterms:modified>
</cp:coreProperties>
</file>