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871" r:id="rId2"/>
    <p:sldId id="882" r:id="rId3"/>
    <p:sldId id="883" r:id="rId4"/>
    <p:sldId id="885" r:id="rId5"/>
    <p:sldId id="886" r:id="rId6"/>
    <p:sldId id="874" r:id="rId7"/>
    <p:sldId id="881" r:id="rId8"/>
    <p:sldId id="887" r:id="rId9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A"/>
    <a:srgbClr val="00ACE1"/>
    <a:srgbClr val="1E4A99"/>
    <a:srgbClr val="BF530A"/>
    <a:srgbClr val="00ACE2"/>
    <a:srgbClr val="00BBF8"/>
    <a:srgbClr val="E8B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60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F17D9F5-8036-4248-A55B-3FB621D13AB9}" type="datetimeFigureOut">
              <a:rPr lang="en-US" smtClean="0">
                <a:uFillTx/>
              </a:rPr>
              <a:t>12/25/18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0F11575-7A77-1248-BBE8-A29D6AAB86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B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4" y="1168399"/>
            <a:ext cx="11681006" cy="4027405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596723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206194" y="5462018"/>
            <a:ext cx="970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Object-oriented Programming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06195" y="6015246"/>
            <a:ext cx="555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baseline="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Prepared by Mustafa Can </a:t>
            </a:r>
            <a:r>
              <a:rPr lang="en-US" sz="2000" b="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Buken</a:t>
            </a:r>
            <a:endParaRPr lang="en-US" sz="2000" b="0" kern="1200" baseline="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9" name="Rectangle 18"/>
          <p:cNvSpPr>
            <a:spLocks/>
          </p:cNvSpPr>
          <p:nvPr userDrawn="1"/>
        </p:nvSpPr>
        <p:spPr>
          <a:xfrm>
            <a:off x="0" y="5279331"/>
            <a:ext cx="12192000" cy="153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299436"/>
            <a:ext cx="11715750" cy="3923440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50" y="5414623"/>
            <a:ext cx="11715750" cy="467195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0" y="524758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558127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" y="-2419"/>
            <a:ext cx="12036021" cy="554683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1" y="771284"/>
            <a:ext cx="12026967" cy="580168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Char char="•"/>
              <a:defRPr sz="2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8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677198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51899"/>
            <a:ext cx="11882120" cy="592874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635054"/>
            <a:ext cx="11882120" cy="806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1504345"/>
            <a:ext cx="11882120" cy="505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960" y="6615887"/>
            <a:ext cx="558800" cy="21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</a:lstStyle>
          <a:p>
            <a:fld id="{1CB125F7-A459-F84E-BF0E-DEA05462C82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Products</a:t>
            </a:r>
            <a:br>
              <a:rPr lang="en-US" sz="4800" b="1" dirty="0"/>
            </a:br>
            <a:r>
              <a:rPr lang="en-US" sz="4800" dirty="0"/>
              <a:t>Abstract Classes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120088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700B-2958-DD4A-836B-C70AA243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Product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F1FA-EEA9-374F-B115-4B711BA6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Books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. </a:t>
            </a:r>
          </a:p>
          <a:p>
            <a:pPr lvl="1"/>
            <a:r>
              <a:rPr lang="tr-TR" dirty="0"/>
              <a:t>Product is a </a:t>
            </a:r>
            <a:r>
              <a:rPr lang="tr-TR" dirty="0" err="1"/>
              <a:t>super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of </a:t>
            </a:r>
            <a:r>
              <a:rPr lang="tr-TR" dirty="0" err="1"/>
              <a:t>Book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CD.</a:t>
            </a:r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has name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price</a:t>
            </a:r>
            <a:endParaRPr lang="tr-TR" dirty="0"/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an </a:t>
            </a:r>
            <a:r>
              <a:rPr lang="tr-TR" dirty="0" err="1"/>
              <a:t>increarePrice</a:t>
            </a:r>
            <a:r>
              <a:rPr lang="tr-TR" dirty="0"/>
              <a:t>() </a:t>
            </a:r>
            <a:r>
              <a:rPr lang="tr-TR" dirty="0" err="1"/>
              <a:t>method</a:t>
            </a:r>
            <a:endParaRPr lang="tr-TR" dirty="0"/>
          </a:p>
          <a:p>
            <a:pPr lvl="1"/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declared</a:t>
            </a:r>
            <a:r>
              <a:rPr lang="tr-TR" dirty="0"/>
              <a:t> in Product </a:t>
            </a:r>
            <a:r>
              <a:rPr lang="tr-TR" dirty="0" err="1"/>
              <a:t>class</a:t>
            </a:r>
            <a:r>
              <a:rPr lang="tr-TR" dirty="0"/>
              <a:t> as an 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  <a:p>
            <a:pPr lvl="1"/>
            <a:r>
              <a:rPr lang="tr-TR" dirty="0"/>
              <a:t>Product </a:t>
            </a:r>
            <a:r>
              <a:rPr lang="tr-TR" dirty="0" err="1"/>
              <a:t>class</a:t>
            </a:r>
            <a:r>
              <a:rPr lang="tr-TR" dirty="0"/>
              <a:t> is an 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tr-TR" dirty="0"/>
          </a:p>
          <a:p>
            <a:pPr lvl="1"/>
            <a:endParaRPr lang="tr-TR" dirty="0"/>
          </a:p>
          <a:p>
            <a:r>
              <a:rPr lang="tr-TR" dirty="0" err="1"/>
              <a:t>Additional</a:t>
            </a:r>
            <a:r>
              <a:rPr lang="tr-TR" dirty="0"/>
              <a:t> data </a:t>
            </a:r>
            <a:r>
              <a:rPr lang="tr-TR" dirty="0" err="1"/>
              <a:t>fields</a:t>
            </a:r>
            <a:r>
              <a:rPr lang="tr-TR" dirty="0"/>
              <a:t> in </a:t>
            </a:r>
            <a:r>
              <a:rPr lang="tr-TR" dirty="0" err="1"/>
              <a:t>subclasses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Books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author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count</a:t>
            </a:r>
            <a:endParaRPr lang="tr-TR" dirty="0"/>
          </a:p>
          <a:p>
            <a:pPr lvl="1"/>
            <a:r>
              <a:rPr lang="tr-TR" dirty="0" err="1"/>
              <a:t>CDs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artist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year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83158-9A79-EF4D-AF44-120B9BEF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700B-2958-DD4A-836B-C70AA243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</a:t>
            </a:r>
            <a:r>
              <a:rPr lang="tr-TR" dirty="0" err="1"/>
              <a:t>Diagrams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83158-9A79-EF4D-AF44-120B9BEF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077E2210-CD6A-614F-AB9A-33C12E03671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723880" y="702916"/>
            <a:ext cx="8029423" cy="58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0D8F-7167-4D4A-9D7B-7509DD2E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97C1-06A5-EF4D-8617-F8245AC5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products.txt</a:t>
            </a:r>
            <a:r>
              <a:rPr lang="tr-TR" dirty="0"/>
              <a:t> file</a:t>
            </a:r>
          </a:p>
          <a:p>
            <a:r>
              <a:rPr lang="tr-TR" dirty="0" err="1"/>
              <a:t>Books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lines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start </a:t>
            </a:r>
            <a:r>
              <a:rPr lang="tr-TR" dirty="0" err="1"/>
              <a:t>with</a:t>
            </a:r>
            <a:r>
              <a:rPr lang="tr-TR" dirty="0"/>
              <a:t> BOOK</a:t>
            </a:r>
          </a:p>
          <a:p>
            <a:pPr lvl="1"/>
            <a:r>
              <a:rPr lang="tr-TR" dirty="0" err="1"/>
              <a:t>Book</a:t>
            </a:r>
            <a:r>
              <a:rPr lang="tr-TR" dirty="0"/>
              <a:t> </a:t>
            </a:r>
            <a:r>
              <a:rPr lang="tr-TR" dirty="0" err="1"/>
              <a:t>lines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: Name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book</a:t>
            </a:r>
            <a:r>
              <a:rPr lang="tr-TR" dirty="0"/>
              <a:t>, </a:t>
            </a:r>
            <a:r>
              <a:rPr lang="tr-TR" dirty="0" err="1"/>
              <a:t>price</a:t>
            </a:r>
            <a:r>
              <a:rPr lang="tr-TR" dirty="0"/>
              <a:t>, </a:t>
            </a:r>
            <a:r>
              <a:rPr lang="tr-TR" dirty="0" err="1"/>
              <a:t>author</a:t>
            </a:r>
            <a:r>
              <a:rPr lang="tr-TR" dirty="0"/>
              <a:t> name,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count</a:t>
            </a:r>
            <a:endParaRPr lang="tr-TR" dirty="0"/>
          </a:p>
          <a:p>
            <a:r>
              <a:rPr lang="tr-TR" dirty="0" err="1"/>
              <a:t>CDs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lines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start </a:t>
            </a:r>
            <a:r>
              <a:rPr lang="tr-TR" dirty="0" err="1"/>
              <a:t>with</a:t>
            </a:r>
            <a:r>
              <a:rPr lang="tr-TR" dirty="0"/>
              <a:t> CD </a:t>
            </a:r>
            <a:r>
              <a:rPr lang="tr-TR" dirty="0" err="1"/>
              <a:t>keyword</a:t>
            </a:r>
            <a:endParaRPr lang="tr-TR" dirty="0"/>
          </a:p>
          <a:p>
            <a:pPr lvl="1"/>
            <a:r>
              <a:rPr lang="tr-TR" dirty="0"/>
              <a:t>CD </a:t>
            </a:r>
            <a:r>
              <a:rPr lang="tr-TR" dirty="0" err="1"/>
              <a:t>lines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: </a:t>
            </a:r>
            <a:r>
              <a:rPr lang="tr-TR" dirty="0" err="1"/>
              <a:t>album</a:t>
            </a:r>
            <a:r>
              <a:rPr lang="tr-TR" dirty="0"/>
              <a:t> name, </a:t>
            </a:r>
            <a:r>
              <a:rPr lang="tr-TR" dirty="0" err="1"/>
              <a:t>price</a:t>
            </a:r>
            <a:r>
              <a:rPr lang="tr-TR" dirty="0"/>
              <a:t>, </a:t>
            </a:r>
            <a:r>
              <a:rPr lang="tr-TR" dirty="0" err="1"/>
              <a:t>album</a:t>
            </a:r>
            <a:r>
              <a:rPr lang="tr-TR" dirty="0"/>
              <a:t> </a:t>
            </a:r>
            <a:r>
              <a:rPr lang="tr-TR" dirty="0" err="1"/>
              <a:t>release</a:t>
            </a:r>
            <a:r>
              <a:rPr lang="tr-TR" dirty="0"/>
              <a:t> </a:t>
            </a:r>
            <a:r>
              <a:rPr lang="tr-TR" dirty="0" err="1"/>
              <a:t>year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artist </a:t>
            </a:r>
            <a:r>
              <a:rPr lang="tr-TR" dirty="0" err="1"/>
              <a:t>information</a:t>
            </a:r>
            <a:endParaRPr lang="tr-TR" dirty="0"/>
          </a:p>
          <a:p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products.txt</a:t>
            </a:r>
            <a:r>
              <a:rPr lang="tr-TR" dirty="0"/>
              <a:t>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C99DA-29C2-464C-AA17-6CAE3B03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C37EB-A06D-1743-AC78-6979718AFF79}"/>
              </a:ext>
            </a:extLst>
          </p:cNvPr>
          <p:cNvSpPr/>
          <p:nvPr/>
        </p:nvSpPr>
        <p:spPr>
          <a:xfrm>
            <a:off x="236622" y="3584309"/>
            <a:ext cx="46943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BOOK;OOP;150;LIANG;1203</a:t>
            </a:r>
          </a:p>
          <a:p>
            <a:r>
              <a:rPr lang="tr-TR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BOOK;PYTHON;100;JOHN;600</a:t>
            </a:r>
          </a:p>
          <a:p>
            <a:r>
              <a:rPr lang="tr-TR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BOOK;DATABASE;30;ROBERT;304</a:t>
            </a:r>
          </a:p>
          <a:p>
            <a:r>
              <a:rPr lang="tr-TR" sz="2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CD;AQUA;20;1980;MARILLION</a:t>
            </a:r>
          </a:p>
          <a:p>
            <a:r>
              <a:rPr lang="tr-TR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CD;ASTRA;30;1986;ASIA</a:t>
            </a:r>
          </a:p>
          <a:p>
            <a:r>
              <a:rPr lang="tr-TR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BOOK;ALGORITHM;98;ALICE;450</a:t>
            </a:r>
          </a:p>
          <a:p>
            <a:r>
              <a:rPr lang="tr-TR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CD;SHAMAL;55;1977;GONG</a:t>
            </a:r>
          </a:p>
        </p:txBody>
      </p:sp>
    </p:spTree>
    <p:extLst>
      <p:ext uri="{BB962C8B-B14F-4D97-AF65-F5344CB8AC3E}">
        <p14:creationId xmlns:p14="http://schemas.microsoft.com/office/powerpoint/2010/main" val="351802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5049-259D-0342-82F1-EED7F580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 </a:t>
            </a:r>
            <a:r>
              <a:rPr lang="tr-TR" dirty="0" err="1"/>
              <a:t>Requirements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9CAB-4B44-D74D-B2AA-F2C013C9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Your</a:t>
            </a:r>
            <a:r>
              <a:rPr lang="tr-TR" dirty="0"/>
              <a:t> program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products.txt</a:t>
            </a:r>
            <a:r>
              <a:rPr lang="tr-TR" dirty="0"/>
              <a:t> file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/>
              <a:t>loads</a:t>
            </a:r>
            <a:r>
              <a:rPr lang="tr-TR" b="1" dirty="0"/>
              <a:t> </a:t>
            </a:r>
            <a:r>
              <a:rPr lang="tr-TR" b="1" dirty="0" err="1"/>
              <a:t>all</a:t>
            </a:r>
            <a:r>
              <a:rPr lang="tr-TR" b="1" dirty="0"/>
              <a:t> </a:t>
            </a:r>
            <a:r>
              <a:rPr lang="tr-TR" b="1" dirty="0" err="1"/>
              <a:t>products</a:t>
            </a:r>
            <a:r>
              <a:rPr lang="tr-TR" b="1" dirty="0"/>
              <a:t> </a:t>
            </a:r>
            <a:r>
              <a:rPr lang="tr-TR" b="1" dirty="0" err="1"/>
              <a:t>into</a:t>
            </a:r>
            <a:r>
              <a:rPr lang="tr-TR" b="1" dirty="0"/>
              <a:t> a </a:t>
            </a:r>
            <a:r>
              <a:rPr lang="tr-TR" b="1" dirty="0" err="1"/>
              <a:t>single</a:t>
            </a:r>
            <a:r>
              <a:rPr lang="tr-TR" b="1" dirty="0"/>
              <a:t> </a:t>
            </a:r>
            <a:r>
              <a:rPr lang="tr-TR" b="1" dirty="0" err="1"/>
              <a:t>array</a:t>
            </a:r>
            <a:r>
              <a:rPr lang="tr-TR" b="1" dirty="0"/>
              <a:t> </a:t>
            </a:r>
            <a:r>
              <a:rPr lang="tr-TR" b="1" dirty="0" err="1"/>
              <a:t>list</a:t>
            </a:r>
            <a:r>
              <a:rPr lang="tr-TR" dirty="0"/>
              <a:t> (</a:t>
            </a:r>
            <a:r>
              <a:rPr lang="tr-TR" dirty="0" err="1"/>
              <a:t>named</a:t>
            </a:r>
            <a:r>
              <a:rPr lang="tr-TR" dirty="0"/>
              <a:t>: </a:t>
            </a:r>
            <a:r>
              <a:rPr lang="tr-TR" b="1" dirty="0" err="1"/>
              <a:t>products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)</a:t>
            </a:r>
          </a:p>
          <a:p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Product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code</a:t>
            </a:r>
            <a:r>
              <a:rPr lang="tr-TR" dirty="0"/>
              <a:t>, </a:t>
            </a:r>
            <a:r>
              <a:rPr lang="tr-TR" dirty="0" err="1"/>
              <a:t>write</a:t>
            </a:r>
            <a:r>
              <a:rPr lang="tr-TR" dirty="0"/>
              <a:t> a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product’s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Book</a:t>
            </a:r>
            <a:r>
              <a:rPr lang="tr-TR" dirty="0"/>
              <a:t> </a:t>
            </a:r>
            <a:r>
              <a:rPr lang="tr-TR" dirty="0" err="1"/>
              <a:t>prices</a:t>
            </a:r>
            <a:r>
              <a:rPr lang="tr-TR" dirty="0"/>
              <a:t> </a:t>
            </a:r>
            <a:r>
              <a:rPr lang="tr-TR" dirty="0" err="1"/>
              <a:t>always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%10.</a:t>
            </a:r>
          </a:p>
          <a:p>
            <a:pPr lvl="1"/>
            <a:r>
              <a:rPr lang="tr-TR" dirty="0"/>
              <a:t>CD </a:t>
            </a:r>
            <a:r>
              <a:rPr lang="tr-TR" dirty="0" err="1"/>
              <a:t>prices</a:t>
            </a:r>
            <a:r>
              <a:rPr lang="tr-TR" dirty="0"/>
              <a:t> </a:t>
            </a:r>
            <a:r>
              <a:rPr lang="tr-TR" dirty="0" err="1"/>
              <a:t>always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%50.</a:t>
            </a:r>
          </a:p>
          <a:p>
            <a:pPr lvl="1"/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details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coded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subclasses</a:t>
            </a:r>
            <a:r>
              <a:rPr lang="tr-TR" dirty="0"/>
              <a:t>’ </a:t>
            </a:r>
            <a:r>
              <a:rPr lang="tr-TR" dirty="0" err="1"/>
              <a:t>increasePrice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.</a:t>
            </a:r>
          </a:p>
          <a:p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call</a:t>
            </a:r>
            <a:r>
              <a:rPr lang="tr-TR" dirty="0"/>
              <a:t>:</a:t>
            </a:r>
            <a:br>
              <a:rPr lang="tr-TR" dirty="0"/>
            </a:br>
            <a:r>
              <a:rPr lang="tr-TR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increaseAllPrices</a:t>
            </a:r>
            <a:r>
              <a:rPr lang="tr-TR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tr-TR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products</a:t>
            </a:r>
            <a:r>
              <a:rPr lang="tr-TR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  <a:r>
              <a:rPr lang="tr-TR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tr-TR" sz="18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tr-TR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tr-TR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tr-TR" sz="18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tr-TR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an </a:t>
            </a:r>
            <a:r>
              <a:rPr lang="tr-TR" sz="18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tr-TR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tr-TR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</a:t>
            </a:r>
            <a:r>
              <a:rPr lang="tr-TR" sz="18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products</a:t>
            </a:r>
            <a:r>
              <a:rPr lang="tr-TR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call</a:t>
            </a:r>
            <a:r>
              <a:rPr lang="tr-T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19AD0-2F97-6042-99B2-0D6B4C5B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DE38-24A1-FD4E-BEDC-814D3F4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Sample</a:t>
            </a:r>
            <a:r>
              <a:rPr lang="tr-TR" dirty="0"/>
              <a:t> Program </a:t>
            </a:r>
            <a:r>
              <a:rPr lang="tr-TR" dirty="0" err="1"/>
              <a:t>Output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A0DF9-F615-AD44-A3E9-88D8BBA1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4B06E-028B-7B48-A593-FFD2770B4D86}"/>
              </a:ext>
            </a:extLst>
          </p:cNvPr>
          <p:cNvSpPr/>
          <p:nvPr/>
        </p:nvSpPr>
        <p:spPr>
          <a:xfrm>
            <a:off x="167640" y="849099"/>
            <a:ext cx="107125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>
                <a:latin typeface="Menlo" panose="020B0609030804020204" pitchFamily="49" charset="0"/>
              </a:rPr>
              <a:t>Initial</a:t>
            </a:r>
            <a:r>
              <a:rPr lang="tr-TR" sz="1600" b="1" dirty="0">
                <a:latin typeface="Menlo" panose="020B0609030804020204" pitchFamily="49" charset="0"/>
              </a:rPr>
              <a:t> </a:t>
            </a:r>
            <a:r>
              <a:rPr lang="tr-TR" sz="1600" b="1" dirty="0" err="1">
                <a:latin typeface="Menlo" panose="020B0609030804020204" pitchFamily="49" charset="0"/>
              </a:rPr>
              <a:t>prices</a:t>
            </a:r>
            <a:r>
              <a:rPr lang="tr-TR" sz="1600" b="1" dirty="0">
                <a:latin typeface="Menlo" panose="020B0609030804020204" pitchFamily="49" charset="0"/>
              </a:rPr>
              <a:t>:</a:t>
            </a:r>
          </a:p>
          <a:p>
            <a:r>
              <a:rPr lang="tr-TR" sz="1600" dirty="0" err="1">
                <a:latin typeface="Menlo" panose="020B0609030804020204" pitchFamily="49" charset="0"/>
              </a:rPr>
              <a:t>Book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author</a:t>
            </a:r>
            <a:r>
              <a:rPr lang="tr-TR" sz="1600" dirty="0">
                <a:latin typeface="Menlo" panose="020B0609030804020204" pitchFamily="49" charset="0"/>
              </a:rPr>
              <a:t>=LIANG, </a:t>
            </a:r>
            <a:r>
              <a:rPr lang="tr-TR" sz="1600" dirty="0" err="1">
                <a:latin typeface="Menlo" panose="020B0609030804020204" pitchFamily="49" charset="0"/>
              </a:rPr>
              <a:t>pageCount</a:t>
            </a:r>
            <a:r>
              <a:rPr lang="tr-TR" sz="1600" dirty="0">
                <a:latin typeface="Menlo" panose="020B0609030804020204" pitchFamily="49" charset="0"/>
              </a:rPr>
              <a:t>=1203 name=OOP, </a:t>
            </a:r>
            <a:r>
              <a:rPr lang="tr-TR" sz="1600" dirty="0" err="1">
                <a:latin typeface="Menlo" panose="020B0609030804020204" pitchFamily="49" charset="0"/>
              </a:rPr>
              <a:t>price</a:t>
            </a:r>
            <a:r>
              <a:rPr lang="tr-TR" sz="1600" dirty="0">
                <a:latin typeface="Menlo" panose="020B0609030804020204" pitchFamily="49" charset="0"/>
              </a:rPr>
              <a:t>=150.0</a:t>
            </a:r>
          </a:p>
          <a:p>
            <a:r>
              <a:rPr lang="tr-TR" sz="1600" dirty="0" err="1">
                <a:latin typeface="Menlo" panose="020B0609030804020204" pitchFamily="49" charset="0"/>
              </a:rPr>
              <a:t>Book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author</a:t>
            </a:r>
            <a:r>
              <a:rPr lang="tr-TR" sz="1600" dirty="0">
                <a:latin typeface="Menlo" panose="020B0609030804020204" pitchFamily="49" charset="0"/>
              </a:rPr>
              <a:t>=JOHN, </a:t>
            </a:r>
            <a:r>
              <a:rPr lang="tr-TR" sz="1600" dirty="0" err="1">
                <a:latin typeface="Menlo" panose="020B0609030804020204" pitchFamily="49" charset="0"/>
              </a:rPr>
              <a:t>pageCount</a:t>
            </a:r>
            <a:r>
              <a:rPr lang="tr-TR" sz="1600" dirty="0">
                <a:latin typeface="Menlo" panose="020B0609030804020204" pitchFamily="49" charset="0"/>
              </a:rPr>
              <a:t>=600 name=PYTHON, </a:t>
            </a:r>
            <a:r>
              <a:rPr lang="tr-TR" sz="1600" dirty="0" err="1">
                <a:latin typeface="Menlo" panose="020B0609030804020204" pitchFamily="49" charset="0"/>
              </a:rPr>
              <a:t>price</a:t>
            </a:r>
            <a:r>
              <a:rPr lang="tr-TR" sz="1600" dirty="0">
                <a:latin typeface="Menlo" panose="020B0609030804020204" pitchFamily="49" charset="0"/>
              </a:rPr>
              <a:t>=100.0</a:t>
            </a:r>
          </a:p>
          <a:p>
            <a:r>
              <a:rPr lang="tr-TR" sz="1600" dirty="0" err="1">
                <a:latin typeface="Menlo" panose="020B0609030804020204" pitchFamily="49" charset="0"/>
              </a:rPr>
              <a:t>Book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author</a:t>
            </a:r>
            <a:r>
              <a:rPr lang="tr-TR" sz="1600" dirty="0">
                <a:latin typeface="Menlo" panose="020B0609030804020204" pitchFamily="49" charset="0"/>
              </a:rPr>
              <a:t>=ROBERT, </a:t>
            </a:r>
            <a:r>
              <a:rPr lang="tr-TR" sz="1600" dirty="0" err="1">
                <a:latin typeface="Menlo" panose="020B0609030804020204" pitchFamily="49" charset="0"/>
              </a:rPr>
              <a:t>pageCount</a:t>
            </a:r>
            <a:r>
              <a:rPr lang="tr-TR" sz="1600" dirty="0">
                <a:latin typeface="Menlo" panose="020B0609030804020204" pitchFamily="49" charset="0"/>
              </a:rPr>
              <a:t>=304 name=DATABASE, </a:t>
            </a:r>
            <a:r>
              <a:rPr lang="tr-TR" sz="1600" dirty="0" err="1">
                <a:latin typeface="Menlo" panose="020B0609030804020204" pitchFamily="49" charset="0"/>
              </a:rPr>
              <a:t>price</a:t>
            </a:r>
            <a:r>
              <a:rPr lang="tr-TR" sz="1600" dirty="0">
                <a:latin typeface="Menlo" panose="020B0609030804020204" pitchFamily="49" charset="0"/>
              </a:rPr>
              <a:t>=30.0</a:t>
            </a:r>
          </a:p>
          <a:p>
            <a:r>
              <a:rPr lang="tr-TR" sz="1600" dirty="0">
                <a:latin typeface="Menlo" panose="020B0609030804020204" pitchFamily="49" charset="0"/>
              </a:rPr>
              <a:t>CD   artist=MARILLION, </a:t>
            </a:r>
            <a:r>
              <a:rPr lang="tr-TR" sz="1600" dirty="0" err="1">
                <a:latin typeface="Menlo" panose="020B0609030804020204" pitchFamily="49" charset="0"/>
              </a:rPr>
              <a:t>year</a:t>
            </a:r>
            <a:r>
              <a:rPr lang="tr-TR" sz="1600" dirty="0">
                <a:latin typeface="Menlo" panose="020B0609030804020204" pitchFamily="49" charset="0"/>
              </a:rPr>
              <a:t>=1980 name=AQUA, </a:t>
            </a:r>
            <a:r>
              <a:rPr lang="tr-TR" sz="1600" dirty="0" err="1">
                <a:latin typeface="Menlo" panose="020B0609030804020204" pitchFamily="49" charset="0"/>
              </a:rPr>
              <a:t>price</a:t>
            </a:r>
            <a:r>
              <a:rPr lang="tr-TR" sz="1600" dirty="0">
                <a:latin typeface="Menlo" panose="020B0609030804020204" pitchFamily="49" charset="0"/>
              </a:rPr>
              <a:t>=20.0</a:t>
            </a:r>
          </a:p>
          <a:p>
            <a:r>
              <a:rPr lang="tr-TR" sz="1600" dirty="0">
                <a:latin typeface="Menlo" panose="020B0609030804020204" pitchFamily="49" charset="0"/>
              </a:rPr>
              <a:t>CD   artist=ASIA, </a:t>
            </a:r>
            <a:r>
              <a:rPr lang="tr-TR" sz="1600" dirty="0" err="1">
                <a:latin typeface="Menlo" panose="020B0609030804020204" pitchFamily="49" charset="0"/>
              </a:rPr>
              <a:t>year</a:t>
            </a:r>
            <a:r>
              <a:rPr lang="tr-TR" sz="1600" dirty="0">
                <a:latin typeface="Menlo" panose="020B0609030804020204" pitchFamily="49" charset="0"/>
              </a:rPr>
              <a:t>=1986 name=ASTRA, </a:t>
            </a:r>
            <a:r>
              <a:rPr lang="tr-TR" sz="1600" dirty="0" err="1">
                <a:latin typeface="Menlo" panose="020B0609030804020204" pitchFamily="49" charset="0"/>
              </a:rPr>
              <a:t>price</a:t>
            </a:r>
            <a:r>
              <a:rPr lang="tr-TR" sz="1600" dirty="0">
                <a:latin typeface="Menlo" panose="020B0609030804020204" pitchFamily="49" charset="0"/>
              </a:rPr>
              <a:t>=30.0</a:t>
            </a:r>
          </a:p>
          <a:p>
            <a:r>
              <a:rPr lang="tr-TR" sz="1600" dirty="0" err="1">
                <a:latin typeface="Menlo" panose="020B0609030804020204" pitchFamily="49" charset="0"/>
              </a:rPr>
              <a:t>Book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author</a:t>
            </a:r>
            <a:r>
              <a:rPr lang="tr-TR" sz="1600" dirty="0">
                <a:latin typeface="Menlo" panose="020B0609030804020204" pitchFamily="49" charset="0"/>
              </a:rPr>
              <a:t>=ALICE, </a:t>
            </a:r>
            <a:r>
              <a:rPr lang="tr-TR" sz="1600" dirty="0" err="1">
                <a:latin typeface="Menlo" panose="020B0609030804020204" pitchFamily="49" charset="0"/>
              </a:rPr>
              <a:t>pageCount</a:t>
            </a:r>
            <a:r>
              <a:rPr lang="tr-TR" sz="1600" dirty="0">
                <a:latin typeface="Menlo" panose="020B0609030804020204" pitchFamily="49" charset="0"/>
              </a:rPr>
              <a:t>=450 name=ALGORITHM, </a:t>
            </a:r>
            <a:r>
              <a:rPr lang="tr-TR" sz="1600" dirty="0" err="1">
                <a:latin typeface="Menlo" panose="020B0609030804020204" pitchFamily="49" charset="0"/>
              </a:rPr>
              <a:t>price</a:t>
            </a:r>
            <a:r>
              <a:rPr lang="tr-TR" sz="1600" dirty="0">
                <a:latin typeface="Menlo" panose="020B0609030804020204" pitchFamily="49" charset="0"/>
              </a:rPr>
              <a:t>=98.0</a:t>
            </a:r>
          </a:p>
          <a:p>
            <a:r>
              <a:rPr lang="tr-TR" sz="1600" dirty="0">
                <a:latin typeface="Menlo" panose="020B0609030804020204" pitchFamily="49" charset="0"/>
              </a:rPr>
              <a:t>CD   artist=GONG, </a:t>
            </a:r>
            <a:r>
              <a:rPr lang="tr-TR" sz="1600" dirty="0" err="1">
                <a:latin typeface="Menlo" panose="020B0609030804020204" pitchFamily="49" charset="0"/>
              </a:rPr>
              <a:t>year</a:t>
            </a:r>
            <a:r>
              <a:rPr lang="tr-TR" sz="1600" dirty="0">
                <a:latin typeface="Menlo" panose="020B0609030804020204" pitchFamily="49" charset="0"/>
              </a:rPr>
              <a:t>=1977 name=SHAMAL, </a:t>
            </a:r>
            <a:r>
              <a:rPr lang="tr-TR" sz="1600" dirty="0" err="1">
                <a:latin typeface="Menlo" panose="020B0609030804020204" pitchFamily="49" charset="0"/>
              </a:rPr>
              <a:t>price</a:t>
            </a:r>
            <a:r>
              <a:rPr lang="tr-TR" sz="1600" dirty="0">
                <a:latin typeface="Menlo" panose="020B0609030804020204" pitchFamily="49" charset="0"/>
              </a:rPr>
              <a:t>=55.0</a:t>
            </a:r>
          </a:p>
          <a:p>
            <a:br>
              <a:rPr lang="tr-TR" sz="1600" dirty="0">
                <a:latin typeface="Menlo" panose="020B0609030804020204" pitchFamily="49" charset="0"/>
              </a:rPr>
            </a:br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b="1" dirty="0" err="1">
                <a:latin typeface="Menlo" panose="020B0609030804020204" pitchFamily="49" charset="0"/>
              </a:rPr>
              <a:t>After</a:t>
            </a:r>
            <a:r>
              <a:rPr lang="tr-TR" sz="1600" b="1" dirty="0">
                <a:latin typeface="Menlo" panose="020B0609030804020204" pitchFamily="49" charset="0"/>
              </a:rPr>
              <a:t> </a:t>
            </a:r>
            <a:r>
              <a:rPr lang="tr-TR" sz="1600" b="1" dirty="0" err="1">
                <a:latin typeface="Menlo" panose="020B0609030804020204" pitchFamily="49" charset="0"/>
              </a:rPr>
              <a:t>price</a:t>
            </a:r>
            <a:r>
              <a:rPr lang="tr-TR" sz="1600" b="1" dirty="0">
                <a:latin typeface="Menlo" panose="020B0609030804020204" pitchFamily="49" charset="0"/>
              </a:rPr>
              <a:t> </a:t>
            </a:r>
            <a:r>
              <a:rPr lang="tr-TR" sz="1600" b="1" dirty="0" err="1">
                <a:latin typeface="Menlo" panose="020B0609030804020204" pitchFamily="49" charset="0"/>
              </a:rPr>
              <a:t>increase</a:t>
            </a:r>
            <a:r>
              <a:rPr lang="tr-TR" sz="1600" b="1" dirty="0">
                <a:latin typeface="Menlo" panose="020B0609030804020204" pitchFamily="49" charset="0"/>
              </a:rPr>
              <a:t>:</a:t>
            </a:r>
          </a:p>
          <a:p>
            <a:r>
              <a:rPr lang="tr-TR" sz="1600" dirty="0" err="1">
                <a:latin typeface="Menlo" panose="020B0609030804020204" pitchFamily="49" charset="0"/>
              </a:rPr>
              <a:t>Book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author</a:t>
            </a:r>
            <a:r>
              <a:rPr lang="tr-TR" sz="1600" dirty="0">
                <a:latin typeface="Menlo" panose="020B0609030804020204" pitchFamily="49" charset="0"/>
              </a:rPr>
              <a:t>=LIANG, </a:t>
            </a:r>
            <a:r>
              <a:rPr lang="tr-TR" sz="1600" dirty="0" err="1">
                <a:latin typeface="Menlo" panose="020B0609030804020204" pitchFamily="49" charset="0"/>
              </a:rPr>
              <a:t>pageCount</a:t>
            </a:r>
            <a:r>
              <a:rPr lang="tr-TR" sz="1600" dirty="0">
                <a:latin typeface="Menlo" panose="020B0609030804020204" pitchFamily="49" charset="0"/>
              </a:rPr>
              <a:t>=1203 name=OOP, </a:t>
            </a:r>
            <a:r>
              <a:rPr lang="tr-TR" sz="1600" b="1" dirty="0" err="1">
                <a:latin typeface="Menlo" panose="020B0609030804020204" pitchFamily="49" charset="0"/>
              </a:rPr>
              <a:t>price</a:t>
            </a:r>
            <a:r>
              <a:rPr lang="tr-TR" sz="1600" b="1" dirty="0">
                <a:latin typeface="Menlo" panose="020B0609030804020204" pitchFamily="49" charset="0"/>
              </a:rPr>
              <a:t>=165.0</a:t>
            </a:r>
          </a:p>
          <a:p>
            <a:r>
              <a:rPr lang="tr-TR" sz="1600" dirty="0" err="1">
                <a:latin typeface="Menlo" panose="020B0609030804020204" pitchFamily="49" charset="0"/>
              </a:rPr>
              <a:t>Book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author</a:t>
            </a:r>
            <a:r>
              <a:rPr lang="tr-TR" sz="1600" dirty="0">
                <a:latin typeface="Menlo" panose="020B0609030804020204" pitchFamily="49" charset="0"/>
              </a:rPr>
              <a:t>=JOHN, </a:t>
            </a:r>
            <a:r>
              <a:rPr lang="tr-TR" sz="1600" dirty="0" err="1">
                <a:latin typeface="Menlo" panose="020B0609030804020204" pitchFamily="49" charset="0"/>
              </a:rPr>
              <a:t>pageCount</a:t>
            </a:r>
            <a:r>
              <a:rPr lang="tr-TR" sz="1600" dirty="0">
                <a:latin typeface="Menlo" panose="020B0609030804020204" pitchFamily="49" charset="0"/>
              </a:rPr>
              <a:t>=600 name=PYTHON, </a:t>
            </a:r>
            <a:r>
              <a:rPr lang="tr-TR" sz="1600" b="1" dirty="0" err="1">
                <a:latin typeface="Menlo" panose="020B0609030804020204" pitchFamily="49" charset="0"/>
              </a:rPr>
              <a:t>price</a:t>
            </a:r>
            <a:r>
              <a:rPr lang="tr-TR" sz="1600" b="1" dirty="0">
                <a:latin typeface="Menlo" panose="020B0609030804020204" pitchFamily="49" charset="0"/>
              </a:rPr>
              <a:t>=110.0</a:t>
            </a:r>
          </a:p>
          <a:p>
            <a:r>
              <a:rPr lang="tr-TR" sz="1600" dirty="0" err="1">
                <a:latin typeface="Menlo" panose="020B0609030804020204" pitchFamily="49" charset="0"/>
              </a:rPr>
              <a:t>Book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author</a:t>
            </a:r>
            <a:r>
              <a:rPr lang="tr-TR" sz="1600" dirty="0">
                <a:latin typeface="Menlo" panose="020B0609030804020204" pitchFamily="49" charset="0"/>
              </a:rPr>
              <a:t>=ROBERT, </a:t>
            </a:r>
            <a:r>
              <a:rPr lang="tr-TR" sz="1600" dirty="0" err="1">
                <a:latin typeface="Menlo" panose="020B0609030804020204" pitchFamily="49" charset="0"/>
              </a:rPr>
              <a:t>pageCount</a:t>
            </a:r>
            <a:r>
              <a:rPr lang="tr-TR" sz="1600" dirty="0">
                <a:latin typeface="Menlo" panose="020B0609030804020204" pitchFamily="49" charset="0"/>
              </a:rPr>
              <a:t>=304 name=DATABASE, </a:t>
            </a:r>
            <a:r>
              <a:rPr lang="tr-TR" sz="1600" b="1" dirty="0" err="1">
                <a:latin typeface="Menlo" panose="020B0609030804020204" pitchFamily="49" charset="0"/>
              </a:rPr>
              <a:t>price</a:t>
            </a:r>
            <a:r>
              <a:rPr lang="tr-TR" sz="1600" b="1" dirty="0">
                <a:latin typeface="Menlo" panose="020B0609030804020204" pitchFamily="49" charset="0"/>
              </a:rPr>
              <a:t>=33.0</a:t>
            </a:r>
          </a:p>
          <a:p>
            <a:r>
              <a:rPr lang="tr-TR" sz="1600" dirty="0">
                <a:latin typeface="Menlo" panose="020B0609030804020204" pitchFamily="49" charset="0"/>
              </a:rPr>
              <a:t>CD   artist=MARILLION, </a:t>
            </a:r>
            <a:r>
              <a:rPr lang="tr-TR" sz="1600" dirty="0" err="1">
                <a:latin typeface="Menlo" panose="020B0609030804020204" pitchFamily="49" charset="0"/>
              </a:rPr>
              <a:t>year</a:t>
            </a:r>
            <a:r>
              <a:rPr lang="tr-TR" sz="1600" dirty="0">
                <a:latin typeface="Menlo" panose="020B0609030804020204" pitchFamily="49" charset="0"/>
              </a:rPr>
              <a:t>=1980 name=AQUA, </a:t>
            </a:r>
            <a:r>
              <a:rPr lang="tr-TR" sz="1600" b="1" dirty="0" err="1">
                <a:latin typeface="Menlo" panose="020B0609030804020204" pitchFamily="49" charset="0"/>
              </a:rPr>
              <a:t>price</a:t>
            </a:r>
            <a:r>
              <a:rPr lang="tr-TR" sz="1600" b="1" dirty="0">
                <a:latin typeface="Menlo" panose="020B0609030804020204" pitchFamily="49" charset="0"/>
              </a:rPr>
              <a:t>=40.0</a:t>
            </a:r>
          </a:p>
          <a:p>
            <a:r>
              <a:rPr lang="tr-TR" sz="1600" dirty="0">
                <a:latin typeface="Menlo" panose="020B0609030804020204" pitchFamily="49" charset="0"/>
              </a:rPr>
              <a:t>CD   artist=ASIA, </a:t>
            </a:r>
            <a:r>
              <a:rPr lang="tr-TR" sz="1600" dirty="0" err="1">
                <a:latin typeface="Menlo" panose="020B0609030804020204" pitchFamily="49" charset="0"/>
              </a:rPr>
              <a:t>year</a:t>
            </a:r>
            <a:r>
              <a:rPr lang="tr-TR" sz="1600" dirty="0">
                <a:latin typeface="Menlo" panose="020B0609030804020204" pitchFamily="49" charset="0"/>
              </a:rPr>
              <a:t>=1986 name=ASTRA, </a:t>
            </a:r>
            <a:r>
              <a:rPr lang="tr-TR" sz="1600" b="1" dirty="0" err="1">
                <a:latin typeface="Menlo" panose="020B0609030804020204" pitchFamily="49" charset="0"/>
              </a:rPr>
              <a:t>price</a:t>
            </a:r>
            <a:r>
              <a:rPr lang="tr-TR" sz="1600" b="1" dirty="0">
                <a:latin typeface="Menlo" panose="020B0609030804020204" pitchFamily="49" charset="0"/>
              </a:rPr>
              <a:t>=60.0</a:t>
            </a:r>
          </a:p>
          <a:p>
            <a:r>
              <a:rPr lang="tr-TR" sz="1600" dirty="0" err="1">
                <a:latin typeface="Menlo" panose="020B0609030804020204" pitchFamily="49" charset="0"/>
              </a:rPr>
              <a:t>Book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author</a:t>
            </a:r>
            <a:r>
              <a:rPr lang="tr-TR" sz="1600" dirty="0">
                <a:latin typeface="Menlo" panose="020B0609030804020204" pitchFamily="49" charset="0"/>
              </a:rPr>
              <a:t>=ALICE, </a:t>
            </a:r>
            <a:r>
              <a:rPr lang="tr-TR" sz="1600" dirty="0" err="1">
                <a:latin typeface="Menlo" panose="020B0609030804020204" pitchFamily="49" charset="0"/>
              </a:rPr>
              <a:t>pageCount</a:t>
            </a:r>
            <a:r>
              <a:rPr lang="tr-TR" sz="1600" dirty="0">
                <a:latin typeface="Menlo" panose="020B0609030804020204" pitchFamily="49" charset="0"/>
              </a:rPr>
              <a:t>=450 name=ALGORITHM, </a:t>
            </a:r>
            <a:r>
              <a:rPr lang="tr-TR" sz="1600" b="1" dirty="0" err="1">
                <a:latin typeface="Menlo" panose="020B0609030804020204" pitchFamily="49" charset="0"/>
              </a:rPr>
              <a:t>price</a:t>
            </a:r>
            <a:r>
              <a:rPr lang="tr-TR" sz="1600" b="1" dirty="0">
                <a:latin typeface="Menlo" panose="020B0609030804020204" pitchFamily="49" charset="0"/>
              </a:rPr>
              <a:t>=107.8</a:t>
            </a:r>
          </a:p>
          <a:p>
            <a:r>
              <a:rPr lang="tr-TR" sz="1600" dirty="0">
                <a:latin typeface="Menlo" panose="020B0609030804020204" pitchFamily="49" charset="0"/>
              </a:rPr>
              <a:t>CD   artist=GONG, </a:t>
            </a:r>
            <a:r>
              <a:rPr lang="tr-TR" sz="1600" dirty="0" err="1">
                <a:latin typeface="Menlo" panose="020B0609030804020204" pitchFamily="49" charset="0"/>
              </a:rPr>
              <a:t>year</a:t>
            </a:r>
            <a:r>
              <a:rPr lang="tr-TR" sz="1600" dirty="0">
                <a:latin typeface="Menlo" panose="020B0609030804020204" pitchFamily="49" charset="0"/>
              </a:rPr>
              <a:t>=1977 name=SHAMAL, </a:t>
            </a:r>
            <a:r>
              <a:rPr lang="tr-TR" sz="1600" b="1" dirty="0" err="1">
                <a:latin typeface="Menlo" panose="020B0609030804020204" pitchFamily="49" charset="0"/>
              </a:rPr>
              <a:t>price</a:t>
            </a:r>
            <a:r>
              <a:rPr lang="tr-TR" sz="1600" b="1" dirty="0">
                <a:latin typeface="Menlo" panose="020B0609030804020204" pitchFamily="49" charset="0"/>
              </a:rPr>
              <a:t>=110.0</a:t>
            </a:r>
            <a:endParaRPr lang="tr-TR" sz="1600" b="1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2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1BD6-A7C7-854E-99C4-303F507A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Read Data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Text</a:t>
            </a:r>
            <a:r>
              <a:rPr lang="tr-TR" dirty="0"/>
              <a:t> File: </a:t>
            </a:r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C1CC-62A5-AF4B-AF11-443B81B1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365C831-F731-384F-B7C9-273830E30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1" t="2064"/>
          <a:stretch/>
        </p:blipFill>
        <p:spPr>
          <a:xfrm>
            <a:off x="158495" y="670559"/>
            <a:ext cx="7034785" cy="45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9006-BE60-6646-96D8-0AFCC71E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" y="-2419"/>
            <a:ext cx="12036021" cy="554683"/>
          </a:xfrm>
        </p:spPr>
        <p:txBody>
          <a:bodyPr/>
          <a:lstStyle/>
          <a:p>
            <a:r>
              <a:rPr lang="tr-TR" dirty="0" err="1"/>
              <a:t>Hints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DE0D-381E-384D-9410-818A42BD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convert</a:t>
            </a:r>
            <a:r>
              <a:rPr lang="tr-TR" dirty="0"/>
              <a:t> a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Integer.parseInt</a:t>
            </a:r>
            <a:r>
              <a:rPr lang="tr-TR" dirty="0"/>
              <a:t>() </a:t>
            </a:r>
            <a:r>
              <a:rPr lang="tr-TR" dirty="0" err="1"/>
              <a:t>method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.</a:t>
            </a:r>
          </a:p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split</a:t>
            </a:r>
            <a:r>
              <a:rPr lang="tr-TR" dirty="0"/>
              <a:t> a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a </a:t>
            </a:r>
            <a:r>
              <a:rPr lang="tr-TR" dirty="0" err="1"/>
              <a:t>delimiter</a:t>
            </a:r>
            <a:r>
              <a:rPr lang="tr-TR" dirty="0"/>
              <a:t> 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() </a:t>
            </a:r>
            <a:r>
              <a:rPr lang="tr-TR" dirty="0" err="1"/>
              <a:t>method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Usage</a:t>
            </a:r>
            <a:r>
              <a:rPr lang="tr-TR" dirty="0"/>
              <a:t>: 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parts</a:t>
            </a:r>
            <a:r>
              <a:rPr lang="tr-TR" dirty="0"/>
              <a:t> = </a:t>
            </a:r>
            <a:r>
              <a:rPr lang="tr-TR" dirty="0" err="1"/>
              <a:t>str.split</a:t>
            </a:r>
            <a:r>
              <a:rPr lang="tr-TR" dirty="0"/>
              <a:t>("#") </a:t>
            </a:r>
            <a:r>
              <a:rPr lang="tr-TR" dirty="0" err="1"/>
              <a:t>splits</a:t>
            </a:r>
            <a:r>
              <a:rPr lang="tr-TR" dirty="0"/>
              <a:t> </a:t>
            </a:r>
            <a:r>
              <a:rPr lang="tr-TR" dirty="0" err="1"/>
              <a:t>str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# </a:t>
            </a:r>
            <a:r>
              <a:rPr lang="tr-TR" dirty="0" err="1"/>
              <a:t>symbol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in a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array</a:t>
            </a:r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3456-DC5B-DC48-97FF-B73BFBA9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33088</TotalTime>
  <Words>417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Menlo</vt:lpstr>
      <vt:lpstr>Optima</vt:lpstr>
      <vt:lpstr>Palatino Linotype</vt:lpstr>
      <vt:lpstr>Office Theme</vt:lpstr>
      <vt:lpstr>Products Abstract Classes and Polymorphism</vt:lpstr>
      <vt:lpstr>Product Management</vt:lpstr>
      <vt:lpstr>UML Diagrams</vt:lpstr>
      <vt:lpstr>PowerPoint Presentation</vt:lpstr>
      <vt:lpstr>Program Requirements</vt:lpstr>
      <vt:lpstr>Sample Program Output</vt:lpstr>
      <vt:lpstr>Read Data from a Text File: Example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106 Object-oriented Programming</dc:title>
  <dc:creator>Microsoft Office User</dc:creator>
  <cp:lastModifiedBy>Berk Gokberk</cp:lastModifiedBy>
  <cp:revision>1630</cp:revision>
  <cp:lastPrinted>2017-08-24T18:30:33Z</cp:lastPrinted>
  <dcterms:created xsi:type="dcterms:W3CDTF">2017-07-30T10:57:46Z</dcterms:created>
  <dcterms:modified xsi:type="dcterms:W3CDTF">2018-12-25T09:56:11Z</dcterms:modified>
</cp:coreProperties>
</file>