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IBM Plex Sans" charset="1" panose="020B0503050203000203"/>
      <p:regular r:id="rId10"/>
    </p:embeddedFont>
    <p:embeddedFont>
      <p:font typeface="IBM Plex Sans Bold" charset="1" panose="020B0803050203000203"/>
      <p:regular r:id="rId11"/>
    </p:embeddedFont>
    <p:embeddedFont>
      <p:font typeface="IBM Plex Sans Italics" charset="1" panose="020B0503050203000203"/>
      <p:regular r:id="rId12"/>
    </p:embeddedFont>
    <p:embeddedFont>
      <p:font typeface="IBM Plex Sans Bold Italics" charset="1" panose="020B0803050203000203"/>
      <p:regular r:id="rId13"/>
    </p:embeddedFont>
    <p:embeddedFont>
      <p:font typeface="IBM Plex Sans Thin" charset="1" panose="020B0203050203000203"/>
      <p:regular r:id="rId14"/>
    </p:embeddedFont>
    <p:embeddedFont>
      <p:font typeface="IBM Plex Sans Thin Italics" charset="1" panose="020B0203050203000203"/>
      <p:regular r:id="rId15"/>
    </p:embeddedFont>
    <p:embeddedFont>
      <p:font typeface="IBM Plex Sans Medium" charset="1" panose="020B0603050203000203"/>
      <p:regular r:id="rId16"/>
    </p:embeddedFont>
    <p:embeddedFont>
      <p:font typeface="IBM Plex Sans Medium Italics" charset="1" panose="020B06030502030002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36" Target="slides/slide19.xml" Type="http://schemas.openxmlformats.org/officeDocument/2006/relationships/slide"/><Relationship Id="rId37" Target="slides/slide20.xml" Type="http://schemas.openxmlformats.org/officeDocument/2006/relationships/slide"/><Relationship Id="rId38" Target="slides/slide2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2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2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2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https://docs.google.com/spreadsheets/d/1DUF2isFWsqVSYhbaACYtbgcLi_YjDqpE3GLQIVgkKQg/edit#gid=69851113" TargetMode="External" Type="http://schemas.openxmlformats.org/officeDocument/2006/relationships/hyperlink"/><Relationship Id="rId7" Target="https://docs.google.com/spreadsheets/d/1DUF2isFWsqVSYhbaACYtbgcLi_YjDqpE3GLQIVgkKQg/edit#gid=69851113" TargetMode="External" Type="http://schemas.openxmlformats.org/officeDocument/2006/relationships/hyperlink"/><Relationship Id="rId8" Target="https://docs.google.com/spreadsheets/d/1DUF2isFWsqVSYhbaACYtbgcLi_YjDqpE3GLQIVgkKQg/edit#gid=69851113" TargetMode="External" Type="http://schemas.openxmlformats.org/officeDocument/2006/relationships/hyperlink"/><Relationship Id="rId9" Target="https://docs.google.com/spreadsheets/d/1DUF2isFWsqVSYhbaACYtbgcLi_YjDqpE3GLQIVgkKQg/edit#gid=69851113"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https://docs.google.com/spreadsheets/d/1DUF2isFWsqVSYhbaACYtbgcLi_YjDqpE3GLQIVgkKQg/edit#gid=69851113"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862013"/>
            <a:ext cx="2689779" cy="323850"/>
          </a:xfrm>
          <a:prstGeom prst="rect">
            <a:avLst/>
          </a:prstGeom>
        </p:spPr>
        <p:txBody>
          <a:bodyPr anchor="t" rtlCol="false" tIns="0" lIns="0" bIns="0" rIns="0">
            <a:spAutoFit/>
          </a:bodyPr>
          <a:lstStyle/>
          <a:p>
            <a:pPr marL="0" indent="0" lvl="0">
              <a:lnSpc>
                <a:spcPts val="2520"/>
              </a:lnSpc>
              <a:spcBef>
                <a:spcPct val="0"/>
              </a:spcBef>
            </a:pPr>
            <a:r>
              <a:rPr lang="en-US" sz="2100">
                <a:solidFill>
                  <a:srgbClr val="000000"/>
                </a:solidFill>
                <a:latin typeface="IBM Plex Sans"/>
              </a:rPr>
              <a:t>Veri Organizasyonu</a:t>
            </a:r>
          </a:p>
        </p:txBody>
      </p:sp>
      <p:sp>
        <p:nvSpPr>
          <p:cNvPr name="Freeform 3" id="3"/>
          <p:cNvSpPr/>
          <p:nvPr/>
        </p:nvSpPr>
        <p:spPr>
          <a:xfrm flipH="false" flipV="false" rot="2151761">
            <a:off x="10912533" y="-4157532"/>
            <a:ext cx="10454404" cy="7622211"/>
          </a:xfrm>
          <a:custGeom>
            <a:avLst/>
            <a:gdLst/>
            <a:ahLst/>
            <a:cxnLst/>
            <a:rect r="r" b="b" t="t" l="l"/>
            <a:pathLst>
              <a:path h="7622211" w="10454404">
                <a:moveTo>
                  <a:pt x="0" y="0"/>
                </a:moveTo>
                <a:lnTo>
                  <a:pt x="10454404" y="0"/>
                </a:lnTo>
                <a:lnTo>
                  <a:pt x="10454404" y="7622212"/>
                </a:lnTo>
                <a:lnTo>
                  <a:pt x="0" y="7622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2338971" y="8385175"/>
            <a:ext cx="5371491" cy="1109345"/>
          </a:xfrm>
          <a:prstGeom prst="rect">
            <a:avLst/>
          </a:prstGeom>
        </p:spPr>
        <p:txBody>
          <a:bodyPr anchor="t" rtlCol="false" tIns="0" lIns="0" bIns="0" rIns="0">
            <a:spAutoFit/>
          </a:bodyPr>
          <a:lstStyle/>
          <a:p>
            <a:pPr algn="ctr">
              <a:lnSpc>
                <a:spcPts val="4480"/>
              </a:lnSpc>
            </a:pPr>
            <a:r>
              <a:rPr lang="en-US" sz="3200">
                <a:solidFill>
                  <a:srgbClr val="000000"/>
                </a:solidFill>
                <a:latin typeface="IBM Plex Sans"/>
              </a:rPr>
              <a:t>Gökçe KELEŞYILMAZ</a:t>
            </a:r>
          </a:p>
          <a:p>
            <a:pPr algn="ctr">
              <a:lnSpc>
                <a:spcPts val="4480"/>
              </a:lnSpc>
            </a:pPr>
            <a:r>
              <a:rPr lang="en-US" sz="3200">
                <a:solidFill>
                  <a:srgbClr val="000000"/>
                </a:solidFill>
                <a:latin typeface="IBM Plex Sans"/>
              </a:rPr>
              <a:t>02210224004</a:t>
            </a:r>
          </a:p>
        </p:txBody>
      </p:sp>
      <p:sp>
        <p:nvSpPr>
          <p:cNvPr name="TextBox 6" id="6"/>
          <p:cNvSpPr txBox="true"/>
          <p:nvPr/>
        </p:nvSpPr>
        <p:spPr>
          <a:xfrm rot="0">
            <a:off x="2373590" y="4144486"/>
            <a:ext cx="13474964" cy="1405890"/>
          </a:xfrm>
          <a:prstGeom prst="rect">
            <a:avLst/>
          </a:prstGeom>
        </p:spPr>
        <p:txBody>
          <a:bodyPr anchor="t" rtlCol="false" tIns="0" lIns="0" bIns="0" rIns="0">
            <a:spAutoFit/>
          </a:bodyPr>
          <a:lstStyle/>
          <a:p>
            <a:pPr algn="ctr">
              <a:lnSpc>
                <a:spcPts val="3600"/>
              </a:lnSpc>
            </a:pPr>
            <a:r>
              <a:rPr lang="en-US" sz="3600">
                <a:solidFill>
                  <a:srgbClr val="000000"/>
                </a:solidFill>
                <a:latin typeface="IBM Plex Sans Bold"/>
              </a:rPr>
              <a:t>İlişkisel ve İlişkisel Olmayan (NoSQL) Veri Tabanı Sistemleri Mimari Performansının Yönetim Bilişim Sistemleri Kapsamında İncelenmesi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376890">
            <a:off x="-4899893" y="6122938"/>
            <a:ext cx="11422613" cy="8328123"/>
          </a:xfrm>
          <a:custGeom>
            <a:avLst/>
            <a:gdLst/>
            <a:ahLst/>
            <a:cxnLst/>
            <a:rect r="r" b="b" t="t" l="l"/>
            <a:pathLst>
              <a:path h="8328123" w="11422613">
                <a:moveTo>
                  <a:pt x="0" y="0"/>
                </a:moveTo>
                <a:lnTo>
                  <a:pt x="11422613" y="0"/>
                </a:lnTo>
                <a:lnTo>
                  <a:pt x="11422613" y="8328124"/>
                </a:lnTo>
                <a:lnTo>
                  <a:pt x="0" y="83281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01976" y="5216334"/>
            <a:ext cx="515530" cy="446167"/>
          </a:xfrm>
          <a:custGeom>
            <a:avLst/>
            <a:gdLst/>
            <a:ahLst/>
            <a:cxnLst/>
            <a:rect r="r" b="b" t="t" l="l"/>
            <a:pathLst>
              <a:path h="446167" w="515530">
                <a:moveTo>
                  <a:pt x="0" y="0"/>
                </a:moveTo>
                <a:lnTo>
                  <a:pt x="515530" y="0"/>
                </a:lnTo>
                <a:lnTo>
                  <a:pt x="515530" y="446167"/>
                </a:lnTo>
                <a:lnTo>
                  <a:pt x="0" y="4461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144000" y="1019134"/>
            <a:ext cx="8115300" cy="657225"/>
          </a:xfrm>
          <a:prstGeom prst="rect">
            <a:avLst/>
          </a:prstGeom>
        </p:spPr>
        <p:txBody>
          <a:bodyPr anchor="t" rtlCol="false" tIns="0" lIns="0" bIns="0" rIns="0">
            <a:spAutoFit/>
          </a:bodyPr>
          <a:lstStyle/>
          <a:p>
            <a:pPr algn="r" marL="0" indent="0" lvl="0">
              <a:lnSpc>
                <a:spcPts val="5280"/>
              </a:lnSpc>
              <a:spcBef>
                <a:spcPct val="0"/>
              </a:spcBef>
            </a:pPr>
            <a:r>
              <a:rPr lang="en-US" sz="4400">
                <a:solidFill>
                  <a:srgbClr val="000000"/>
                </a:solidFill>
                <a:latin typeface="IBM Plex Sans"/>
              </a:rPr>
              <a:t> 3-VERİ TABANI TASARIMI </a:t>
            </a:r>
          </a:p>
        </p:txBody>
      </p:sp>
      <p:sp>
        <p:nvSpPr>
          <p:cNvPr name="TextBox 5" id="5"/>
          <p:cNvSpPr txBox="true"/>
          <p:nvPr/>
        </p:nvSpPr>
        <p:spPr>
          <a:xfrm rot="0">
            <a:off x="1856595" y="2876318"/>
            <a:ext cx="15402705" cy="3783965"/>
          </a:xfrm>
          <a:prstGeom prst="rect">
            <a:avLst/>
          </a:prstGeom>
        </p:spPr>
        <p:txBody>
          <a:bodyPr anchor="t" rtlCol="false" tIns="0" lIns="0" bIns="0" rIns="0">
            <a:spAutoFit/>
          </a:bodyPr>
          <a:lstStyle/>
          <a:p>
            <a:pPr>
              <a:lnSpc>
                <a:spcPts val="2730"/>
              </a:lnSpc>
            </a:pPr>
            <a:r>
              <a:rPr lang="en-US" sz="2100">
                <a:solidFill>
                  <a:srgbClr val="000000"/>
                </a:solidFill>
                <a:latin typeface="IBM Plex Sans"/>
              </a:rPr>
              <a:t>Geleneksel veri tabanı tasarımı, kullanıcı düzeyinden başlayarak fiziksel düzeye doğru ilerler. Kavramsal tasarımda, gereksinimlere dayalı olarak kavramsal şema belirlenir. Bu şema, genel olarak veri tabanının yapısını tanımlar ve kullanıcıların uygulamalarını modellemesine olanak tanır. Kavramsal şema, varlıklar, veri tipleri, ilişki tipleri ve kısıtlayıcılar gibi detaylara odaklanır ve yüksek düzeyli bir tanımlamadır.</a:t>
            </a:r>
          </a:p>
          <a:p>
            <a:pPr>
              <a:lnSpc>
                <a:spcPts val="2730"/>
              </a:lnSpc>
            </a:pPr>
          </a:p>
          <a:p>
            <a:pPr>
              <a:lnSpc>
                <a:spcPts val="2990"/>
              </a:lnSpc>
            </a:pPr>
          </a:p>
          <a:p>
            <a:pPr>
              <a:lnSpc>
                <a:spcPts val="2730"/>
              </a:lnSpc>
            </a:pPr>
            <a:r>
              <a:rPr lang="en-US" sz="2100">
                <a:solidFill>
                  <a:srgbClr val="000000"/>
                </a:solidFill>
                <a:latin typeface="IBM Plex Sans"/>
              </a:rPr>
              <a:t>Mantıksal veri modelleri genellikle gerçekleştirilemez, bu nedenle veri tabanı yönetim sistemi seçimi kavramsal tasarımdan sonra önemlidir. Fiziksel tasarımda ise verinin en yüksek verim için fiziksel olarak nasıl organize edileceği belirlenir, bu iç şema olarak adlandırılır. İç şema, depolama yapıları, kayıt formatları, veri tabanına giriş yöntemleri gibi detayları tanımlar ve yazılım ve donanıma bağımlıdır.</a:t>
            </a:r>
          </a:p>
          <a:p>
            <a:pPr>
              <a:lnSpc>
                <a:spcPts val="26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376890">
            <a:off x="-4899893" y="6122938"/>
            <a:ext cx="11422613" cy="8328123"/>
          </a:xfrm>
          <a:custGeom>
            <a:avLst/>
            <a:gdLst/>
            <a:ahLst/>
            <a:cxnLst/>
            <a:rect r="r" b="b" t="t" l="l"/>
            <a:pathLst>
              <a:path h="8328123" w="11422613">
                <a:moveTo>
                  <a:pt x="0" y="0"/>
                </a:moveTo>
                <a:lnTo>
                  <a:pt x="11422613" y="0"/>
                </a:lnTo>
                <a:lnTo>
                  <a:pt x="11422613" y="8328124"/>
                </a:lnTo>
                <a:lnTo>
                  <a:pt x="0" y="83281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01976" y="5216334"/>
            <a:ext cx="515530" cy="446167"/>
          </a:xfrm>
          <a:custGeom>
            <a:avLst/>
            <a:gdLst/>
            <a:ahLst/>
            <a:cxnLst/>
            <a:rect r="r" b="b" t="t" l="l"/>
            <a:pathLst>
              <a:path h="446167" w="515530">
                <a:moveTo>
                  <a:pt x="0" y="0"/>
                </a:moveTo>
                <a:lnTo>
                  <a:pt x="515530" y="0"/>
                </a:lnTo>
                <a:lnTo>
                  <a:pt x="515530" y="446167"/>
                </a:lnTo>
                <a:lnTo>
                  <a:pt x="0" y="4461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263066" y="1019134"/>
            <a:ext cx="11996234" cy="1323975"/>
          </a:xfrm>
          <a:prstGeom prst="rect">
            <a:avLst/>
          </a:prstGeom>
        </p:spPr>
        <p:txBody>
          <a:bodyPr anchor="t" rtlCol="false" tIns="0" lIns="0" bIns="0" rIns="0">
            <a:spAutoFit/>
          </a:bodyPr>
          <a:lstStyle/>
          <a:p>
            <a:pPr algn="r" marL="0" indent="0" lvl="0">
              <a:lnSpc>
                <a:spcPts val="5280"/>
              </a:lnSpc>
              <a:spcBef>
                <a:spcPct val="0"/>
              </a:spcBef>
            </a:pPr>
            <a:r>
              <a:rPr lang="en-US" sz="4400">
                <a:solidFill>
                  <a:srgbClr val="000000"/>
                </a:solidFill>
                <a:latin typeface="IBM Plex Sans"/>
              </a:rPr>
              <a:t> 4-İLİŞKİSEL VE İLİŞKİSEL OLMAYAN (NoSQL) VERİ TABANI SİSTEMLERİ</a:t>
            </a:r>
          </a:p>
        </p:txBody>
      </p:sp>
      <p:sp>
        <p:nvSpPr>
          <p:cNvPr name="TextBox 5" id="5"/>
          <p:cNvSpPr txBox="true"/>
          <p:nvPr/>
        </p:nvSpPr>
        <p:spPr>
          <a:xfrm rot="0">
            <a:off x="4198614" y="3795724"/>
            <a:ext cx="13060686" cy="4944110"/>
          </a:xfrm>
          <a:prstGeom prst="rect">
            <a:avLst/>
          </a:prstGeom>
        </p:spPr>
        <p:txBody>
          <a:bodyPr anchor="t" rtlCol="false" tIns="0" lIns="0" bIns="0" rIns="0">
            <a:spAutoFit/>
          </a:bodyPr>
          <a:lstStyle/>
          <a:p>
            <a:pPr marL="518158" indent="-259079" lvl="1">
              <a:lnSpc>
                <a:spcPts val="3119"/>
              </a:lnSpc>
              <a:buFont typeface="Arial"/>
              <a:buChar char="•"/>
            </a:pPr>
            <a:r>
              <a:rPr lang="en-US" sz="2399">
                <a:solidFill>
                  <a:srgbClr val="000000"/>
                </a:solidFill>
                <a:latin typeface="IBM Plex Sans"/>
              </a:rPr>
              <a:t>İlişkisel veritabanları, günümüzde en yaygın kullanılan veri tabanı sistemlerinden biridir. Bu sistemler, satır ve sütunlardan oluşan tablolardan meydana gelir. Tablolar arasında ilişkiler bulunur ve en az iki tablonun birbirine bağlı olmasıyla ilişkisel yapı oluşur. Bu yapı, veri tabanında verilerin tutulmasını sağlar. Her tablo belirli bir yapıya uygun verileri saklamak üzere tasarlanır.</a:t>
            </a:r>
          </a:p>
          <a:p>
            <a:pPr>
              <a:lnSpc>
                <a:spcPts val="3119"/>
              </a:lnSpc>
            </a:pPr>
            <a:r>
              <a:rPr lang="en-US" sz="2399">
                <a:solidFill>
                  <a:srgbClr val="000000"/>
                </a:solidFill>
                <a:latin typeface="IBM Plex Sans"/>
              </a:rPr>
              <a:t> </a:t>
            </a:r>
          </a:p>
          <a:p>
            <a:pPr>
              <a:lnSpc>
                <a:spcPts val="3119"/>
              </a:lnSpc>
            </a:pPr>
            <a:r>
              <a:rPr lang="en-US" sz="2399">
                <a:solidFill>
                  <a:srgbClr val="000000"/>
                </a:solidFill>
                <a:latin typeface="IBM Plex Sans"/>
              </a:rPr>
              <a:t>   ACID; klasik ilişkisel veri tabanı sistemlerinde sağlanan temel özellikler aşağıda sunulmuştur : </a:t>
            </a:r>
          </a:p>
          <a:p>
            <a:pPr marL="518158" indent="-259079" lvl="1">
              <a:lnSpc>
                <a:spcPts val="3119"/>
              </a:lnSpc>
              <a:buFont typeface="Arial"/>
              <a:buChar char="•"/>
            </a:pPr>
            <a:r>
              <a:rPr lang="en-US" sz="2399">
                <a:solidFill>
                  <a:srgbClr val="000000"/>
                </a:solidFill>
                <a:latin typeface="IBM Plex Sans"/>
              </a:rPr>
              <a:t> Bölünmezlik (Atomicity) </a:t>
            </a:r>
          </a:p>
          <a:p>
            <a:pPr marL="518158" indent="-259079" lvl="1">
              <a:lnSpc>
                <a:spcPts val="3119"/>
              </a:lnSpc>
              <a:buFont typeface="Arial"/>
              <a:buChar char="•"/>
            </a:pPr>
            <a:r>
              <a:rPr lang="en-US" sz="2399">
                <a:solidFill>
                  <a:srgbClr val="000000"/>
                </a:solidFill>
                <a:latin typeface="IBM Plex Sans"/>
              </a:rPr>
              <a:t>Tutarlılık (Consistency)</a:t>
            </a:r>
          </a:p>
          <a:p>
            <a:pPr marL="518158" indent="-259079" lvl="1">
              <a:lnSpc>
                <a:spcPts val="3119"/>
              </a:lnSpc>
              <a:buFont typeface="Arial"/>
              <a:buChar char="•"/>
            </a:pPr>
            <a:r>
              <a:rPr lang="en-US" sz="2399">
                <a:solidFill>
                  <a:srgbClr val="000000"/>
                </a:solidFill>
                <a:latin typeface="IBM Plex Sans"/>
              </a:rPr>
              <a:t>İzolasyon (Isolation)</a:t>
            </a:r>
          </a:p>
          <a:p>
            <a:pPr marL="518158" indent="-259079" lvl="1">
              <a:lnSpc>
                <a:spcPts val="3119"/>
              </a:lnSpc>
              <a:buFont typeface="Arial"/>
              <a:buChar char="•"/>
            </a:pPr>
            <a:r>
              <a:rPr lang="en-US" sz="2399">
                <a:solidFill>
                  <a:srgbClr val="000000"/>
                </a:solidFill>
                <a:latin typeface="IBM Plex Sans"/>
              </a:rPr>
              <a:t>Dayanıklılık (Durability) </a:t>
            </a:r>
          </a:p>
          <a:p>
            <a:pPr>
              <a:lnSpc>
                <a:spcPts val="2600"/>
              </a:lnSpc>
            </a:pPr>
          </a:p>
          <a:p>
            <a:pPr>
              <a:lnSpc>
                <a:spcPts val="2600"/>
              </a:lnSpc>
            </a:pPr>
          </a:p>
        </p:txBody>
      </p:sp>
      <p:sp>
        <p:nvSpPr>
          <p:cNvPr name="TextBox 6" id="6"/>
          <p:cNvSpPr txBox="true"/>
          <p:nvPr/>
        </p:nvSpPr>
        <p:spPr>
          <a:xfrm rot="0">
            <a:off x="1603859" y="2757499"/>
            <a:ext cx="11996234" cy="657225"/>
          </a:xfrm>
          <a:prstGeom prst="rect">
            <a:avLst/>
          </a:prstGeom>
        </p:spPr>
        <p:txBody>
          <a:bodyPr anchor="t" rtlCol="false" tIns="0" lIns="0" bIns="0" rIns="0">
            <a:spAutoFit/>
          </a:bodyPr>
          <a:lstStyle/>
          <a:p>
            <a:pPr algn="just" marL="0" indent="0" lvl="0">
              <a:lnSpc>
                <a:spcPts val="5280"/>
              </a:lnSpc>
              <a:spcBef>
                <a:spcPct val="0"/>
              </a:spcBef>
            </a:pPr>
            <a:r>
              <a:rPr lang="en-US" sz="4400">
                <a:solidFill>
                  <a:srgbClr val="000000"/>
                </a:solidFill>
                <a:latin typeface="IBM Plex Sans"/>
              </a:rPr>
              <a:t>a-İlişkisel Veritabanı</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376890">
            <a:off x="-4899893" y="6122938"/>
            <a:ext cx="11422613" cy="8328123"/>
          </a:xfrm>
          <a:custGeom>
            <a:avLst/>
            <a:gdLst/>
            <a:ahLst/>
            <a:cxnLst/>
            <a:rect r="r" b="b" t="t" l="l"/>
            <a:pathLst>
              <a:path h="8328123" w="11422613">
                <a:moveTo>
                  <a:pt x="0" y="0"/>
                </a:moveTo>
                <a:lnTo>
                  <a:pt x="11422613" y="0"/>
                </a:lnTo>
                <a:lnTo>
                  <a:pt x="11422613" y="8328124"/>
                </a:lnTo>
                <a:lnTo>
                  <a:pt x="0" y="83281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01976" y="5216334"/>
            <a:ext cx="515530" cy="446167"/>
          </a:xfrm>
          <a:custGeom>
            <a:avLst/>
            <a:gdLst/>
            <a:ahLst/>
            <a:cxnLst/>
            <a:rect r="r" b="b" t="t" l="l"/>
            <a:pathLst>
              <a:path h="446167" w="515530">
                <a:moveTo>
                  <a:pt x="0" y="0"/>
                </a:moveTo>
                <a:lnTo>
                  <a:pt x="515530" y="0"/>
                </a:lnTo>
                <a:lnTo>
                  <a:pt x="515530" y="446167"/>
                </a:lnTo>
                <a:lnTo>
                  <a:pt x="0" y="4461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591405" y="4990784"/>
            <a:ext cx="7667895" cy="4850653"/>
          </a:xfrm>
          <a:custGeom>
            <a:avLst/>
            <a:gdLst/>
            <a:ahLst/>
            <a:cxnLst/>
            <a:rect r="r" b="b" t="t" l="l"/>
            <a:pathLst>
              <a:path h="4850653" w="7667895">
                <a:moveTo>
                  <a:pt x="0" y="0"/>
                </a:moveTo>
                <a:lnTo>
                  <a:pt x="7667895" y="0"/>
                </a:lnTo>
                <a:lnTo>
                  <a:pt x="7667895" y="4850653"/>
                </a:lnTo>
                <a:lnTo>
                  <a:pt x="0" y="4850653"/>
                </a:lnTo>
                <a:lnTo>
                  <a:pt x="0" y="0"/>
                </a:lnTo>
                <a:close/>
              </a:path>
            </a:pathLst>
          </a:custGeom>
          <a:blipFill>
            <a:blip r:embed="rId6"/>
            <a:stretch>
              <a:fillRect l="0" t="0" r="0" b="0"/>
            </a:stretch>
          </a:blipFill>
        </p:spPr>
      </p:sp>
      <p:sp>
        <p:nvSpPr>
          <p:cNvPr name="TextBox 5" id="5"/>
          <p:cNvSpPr txBox="true"/>
          <p:nvPr/>
        </p:nvSpPr>
        <p:spPr>
          <a:xfrm rot="0">
            <a:off x="5263066" y="1019134"/>
            <a:ext cx="11996234" cy="1323975"/>
          </a:xfrm>
          <a:prstGeom prst="rect">
            <a:avLst/>
          </a:prstGeom>
        </p:spPr>
        <p:txBody>
          <a:bodyPr anchor="t" rtlCol="false" tIns="0" lIns="0" bIns="0" rIns="0">
            <a:spAutoFit/>
          </a:bodyPr>
          <a:lstStyle/>
          <a:p>
            <a:pPr algn="r" marL="0" indent="0" lvl="0">
              <a:lnSpc>
                <a:spcPts val="5280"/>
              </a:lnSpc>
              <a:spcBef>
                <a:spcPct val="0"/>
              </a:spcBef>
            </a:pPr>
            <a:r>
              <a:rPr lang="en-US" sz="4400">
                <a:solidFill>
                  <a:srgbClr val="000000"/>
                </a:solidFill>
                <a:latin typeface="IBM Plex Sans"/>
              </a:rPr>
              <a:t> 3-İLİŞKİSEL VE İLİŞKİSEL OLMAYAN (NoSQL) VERİ TABANI SİSTEMLERİ</a:t>
            </a:r>
          </a:p>
        </p:txBody>
      </p:sp>
      <p:sp>
        <p:nvSpPr>
          <p:cNvPr name="TextBox 6" id="6"/>
          <p:cNvSpPr txBox="true"/>
          <p:nvPr/>
        </p:nvSpPr>
        <p:spPr>
          <a:xfrm rot="0">
            <a:off x="1454887" y="3805249"/>
            <a:ext cx="14523789" cy="1890781"/>
          </a:xfrm>
          <a:prstGeom prst="rect">
            <a:avLst/>
          </a:prstGeom>
        </p:spPr>
        <p:txBody>
          <a:bodyPr anchor="t" rtlCol="false" tIns="0" lIns="0" bIns="0" rIns="0">
            <a:spAutoFit/>
          </a:bodyPr>
          <a:lstStyle/>
          <a:p>
            <a:pPr>
              <a:lnSpc>
                <a:spcPts val="2676"/>
              </a:lnSpc>
            </a:pPr>
            <a:r>
              <a:rPr lang="en-US" sz="2058">
                <a:solidFill>
                  <a:srgbClr val="000000"/>
                </a:solidFill>
                <a:latin typeface="IBM Plex Sans"/>
              </a:rPr>
              <a:t>NoSQL, ilişkisel veri tabanı sistemlerine alternatif bir çözüm olarak ortaya çıkmıştır. İlişkisel olamayan veri tabanları yatay olarak ölçeklendirilen bir veri depolama sistemidir </a:t>
            </a:r>
          </a:p>
          <a:p>
            <a:pPr>
              <a:lnSpc>
                <a:spcPts val="2676"/>
              </a:lnSpc>
            </a:pPr>
            <a:r>
              <a:rPr lang="en-US" sz="2058">
                <a:solidFill>
                  <a:srgbClr val="000000"/>
                </a:solidFill>
                <a:latin typeface="IBM Plex Sans"/>
              </a:rPr>
              <a:t>Veri tabanlarına ilişkin problemlerden biri olan ölçek sorununa, diğer çözümlerin içinde en iyi cevap vereni NoSQL’dir</a:t>
            </a:r>
          </a:p>
          <a:p>
            <a:pPr>
              <a:lnSpc>
                <a:spcPts val="2676"/>
              </a:lnSpc>
            </a:pPr>
          </a:p>
          <a:p>
            <a:pPr>
              <a:lnSpc>
                <a:spcPts val="2230"/>
              </a:lnSpc>
            </a:pPr>
          </a:p>
          <a:p>
            <a:pPr>
              <a:lnSpc>
                <a:spcPts val="2230"/>
              </a:lnSpc>
            </a:pPr>
          </a:p>
        </p:txBody>
      </p:sp>
      <p:sp>
        <p:nvSpPr>
          <p:cNvPr name="TextBox 7" id="7"/>
          <p:cNvSpPr txBox="true"/>
          <p:nvPr/>
        </p:nvSpPr>
        <p:spPr>
          <a:xfrm rot="0">
            <a:off x="1603859" y="2757499"/>
            <a:ext cx="11996234" cy="657225"/>
          </a:xfrm>
          <a:prstGeom prst="rect">
            <a:avLst/>
          </a:prstGeom>
        </p:spPr>
        <p:txBody>
          <a:bodyPr anchor="t" rtlCol="false" tIns="0" lIns="0" bIns="0" rIns="0">
            <a:spAutoFit/>
          </a:bodyPr>
          <a:lstStyle/>
          <a:p>
            <a:pPr algn="just" marL="0" indent="0" lvl="0">
              <a:lnSpc>
                <a:spcPts val="5280"/>
              </a:lnSpc>
              <a:spcBef>
                <a:spcPct val="0"/>
              </a:spcBef>
            </a:pPr>
            <a:r>
              <a:rPr lang="en-US" sz="4400">
                <a:solidFill>
                  <a:srgbClr val="000000"/>
                </a:solidFill>
                <a:latin typeface="IBM Plex Sans"/>
              </a:rPr>
              <a:t>b-İlişkisel Olmayan Veritabanı</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935564" cy="10287000"/>
          </a:xfrm>
          <a:prstGeom prst="rect">
            <a:avLst/>
          </a:prstGeom>
          <a:solidFill>
            <a:srgbClr val="F4F4F4"/>
          </a:solidFill>
        </p:spPr>
      </p:sp>
      <p:sp>
        <p:nvSpPr>
          <p:cNvPr name="TextBox 3" id="3"/>
          <p:cNvSpPr txBox="true"/>
          <p:nvPr/>
        </p:nvSpPr>
        <p:spPr>
          <a:xfrm rot="0">
            <a:off x="1419669" y="795338"/>
            <a:ext cx="15448663" cy="6761480"/>
          </a:xfrm>
          <a:prstGeom prst="rect">
            <a:avLst/>
          </a:prstGeom>
        </p:spPr>
        <p:txBody>
          <a:bodyPr anchor="t" rtlCol="false" tIns="0" lIns="0" bIns="0" rIns="0">
            <a:spAutoFit/>
          </a:bodyPr>
          <a:lstStyle/>
          <a:p>
            <a:pPr marL="561339" indent="-280669" lvl="1">
              <a:lnSpc>
                <a:spcPts val="3379"/>
              </a:lnSpc>
              <a:buAutoNum type="arabicPeriod" startAt="1"/>
            </a:pPr>
            <a:r>
              <a:rPr lang="en-US" sz="2599">
                <a:solidFill>
                  <a:srgbClr val="000000"/>
                </a:solidFill>
                <a:latin typeface="IBM Plex Sans"/>
              </a:rPr>
              <a:t>NoSQL Veri Tabanları:</a:t>
            </a:r>
          </a:p>
          <a:p>
            <a:pPr marL="1122678" indent="-374226" lvl="2">
              <a:lnSpc>
                <a:spcPts val="3379"/>
              </a:lnSpc>
              <a:buFont typeface="Arial"/>
              <a:buChar char="⚬"/>
            </a:pPr>
            <a:r>
              <a:rPr lang="en-US" sz="2599">
                <a:solidFill>
                  <a:srgbClr val="000000"/>
                </a:solidFill>
                <a:latin typeface="IBM Plex Sans"/>
              </a:rPr>
              <a:t>Amazon'un "DynamoDB", Google'ın "Big Table" gibi isimlerle temsil edilir.</a:t>
            </a:r>
          </a:p>
          <a:p>
            <a:pPr marL="1122678" indent="-374226" lvl="2">
              <a:lnSpc>
                <a:spcPts val="3379"/>
              </a:lnSpc>
              <a:buFont typeface="Arial"/>
              <a:buChar char="⚬"/>
            </a:pPr>
            <a:r>
              <a:rPr lang="en-US" sz="2599">
                <a:solidFill>
                  <a:srgbClr val="000000"/>
                </a:solidFill>
                <a:latin typeface="IBM Plex Sans"/>
              </a:rPr>
              <a:t>NoSQL tercihi, hız, yatay büyüme ve maliyet tasarrufu gibi faktörlere dayanır.</a:t>
            </a:r>
          </a:p>
          <a:p>
            <a:pPr marL="561339" indent="-280669" lvl="1">
              <a:lnSpc>
                <a:spcPts val="3379"/>
              </a:lnSpc>
              <a:buAutoNum type="arabicPeriod" startAt="1"/>
            </a:pPr>
            <a:r>
              <a:rPr lang="en-US" sz="2599">
                <a:solidFill>
                  <a:srgbClr val="000000"/>
                </a:solidFill>
                <a:latin typeface="IBM Plex Sans"/>
              </a:rPr>
              <a:t>ACID ve BASE Karşılaştırması:</a:t>
            </a:r>
          </a:p>
          <a:p>
            <a:pPr marL="1122678" indent="-374226" lvl="2">
              <a:lnSpc>
                <a:spcPts val="3379"/>
              </a:lnSpc>
              <a:buFont typeface="Arial"/>
              <a:buChar char="⚬"/>
            </a:pPr>
            <a:r>
              <a:rPr lang="en-US" sz="2599">
                <a:solidFill>
                  <a:srgbClr val="000000"/>
                </a:solidFill>
                <a:latin typeface="IBM Plex Sans"/>
              </a:rPr>
              <a:t>İlişkisel veri tabanları ACID (Atomicity, Consistency, Isolation, Durability) işlemselliğini kullanır.</a:t>
            </a:r>
          </a:p>
          <a:p>
            <a:pPr marL="1122678" indent="-374226" lvl="2">
              <a:lnSpc>
                <a:spcPts val="3379"/>
              </a:lnSpc>
              <a:buFont typeface="Arial"/>
              <a:buChar char="⚬"/>
            </a:pPr>
            <a:r>
              <a:rPr lang="en-US" sz="2599">
                <a:solidFill>
                  <a:srgbClr val="000000"/>
                </a:solidFill>
                <a:latin typeface="IBM Plex Sans"/>
              </a:rPr>
              <a:t>NoSQL ise BASE (Basically Available- Soft state-Eventually consistent) prensibiyle çalışır.</a:t>
            </a:r>
          </a:p>
          <a:p>
            <a:pPr marL="1684017" indent="-421004" lvl="3">
              <a:lnSpc>
                <a:spcPts val="3379"/>
              </a:lnSpc>
              <a:buFont typeface="Arial"/>
              <a:buChar char="￭"/>
            </a:pPr>
            <a:r>
              <a:rPr lang="en-US" sz="2599">
                <a:solidFill>
                  <a:srgbClr val="000000"/>
                </a:solidFill>
                <a:latin typeface="IBM Plex Sans"/>
              </a:rPr>
              <a:t>Basically Available: Veri erişimini kopyalar ve paylaşılmış veriyi birden çok sunucudan alır.</a:t>
            </a:r>
          </a:p>
          <a:p>
            <a:pPr marL="1684017" indent="-421004" lvl="3">
              <a:lnSpc>
                <a:spcPts val="3379"/>
              </a:lnSpc>
              <a:buFont typeface="Arial"/>
              <a:buChar char="￭"/>
            </a:pPr>
            <a:r>
              <a:rPr lang="en-US" sz="2599">
                <a:solidFill>
                  <a:srgbClr val="000000"/>
                </a:solidFill>
                <a:latin typeface="IBM Plex Sans"/>
              </a:rPr>
              <a:t>Soft State: Tutarsız veri barınmasına izin verir.</a:t>
            </a:r>
          </a:p>
          <a:p>
            <a:pPr marL="1684017" indent="-421004" lvl="3">
              <a:lnSpc>
                <a:spcPts val="3379"/>
              </a:lnSpc>
              <a:buFont typeface="Arial"/>
              <a:buChar char="￭"/>
            </a:pPr>
            <a:r>
              <a:rPr lang="en-US" sz="2599">
                <a:solidFill>
                  <a:srgbClr val="000000"/>
                </a:solidFill>
                <a:latin typeface="IBM Plex Sans"/>
              </a:rPr>
              <a:t>Eventually Consistent: Gelecekte belirli bir zamanda tutarlılık garanti edilir.</a:t>
            </a:r>
          </a:p>
          <a:p>
            <a:pPr marL="561339" indent="-280669" lvl="1">
              <a:lnSpc>
                <a:spcPts val="3379"/>
              </a:lnSpc>
              <a:buAutoNum type="arabicPeriod" startAt="1"/>
            </a:pPr>
            <a:r>
              <a:rPr lang="en-US" sz="2599">
                <a:solidFill>
                  <a:srgbClr val="000000"/>
                </a:solidFill>
                <a:latin typeface="IBM Plex Sans"/>
              </a:rPr>
              <a:t>NoSQL'un Avantajları:</a:t>
            </a:r>
          </a:p>
          <a:p>
            <a:pPr marL="1122678" indent="-374226" lvl="2">
              <a:lnSpc>
                <a:spcPts val="3379"/>
              </a:lnSpc>
              <a:buFont typeface="Arial"/>
              <a:buChar char="⚬"/>
            </a:pPr>
            <a:r>
              <a:rPr lang="en-US" sz="2599">
                <a:solidFill>
                  <a:srgbClr val="000000"/>
                </a:solidFill>
                <a:latin typeface="IBM Plex Sans"/>
              </a:rPr>
              <a:t>E-ticaret, arama motorları, sosyal ağlar gibi büyük ölçekli uygulamalarda güvenilirliğini kanıtlamıştır.</a:t>
            </a:r>
          </a:p>
          <a:p>
            <a:pPr marL="1122678" indent="-374226" lvl="2">
              <a:lnSpc>
                <a:spcPts val="3379"/>
              </a:lnSpc>
              <a:buFont typeface="Arial"/>
              <a:buChar char="⚬"/>
            </a:pPr>
            <a:r>
              <a:rPr lang="en-US" sz="2599">
                <a:solidFill>
                  <a:srgbClr val="000000"/>
                </a:solidFill>
                <a:latin typeface="IBM Plex Sans"/>
              </a:rPr>
              <a:t>NoSQL ürünleri farklı karakteristiklere sahiptir ve genellikle büyük veri işleme ihtiyaçlarını karşılar.</a:t>
            </a:r>
          </a:p>
          <a:p>
            <a:pPr>
              <a:lnSpc>
                <a:spcPts val="3379"/>
              </a:lnSpc>
            </a:pPr>
            <a:r>
              <a:rPr lang="en-US" sz="2599">
                <a:solidFill>
                  <a:srgbClr val="000000"/>
                </a:solidFill>
                <a:latin typeface="IBM Plex Sans"/>
              </a:rPr>
              <a:t>Karşılaştırma verileri -&gt;</a:t>
            </a:r>
          </a:p>
          <a:p>
            <a:pPr algn="l" marL="0" indent="0" lvl="1">
              <a:lnSpc>
                <a:spcPts val="273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60451">
            <a:off x="-3704475" y="5082768"/>
            <a:ext cx="8954562" cy="6805467"/>
          </a:xfrm>
          <a:custGeom>
            <a:avLst/>
            <a:gdLst/>
            <a:ahLst/>
            <a:cxnLst/>
            <a:rect r="r" b="b" t="t" l="l"/>
            <a:pathLst>
              <a:path h="6805467" w="8954562">
                <a:moveTo>
                  <a:pt x="0" y="0"/>
                </a:moveTo>
                <a:lnTo>
                  <a:pt x="8954562" y="0"/>
                </a:lnTo>
                <a:lnTo>
                  <a:pt x="8954562" y="6805467"/>
                </a:lnTo>
                <a:lnTo>
                  <a:pt x="0" y="68054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19669" y="3039110"/>
            <a:ext cx="15448663" cy="4189730"/>
          </a:xfrm>
          <a:prstGeom prst="rect">
            <a:avLst/>
          </a:prstGeom>
        </p:spPr>
        <p:txBody>
          <a:bodyPr anchor="t" rtlCol="false" tIns="0" lIns="0" bIns="0" rIns="0">
            <a:spAutoFit/>
          </a:bodyPr>
          <a:lstStyle/>
          <a:p>
            <a:pPr>
              <a:lnSpc>
                <a:spcPts val="3379"/>
              </a:lnSpc>
            </a:pPr>
            <a:r>
              <a:rPr lang="en-US" sz="2599">
                <a:solidFill>
                  <a:srgbClr val="000000"/>
                </a:solidFill>
                <a:latin typeface="IBM Plex Sans"/>
              </a:rPr>
              <a:t>Bu araştırmada MySQL kullanılmıştır. İlişkisel olmayan veri tabanı olarak da MongoDB kullanılmıştır.</a:t>
            </a:r>
          </a:p>
          <a:p>
            <a:pPr>
              <a:lnSpc>
                <a:spcPts val="3379"/>
              </a:lnSpc>
            </a:pPr>
          </a:p>
          <a:p>
            <a:pPr>
              <a:lnSpc>
                <a:spcPts val="3379"/>
              </a:lnSpc>
            </a:pPr>
            <a:r>
              <a:rPr lang="en-US" sz="2599">
                <a:solidFill>
                  <a:srgbClr val="000000"/>
                </a:solidFill>
                <a:latin typeface="IBM Plex Sans"/>
              </a:rPr>
              <a:t>Bu çalışmayla beraber hedeflenenler:</a:t>
            </a:r>
          </a:p>
          <a:p>
            <a:pPr marL="561339" indent="-280669" lvl="1">
              <a:lnSpc>
                <a:spcPts val="3379"/>
              </a:lnSpc>
              <a:buFont typeface="Arial"/>
              <a:buChar char="•"/>
            </a:pPr>
            <a:r>
              <a:rPr lang="en-US" sz="2599">
                <a:solidFill>
                  <a:srgbClr val="000000"/>
                </a:solidFill>
                <a:latin typeface="IBM Plex Sans"/>
              </a:rPr>
              <a:t> Veri tabanı sunucu sistemleri özellikleri belirlenmesi</a:t>
            </a:r>
          </a:p>
          <a:p>
            <a:pPr marL="561339" indent="-280669" lvl="1">
              <a:lnSpc>
                <a:spcPts val="3379"/>
              </a:lnSpc>
              <a:buFont typeface="Arial"/>
              <a:buChar char="•"/>
            </a:pPr>
            <a:r>
              <a:rPr lang="en-US" sz="2599">
                <a:solidFill>
                  <a:srgbClr val="000000"/>
                </a:solidFill>
                <a:latin typeface="IBM Plex Sans"/>
              </a:rPr>
              <a:t> Veri tabanı şemaları oluşturulması</a:t>
            </a:r>
          </a:p>
          <a:p>
            <a:pPr marL="561339" indent="-280669" lvl="1">
              <a:lnSpc>
                <a:spcPts val="3379"/>
              </a:lnSpc>
              <a:buFont typeface="Arial"/>
              <a:buChar char="•"/>
            </a:pPr>
            <a:r>
              <a:rPr lang="en-US" sz="2599">
                <a:solidFill>
                  <a:srgbClr val="000000"/>
                </a:solidFill>
                <a:latin typeface="IBM Plex Sans"/>
              </a:rPr>
              <a:t> Sorguların belirlenmesi</a:t>
            </a:r>
          </a:p>
          <a:p>
            <a:pPr marL="561339" indent="-280669" lvl="1">
              <a:lnSpc>
                <a:spcPts val="3379"/>
              </a:lnSpc>
              <a:buFont typeface="Arial"/>
              <a:buChar char="•"/>
            </a:pPr>
            <a:r>
              <a:rPr lang="en-US" sz="2599">
                <a:solidFill>
                  <a:srgbClr val="000000"/>
                </a:solidFill>
                <a:latin typeface="IBM Plex Sans"/>
              </a:rPr>
              <a:t> Veri tabanı ayarlarının yapılması, </a:t>
            </a:r>
          </a:p>
          <a:p>
            <a:pPr marL="561339" indent="-280669" lvl="1">
              <a:lnSpc>
                <a:spcPts val="3379"/>
              </a:lnSpc>
              <a:buFont typeface="Arial"/>
              <a:buChar char="•"/>
            </a:pPr>
            <a:r>
              <a:rPr lang="en-US" sz="2599">
                <a:solidFill>
                  <a:srgbClr val="000000"/>
                </a:solidFill>
                <a:latin typeface="IBM Plex Sans"/>
              </a:rPr>
              <a:t>Ölçümler ve ölçüm metrikleri bilgileri</a:t>
            </a:r>
          </a:p>
          <a:p>
            <a:pPr marL="561339" indent="-280669" lvl="1">
              <a:lnSpc>
                <a:spcPts val="3379"/>
              </a:lnSpc>
              <a:buFont typeface="Arial"/>
              <a:buChar char="•"/>
            </a:pPr>
            <a:r>
              <a:rPr lang="en-US" sz="2599">
                <a:solidFill>
                  <a:srgbClr val="000000"/>
                </a:solidFill>
                <a:latin typeface="IBM Plex Sans"/>
              </a:rPr>
              <a:t> Performans analizi ve sonuçlarıdırma</a:t>
            </a:r>
          </a:p>
          <a:p>
            <a:pPr algn="l" marL="0" indent="0" lvl="1">
              <a:lnSpc>
                <a:spcPts val="2730"/>
              </a:lnSpc>
              <a:spcBef>
                <a:spcPct val="0"/>
              </a:spcBef>
            </a:pPr>
          </a:p>
        </p:txBody>
      </p:sp>
      <p:sp>
        <p:nvSpPr>
          <p:cNvPr name="TextBox 4" id="4"/>
          <p:cNvSpPr txBox="true"/>
          <p:nvPr/>
        </p:nvSpPr>
        <p:spPr>
          <a:xfrm rot="0">
            <a:off x="1028700" y="1019134"/>
            <a:ext cx="16584414" cy="1323975"/>
          </a:xfrm>
          <a:prstGeom prst="rect">
            <a:avLst/>
          </a:prstGeom>
        </p:spPr>
        <p:txBody>
          <a:bodyPr anchor="t" rtlCol="false" tIns="0" lIns="0" bIns="0" rIns="0">
            <a:spAutoFit/>
          </a:bodyPr>
          <a:lstStyle/>
          <a:p>
            <a:pPr algn="r" marL="0" indent="0" lvl="0">
              <a:lnSpc>
                <a:spcPts val="5280"/>
              </a:lnSpc>
              <a:spcBef>
                <a:spcPct val="0"/>
              </a:spcBef>
            </a:pPr>
            <a:r>
              <a:rPr lang="en-US" sz="4400">
                <a:solidFill>
                  <a:srgbClr val="000000"/>
                </a:solidFill>
                <a:latin typeface="IBM Plex Sans"/>
              </a:rPr>
              <a:t> 5-VERİ TABANI MİMARİLERİNİN PERFORMANS KARŞILAŞTIRILMASI</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2225" y="5493412"/>
            <a:ext cx="21239322" cy="4893203"/>
          </a:xfrm>
          <a:custGeom>
            <a:avLst/>
            <a:gdLst/>
            <a:ahLst/>
            <a:cxnLst/>
            <a:rect r="r" b="b" t="t" l="l"/>
            <a:pathLst>
              <a:path h="4893203" w="21239322">
                <a:moveTo>
                  <a:pt x="0" y="0"/>
                </a:moveTo>
                <a:lnTo>
                  <a:pt x="21239322" y="0"/>
                </a:lnTo>
                <a:lnTo>
                  <a:pt x="21239322" y="4893203"/>
                </a:lnTo>
                <a:lnTo>
                  <a:pt x="0" y="4893203"/>
                </a:lnTo>
                <a:lnTo>
                  <a:pt x="0" y="0"/>
                </a:lnTo>
                <a:close/>
              </a:path>
            </a:pathLst>
          </a:custGeom>
          <a:blipFill>
            <a:blip r:embed="rId2">
              <a:extLst>
                <a:ext uri="{96DAC541-7B7A-43D3-8B79-37D633B846F1}">
                  <asvg:svgBlip xmlns:asvg="http://schemas.microsoft.com/office/drawing/2016/SVG/main" r:embed="rId3"/>
                </a:ext>
              </a:extLst>
            </a:blip>
            <a:stretch>
              <a:fillRect l="0" t="0" r="0" b="-217256"/>
            </a:stretch>
          </a:blipFill>
        </p:spPr>
      </p:sp>
      <p:sp>
        <p:nvSpPr>
          <p:cNvPr name="Freeform 3" id="3"/>
          <p:cNvSpPr/>
          <p:nvPr/>
        </p:nvSpPr>
        <p:spPr>
          <a:xfrm flipH="false" flipV="false" rot="0">
            <a:off x="1553839" y="2479381"/>
            <a:ext cx="7583597" cy="5425302"/>
          </a:xfrm>
          <a:custGeom>
            <a:avLst/>
            <a:gdLst/>
            <a:ahLst/>
            <a:cxnLst/>
            <a:rect r="r" b="b" t="t" l="l"/>
            <a:pathLst>
              <a:path h="5425302" w="7583597">
                <a:moveTo>
                  <a:pt x="0" y="0"/>
                </a:moveTo>
                <a:lnTo>
                  <a:pt x="7583597" y="0"/>
                </a:lnTo>
                <a:lnTo>
                  <a:pt x="7583597" y="5425302"/>
                </a:lnTo>
                <a:lnTo>
                  <a:pt x="0" y="5425302"/>
                </a:lnTo>
                <a:lnTo>
                  <a:pt x="0" y="0"/>
                </a:lnTo>
                <a:close/>
              </a:path>
            </a:pathLst>
          </a:custGeom>
          <a:blipFill>
            <a:blip r:embed="rId4"/>
            <a:stretch>
              <a:fillRect l="0" t="0" r="0" b="0"/>
            </a:stretch>
          </a:blipFill>
        </p:spPr>
      </p:sp>
      <p:sp>
        <p:nvSpPr>
          <p:cNvPr name="Freeform 4" id="4"/>
          <p:cNvSpPr/>
          <p:nvPr/>
        </p:nvSpPr>
        <p:spPr>
          <a:xfrm flipH="false" flipV="false" rot="0">
            <a:off x="9793223" y="2430849"/>
            <a:ext cx="6776829" cy="5522365"/>
          </a:xfrm>
          <a:custGeom>
            <a:avLst/>
            <a:gdLst/>
            <a:ahLst/>
            <a:cxnLst/>
            <a:rect r="r" b="b" t="t" l="l"/>
            <a:pathLst>
              <a:path h="5522365" w="6776829">
                <a:moveTo>
                  <a:pt x="0" y="0"/>
                </a:moveTo>
                <a:lnTo>
                  <a:pt x="6776829" y="0"/>
                </a:lnTo>
                <a:lnTo>
                  <a:pt x="6776829" y="5522365"/>
                </a:lnTo>
                <a:lnTo>
                  <a:pt x="0" y="5522365"/>
                </a:lnTo>
                <a:lnTo>
                  <a:pt x="0" y="0"/>
                </a:lnTo>
                <a:close/>
              </a:path>
            </a:pathLst>
          </a:custGeom>
          <a:blipFill>
            <a:blip r:embed="rId5"/>
            <a:stretch>
              <a:fillRect l="0" t="0" r="0" b="0"/>
            </a:stretch>
          </a:blipFill>
        </p:spPr>
      </p:sp>
      <p:sp>
        <p:nvSpPr>
          <p:cNvPr name="TextBox 5" id="5"/>
          <p:cNvSpPr txBox="true"/>
          <p:nvPr/>
        </p:nvSpPr>
        <p:spPr>
          <a:xfrm rot="0">
            <a:off x="1028700" y="1019134"/>
            <a:ext cx="16584414" cy="657225"/>
          </a:xfrm>
          <a:prstGeom prst="rect">
            <a:avLst/>
          </a:prstGeom>
        </p:spPr>
        <p:txBody>
          <a:bodyPr anchor="t" rtlCol="false" tIns="0" lIns="0" bIns="0" rIns="0">
            <a:spAutoFit/>
          </a:bodyPr>
          <a:lstStyle/>
          <a:p>
            <a:pPr algn="r" marL="0" indent="0" lvl="0">
              <a:lnSpc>
                <a:spcPts val="5280"/>
              </a:lnSpc>
              <a:spcBef>
                <a:spcPct val="0"/>
              </a:spcBef>
            </a:pPr>
            <a:r>
              <a:rPr lang="en-US" sz="4400">
                <a:solidFill>
                  <a:srgbClr val="000000"/>
                </a:solidFill>
                <a:latin typeface="IBM Plex Sans"/>
              </a:rPr>
              <a:t>Veritabanı Şemaları</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9382263" y="-1779210"/>
            <a:ext cx="12008614" cy="10502078"/>
          </a:xfrm>
          <a:custGeom>
            <a:avLst/>
            <a:gdLst/>
            <a:ahLst/>
            <a:cxnLst/>
            <a:rect r="r" b="b" t="t" l="l"/>
            <a:pathLst>
              <a:path h="10502078" w="12008614">
                <a:moveTo>
                  <a:pt x="0" y="0"/>
                </a:moveTo>
                <a:lnTo>
                  <a:pt x="12008614" y="0"/>
                </a:lnTo>
                <a:lnTo>
                  <a:pt x="12008614" y="10502079"/>
                </a:lnTo>
                <a:lnTo>
                  <a:pt x="0" y="10502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19669" y="1560723"/>
            <a:ext cx="15448663" cy="6054725"/>
          </a:xfrm>
          <a:prstGeom prst="rect">
            <a:avLst/>
          </a:prstGeom>
        </p:spPr>
        <p:txBody>
          <a:bodyPr anchor="t" rtlCol="false" tIns="0" lIns="0" bIns="0" rIns="0">
            <a:spAutoFit/>
          </a:bodyPr>
          <a:lstStyle/>
          <a:p>
            <a:pPr>
              <a:lnSpc>
                <a:spcPts val="3769"/>
              </a:lnSpc>
            </a:pPr>
            <a:r>
              <a:rPr lang="en-US" sz="2899">
                <a:solidFill>
                  <a:srgbClr val="000000"/>
                </a:solidFill>
                <a:latin typeface="IBM Plex Sans"/>
              </a:rPr>
              <a:t>Performans Ölçümü ve Metrikleri</a:t>
            </a:r>
          </a:p>
          <a:p>
            <a:pPr marL="626107" indent="-313054" lvl="1">
              <a:lnSpc>
                <a:spcPts val="3769"/>
              </a:lnSpc>
              <a:buAutoNum type="arabicPeriod" startAt="1"/>
            </a:pPr>
            <a:r>
              <a:rPr lang="en-US" sz="2899">
                <a:solidFill>
                  <a:srgbClr val="000000"/>
                </a:solidFill>
                <a:latin typeface="IBM Plex Sans"/>
              </a:rPr>
              <a:t>Zaman Ölçümleri:</a:t>
            </a:r>
          </a:p>
          <a:p>
            <a:pPr marL="1252215" indent="-417405" lvl="2">
              <a:lnSpc>
                <a:spcPts val="3769"/>
              </a:lnSpc>
              <a:buFont typeface="Arial"/>
              <a:buChar char="⚬"/>
            </a:pPr>
            <a:r>
              <a:rPr lang="en-US" sz="2899">
                <a:solidFill>
                  <a:srgbClr val="000000"/>
                </a:solidFill>
                <a:latin typeface="IBM Plex Sans"/>
              </a:rPr>
              <a:t>Clock() fonksiyonu: CPU üzerinde harcanan süreyi ölçer.</a:t>
            </a:r>
          </a:p>
          <a:p>
            <a:pPr marL="1252215" indent="-417405" lvl="2">
              <a:lnSpc>
                <a:spcPts val="3769"/>
              </a:lnSpc>
              <a:buFont typeface="Arial"/>
              <a:buChar char="⚬"/>
            </a:pPr>
            <a:r>
              <a:rPr lang="en-US" sz="2899">
                <a:solidFill>
                  <a:srgbClr val="000000"/>
                </a:solidFill>
                <a:latin typeface="IBM Plex Sans"/>
              </a:rPr>
              <a:t>Gettimeofday() fonksiyonu: Milisaniye hassasiyetiyle zamanlamaları sağlar.</a:t>
            </a:r>
          </a:p>
          <a:p>
            <a:pPr marL="1252215" indent="-417405" lvl="2">
              <a:lnSpc>
                <a:spcPts val="3769"/>
              </a:lnSpc>
              <a:buFont typeface="Arial"/>
              <a:buChar char="⚬"/>
            </a:pPr>
            <a:r>
              <a:rPr lang="en-US" sz="2899">
                <a:solidFill>
                  <a:srgbClr val="000000"/>
                </a:solidFill>
                <a:latin typeface="IBM Plex Sans"/>
              </a:rPr>
              <a:t>Slow Query Log: Veri tabanının kendi yöntemiyle uzun süren sorguları kaydeder ve yapılandırılabilir.</a:t>
            </a:r>
          </a:p>
          <a:p>
            <a:pPr marL="626107" indent="-313054" lvl="1">
              <a:lnSpc>
                <a:spcPts val="3769"/>
              </a:lnSpc>
              <a:buAutoNum type="arabicPeriod" startAt="1"/>
            </a:pPr>
            <a:r>
              <a:rPr lang="en-US" sz="2899">
                <a:solidFill>
                  <a:srgbClr val="000000"/>
                </a:solidFill>
                <a:latin typeface="IBM Plex Sans"/>
              </a:rPr>
              <a:t>Ölçüm Metrikleri:</a:t>
            </a:r>
          </a:p>
          <a:p>
            <a:pPr marL="1252215" indent="-417405" lvl="2">
              <a:lnSpc>
                <a:spcPts val="3769"/>
              </a:lnSpc>
              <a:buFont typeface="Arial"/>
              <a:buChar char="⚬"/>
            </a:pPr>
            <a:r>
              <a:rPr lang="en-US" sz="2899">
                <a:solidFill>
                  <a:srgbClr val="000000"/>
                </a:solidFill>
                <a:latin typeface="IBM Plex Sans"/>
              </a:rPr>
              <a:t>Performansın ortak bir metriği gereklidir.</a:t>
            </a:r>
          </a:p>
          <a:p>
            <a:pPr marL="1252215" indent="-417405" lvl="2">
              <a:lnSpc>
                <a:spcPts val="3769"/>
              </a:lnSpc>
              <a:buFont typeface="Arial"/>
              <a:buChar char="⚬"/>
            </a:pPr>
            <a:r>
              <a:rPr lang="en-US" sz="2899">
                <a:solidFill>
                  <a:srgbClr val="000000"/>
                </a:solidFill>
                <a:latin typeface="IBM Plex Sans"/>
              </a:rPr>
              <a:t>Bir işlemi tamamlamak için gereken süre ve işlem tamamlama durumu için gereken zaman önemlidir.</a:t>
            </a:r>
          </a:p>
          <a:p>
            <a:pPr marL="1252215" indent="-417405" lvl="2">
              <a:lnSpc>
                <a:spcPts val="3769"/>
              </a:lnSpc>
              <a:buFont typeface="Arial"/>
              <a:buChar char="⚬"/>
            </a:pPr>
            <a:r>
              <a:rPr lang="en-US" sz="2899">
                <a:solidFill>
                  <a:srgbClr val="000000"/>
                </a:solidFill>
                <a:latin typeface="IBM Plex Sans"/>
              </a:rPr>
              <a:t>İşlem süresi (Execution Time) = Bitiş zamanı - Başlangıç zamanı formülüyle hesaplanır.</a:t>
            </a:r>
          </a:p>
          <a:p>
            <a:pPr algn="l">
              <a:lnSpc>
                <a:spcPts val="2730"/>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2225" y="5493412"/>
            <a:ext cx="21239322" cy="4893203"/>
          </a:xfrm>
          <a:custGeom>
            <a:avLst/>
            <a:gdLst/>
            <a:ahLst/>
            <a:cxnLst/>
            <a:rect r="r" b="b" t="t" l="l"/>
            <a:pathLst>
              <a:path h="4893203" w="21239322">
                <a:moveTo>
                  <a:pt x="0" y="0"/>
                </a:moveTo>
                <a:lnTo>
                  <a:pt x="21239322" y="0"/>
                </a:lnTo>
                <a:lnTo>
                  <a:pt x="21239322" y="4893203"/>
                </a:lnTo>
                <a:lnTo>
                  <a:pt x="0" y="4893203"/>
                </a:lnTo>
                <a:lnTo>
                  <a:pt x="0" y="0"/>
                </a:lnTo>
                <a:close/>
              </a:path>
            </a:pathLst>
          </a:custGeom>
          <a:blipFill>
            <a:blip r:embed="rId2">
              <a:extLst>
                <a:ext uri="{96DAC541-7B7A-43D3-8B79-37D633B846F1}">
                  <asvg:svgBlip xmlns:asvg="http://schemas.microsoft.com/office/drawing/2016/SVG/main" r:embed="rId3"/>
                </a:ext>
              </a:extLst>
            </a:blip>
            <a:stretch>
              <a:fillRect l="0" t="0" r="0" b="-217256"/>
            </a:stretch>
          </a:blipFill>
        </p:spPr>
      </p:sp>
      <p:sp>
        <p:nvSpPr>
          <p:cNvPr name="Freeform 3" id="3"/>
          <p:cNvSpPr/>
          <p:nvPr/>
        </p:nvSpPr>
        <p:spPr>
          <a:xfrm flipH="false" flipV="false" rot="0">
            <a:off x="1172968" y="2519433"/>
            <a:ext cx="8491167" cy="5248134"/>
          </a:xfrm>
          <a:custGeom>
            <a:avLst/>
            <a:gdLst/>
            <a:ahLst/>
            <a:cxnLst/>
            <a:rect r="r" b="b" t="t" l="l"/>
            <a:pathLst>
              <a:path h="5248134" w="8491167">
                <a:moveTo>
                  <a:pt x="0" y="0"/>
                </a:moveTo>
                <a:lnTo>
                  <a:pt x="8491167" y="0"/>
                </a:lnTo>
                <a:lnTo>
                  <a:pt x="8491167" y="5248134"/>
                </a:lnTo>
                <a:lnTo>
                  <a:pt x="0" y="5248134"/>
                </a:lnTo>
                <a:lnTo>
                  <a:pt x="0" y="0"/>
                </a:lnTo>
                <a:close/>
              </a:path>
            </a:pathLst>
          </a:custGeom>
          <a:blipFill>
            <a:blip r:embed="rId4"/>
            <a:stretch>
              <a:fillRect l="0" t="0" r="0" b="0"/>
            </a:stretch>
          </a:blipFill>
        </p:spPr>
      </p:sp>
      <p:sp>
        <p:nvSpPr>
          <p:cNvPr name="TextBox 4" id="4"/>
          <p:cNvSpPr txBox="true"/>
          <p:nvPr/>
        </p:nvSpPr>
        <p:spPr>
          <a:xfrm rot="0">
            <a:off x="1028700" y="1019134"/>
            <a:ext cx="16584414" cy="657225"/>
          </a:xfrm>
          <a:prstGeom prst="rect">
            <a:avLst/>
          </a:prstGeom>
        </p:spPr>
        <p:txBody>
          <a:bodyPr anchor="t" rtlCol="false" tIns="0" lIns="0" bIns="0" rIns="0">
            <a:spAutoFit/>
          </a:bodyPr>
          <a:lstStyle/>
          <a:p>
            <a:pPr algn="r" marL="0" indent="0" lvl="0">
              <a:lnSpc>
                <a:spcPts val="5280"/>
              </a:lnSpc>
              <a:spcBef>
                <a:spcPct val="0"/>
              </a:spcBef>
            </a:pPr>
            <a:r>
              <a:rPr lang="en-US" sz="4400">
                <a:solidFill>
                  <a:srgbClr val="000000"/>
                </a:solidFill>
                <a:latin typeface="IBM Plex Sans"/>
              </a:rPr>
              <a:t>Sorgu 1</a:t>
            </a:r>
          </a:p>
        </p:txBody>
      </p:sp>
      <p:sp>
        <p:nvSpPr>
          <p:cNvPr name="TextBox 5" id="5"/>
          <p:cNvSpPr txBox="true"/>
          <p:nvPr/>
        </p:nvSpPr>
        <p:spPr>
          <a:xfrm rot="0">
            <a:off x="11093041" y="2490858"/>
            <a:ext cx="6166259" cy="4802505"/>
          </a:xfrm>
          <a:prstGeom prst="rect">
            <a:avLst/>
          </a:prstGeom>
        </p:spPr>
        <p:txBody>
          <a:bodyPr anchor="t" rtlCol="false" tIns="0" lIns="0" bIns="0" rIns="0">
            <a:spAutoFit/>
          </a:bodyPr>
          <a:lstStyle/>
          <a:p>
            <a:pPr marL="453392" indent="-226696" lvl="1">
              <a:lnSpc>
                <a:spcPts val="2730"/>
              </a:lnSpc>
              <a:buFont typeface="Arial"/>
              <a:buChar char="•"/>
            </a:pPr>
            <a:r>
              <a:rPr lang="en-US" sz="2100">
                <a:solidFill>
                  <a:srgbClr val="000000"/>
                </a:solidFill>
                <a:latin typeface="IBM Plex Sans"/>
              </a:rPr>
              <a:t>Şekil 6.3'te MySQL ve MongoDB veri tabanlarına sorgu 1 ile karşılaştırma testi yapılmıştır.</a:t>
            </a:r>
          </a:p>
          <a:p>
            <a:pPr marL="453392" indent="-226696" lvl="1">
              <a:lnSpc>
                <a:spcPts val="2730"/>
              </a:lnSpc>
              <a:buFont typeface="Arial"/>
              <a:buChar char="•"/>
            </a:pPr>
            <a:r>
              <a:rPr lang="en-US" sz="2100">
                <a:solidFill>
                  <a:srgbClr val="000000"/>
                </a:solidFill>
                <a:latin typeface="IBM Plex Sans"/>
              </a:rPr>
              <a:t>Analiz sonuçlarına göre, MongoDB'un sorgu sayısı arttıkça performansının daha belirgin bir şekilde kötüleştiği tespit edilmiştir.</a:t>
            </a:r>
          </a:p>
          <a:p>
            <a:pPr marL="453392" indent="-226696" lvl="1">
              <a:lnSpc>
                <a:spcPts val="2730"/>
              </a:lnSpc>
              <a:buFont typeface="Arial"/>
              <a:buChar char="•"/>
            </a:pPr>
            <a:r>
              <a:rPr lang="en-US" sz="2100">
                <a:solidFill>
                  <a:srgbClr val="000000"/>
                </a:solidFill>
                <a:latin typeface="IBM Plex Sans"/>
              </a:rPr>
              <a:t>İşlemci çekirdek sayısı toplamı aynı olduğunda (1x2 ve 2x1 durumları), işlemci kullanımı değişmez kalmıştır.,</a:t>
            </a:r>
          </a:p>
          <a:p>
            <a:pPr marL="453392" indent="-226696" lvl="1">
              <a:lnSpc>
                <a:spcPts val="2730"/>
              </a:lnSpc>
              <a:buFont typeface="Arial"/>
              <a:buChar char="•"/>
            </a:pPr>
            <a:r>
              <a:rPr lang="en-US" sz="2100">
                <a:solidFill>
                  <a:srgbClr val="000000"/>
                </a:solidFill>
                <a:latin typeface="IBM Plex Sans"/>
              </a:rPr>
              <a:t>MySQL veri tabanı, özellikle 3 işlemci sayısında, 1 işlemci çekirdek sayısına göre daha kötü performans göstermiştir.</a:t>
            </a:r>
          </a:p>
          <a:p>
            <a:pPr>
              <a:lnSpc>
                <a:spcPts val="2730"/>
              </a:lnSpc>
            </a:pPr>
          </a:p>
          <a:p>
            <a:pPr algn="l">
              <a:lnSpc>
                <a:spcPts val="2730"/>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2225" y="5493412"/>
            <a:ext cx="21239322" cy="4893203"/>
          </a:xfrm>
          <a:custGeom>
            <a:avLst/>
            <a:gdLst/>
            <a:ahLst/>
            <a:cxnLst/>
            <a:rect r="r" b="b" t="t" l="l"/>
            <a:pathLst>
              <a:path h="4893203" w="21239322">
                <a:moveTo>
                  <a:pt x="0" y="0"/>
                </a:moveTo>
                <a:lnTo>
                  <a:pt x="21239322" y="0"/>
                </a:lnTo>
                <a:lnTo>
                  <a:pt x="21239322" y="4893203"/>
                </a:lnTo>
                <a:lnTo>
                  <a:pt x="0" y="4893203"/>
                </a:lnTo>
                <a:lnTo>
                  <a:pt x="0" y="0"/>
                </a:lnTo>
                <a:close/>
              </a:path>
            </a:pathLst>
          </a:custGeom>
          <a:blipFill>
            <a:blip r:embed="rId2">
              <a:extLst>
                <a:ext uri="{96DAC541-7B7A-43D3-8B79-37D633B846F1}">
                  <asvg:svgBlip xmlns:asvg="http://schemas.microsoft.com/office/drawing/2016/SVG/main" r:embed="rId3"/>
                </a:ext>
              </a:extLst>
            </a:blip>
            <a:stretch>
              <a:fillRect l="0" t="0" r="0" b="-217256"/>
            </a:stretch>
          </a:blipFill>
        </p:spPr>
      </p:sp>
      <p:sp>
        <p:nvSpPr>
          <p:cNvPr name="Freeform 3" id="3"/>
          <p:cNvSpPr/>
          <p:nvPr/>
        </p:nvSpPr>
        <p:spPr>
          <a:xfrm flipH="false" flipV="false" rot="0">
            <a:off x="1454476" y="1963146"/>
            <a:ext cx="8053026" cy="5278454"/>
          </a:xfrm>
          <a:custGeom>
            <a:avLst/>
            <a:gdLst/>
            <a:ahLst/>
            <a:cxnLst/>
            <a:rect r="r" b="b" t="t" l="l"/>
            <a:pathLst>
              <a:path h="5278454" w="8053026">
                <a:moveTo>
                  <a:pt x="0" y="0"/>
                </a:moveTo>
                <a:lnTo>
                  <a:pt x="8053026" y="0"/>
                </a:lnTo>
                <a:lnTo>
                  <a:pt x="8053026" y="5278454"/>
                </a:lnTo>
                <a:lnTo>
                  <a:pt x="0" y="5278454"/>
                </a:lnTo>
                <a:lnTo>
                  <a:pt x="0" y="0"/>
                </a:lnTo>
                <a:close/>
              </a:path>
            </a:pathLst>
          </a:custGeom>
          <a:blipFill>
            <a:blip r:embed="rId4"/>
            <a:stretch>
              <a:fillRect l="0" t="0" r="0" b="0"/>
            </a:stretch>
          </a:blipFill>
        </p:spPr>
      </p:sp>
      <p:sp>
        <p:nvSpPr>
          <p:cNvPr name="TextBox 4" id="4"/>
          <p:cNvSpPr txBox="true"/>
          <p:nvPr/>
        </p:nvSpPr>
        <p:spPr>
          <a:xfrm rot="0">
            <a:off x="1028700" y="1019134"/>
            <a:ext cx="16584414" cy="657225"/>
          </a:xfrm>
          <a:prstGeom prst="rect">
            <a:avLst/>
          </a:prstGeom>
        </p:spPr>
        <p:txBody>
          <a:bodyPr anchor="t" rtlCol="false" tIns="0" lIns="0" bIns="0" rIns="0">
            <a:spAutoFit/>
          </a:bodyPr>
          <a:lstStyle/>
          <a:p>
            <a:pPr algn="r" marL="0" indent="0" lvl="0">
              <a:lnSpc>
                <a:spcPts val="5280"/>
              </a:lnSpc>
              <a:spcBef>
                <a:spcPct val="0"/>
              </a:spcBef>
            </a:pPr>
            <a:r>
              <a:rPr lang="en-US" sz="4400">
                <a:solidFill>
                  <a:srgbClr val="000000"/>
                </a:solidFill>
                <a:latin typeface="IBM Plex Sans"/>
              </a:rPr>
              <a:t>Sorgu 2</a:t>
            </a:r>
          </a:p>
        </p:txBody>
      </p:sp>
      <p:sp>
        <p:nvSpPr>
          <p:cNvPr name="TextBox 5" id="5"/>
          <p:cNvSpPr txBox="true"/>
          <p:nvPr/>
        </p:nvSpPr>
        <p:spPr>
          <a:xfrm rot="0">
            <a:off x="10551914" y="2063643"/>
            <a:ext cx="6166259" cy="5058410"/>
          </a:xfrm>
          <a:prstGeom prst="rect">
            <a:avLst/>
          </a:prstGeom>
        </p:spPr>
        <p:txBody>
          <a:bodyPr anchor="t" rtlCol="false" tIns="0" lIns="0" bIns="0" rIns="0">
            <a:spAutoFit/>
          </a:bodyPr>
          <a:lstStyle/>
          <a:p>
            <a:pPr marL="474979" indent="-237490" lvl="1">
              <a:lnSpc>
                <a:spcPts val="2859"/>
              </a:lnSpc>
              <a:buFont typeface="Arial"/>
              <a:buChar char="•"/>
            </a:pPr>
            <a:r>
              <a:rPr lang="en-US" sz="2199">
                <a:solidFill>
                  <a:srgbClr val="000000"/>
                </a:solidFill>
                <a:latin typeface="IBM Plex Sans"/>
              </a:rPr>
              <a:t>Şekil 6.7'de MySQL ve MongoDB veri tabanlarına ikinci sorgu kodu ile karşılaştırma testi gerçekleştirilmiştir.</a:t>
            </a:r>
          </a:p>
          <a:p>
            <a:pPr marL="474979" indent="-237490" lvl="1">
              <a:lnSpc>
                <a:spcPts val="2859"/>
              </a:lnSpc>
              <a:buFont typeface="Arial"/>
              <a:buChar char="•"/>
            </a:pPr>
            <a:r>
              <a:rPr lang="en-US" sz="2199">
                <a:solidFill>
                  <a:srgbClr val="000000"/>
                </a:solidFill>
                <a:latin typeface="IBM Plex Sans"/>
              </a:rPr>
              <a:t>Analiz sonuçlarına göre, MySQL veri tabanı sistemi sorgu sayısı arttıkça MongoDB'ye göre daha belirgin bir performans kötülüğü göstermiştir.</a:t>
            </a:r>
          </a:p>
          <a:p>
            <a:pPr marL="474979" indent="-237490" lvl="1">
              <a:lnSpc>
                <a:spcPts val="2859"/>
              </a:lnSpc>
              <a:buFont typeface="Arial"/>
              <a:buChar char="•"/>
            </a:pPr>
            <a:r>
              <a:rPr lang="en-US" sz="2199">
                <a:solidFill>
                  <a:srgbClr val="000000"/>
                </a:solidFill>
                <a:latin typeface="IBM Plex Sans"/>
              </a:rPr>
              <a:t>Ortalama sorgu süreleri incelendiğinde, MySQL veri tabanı sistemi MongoDB'ye göre daha düşük performans sergilemiştir, özellikle sorgu sayısı arttıkça bu fark daha da belirgin hale gelmiştir.</a:t>
            </a:r>
          </a:p>
          <a:p>
            <a:pPr>
              <a:lnSpc>
                <a:spcPts val="2859"/>
              </a:lnSpc>
            </a:pPr>
          </a:p>
          <a:p>
            <a:pPr algn="l">
              <a:lnSpc>
                <a:spcPts val="2859"/>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2225" y="5493412"/>
            <a:ext cx="21239322" cy="4893203"/>
          </a:xfrm>
          <a:custGeom>
            <a:avLst/>
            <a:gdLst/>
            <a:ahLst/>
            <a:cxnLst/>
            <a:rect r="r" b="b" t="t" l="l"/>
            <a:pathLst>
              <a:path h="4893203" w="21239322">
                <a:moveTo>
                  <a:pt x="0" y="0"/>
                </a:moveTo>
                <a:lnTo>
                  <a:pt x="21239322" y="0"/>
                </a:lnTo>
                <a:lnTo>
                  <a:pt x="21239322" y="4893203"/>
                </a:lnTo>
                <a:lnTo>
                  <a:pt x="0" y="4893203"/>
                </a:lnTo>
                <a:lnTo>
                  <a:pt x="0" y="0"/>
                </a:lnTo>
                <a:close/>
              </a:path>
            </a:pathLst>
          </a:custGeom>
          <a:blipFill>
            <a:blip r:embed="rId2">
              <a:extLst>
                <a:ext uri="{96DAC541-7B7A-43D3-8B79-37D633B846F1}">
                  <asvg:svgBlip xmlns:asvg="http://schemas.microsoft.com/office/drawing/2016/SVG/main" r:embed="rId3"/>
                </a:ext>
              </a:extLst>
            </a:blip>
            <a:stretch>
              <a:fillRect l="0" t="0" r="0" b="-217256"/>
            </a:stretch>
          </a:blipFill>
        </p:spPr>
      </p:sp>
      <p:sp>
        <p:nvSpPr>
          <p:cNvPr name="Freeform 3" id="3"/>
          <p:cNvSpPr/>
          <p:nvPr/>
        </p:nvSpPr>
        <p:spPr>
          <a:xfrm flipH="false" flipV="false" rot="0">
            <a:off x="1707752" y="1342984"/>
            <a:ext cx="7613155" cy="5278454"/>
          </a:xfrm>
          <a:custGeom>
            <a:avLst/>
            <a:gdLst/>
            <a:ahLst/>
            <a:cxnLst/>
            <a:rect r="r" b="b" t="t" l="l"/>
            <a:pathLst>
              <a:path h="5278454" w="7613155">
                <a:moveTo>
                  <a:pt x="0" y="0"/>
                </a:moveTo>
                <a:lnTo>
                  <a:pt x="7613155" y="0"/>
                </a:lnTo>
                <a:lnTo>
                  <a:pt x="7613155" y="5278454"/>
                </a:lnTo>
                <a:lnTo>
                  <a:pt x="0" y="5278454"/>
                </a:lnTo>
                <a:lnTo>
                  <a:pt x="0" y="0"/>
                </a:lnTo>
                <a:close/>
              </a:path>
            </a:pathLst>
          </a:custGeom>
          <a:blipFill>
            <a:blip r:embed="rId4"/>
            <a:stretch>
              <a:fillRect l="0" t="0" r="0" b="0"/>
            </a:stretch>
          </a:blipFill>
        </p:spPr>
      </p:sp>
      <p:sp>
        <p:nvSpPr>
          <p:cNvPr name="TextBox 4" id="4"/>
          <p:cNvSpPr txBox="true"/>
          <p:nvPr/>
        </p:nvSpPr>
        <p:spPr>
          <a:xfrm rot="0">
            <a:off x="1028700" y="1019134"/>
            <a:ext cx="16584414" cy="657225"/>
          </a:xfrm>
          <a:prstGeom prst="rect">
            <a:avLst/>
          </a:prstGeom>
        </p:spPr>
        <p:txBody>
          <a:bodyPr anchor="t" rtlCol="false" tIns="0" lIns="0" bIns="0" rIns="0">
            <a:spAutoFit/>
          </a:bodyPr>
          <a:lstStyle/>
          <a:p>
            <a:pPr algn="r" marL="0" indent="0" lvl="0">
              <a:lnSpc>
                <a:spcPts val="5280"/>
              </a:lnSpc>
              <a:spcBef>
                <a:spcPct val="0"/>
              </a:spcBef>
            </a:pPr>
            <a:r>
              <a:rPr lang="en-US" sz="4400">
                <a:solidFill>
                  <a:srgbClr val="000000"/>
                </a:solidFill>
                <a:latin typeface="IBM Plex Sans"/>
              </a:rPr>
              <a:t>Sorgu  3</a:t>
            </a:r>
          </a:p>
        </p:txBody>
      </p:sp>
      <p:sp>
        <p:nvSpPr>
          <p:cNvPr name="TextBox 5" id="5"/>
          <p:cNvSpPr txBox="true"/>
          <p:nvPr/>
        </p:nvSpPr>
        <p:spPr>
          <a:xfrm rot="0">
            <a:off x="11093041" y="2213610"/>
            <a:ext cx="6166259" cy="5831205"/>
          </a:xfrm>
          <a:prstGeom prst="rect">
            <a:avLst/>
          </a:prstGeom>
        </p:spPr>
        <p:txBody>
          <a:bodyPr anchor="t" rtlCol="false" tIns="0" lIns="0" bIns="0" rIns="0">
            <a:spAutoFit/>
          </a:bodyPr>
          <a:lstStyle/>
          <a:p>
            <a:pPr marL="453392" indent="-226696" lvl="1">
              <a:lnSpc>
                <a:spcPts val="2730"/>
              </a:lnSpc>
              <a:buFont typeface="Arial"/>
              <a:buChar char="•"/>
            </a:pPr>
            <a:r>
              <a:rPr lang="en-US" sz="2100">
                <a:solidFill>
                  <a:srgbClr val="000000"/>
                </a:solidFill>
                <a:latin typeface="IBM Plex Sans"/>
              </a:rPr>
              <a:t>Şekil 6.10'da iç içe geçmiş "SELECT" ve "WHERE" işlemlerini içeren üçüncü sorgu neticesinde ortaya çıkan performans değerleri gösterilmektedir.</a:t>
            </a:r>
          </a:p>
          <a:p>
            <a:pPr marL="453392" indent="-226696" lvl="1">
              <a:lnSpc>
                <a:spcPts val="2730"/>
              </a:lnSpc>
              <a:buFont typeface="Arial"/>
              <a:buChar char="•"/>
            </a:pPr>
            <a:r>
              <a:rPr lang="en-US" sz="2100">
                <a:solidFill>
                  <a:srgbClr val="000000"/>
                </a:solidFill>
                <a:latin typeface="IBM Plex Sans"/>
              </a:rPr>
              <a:t>Analiz sonuçlarına göre, MySQL veri tabanı sistemi sorgu süresi sonuçları açısından MongoDB'ye göre daha iyi performans sergilemiştir, özellikle veri kayıt sayısı arttıkça.</a:t>
            </a:r>
          </a:p>
          <a:p>
            <a:pPr marL="453392" indent="-226696" lvl="1">
              <a:lnSpc>
                <a:spcPts val="2730"/>
              </a:lnSpc>
              <a:buFont typeface="Arial"/>
              <a:buChar char="•"/>
            </a:pPr>
            <a:r>
              <a:rPr lang="en-US" sz="2100">
                <a:solidFill>
                  <a:srgbClr val="000000"/>
                </a:solidFill>
                <a:latin typeface="IBM Plex Sans"/>
              </a:rPr>
              <a:t>İşlemci ve işlemci çekirdeği yapılandırmalarının değiştirildiği durumlarda performans farklılıkları daha belirgin hale gelmiştir.</a:t>
            </a:r>
          </a:p>
          <a:p>
            <a:pPr marL="453392" indent="-226696" lvl="1">
              <a:lnSpc>
                <a:spcPts val="2730"/>
              </a:lnSpc>
              <a:buFont typeface="Arial"/>
              <a:buChar char="•"/>
            </a:pPr>
            <a:r>
              <a:rPr lang="en-US" sz="2100">
                <a:solidFill>
                  <a:srgbClr val="000000"/>
                </a:solidFill>
                <a:latin typeface="IBM Plex Sans"/>
              </a:rPr>
              <a:t>İşlemci ve işlemci çekirdeği sayılarının 3x1, 3x2, 3x3 ve 3x4 yapılandırıldığı durumlarda, iki veri tabanı birbiri üzerine hemen hemen aynı performansı göstermiştir</a:t>
            </a:r>
          </a:p>
          <a:p>
            <a:pPr>
              <a:lnSpc>
                <a:spcPts val="2730"/>
              </a:lnSpc>
            </a:pPr>
          </a:p>
          <a:p>
            <a:pPr algn="l">
              <a:lnSpc>
                <a:spcPts val="273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05442" y="6228291"/>
            <a:ext cx="3679225" cy="2947584"/>
            <a:chOff x="0" y="0"/>
            <a:chExt cx="2998041" cy="2401858"/>
          </a:xfrm>
        </p:grpSpPr>
        <p:sp>
          <p:nvSpPr>
            <p:cNvPr name="Freeform 3" id="3"/>
            <p:cNvSpPr/>
            <p:nvPr/>
          </p:nvSpPr>
          <p:spPr>
            <a:xfrm flipH="false" flipV="false" rot="0">
              <a:off x="0" y="0"/>
              <a:ext cx="2998040" cy="2401858"/>
            </a:xfrm>
            <a:custGeom>
              <a:avLst/>
              <a:gdLst/>
              <a:ahLst/>
              <a:cxnLst/>
              <a:rect r="r" b="b" t="t" l="l"/>
              <a:pathLst>
                <a:path h="2401858" w="2998040">
                  <a:moveTo>
                    <a:pt x="63127" y="0"/>
                  </a:moveTo>
                  <a:lnTo>
                    <a:pt x="2934914" y="0"/>
                  </a:lnTo>
                  <a:cubicBezTo>
                    <a:pt x="2951656" y="0"/>
                    <a:pt x="2967712" y="6651"/>
                    <a:pt x="2979551" y="18489"/>
                  </a:cubicBezTo>
                  <a:cubicBezTo>
                    <a:pt x="2991390" y="30328"/>
                    <a:pt x="2998040" y="46385"/>
                    <a:pt x="2998040" y="63127"/>
                  </a:cubicBezTo>
                  <a:lnTo>
                    <a:pt x="2998040" y="2338732"/>
                  </a:lnTo>
                  <a:cubicBezTo>
                    <a:pt x="2998040" y="2373596"/>
                    <a:pt x="2969778" y="2401858"/>
                    <a:pt x="2934914" y="2401858"/>
                  </a:cubicBezTo>
                  <a:lnTo>
                    <a:pt x="63127" y="2401858"/>
                  </a:lnTo>
                  <a:cubicBezTo>
                    <a:pt x="46385" y="2401858"/>
                    <a:pt x="30328" y="2395208"/>
                    <a:pt x="18489" y="2383369"/>
                  </a:cubicBezTo>
                  <a:cubicBezTo>
                    <a:pt x="6651" y="2371530"/>
                    <a:pt x="0" y="2355474"/>
                    <a:pt x="0" y="2338732"/>
                  </a:cubicBezTo>
                  <a:lnTo>
                    <a:pt x="0" y="63127"/>
                  </a:lnTo>
                  <a:cubicBezTo>
                    <a:pt x="0" y="28263"/>
                    <a:pt x="28263" y="0"/>
                    <a:pt x="63127" y="0"/>
                  </a:cubicBezTo>
                  <a:close/>
                </a:path>
              </a:pathLst>
            </a:custGeom>
            <a:solidFill>
              <a:srgbClr val="FFFFFF"/>
            </a:solidFill>
            <a:ln w="9525" cap="rnd">
              <a:solidFill>
                <a:srgbClr val="000000"/>
              </a:solidFill>
              <a:prstDash val="solid"/>
              <a:round/>
            </a:ln>
          </p:spPr>
        </p:sp>
        <p:sp>
          <p:nvSpPr>
            <p:cNvPr name="TextBox 4" id="4"/>
            <p:cNvSpPr txBox="true"/>
            <p:nvPr/>
          </p:nvSpPr>
          <p:spPr>
            <a:xfrm>
              <a:off x="0" y="-28575"/>
              <a:ext cx="2998041" cy="2430433"/>
            </a:xfrm>
            <a:prstGeom prst="rect">
              <a:avLst/>
            </a:prstGeom>
          </p:spPr>
          <p:txBody>
            <a:bodyPr anchor="ctr" rtlCol="false" tIns="254000" lIns="254000" bIns="254000" rIns="254000"/>
            <a:lstStyle/>
            <a:p>
              <a:pPr>
                <a:lnSpc>
                  <a:spcPts val="2240"/>
                </a:lnSpc>
              </a:pPr>
              <a:r>
                <a:rPr lang="en-US" sz="1600">
                  <a:solidFill>
                    <a:srgbClr val="766A6A"/>
                  </a:solidFill>
                  <a:latin typeface="IBM Plex Sans Bold"/>
                </a:rPr>
                <a:t>Bilgisayarlar karar alma sürecinde etkin olarak kullanılarak, “bilgi sistemleri” günümüz trend konuları arasında yerini almıştır .</a:t>
              </a:r>
            </a:p>
            <a:p>
              <a:pPr>
                <a:lnSpc>
                  <a:spcPts val="2240"/>
                </a:lnSpc>
              </a:pPr>
              <a:r>
                <a:rPr lang="en-US" sz="1600">
                  <a:solidFill>
                    <a:srgbClr val="766A6A"/>
                  </a:solidFill>
                  <a:latin typeface="IBM Plex Sans Bold"/>
                </a:rPr>
                <a:t>[2]</a:t>
              </a:r>
            </a:p>
            <a:p>
              <a:pPr>
                <a:lnSpc>
                  <a:spcPts val="2240"/>
                </a:lnSpc>
              </a:pPr>
              <a:r>
                <a:rPr lang="en-US" sz="1600">
                  <a:solidFill>
                    <a:srgbClr val="766A6A"/>
                  </a:solidFill>
                  <a:latin typeface="IBM Plex Sans Bold"/>
                </a:rPr>
                <a:t>örnekler: eBay ve Amazon</a:t>
              </a:r>
            </a:p>
            <a:p>
              <a:pPr>
                <a:lnSpc>
                  <a:spcPts val="2240"/>
                </a:lnSpc>
              </a:pPr>
            </a:p>
            <a:p>
              <a:pPr>
                <a:lnSpc>
                  <a:spcPts val="2240"/>
                </a:lnSpc>
              </a:pPr>
            </a:p>
          </p:txBody>
        </p:sp>
      </p:grpSp>
      <p:sp>
        <p:nvSpPr>
          <p:cNvPr name="AutoShape 5" id="5"/>
          <p:cNvSpPr/>
          <p:nvPr/>
        </p:nvSpPr>
        <p:spPr>
          <a:xfrm rot="0">
            <a:off x="0" y="10104444"/>
            <a:ext cx="18288000" cy="182556"/>
          </a:xfrm>
          <a:prstGeom prst="rect">
            <a:avLst/>
          </a:prstGeom>
          <a:solidFill>
            <a:srgbClr val="F24300"/>
          </a:solidFill>
        </p:spPr>
      </p:sp>
      <p:sp>
        <p:nvSpPr>
          <p:cNvPr name="TextBox 6" id="6"/>
          <p:cNvSpPr txBox="true"/>
          <p:nvPr/>
        </p:nvSpPr>
        <p:spPr>
          <a:xfrm rot="0">
            <a:off x="1028700" y="1066307"/>
            <a:ext cx="12716986" cy="2044700"/>
          </a:xfrm>
          <a:prstGeom prst="rect">
            <a:avLst/>
          </a:prstGeom>
        </p:spPr>
        <p:txBody>
          <a:bodyPr anchor="t" rtlCol="false" tIns="0" lIns="0" bIns="0" rIns="0">
            <a:spAutoFit/>
          </a:bodyPr>
          <a:lstStyle/>
          <a:p>
            <a:pPr>
              <a:lnSpc>
                <a:spcPts val="3250"/>
              </a:lnSpc>
            </a:pPr>
            <a:r>
              <a:rPr lang="en-US" sz="2500">
                <a:solidFill>
                  <a:srgbClr val="000000"/>
                </a:solidFill>
                <a:latin typeface="IBM Plex Sans"/>
              </a:rPr>
              <a:t>Veri tabanları, veri fazlalığını kontrol eden ve veri tutarlılığını koruyan en önemli sistemlerden biridir. Veri entegrasyonu ile verilere basit şekilde ulaşılması, düzenlenmesi ve paylaşılması gibi avantajlar sağlamaktadır. Veri depoları oluşturulması sırasında yaygın olan yaklaşım, verilerin uygulama modeline yakın bir model ile saklanması üzerine kurgulanmaktadır.</a:t>
            </a:r>
          </a:p>
        </p:txBody>
      </p:sp>
      <p:sp>
        <p:nvSpPr>
          <p:cNvPr name="TextBox 7" id="7"/>
          <p:cNvSpPr txBox="true"/>
          <p:nvPr/>
        </p:nvSpPr>
        <p:spPr>
          <a:xfrm rot="0">
            <a:off x="915657" y="3576977"/>
            <a:ext cx="10327415" cy="1635125"/>
          </a:xfrm>
          <a:prstGeom prst="rect">
            <a:avLst/>
          </a:prstGeom>
        </p:spPr>
        <p:txBody>
          <a:bodyPr anchor="t" rtlCol="false" tIns="0" lIns="0" bIns="0" rIns="0">
            <a:spAutoFit/>
          </a:bodyPr>
          <a:lstStyle/>
          <a:p>
            <a:pPr marL="539751" indent="-269876" lvl="1">
              <a:lnSpc>
                <a:spcPts val="3250"/>
              </a:lnSpc>
              <a:buFont typeface="Arial"/>
              <a:buChar char="•"/>
            </a:pPr>
            <a:r>
              <a:rPr lang="en-US" sz="2500">
                <a:solidFill>
                  <a:srgbClr val="000000"/>
                </a:solidFill>
                <a:latin typeface="IBM Plex Sans"/>
              </a:rPr>
              <a:t>Günümüzde gelişen teknolojiyle beraber veriler içinde birçok ihtiyaç ortaya çıkmıştır. Bu ihtiyaçlar beraberinde bu değişim ve gelişim , verilerin modellenerek saklanmasını ve dolayısıyla veri tabanını zorunlu kılmaktadır.</a:t>
            </a:r>
          </a:p>
        </p:txBody>
      </p:sp>
      <p:sp>
        <p:nvSpPr>
          <p:cNvPr name="TextBox 8" id="8"/>
          <p:cNvSpPr txBox="true"/>
          <p:nvPr/>
        </p:nvSpPr>
        <p:spPr>
          <a:xfrm rot="0">
            <a:off x="1028700" y="5451567"/>
            <a:ext cx="10214372" cy="2044700"/>
          </a:xfrm>
          <a:prstGeom prst="rect">
            <a:avLst/>
          </a:prstGeom>
        </p:spPr>
        <p:txBody>
          <a:bodyPr anchor="t" rtlCol="false" tIns="0" lIns="0" bIns="0" rIns="0">
            <a:spAutoFit/>
          </a:bodyPr>
          <a:lstStyle/>
          <a:p>
            <a:pPr marL="539751" indent="-269876" lvl="1">
              <a:lnSpc>
                <a:spcPts val="3250"/>
              </a:lnSpc>
              <a:buFont typeface="Arial"/>
              <a:buChar char="•"/>
            </a:pPr>
            <a:r>
              <a:rPr lang="en-US" sz="2500">
                <a:solidFill>
                  <a:srgbClr val="000000"/>
                </a:solidFill>
                <a:latin typeface="IBM Plex Sans"/>
              </a:rPr>
              <a:t>Verinin büyüklüğü, miktarı ve karmaşıklığı gibi etkenlere bağlı olarak farklı veri modelleme, veri depolama ve sorgulama yöntemleri geliştirilmiş</a:t>
            </a:r>
            <a:r>
              <a:rPr lang="en-US" sz="2500">
                <a:solidFill>
                  <a:srgbClr val="000000"/>
                </a:solidFill>
                <a:latin typeface="IBM Plex Sans"/>
              </a:rPr>
              <a:t> bu kapsamda okuma , yazma gibi işlemlerin kullanıldığı veri tabanlarında ilişkisel veri tabanlarının yanı sıra ilişkisel olmayan veri tabanı yönetim sistemleri de kullanılmaktadır.[2]</a:t>
            </a:r>
          </a:p>
        </p:txBody>
      </p:sp>
      <p:sp>
        <p:nvSpPr>
          <p:cNvPr name="TextBox 9" id="9"/>
          <p:cNvSpPr txBox="true"/>
          <p:nvPr/>
        </p:nvSpPr>
        <p:spPr>
          <a:xfrm rot="0">
            <a:off x="1028700" y="8288872"/>
            <a:ext cx="11005308" cy="815975"/>
          </a:xfrm>
          <a:prstGeom prst="rect">
            <a:avLst/>
          </a:prstGeom>
        </p:spPr>
        <p:txBody>
          <a:bodyPr anchor="t" rtlCol="false" tIns="0" lIns="0" bIns="0" rIns="0">
            <a:spAutoFit/>
          </a:bodyPr>
          <a:lstStyle/>
          <a:p>
            <a:pPr marL="539751" indent="-269876" lvl="1">
              <a:lnSpc>
                <a:spcPts val="3250"/>
              </a:lnSpc>
              <a:buFont typeface="Arial"/>
              <a:buChar char="•"/>
            </a:pPr>
            <a:r>
              <a:rPr lang="en-US" sz="2500">
                <a:solidFill>
                  <a:srgbClr val="000000"/>
                </a:solidFill>
                <a:latin typeface="IBM Plex Sans"/>
              </a:rPr>
              <a:t>Bu çalışmanın kapsamında “Bilişim Sistemleri” ve “Veri Tabanı” kavramları detaylıca incelenecektir.</a:t>
            </a:r>
          </a:p>
        </p:txBody>
      </p:sp>
      <p:sp>
        <p:nvSpPr>
          <p:cNvPr name="TextBox 10" id="10"/>
          <p:cNvSpPr txBox="true"/>
          <p:nvPr/>
        </p:nvSpPr>
        <p:spPr>
          <a:xfrm rot="0">
            <a:off x="11243072" y="1009609"/>
            <a:ext cx="6016228"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Bold"/>
              </a:rPr>
              <a:t>Giriş</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2225" y="5493412"/>
            <a:ext cx="21239322" cy="4893203"/>
          </a:xfrm>
          <a:custGeom>
            <a:avLst/>
            <a:gdLst/>
            <a:ahLst/>
            <a:cxnLst/>
            <a:rect r="r" b="b" t="t" l="l"/>
            <a:pathLst>
              <a:path h="4893203" w="21239322">
                <a:moveTo>
                  <a:pt x="0" y="0"/>
                </a:moveTo>
                <a:lnTo>
                  <a:pt x="21239322" y="0"/>
                </a:lnTo>
                <a:lnTo>
                  <a:pt x="21239322" y="4893203"/>
                </a:lnTo>
                <a:lnTo>
                  <a:pt x="0" y="4893203"/>
                </a:lnTo>
                <a:lnTo>
                  <a:pt x="0" y="0"/>
                </a:lnTo>
                <a:close/>
              </a:path>
            </a:pathLst>
          </a:custGeom>
          <a:blipFill>
            <a:blip r:embed="rId2">
              <a:extLst>
                <a:ext uri="{96DAC541-7B7A-43D3-8B79-37D633B846F1}">
                  <asvg:svgBlip xmlns:asvg="http://schemas.microsoft.com/office/drawing/2016/SVG/main" r:embed="rId3"/>
                </a:ext>
              </a:extLst>
            </a:blip>
            <a:stretch>
              <a:fillRect l="0" t="0" r="0" b="-217256"/>
            </a:stretch>
          </a:blipFill>
        </p:spPr>
      </p:sp>
      <p:sp>
        <p:nvSpPr>
          <p:cNvPr name="Freeform 3" id="3"/>
          <p:cNvSpPr/>
          <p:nvPr/>
        </p:nvSpPr>
        <p:spPr>
          <a:xfrm flipH="false" flipV="false" rot="0">
            <a:off x="12376282" y="574210"/>
            <a:ext cx="5085390" cy="3814043"/>
          </a:xfrm>
          <a:custGeom>
            <a:avLst/>
            <a:gdLst/>
            <a:ahLst/>
            <a:cxnLst/>
            <a:rect r="r" b="b" t="t" l="l"/>
            <a:pathLst>
              <a:path h="3814043" w="5085390">
                <a:moveTo>
                  <a:pt x="0" y="0"/>
                </a:moveTo>
                <a:lnTo>
                  <a:pt x="5085390" y="0"/>
                </a:lnTo>
                <a:lnTo>
                  <a:pt x="5085390" y="3814042"/>
                </a:lnTo>
                <a:lnTo>
                  <a:pt x="0" y="3814042"/>
                </a:lnTo>
                <a:lnTo>
                  <a:pt x="0" y="0"/>
                </a:lnTo>
                <a:close/>
              </a:path>
            </a:pathLst>
          </a:custGeom>
          <a:blipFill>
            <a:blip r:embed="rId4"/>
            <a:stretch>
              <a:fillRect l="0" t="0" r="0" b="0"/>
            </a:stretch>
          </a:blipFill>
        </p:spPr>
      </p:sp>
      <p:sp>
        <p:nvSpPr>
          <p:cNvPr name="Freeform 4" id="4"/>
          <p:cNvSpPr/>
          <p:nvPr/>
        </p:nvSpPr>
        <p:spPr>
          <a:xfrm flipH="false" flipV="false" rot="0">
            <a:off x="12650380" y="4388252"/>
            <a:ext cx="4962734" cy="3743258"/>
          </a:xfrm>
          <a:custGeom>
            <a:avLst/>
            <a:gdLst/>
            <a:ahLst/>
            <a:cxnLst/>
            <a:rect r="r" b="b" t="t" l="l"/>
            <a:pathLst>
              <a:path h="3743258" w="4962734">
                <a:moveTo>
                  <a:pt x="0" y="0"/>
                </a:moveTo>
                <a:lnTo>
                  <a:pt x="4962734" y="0"/>
                </a:lnTo>
                <a:lnTo>
                  <a:pt x="4962734" y="3743259"/>
                </a:lnTo>
                <a:lnTo>
                  <a:pt x="0" y="3743259"/>
                </a:lnTo>
                <a:lnTo>
                  <a:pt x="0" y="0"/>
                </a:lnTo>
                <a:close/>
              </a:path>
            </a:pathLst>
          </a:custGeom>
          <a:blipFill>
            <a:blip r:embed="rId5"/>
            <a:stretch>
              <a:fillRect l="0" t="0" r="0" b="0"/>
            </a:stretch>
          </a:blipFill>
        </p:spPr>
      </p:sp>
      <p:sp>
        <p:nvSpPr>
          <p:cNvPr name="TextBox 5" id="5"/>
          <p:cNvSpPr txBox="true"/>
          <p:nvPr/>
        </p:nvSpPr>
        <p:spPr>
          <a:xfrm rot="0">
            <a:off x="1028700" y="1019134"/>
            <a:ext cx="16584414" cy="657225"/>
          </a:xfrm>
          <a:prstGeom prst="rect">
            <a:avLst/>
          </a:prstGeom>
        </p:spPr>
        <p:txBody>
          <a:bodyPr anchor="t" rtlCol="false" tIns="0" lIns="0" bIns="0" rIns="0">
            <a:spAutoFit/>
          </a:bodyPr>
          <a:lstStyle/>
          <a:p>
            <a:pPr algn="just" marL="0" indent="0" lvl="0">
              <a:lnSpc>
                <a:spcPts val="5280"/>
              </a:lnSpc>
              <a:spcBef>
                <a:spcPct val="0"/>
              </a:spcBef>
            </a:pPr>
            <a:r>
              <a:rPr lang="en-US" sz="4400">
                <a:solidFill>
                  <a:srgbClr val="000000"/>
                </a:solidFill>
                <a:latin typeface="IBM Plex Sans"/>
              </a:rPr>
              <a:t>Sorgu  3</a:t>
            </a:r>
          </a:p>
        </p:txBody>
      </p:sp>
      <p:sp>
        <p:nvSpPr>
          <p:cNvPr name="TextBox 6" id="6"/>
          <p:cNvSpPr txBox="true"/>
          <p:nvPr/>
        </p:nvSpPr>
        <p:spPr>
          <a:xfrm rot="0">
            <a:off x="1028700" y="2362518"/>
            <a:ext cx="9766833" cy="5533390"/>
          </a:xfrm>
          <a:prstGeom prst="rect">
            <a:avLst/>
          </a:prstGeom>
        </p:spPr>
        <p:txBody>
          <a:bodyPr anchor="t" rtlCol="false" tIns="0" lIns="0" bIns="0" rIns="0">
            <a:spAutoFit/>
          </a:bodyPr>
          <a:lstStyle/>
          <a:p>
            <a:pPr marL="539749" indent="-269875" lvl="1">
              <a:lnSpc>
                <a:spcPts val="3249"/>
              </a:lnSpc>
              <a:buFont typeface="Arial"/>
              <a:buChar char="•"/>
            </a:pPr>
            <a:r>
              <a:rPr lang="en-US" sz="2499">
                <a:solidFill>
                  <a:srgbClr val="000000"/>
                </a:solidFill>
                <a:latin typeface="IBM Plex Sans"/>
              </a:rPr>
              <a:t>Zamanlama ölçeği büyütülerek, Şekil 6.14'te veri tabanları sistemleri arasındaki performans farkının daha anlaşılabilir hale geldiği görülmektedir.</a:t>
            </a:r>
          </a:p>
          <a:p>
            <a:pPr marL="539749" indent="-269875" lvl="1">
              <a:lnSpc>
                <a:spcPts val="3249"/>
              </a:lnSpc>
              <a:buFont typeface="Arial"/>
              <a:buChar char="•"/>
            </a:pPr>
            <a:r>
              <a:rPr lang="en-US" sz="2499">
                <a:solidFill>
                  <a:srgbClr val="000000"/>
                </a:solidFill>
                <a:latin typeface="IBM Plex Sans"/>
              </a:rPr>
              <a:t>Ölçek büyüdükçe MySQL'in performans dezavantajı daha belirgin hale gelmiştir. MongoDB ise tüm veri kayıt setlerinde oldukça iyi bir performans sergilemiştir.</a:t>
            </a:r>
          </a:p>
          <a:p>
            <a:pPr marL="539749" indent="-269875" lvl="1">
              <a:lnSpc>
                <a:spcPts val="3249"/>
              </a:lnSpc>
              <a:buFont typeface="Arial"/>
              <a:buChar char="•"/>
            </a:pPr>
            <a:r>
              <a:rPr lang="en-US" sz="2499">
                <a:solidFill>
                  <a:srgbClr val="000000"/>
                </a:solidFill>
                <a:latin typeface="IBM Plex Sans"/>
              </a:rPr>
              <a:t>Veri Ekleme ve Silme İşlemleri:</a:t>
            </a:r>
          </a:p>
          <a:p>
            <a:pPr marL="539749" indent="-269875" lvl="1">
              <a:lnSpc>
                <a:spcPts val="3249"/>
              </a:lnSpc>
              <a:buFont typeface="Arial"/>
              <a:buChar char="•"/>
            </a:pPr>
            <a:r>
              <a:rPr lang="en-US" sz="2499">
                <a:solidFill>
                  <a:srgbClr val="000000"/>
                </a:solidFill>
                <a:latin typeface="IBM Plex Sans"/>
              </a:rPr>
              <a:t>Son olarak, MySQL ve MongoDB veri tabanlarına veri ekleme "INSERT" ve silme "DELETE" işlemleri uygulanmıştır.</a:t>
            </a:r>
          </a:p>
          <a:p>
            <a:pPr marL="539749" indent="-269875" lvl="1">
              <a:lnSpc>
                <a:spcPts val="3249"/>
              </a:lnSpc>
              <a:buFont typeface="Arial"/>
              <a:buChar char="•"/>
            </a:pPr>
            <a:r>
              <a:rPr lang="en-US" sz="2499">
                <a:solidFill>
                  <a:srgbClr val="000000"/>
                </a:solidFill>
                <a:latin typeface="IBM Plex Sans"/>
              </a:rPr>
              <a:t>Şekil 6.15'te her iki veri tabanı sisteminin INSERT ve DELETE işlemlerine ait performans grafiği gösterilmektedir.</a:t>
            </a:r>
          </a:p>
          <a:p>
            <a:pPr>
              <a:lnSpc>
                <a:spcPts val="2730"/>
              </a:lnSpc>
            </a:pPr>
          </a:p>
          <a:p>
            <a:pPr>
              <a:lnSpc>
                <a:spcPts val="2730"/>
              </a:lnSpc>
            </a:pPr>
          </a:p>
          <a:p>
            <a:pPr algn="l">
              <a:lnSpc>
                <a:spcPts val="2730"/>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0" y="10104444"/>
            <a:ext cx="18288000" cy="182556"/>
          </a:xfrm>
          <a:prstGeom prst="rect">
            <a:avLst/>
          </a:prstGeom>
          <a:solidFill>
            <a:srgbClr val="F24300"/>
          </a:solidFill>
        </p:spPr>
      </p:sp>
      <p:sp>
        <p:nvSpPr>
          <p:cNvPr name="TextBox 3" id="3"/>
          <p:cNvSpPr txBox="true"/>
          <p:nvPr/>
        </p:nvSpPr>
        <p:spPr>
          <a:xfrm rot="0">
            <a:off x="1028700" y="1444625"/>
            <a:ext cx="11544671" cy="7369175"/>
          </a:xfrm>
          <a:prstGeom prst="rect">
            <a:avLst/>
          </a:prstGeom>
        </p:spPr>
        <p:txBody>
          <a:bodyPr anchor="t" rtlCol="false" tIns="0" lIns="0" bIns="0" rIns="0">
            <a:spAutoFit/>
          </a:bodyPr>
          <a:lstStyle/>
          <a:p>
            <a:pPr>
              <a:lnSpc>
                <a:spcPts val="3250"/>
              </a:lnSpc>
            </a:pPr>
            <a:r>
              <a:rPr lang="en-US" sz="2500">
                <a:solidFill>
                  <a:srgbClr val="000000"/>
                </a:solidFill>
                <a:latin typeface="IBM Plex Sans"/>
              </a:rPr>
              <a:t>Analiz Sonuçları:</a:t>
            </a:r>
          </a:p>
          <a:p>
            <a:pPr marL="539751" indent="-269876" lvl="1">
              <a:lnSpc>
                <a:spcPts val="3250"/>
              </a:lnSpc>
              <a:buFont typeface="Arial"/>
              <a:buChar char="•"/>
            </a:pPr>
            <a:r>
              <a:rPr lang="en-US" sz="2500">
                <a:solidFill>
                  <a:srgbClr val="000000"/>
                </a:solidFill>
                <a:latin typeface="IBM Plex Sans"/>
              </a:rPr>
              <a:t>Yapılan analize göre, her iki veri tabanının komut sayılarına göre işlem süreleri doğrusal bir eğilim göstermektedir.</a:t>
            </a:r>
          </a:p>
          <a:p>
            <a:pPr marL="539751" indent="-269876" lvl="1">
              <a:lnSpc>
                <a:spcPts val="3250"/>
              </a:lnSpc>
              <a:buFont typeface="Arial"/>
              <a:buChar char="•"/>
            </a:pPr>
            <a:r>
              <a:rPr lang="en-US" sz="2500">
                <a:solidFill>
                  <a:srgbClr val="000000"/>
                </a:solidFill>
                <a:latin typeface="IBM Plex Sans"/>
              </a:rPr>
              <a:t>MongoDB'nin veri ekleme işlemi, MySQL'e göre belirgin şekilde daha iyi bir performansa sahiptir.</a:t>
            </a:r>
          </a:p>
          <a:p>
            <a:pPr marL="539751" indent="-269876" lvl="1">
              <a:lnSpc>
                <a:spcPts val="3250"/>
              </a:lnSpc>
              <a:buFont typeface="Arial"/>
              <a:buChar char="•"/>
            </a:pPr>
            <a:r>
              <a:rPr lang="en-US" sz="2500">
                <a:solidFill>
                  <a:srgbClr val="000000"/>
                </a:solidFill>
                <a:latin typeface="IBM Plex Sans"/>
              </a:rPr>
              <a:t>Veri silme işleminde MongoDB'nin MySQL ile benzer bir performansa sahip olduğu görülmüştür.</a:t>
            </a:r>
          </a:p>
          <a:p>
            <a:pPr marL="539751" indent="-269876" lvl="1">
              <a:lnSpc>
                <a:spcPts val="3250"/>
              </a:lnSpc>
              <a:buFont typeface="Arial"/>
              <a:buChar char="•"/>
            </a:pPr>
            <a:r>
              <a:rPr lang="en-US" sz="2500">
                <a:solidFill>
                  <a:srgbClr val="000000"/>
                </a:solidFill>
                <a:latin typeface="IBM Plex Sans"/>
              </a:rPr>
              <a:t>Ancak, veri silme komut sayılarının artmasıyla birlikte MySQL veri tabanı sisteminin silme işleminde iyi bir performans sergilediği gözlemlenmiştir.</a:t>
            </a:r>
          </a:p>
          <a:p>
            <a:pPr marL="539751" indent="-269876" lvl="1">
              <a:lnSpc>
                <a:spcPts val="3250"/>
              </a:lnSpc>
              <a:buFont typeface="Arial"/>
              <a:buChar char="•"/>
            </a:pPr>
            <a:r>
              <a:rPr lang="en-US" sz="2500">
                <a:solidFill>
                  <a:srgbClr val="000000"/>
                </a:solidFill>
                <a:latin typeface="IBM Plex Sans"/>
              </a:rPr>
              <a:t>Yapılan testlerde, NoSQL ağırlıklı bir veri tabanının büyük miktarda veri içerebildiği, MongoDB ile daha karmaşık sorguların daha hızlı çalıştırılabildiği görülmüştür.</a:t>
            </a:r>
          </a:p>
          <a:p>
            <a:pPr marL="539751" indent="-269876" lvl="1">
              <a:lnSpc>
                <a:spcPts val="3250"/>
              </a:lnSpc>
              <a:buFont typeface="Arial"/>
              <a:buChar char="•"/>
            </a:pPr>
            <a:r>
              <a:rPr lang="en-US" sz="2500">
                <a:solidFill>
                  <a:srgbClr val="000000"/>
                </a:solidFill>
                <a:latin typeface="IBM Plex Sans"/>
              </a:rPr>
              <a:t>Performans testlerinde MongoDB, özellikle ikinci sorgu tipi ile MySQL'e göre en iyi performansı sergilemiştir.</a:t>
            </a:r>
          </a:p>
          <a:p>
            <a:pPr>
              <a:lnSpc>
                <a:spcPts val="3250"/>
              </a:lnSpc>
            </a:pPr>
          </a:p>
          <a:p>
            <a:pPr>
              <a:lnSpc>
                <a:spcPts val="3250"/>
              </a:lnSpc>
            </a:pPr>
            <a:r>
              <a:rPr lang="en-US" sz="2500">
                <a:solidFill>
                  <a:srgbClr val="000000"/>
                </a:solidFill>
                <a:latin typeface="IBM Plex Sans"/>
              </a:rPr>
              <a:t>İki veri tabanının avantaj ve dezavantajları göz önüne alındığında, ilişkisel olmayan veri tabanlarının hız, geliştirme zamanı ve ölçeklenebilirlik gibi özelliklerle performans açısından daha etkin sonuçlar sağladığı görülmüştür.</a:t>
            </a:r>
          </a:p>
        </p:txBody>
      </p:sp>
      <p:sp>
        <p:nvSpPr>
          <p:cNvPr name="TextBox 4" id="4"/>
          <p:cNvSpPr txBox="true"/>
          <p:nvPr/>
        </p:nvSpPr>
        <p:spPr>
          <a:xfrm rot="0">
            <a:off x="11243072" y="1009609"/>
            <a:ext cx="6016228"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Bold"/>
              </a:rPr>
              <a:t>Sonuçlar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376890">
            <a:off x="-4899893" y="6122938"/>
            <a:ext cx="11422613" cy="8328123"/>
          </a:xfrm>
          <a:custGeom>
            <a:avLst/>
            <a:gdLst/>
            <a:ahLst/>
            <a:cxnLst/>
            <a:rect r="r" b="b" t="t" l="l"/>
            <a:pathLst>
              <a:path h="8328123" w="11422613">
                <a:moveTo>
                  <a:pt x="0" y="0"/>
                </a:moveTo>
                <a:lnTo>
                  <a:pt x="11422613" y="0"/>
                </a:lnTo>
                <a:lnTo>
                  <a:pt x="11422613" y="8328124"/>
                </a:lnTo>
                <a:lnTo>
                  <a:pt x="0" y="83281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028700" y="4251708"/>
            <a:ext cx="5029200" cy="4253967"/>
          </a:xfrm>
          <a:prstGeom prst="rect">
            <a:avLst/>
          </a:prstGeom>
          <a:solidFill>
            <a:srgbClr val="F4F4F4"/>
          </a:solidFill>
        </p:spPr>
      </p:sp>
      <p:sp>
        <p:nvSpPr>
          <p:cNvPr name="AutoShape 4" id="4"/>
          <p:cNvSpPr/>
          <p:nvPr/>
        </p:nvSpPr>
        <p:spPr>
          <a:xfrm rot="0">
            <a:off x="6629400" y="4251708"/>
            <a:ext cx="5029200" cy="4253967"/>
          </a:xfrm>
          <a:prstGeom prst="rect">
            <a:avLst/>
          </a:prstGeom>
          <a:solidFill>
            <a:srgbClr val="F4F4F4"/>
          </a:solidFill>
        </p:spPr>
      </p:sp>
      <p:sp>
        <p:nvSpPr>
          <p:cNvPr name="Freeform 5" id="5"/>
          <p:cNvSpPr/>
          <p:nvPr/>
        </p:nvSpPr>
        <p:spPr>
          <a:xfrm flipH="false" flipV="false" rot="0">
            <a:off x="7601976" y="5216334"/>
            <a:ext cx="515530" cy="446167"/>
          </a:xfrm>
          <a:custGeom>
            <a:avLst/>
            <a:gdLst/>
            <a:ahLst/>
            <a:cxnLst/>
            <a:rect r="r" b="b" t="t" l="l"/>
            <a:pathLst>
              <a:path h="446167" w="515530">
                <a:moveTo>
                  <a:pt x="0" y="0"/>
                </a:moveTo>
                <a:lnTo>
                  <a:pt x="515530" y="0"/>
                </a:lnTo>
                <a:lnTo>
                  <a:pt x="515530" y="446167"/>
                </a:lnTo>
                <a:lnTo>
                  <a:pt x="0" y="4461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0">
            <a:off x="12230100" y="4251708"/>
            <a:ext cx="5029200" cy="4253967"/>
          </a:xfrm>
          <a:prstGeom prst="rect">
            <a:avLst/>
          </a:prstGeom>
          <a:solidFill>
            <a:srgbClr val="F4F4F4"/>
          </a:solidFill>
        </p:spPr>
      </p:sp>
      <p:grpSp>
        <p:nvGrpSpPr>
          <p:cNvPr name="Group 7" id="7"/>
          <p:cNvGrpSpPr/>
          <p:nvPr/>
        </p:nvGrpSpPr>
        <p:grpSpPr>
          <a:xfrm rot="0">
            <a:off x="1626175" y="5052270"/>
            <a:ext cx="3707825" cy="2419505"/>
            <a:chOff x="0" y="0"/>
            <a:chExt cx="4943766" cy="3226006"/>
          </a:xfrm>
        </p:grpSpPr>
        <p:sp>
          <p:nvSpPr>
            <p:cNvPr name="TextBox 8" id="8"/>
            <p:cNvSpPr txBox="true"/>
            <p:nvPr/>
          </p:nvSpPr>
          <p:spPr>
            <a:xfrm rot="0">
              <a:off x="0" y="-28575"/>
              <a:ext cx="4943766" cy="590761"/>
            </a:xfrm>
            <a:prstGeom prst="rect">
              <a:avLst/>
            </a:prstGeom>
          </p:spPr>
          <p:txBody>
            <a:bodyPr anchor="t" rtlCol="false" tIns="0" lIns="0" bIns="0" rIns="0">
              <a:spAutoFit/>
            </a:bodyPr>
            <a:lstStyle/>
            <a:p>
              <a:pPr>
                <a:lnSpc>
                  <a:spcPts val="3640"/>
                </a:lnSpc>
              </a:pPr>
              <a:r>
                <a:rPr lang="en-US" sz="2800">
                  <a:solidFill>
                    <a:srgbClr val="000000"/>
                  </a:solidFill>
                  <a:latin typeface="IBM Plex Sans Bold"/>
                </a:rPr>
                <a:t>Girdi</a:t>
              </a:r>
            </a:p>
          </p:txBody>
        </p:sp>
        <p:sp>
          <p:nvSpPr>
            <p:cNvPr name="TextBox 9" id="9"/>
            <p:cNvSpPr txBox="true"/>
            <p:nvPr/>
          </p:nvSpPr>
          <p:spPr>
            <a:xfrm rot="0">
              <a:off x="0" y="1055497"/>
              <a:ext cx="4943766" cy="2170642"/>
            </a:xfrm>
            <a:prstGeom prst="rect">
              <a:avLst/>
            </a:prstGeom>
          </p:spPr>
          <p:txBody>
            <a:bodyPr anchor="t" rtlCol="false" tIns="0" lIns="0" bIns="0" rIns="0">
              <a:spAutoFit/>
            </a:bodyPr>
            <a:lstStyle/>
            <a:p>
              <a:pPr>
                <a:lnSpc>
                  <a:spcPts val="3250"/>
                </a:lnSpc>
              </a:pPr>
              <a:r>
                <a:rPr lang="en-US" sz="2500">
                  <a:solidFill>
                    <a:srgbClr val="000000"/>
                  </a:solidFill>
                  <a:latin typeface="IBM Plex Sans"/>
                  <a:hlinkClick r:id="rId6" tooltip="https://docs.google.com/spreadsheets/d/1DUF2isFWsqVSYhbaACYtbgcLi_YjDqpE3GLQIVgkKQg/edit#gid=69851113"/>
                </a:rPr>
                <a:t>organizasyonun içinden veya dış çevresinden, ham bilgileri (veriyi) toplamaktır.</a:t>
              </a:r>
            </a:p>
          </p:txBody>
        </p:sp>
      </p:grpSp>
      <p:sp>
        <p:nvSpPr>
          <p:cNvPr name="TextBox 10" id="10"/>
          <p:cNvSpPr txBox="true"/>
          <p:nvPr/>
        </p:nvSpPr>
        <p:spPr>
          <a:xfrm rot="0">
            <a:off x="9144000" y="1019134"/>
            <a:ext cx="8115300" cy="657225"/>
          </a:xfrm>
          <a:prstGeom prst="rect">
            <a:avLst/>
          </a:prstGeom>
        </p:spPr>
        <p:txBody>
          <a:bodyPr anchor="t" rtlCol="false" tIns="0" lIns="0" bIns="0" rIns="0">
            <a:spAutoFit/>
          </a:bodyPr>
          <a:lstStyle/>
          <a:p>
            <a:pPr algn="r" marL="0" indent="0" lvl="0">
              <a:lnSpc>
                <a:spcPts val="5280"/>
              </a:lnSpc>
              <a:spcBef>
                <a:spcPct val="0"/>
              </a:spcBef>
            </a:pPr>
            <a:r>
              <a:rPr lang="en-US" sz="4400">
                <a:solidFill>
                  <a:srgbClr val="000000"/>
                </a:solidFill>
                <a:latin typeface="IBM Plex Sans"/>
              </a:rPr>
              <a:t>1-Bilişim Sistemleri ve Yönetimi</a:t>
            </a:r>
          </a:p>
        </p:txBody>
      </p:sp>
      <p:grpSp>
        <p:nvGrpSpPr>
          <p:cNvPr name="Group 11" id="11"/>
          <p:cNvGrpSpPr/>
          <p:nvPr/>
        </p:nvGrpSpPr>
        <p:grpSpPr>
          <a:xfrm rot="0">
            <a:off x="7171457" y="5052270"/>
            <a:ext cx="3707825" cy="1600355"/>
            <a:chOff x="0" y="0"/>
            <a:chExt cx="4943766" cy="2133806"/>
          </a:xfrm>
        </p:grpSpPr>
        <p:sp>
          <p:nvSpPr>
            <p:cNvPr name="TextBox 12" id="12"/>
            <p:cNvSpPr txBox="true"/>
            <p:nvPr/>
          </p:nvSpPr>
          <p:spPr>
            <a:xfrm rot="0">
              <a:off x="0" y="-28575"/>
              <a:ext cx="4943766" cy="590761"/>
            </a:xfrm>
            <a:prstGeom prst="rect">
              <a:avLst/>
            </a:prstGeom>
          </p:spPr>
          <p:txBody>
            <a:bodyPr anchor="t" rtlCol="false" tIns="0" lIns="0" bIns="0" rIns="0">
              <a:spAutoFit/>
            </a:bodyPr>
            <a:lstStyle/>
            <a:p>
              <a:pPr>
                <a:lnSpc>
                  <a:spcPts val="3640"/>
                </a:lnSpc>
              </a:pPr>
              <a:r>
                <a:rPr lang="en-US" sz="2800">
                  <a:solidFill>
                    <a:srgbClr val="000000"/>
                  </a:solidFill>
                  <a:latin typeface="IBM Plex Sans Bold"/>
                </a:rPr>
                <a:t>İşlem</a:t>
              </a:r>
            </a:p>
          </p:txBody>
        </p:sp>
        <p:sp>
          <p:nvSpPr>
            <p:cNvPr name="TextBox 13" id="13"/>
            <p:cNvSpPr txBox="true"/>
            <p:nvPr/>
          </p:nvSpPr>
          <p:spPr>
            <a:xfrm rot="0">
              <a:off x="0" y="1055497"/>
              <a:ext cx="4943766" cy="1078442"/>
            </a:xfrm>
            <a:prstGeom prst="rect">
              <a:avLst/>
            </a:prstGeom>
          </p:spPr>
          <p:txBody>
            <a:bodyPr anchor="t" rtlCol="false" tIns="0" lIns="0" bIns="0" rIns="0">
              <a:spAutoFit/>
            </a:bodyPr>
            <a:lstStyle/>
            <a:p>
              <a:pPr>
                <a:lnSpc>
                  <a:spcPts val="3250"/>
                </a:lnSpc>
              </a:pPr>
              <a:r>
                <a:rPr lang="en-US" sz="2500">
                  <a:solidFill>
                    <a:srgbClr val="000000"/>
                  </a:solidFill>
                  <a:latin typeface="IBM Plex Sans"/>
                  <a:hlinkClick r:id="rId7" tooltip="https://docs.google.com/spreadsheets/d/1DUF2isFWsqVSYhbaACYtbgcLi_YjDqpE3GLQIVgkKQg/edit#gid=69851113"/>
                </a:rPr>
                <a:t> </a:t>
              </a:r>
              <a:r>
                <a:rPr lang="en-US" sz="2500">
                  <a:solidFill>
                    <a:srgbClr val="000000"/>
                  </a:solidFill>
                  <a:latin typeface="IBM Plex Sans"/>
                </a:rPr>
                <a:t>toplanan </a:t>
              </a:r>
              <a:r>
                <a:rPr lang="en-US" sz="2500">
                  <a:solidFill>
                    <a:srgbClr val="000000"/>
                  </a:solidFill>
                  <a:latin typeface="IBM Plex Sans"/>
                  <a:hlinkClick r:id="rId8" tooltip="https://docs.google.com/spreadsheets/d/1DUF2isFWsqVSYhbaACYtbgcLi_YjDqpE3GLQIVgkKQg/edit#gid=69851113"/>
                </a:rPr>
                <a:t>ham veriyi daha anlamlı biçime çevirir. </a:t>
              </a:r>
            </a:p>
          </p:txBody>
        </p:sp>
      </p:grpSp>
      <p:grpSp>
        <p:nvGrpSpPr>
          <p:cNvPr name="Group 14" id="14"/>
          <p:cNvGrpSpPr/>
          <p:nvPr/>
        </p:nvGrpSpPr>
        <p:grpSpPr>
          <a:xfrm rot="0">
            <a:off x="12890788" y="5052270"/>
            <a:ext cx="3707825" cy="2419505"/>
            <a:chOff x="0" y="0"/>
            <a:chExt cx="4943766" cy="3226006"/>
          </a:xfrm>
        </p:grpSpPr>
        <p:sp>
          <p:nvSpPr>
            <p:cNvPr name="TextBox 15" id="15"/>
            <p:cNvSpPr txBox="true"/>
            <p:nvPr/>
          </p:nvSpPr>
          <p:spPr>
            <a:xfrm rot="0">
              <a:off x="0" y="-28575"/>
              <a:ext cx="4943766" cy="590761"/>
            </a:xfrm>
            <a:prstGeom prst="rect">
              <a:avLst/>
            </a:prstGeom>
          </p:spPr>
          <p:txBody>
            <a:bodyPr anchor="t" rtlCol="false" tIns="0" lIns="0" bIns="0" rIns="0">
              <a:spAutoFit/>
            </a:bodyPr>
            <a:lstStyle/>
            <a:p>
              <a:pPr>
                <a:lnSpc>
                  <a:spcPts val="3640"/>
                </a:lnSpc>
              </a:pPr>
              <a:r>
                <a:rPr lang="en-US" sz="2800">
                  <a:solidFill>
                    <a:srgbClr val="000000"/>
                  </a:solidFill>
                  <a:latin typeface="IBM Plex Sans Bold"/>
                </a:rPr>
                <a:t>Çıktı</a:t>
              </a:r>
            </a:p>
          </p:txBody>
        </p:sp>
        <p:sp>
          <p:nvSpPr>
            <p:cNvPr name="TextBox 16" id="16"/>
            <p:cNvSpPr txBox="true"/>
            <p:nvPr/>
          </p:nvSpPr>
          <p:spPr>
            <a:xfrm rot="0">
              <a:off x="0" y="1055497"/>
              <a:ext cx="4943766" cy="2170642"/>
            </a:xfrm>
            <a:prstGeom prst="rect">
              <a:avLst/>
            </a:prstGeom>
          </p:spPr>
          <p:txBody>
            <a:bodyPr anchor="t" rtlCol="false" tIns="0" lIns="0" bIns="0" rIns="0">
              <a:spAutoFit/>
            </a:bodyPr>
            <a:lstStyle/>
            <a:p>
              <a:pPr>
                <a:lnSpc>
                  <a:spcPts val="3250"/>
                </a:lnSpc>
              </a:pPr>
              <a:r>
                <a:rPr lang="en-US" sz="2500">
                  <a:solidFill>
                    <a:srgbClr val="000000"/>
                  </a:solidFill>
                  <a:latin typeface="IBM Plex Sans"/>
                  <a:hlinkClick r:id="rId9" tooltip="https://docs.google.com/spreadsheets/d/1DUF2isFWsqVSYhbaACYtbgcLi_YjDqpE3GLQIVgkKQg/edit#gid=69851113"/>
                </a:rPr>
                <a:t> işlenmiş bilgiyi (enformasyon), insanlara veya kullanılacak olan aktivitelere aktarır.</a:t>
              </a:r>
            </a:p>
          </p:txBody>
        </p:sp>
      </p:grpSp>
      <p:sp>
        <p:nvSpPr>
          <p:cNvPr name="TextBox 17" id="17"/>
          <p:cNvSpPr txBox="true"/>
          <p:nvPr/>
        </p:nvSpPr>
        <p:spPr>
          <a:xfrm rot="0">
            <a:off x="731631" y="1139846"/>
            <a:ext cx="8412369" cy="1635125"/>
          </a:xfrm>
          <a:prstGeom prst="rect">
            <a:avLst/>
          </a:prstGeom>
        </p:spPr>
        <p:txBody>
          <a:bodyPr anchor="t" rtlCol="false" tIns="0" lIns="0" bIns="0" rIns="0">
            <a:spAutoFit/>
          </a:bodyPr>
          <a:lstStyle/>
          <a:p>
            <a:pPr marL="539751" indent="-269876" lvl="1">
              <a:lnSpc>
                <a:spcPts val="3250"/>
              </a:lnSpc>
              <a:buFont typeface="Arial"/>
              <a:buChar char="•"/>
            </a:pPr>
            <a:r>
              <a:rPr lang="en-US" sz="2500">
                <a:solidFill>
                  <a:srgbClr val="000000"/>
                </a:solidFill>
                <a:latin typeface="IBM Plex Sans"/>
              </a:rPr>
              <a:t>Bilişim sistemi, organizasyonlarda karar verme aşamasına kadar bilgiyi toplamak, düzenlemek, işlemek ve saklamak olarak tanımlanabilir</a:t>
            </a:r>
            <a:r>
              <a:rPr lang="en-US" sz="2500">
                <a:solidFill>
                  <a:srgbClr val="000000"/>
                </a:solidFill>
                <a:latin typeface="IBM Plex Sans"/>
              </a:rPr>
              <a:t>. Bilgiyi üretmek içinde üç aktivite vardır.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7962901" cy="10287000"/>
          </a:xfrm>
          <a:prstGeom prst="rect">
            <a:avLst/>
          </a:prstGeom>
          <a:solidFill>
            <a:srgbClr val="F4F4F4"/>
          </a:solidFill>
        </p:spPr>
      </p:sp>
      <p:grpSp>
        <p:nvGrpSpPr>
          <p:cNvPr name="Group 3" id="3"/>
          <p:cNvGrpSpPr/>
          <p:nvPr/>
        </p:nvGrpSpPr>
        <p:grpSpPr>
          <a:xfrm rot="0">
            <a:off x="10634518" y="1562229"/>
            <a:ext cx="6077300" cy="60773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solidFill>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3250"/>
                </a:lnSpc>
              </a:pPr>
            </a:p>
          </p:txBody>
        </p:sp>
      </p:grpSp>
      <p:grpSp>
        <p:nvGrpSpPr>
          <p:cNvPr name="Group 6" id="6"/>
          <p:cNvGrpSpPr/>
          <p:nvPr/>
        </p:nvGrpSpPr>
        <p:grpSpPr>
          <a:xfrm rot="0">
            <a:off x="12350433" y="3278144"/>
            <a:ext cx="2645470" cy="264547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3250"/>
                </a:lnSpc>
              </a:pPr>
            </a:p>
          </p:txBody>
        </p:sp>
      </p:grpSp>
      <p:sp>
        <p:nvSpPr>
          <p:cNvPr name="TextBox 9" id="9"/>
          <p:cNvSpPr txBox="true"/>
          <p:nvPr/>
        </p:nvSpPr>
        <p:spPr>
          <a:xfrm rot="0">
            <a:off x="1028700" y="1028700"/>
            <a:ext cx="5590555" cy="3886200"/>
          </a:xfrm>
          <a:prstGeom prst="rect">
            <a:avLst/>
          </a:prstGeom>
        </p:spPr>
        <p:txBody>
          <a:bodyPr anchor="t" rtlCol="false" tIns="0" lIns="0" bIns="0" rIns="0">
            <a:spAutoFit/>
          </a:bodyPr>
          <a:lstStyle/>
          <a:p>
            <a:pPr marL="0" indent="0" lvl="0">
              <a:lnSpc>
                <a:spcPts val="10200"/>
              </a:lnSpc>
              <a:spcBef>
                <a:spcPct val="0"/>
              </a:spcBef>
            </a:pPr>
            <a:r>
              <a:rPr lang="en-US" sz="8500">
                <a:solidFill>
                  <a:srgbClr val="000000"/>
                </a:solidFill>
                <a:latin typeface="IBM Plex Sans"/>
              </a:rPr>
              <a:t>Bilişim Sistemleri Bileşenleri</a:t>
            </a:r>
          </a:p>
        </p:txBody>
      </p:sp>
      <p:sp>
        <p:nvSpPr>
          <p:cNvPr name="TextBox 10" id="10"/>
          <p:cNvSpPr txBox="true"/>
          <p:nvPr/>
        </p:nvSpPr>
        <p:spPr>
          <a:xfrm rot="0">
            <a:off x="1128172" y="5402722"/>
            <a:ext cx="5706557" cy="2863850"/>
          </a:xfrm>
          <a:prstGeom prst="rect">
            <a:avLst/>
          </a:prstGeom>
        </p:spPr>
        <p:txBody>
          <a:bodyPr anchor="t" rtlCol="false" tIns="0" lIns="0" bIns="0" rIns="0">
            <a:spAutoFit/>
          </a:bodyPr>
          <a:lstStyle/>
          <a:p>
            <a:pPr>
              <a:lnSpc>
                <a:spcPts val="3250"/>
              </a:lnSpc>
            </a:pPr>
            <a:r>
              <a:rPr lang="en-US" sz="2500">
                <a:solidFill>
                  <a:srgbClr val="000000"/>
                </a:solidFill>
                <a:latin typeface="IBM Plex Sans"/>
                <a:hlinkClick r:id="rId2" tooltip="https://docs.google.com/spreadsheets/d/1DUF2isFWsqVSYhbaACYtbgcLi_YjDqpE3GLQIVgkKQg/edit#gid=69851113"/>
              </a:rPr>
              <a:t>Bilişim sistemleri, mekanik yapılardan daha fazla anlam taşır. Bunlar, bilişim teknolojileri altyapısından yararlanan yönetimsel çözümlerdir. Organizasyon, yönetim ve teknoloji bilgisine hakim olmak, bilişim sistemlerini etkin bir şekilde kullanmak için gereklidir.</a:t>
            </a:r>
          </a:p>
        </p:txBody>
      </p:sp>
      <p:sp>
        <p:nvSpPr>
          <p:cNvPr name="AutoShape 11" id="11"/>
          <p:cNvSpPr/>
          <p:nvPr/>
        </p:nvSpPr>
        <p:spPr>
          <a:xfrm>
            <a:off x="14792536" y="5431297"/>
            <a:ext cx="1529495" cy="728734"/>
          </a:xfrm>
          <a:prstGeom prst="line">
            <a:avLst/>
          </a:prstGeom>
          <a:ln cap="flat" w="38100">
            <a:solidFill>
              <a:srgbClr val="000000"/>
            </a:solidFill>
            <a:prstDash val="solid"/>
            <a:headEnd type="none" len="sm" w="sm"/>
            <a:tailEnd type="none" len="sm" w="sm"/>
          </a:ln>
        </p:spPr>
      </p:sp>
      <p:sp>
        <p:nvSpPr>
          <p:cNvPr name="AutoShape 12" id="12"/>
          <p:cNvSpPr/>
          <p:nvPr/>
        </p:nvSpPr>
        <p:spPr>
          <a:xfrm flipH="true">
            <a:off x="11075148" y="5431297"/>
            <a:ext cx="1546442" cy="991685"/>
          </a:xfrm>
          <a:prstGeom prst="line">
            <a:avLst/>
          </a:prstGeom>
          <a:ln cap="flat" w="38100">
            <a:solidFill>
              <a:srgbClr val="000000"/>
            </a:solidFill>
            <a:prstDash val="solid"/>
            <a:headEnd type="none" len="sm" w="sm"/>
            <a:tailEnd type="none" len="sm" w="sm"/>
          </a:ln>
        </p:spPr>
      </p:sp>
      <p:sp>
        <p:nvSpPr>
          <p:cNvPr name="AutoShape 13" id="13"/>
          <p:cNvSpPr/>
          <p:nvPr/>
        </p:nvSpPr>
        <p:spPr>
          <a:xfrm flipH="true">
            <a:off x="13673168" y="1562229"/>
            <a:ext cx="0" cy="1715915"/>
          </a:xfrm>
          <a:prstGeom prst="line">
            <a:avLst/>
          </a:prstGeom>
          <a:ln cap="flat" w="38100">
            <a:solidFill>
              <a:srgbClr val="000000"/>
            </a:solidFill>
            <a:prstDash val="solid"/>
            <a:headEnd type="none" len="sm" w="sm"/>
            <a:tailEnd type="none" len="sm" w="sm"/>
          </a:ln>
        </p:spPr>
      </p:sp>
      <p:sp>
        <p:nvSpPr>
          <p:cNvPr name="TextBox 14" id="14"/>
          <p:cNvSpPr txBox="true"/>
          <p:nvPr/>
        </p:nvSpPr>
        <p:spPr>
          <a:xfrm rot="0">
            <a:off x="12501077" y="4163364"/>
            <a:ext cx="2344183" cy="808355"/>
          </a:xfrm>
          <a:prstGeom prst="rect">
            <a:avLst/>
          </a:prstGeom>
        </p:spPr>
        <p:txBody>
          <a:bodyPr anchor="t" rtlCol="false" tIns="0" lIns="0" bIns="0" rIns="0">
            <a:spAutoFit/>
          </a:bodyPr>
          <a:lstStyle/>
          <a:p>
            <a:pPr algn="ctr">
              <a:lnSpc>
                <a:spcPts val="3220"/>
              </a:lnSpc>
            </a:pPr>
            <a:r>
              <a:rPr lang="en-US" sz="2300">
                <a:solidFill>
                  <a:srgbClr val="000000"/>
                </a:solidFill>
                <a:latin typeface="Arimo Bold"/>
              </a:rPr>
              <a:t>Bilişim Sistemleri</a:t>
            </a:r>
          </a:p>
        </p:txBody>
      </p:sp>
      <p:sp>
        <p:nvSpPr>
          <p:cNvPr name="TextBox 15" id="15"/>
          <p:cNvSpPr txBox="true"/>
          <p:nvPr/>
        </p:nvSpPr>
        <p:spPr>
          <a:xfrm rot="0">
            <a:off x="14670206" y="3821734"/>
            <a:ext cx="2344183" cy="408305"/>
          </a:xfrm>
          <a:prstGeom prst="rect">
            <a:avLst/>
          </a:prstGeom>
        </p:spPr>
        <p:txBody>
          <a:bodyPr anchor="t" rtlCol="false" tIns="0" lIns="0" bIns="0" rIns="0">
            <a:spAutoFit/>
          </a:bodyPr>
          <a:lstStyle/>
          <a:p>
            <a:pPr algn="ctr">
              <a:lnSpc>
                <a:spcPts val="3220"/>
              </a:lnSpc>
            </a:pPr>
            <a:r>
              <a:rPr lang="en-US" sz="2300">
                <a:solidFill>
                  <a:srgbClr val="000000"/>
                </a:solidFill>
                <a:latin typeface="Arimo Bold"/>
              </a:rPr>
              <a:t>Teknoloji</a:t>
            </a:r>
          </a:p>
        </p:txBody>
      </p:sp>
      <p:sp>
        <p:nvSpPr>
          <p:cNvPr name="TextBox 16" id="16"/>
          <p:cNvSpPr txBox="true"/>
          <p:nvPr/>
        </p:nvSpPr>
        <p:spPr>
          <a:xfrm rot="0">
            <a:off x="11075148" y="3040654"/>
            <a:ext cx="2045570" cy="408305"/>
          </a:xfrm>
          <a:prstGeom prst="rect">
            <a:avLst/>
          </a:prstGeom>
        </p:spPr>
        <p:txBody>
          <a:bodyPr anchor="t" rtlCol="false" tIns="0" lIns="0" bIns="0" rIns="0">
            <a:spAutoFit/>
          </a:bodyPr>
          <a:lstStyle/>
          <a:p>
            <a:pPr algn="ctr">
              <a:lnSpc>
                <a:spcPts val="3220"/>
              </a:lnSpc>
            </a:pPr>
            <a:r>
              <a:rPr lang="en-US" sz="2300">
                <a:solidFill>
                  <a:srgbClr val="000000"/>
                </a:solidFill>
                <a:latin typeface="Arimo Bold"/>
              </a:rPr>
              <a:t>Organizasyon</a:t>
            </a:r>
          </a:p>
        </p:txBody>
      </p:sp>
      <p:sp>
        <p:nvSpPr>
          <p:cNvPr name="TextBox 17" id="17"/>
          <p:cNvSpPr txBox="true"/>
          <p:nvPr/>
        </p:nvSpPr>
        <p:spPr>
          <a:xfrm rot="0">
            <a:off x="12755035" y="6356307"/>
            <a:ext cx="2344183" cy="408305"/>
          </a:xfrm>
          <a:prstGeom prst="rect">
            <a:avLst/>
          </a:prstGeom>
        </p:spPr>
        <p:txBody>
          <a:bodyPr anchor="t" rtlCol="false" tIns="0" lIns="0" bIns="0" rIns="0">
            <a:spAutoFit/>
          </a:bodyPr>
          <a:lstStyle/>
          <a:p>
            <a:pPr algn="ctr">
              <a:lnSpc>
                <a:spcPts val="3220"/>
              </a:lnSpc>
            </a:pPr>
            <a:r>
              <a:rPr lang="en-US" sz="2300">
                <a:solidFill>
                  <a:srgbClr val="000000"/>
                </a:solidFill>
                <a:latin typeface="Arimo Bold"/>
              </a:rPr>
              <a:t>Yönetim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376890">
            <a:off x="-4899893" y="6122938"/>
            <a:ext cx="11422613" cy="8328123"/>
          </a:xfrm>
          <a:custGeom>
            <a:avLst/>
            <a:gdLst/>
            <a:ahLst/>
            <a:cxnLst/>
            <a:rect r="r" b="b" t="t" l="l"/>
            <a:pathLst>
              <a:path h="8328123" w="11422613">
                <a:moveTo>
                  <a:pt x="0" y="0"/>
                </a:moveTo>
                <a:lnTo>
                  <a:pt x="11422613" y="0"/>
                </a:lnTo>
                <a:lnTo>
                  <a:pt x="11422613" y="8328124"/>
                </a:lnTo>
                <a:lnTo>
                  <a:pt x="0" y="83281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01976" y="5216334"/>
            <a:ext cx="515530" cy="446167"/>
          </a:xfrm>
          <a:custGeom>
            <a:avLst/>
            <a:gdLst/>
            <a:ahLst/>
            <a:cxnLst/>
            <a:rect r="r" b="b" t="t" l="l"/>
            <a:pathLst>
              <a:path h="446167" w="515530">
                <a:moveTo>
                  <a:pt x="0" y="0"/>
                </a:moveTo>
                <a:lnTo>
                  <a:pt x="515530" y="0"/>
                </a:lnTo>
                <a:lnTo>
                  <a:pt x="515530" y="446167"/>
                </a:lnTo>
                <a:lnTo>
                  <a:pt x="0" y="4461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2864314"/>
            <a:ext cx="6393986" cy="639398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6"/>
              <a:stretch>
                <a:fillRect l="-1378" t="0" r="-1378" b="0"/>
              </a:stretch>
            </a:blipFill>
          </p:spPr>
        </p:sp>
      </p:grpSp>
      <p:sp>
        <p:nvSpPr>
          <p:cNvPr name="TextBox 6" id="6"/>
          <p:cNvSpPr txBox="true"/>
          <p:nvPr/>
        </p:nvSpPr>
        <p:spPr>
          <a:xfrm rot="0">
            <a:off x="9144000" y="1019134"/>
            <a:ext cx="8115300" cy="1990725"/>
          </a:xfrm>
          <a:prstGeom prst="rect">
            <a:avLst/>
          </a:prstGeom>
        </p:spPr>
        <p:txBody>
          <a:bodyPr anchor="t" rtlCol="false" tIns="0" lIns="0" bIns="0" rIns="0">
            <a:spAutoFit/>
          </a:bodyPr>
          <a:lstStyle/>
          <a:p>
            <a:pPr algn="r">
              <a:lnSpc>
                <a:spcPts val="5280"/>
              </a:lnSpc>
            </a:pPr>
            <a:r>
              <a:rPr lang="en-US" sz="4400">
                <a:solidFill>
                  <a:srgbClr val="000000"/>
                </a:solidFill>
                <a:latin typeface="IBM Plex Sans"/>
              </a:rPr>
              <a:t>2-VERİ TABANI VE VERİ TABANI YÖNETİM SİSTEMLERİ</a:t>
            </a:r>
          </a:p>
          <a:p>
            <a:pPr algn="r" marL="0" indent="0" lvl="0">
              <a:lnSpc>
                <a:spcPts val="5280"/>
              </a:lnSpc>
              <a:spcBef>
                <a:spcPct val="0"/>
              </a:spcBef>
            </a:pPr>
            <a:r>
              <a:rPr lang="en-US" sz="4400">
                <a:solidFill>
                  <a:srgbClr val="000000"/>
                </a:solidFill>
                <a:latin typeface="IBM Plex Sans"/>
              </a:rPr>
              <a:t>(VTYS) </a:t>
            </a:r>
          </a:p>
        </p:txBody>
      </p:sp>
      <p:sp>
        <p:nvSpPr>
          <p:cNvPr name="TextBox 7" id="7"/>
          <p:cNvSpPr txBox="true"/>
          <p:nvPr/>
        </p:nvSpPr>
        <p:spPr>
          <a:xfrm rot="0">
            <a:off x="8724592" y="3889228"/>
            <a:ext cx="8534708" cy="3972113"/>
          </a:xfrm>
          <a:prstGeom prst="rect">
            <a:avLst/>
          </a:prstGeom>
        </p:spPr>
        <p:txBody>
          <a:bodyPr anchor="t" rtlCol="false" tIns="0" lIns="0" bIns="0" rIns="0">
            <a:spAutoFit/>
          </a:bodyPr>
          <a:lstStyle/>
          <a:p>
            <a:pPr marL="655971" indent="-327986" lvl="1">
              <a:lnSpc>
                <a:spcPts val="3949"/>
              </a:lnSpc>
              <a:buFont typeface="Arial"/>
              <a:buChar char="•"/>
            </a:pPr>
            <a:r>
              <a:rPr lang="en-US" sz="3038">
                <a:solidFill>
                  <a:srgbClr val="000000"/>
                </a:solidFill>
                <a:latin typeface="IBM Plex Sans"/>
              </a:rPr>
              <a:t>Veri tabanları, kullanım amacına uygun şekilde düzenlenmiş, ilişkili verilerin tutulduğu bilgi depolarıdır. Bu depolarda, var olan nesneler ve aralarındaki ilişkiler modellenir.</a:t>
            </a:r>
            <a:r>
              <a:rPr lang="en-US" sz="3038">
                <a:solidFill>
                  <a:srgbClr val="000000"/>
                </a:solidFill>
                <a:latin typeface="IBM Plex Sans"/>
              </a:rPr>
              <a:t> Ayrıca verilere aynı anda birden çok bağlantı sağlayabilme özelliği sağlar.</a:t>
            </a:r>
          </a:p>
          <a:p>
            <a:pPr marL="655971" indent="-327986" lvl="1">
              <a:lnSpc>
                <a:spcPts val="3949"/>
              </a:lnSpc>
              <a:buFont typeface="Arial"/>
              <a:buChar char="•"/>
            </a:pPr>
            <a:r>
              <a:rPr lang="en-US" sz="3038">
                <a:solidFill>
                  <a:srgbClr val="000000"/>
                </a:solidFill>
                <a:latin typeface="IBM Plex Sans"/>
              </a:rPr>
              <a:t>Veritabanı modellerini 8 kategoriye ayırabiliriz .</a:t>
            </a:r>
          </a:p>
        </p:txBody>
      </p:sp>
      <p:sp>
        <p:nvSpPr>
          <p:cNvPr name="TextBox 8" id="8"/>
          <p:cNvSpPr txBox="true"/>
          <p:nvPr/>
        </p:nvSpPr>
        <p:spPr>
          <a:xfrm rot="0">
            <a:off x="1028700" y="1139648"/>
            <a:ext cx="7088806" cy="1032205"/>
          </a:xfrm>
          <a:prstGeom prst="rect">
            <a:avLst/>
          </a:prstGeom>
        </p:spPr>
        <p:txBody>
          <a:bodyPr anchor="t" rtlCol="false" tIns="0" lIns="0" bIns="0" rIns="0">
            <a:spAutoFit/>
          </a:bodyPr>
          <a:lstStyle/>
          <a:p>
            <a:pPr>
              <a:lnSpc>
                <a:spcPts val="4117"/>
              </a:lnSpc>
            </a:pPr>
            <a:r>
              <a:rPr lang="en-US" sz="3167">
                <a:solidFill>
                  <a:srgbClr val="000000"/>
                </a:solidFill>
                <a:latin typeface="IBM Plex Sans Bold"/>
              </a:rPr>
              <a:t> VT-VTYS-VTS Arasındaki İlişki ve İşlevler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935564" cy="10287000"/>
          </a:xfrm>
          <a:prstGeom prst="rect">
            <a:avLst/>
          </a:prstGeom>
          <a:solidFill>
            <a:srgbClr val="F4F4F4"/>
          </a:solidFill>
        </p:spPr>
      </p:sp>
      <p:grpSp>
        <p:nvGrpSpPr>
          <p:cNvPr name="Group 3" id="3"/>
          <p:cNvGrpSpPr/>
          <p:nvPr/>
        </p:nvGrpSpPr>
        <p:grpSpPr>
          <a:xfrm rot="0">
            <a:off x="1935564" y="1028700"/>
            <a:ext cx="8190607" cy="2937341"/>
            <a:chOff x="0" y="0"/>
            <a:chExt cx="2045223" cy="733464"/>
          </a:xfrm>
        </p:grpSpPr>
        <p:sp>
          <p:nvSpPr>
            <p:cNvPr name="Freeform 4" id="4"/>
            <p:cNvSpPr/>
            <p:nvPr/>
          </p:nvSpPr>
          <p:spPr>
            <a:xfrm flipH="false" flipV="false" rot="0">
              <a:off x="0" y="0"/>
              <a:ext cx="2045223" cy="733464"/>
            </a:xfrm>
            <a:custGeom>
              <a:avLst/>
              <a:gdLst/>
              <a:ahLst/>
              <a:cxnLst/>
              <a:rect r="r" b="b" t="t" l="l"/>
              <a:pathLst>
                <a:path h="733464" w="2045223">
                  <a:moveTo>
                    <a:pt x="0" y="0"/>
                  </a:moveTo>
                  <a:lnTo>
                    <a:pt x="2045223" y="0"/>
                  </a:lnTo>
                  <a:lnTo>
                    <a:pt x="2045223" y="733464"/>
                  </a:lnTo>
                  <a:lnTo>
                    <a:pt x="0" y="733464"/>
                  </a:lnTo>
                  <a:close/>
                </a:path>
              </a:pathLst>
            </a:custGeom>
            <a:blipFill>
              <a:blip r:embed="rId2"/>
              <a:stretch>
                <a:fillRect l="-2908" t="0" r="-2908" b="0"/>
              </a:stretch>
            </a:blipFill>
          </p:spPr>
        </p:sp>
      </p:grpSp>
      <p:grpSp>
        <p:nvGrpSpPr>
          <p:cNvPr name="Group 5" id="5"/>
          <p:cNvGrpSpPr/>
          <p:nvPr/>
        </p:nvGrpSpPr>
        <p:grpSpPr>
          <a:xfrm rot="0">
            <a:off x="1935564" y="4882251"/>
            <a:ext cx="7325229" cy="3963876"/>
            <a:chOff x="0" y="0"/>
            <a:chExt cx="1355439" cy="733464"/>
          </a:xfrm>
        </p:grpSpPr>
        <p:sp>
          <p:nvSpPr>
            <p:cNvPr name="Freeform 6" id="6"/>
            <p:cNvSpPr/>
            <p:nvPr/>
          </p:nvSpPr>
          <p:spPr>
            <a:xfrm flipH="false" flipV="false" rot="0">
              <a:off x="0" y="0"/>
              <a:ext cx="1355439" cy="733464"/>
            </a:xfrm>
            <a:custGeom>
              <a:avLst/>
              <a:gdLst/>
              <a:ahLst/>
              <a:cxnLst/>
              <a:rect r="r" b="b" t="t" l="l"/>
              <a:pathLst>
                <a:path h="733464" w="1355439">
                  <a:moveTo>
                    <a:pt x="0" y="0"/>
                  </a:moveTo>
                  <a:lnTo>
                    <a:pt x="1355439" y="0"/>
                  </a:lnTo>
                  <a:lnTo>
                    <a:pt x="1355439" y="733464"/>
                  </a:lnTo>
                  <a:lnTo>
                    <a:pt x="0" y="733464"/>
                  </a:lnTo>
                  <a:close/>
                </a:path>
              </a:pathLst>
            </a:custGeom>
            <a:blipFill>
              <a:blip r:embed="rId3"/>
              <a:stretch>
                <a:fillRect l="0" t="-2662" r="0" b="-2662"/>
              </a:stretch>
            </a:blipFill>
          </p:spPr>
        </p:sp>
      </p:grpSp>
      <p:grpSp>
        <p:nvGrpSpPr>
          <p:cNvPr name="Group 7" id="7"/>
          <p:cNvGrpSpPr/>
          <p:nvPr/>
        </p:nvGrpSpPr>
        <p:grpSpPr>
          <a:xfrm rot="0">
            <a:off x="10575400" y="1028700"/>
            <a:ext cx="7310950" cy="3556295"/>
            <a:chOff x="0" y="0"/>
            <a:chExt cx="9747933" cy="4741727"/>
          </a:xfrm>
        </p:grpSpPr>
        <p:sp>
          <p:nvSpPr>
            <p:cNvPr name="TextBox 8" id="8"/>
            <p:cNvSpPr txBox="true"/>
            <p:nvPr/>
          </p:nvSpPr>
          <p:spPr>
            <a:xfrm rot="0">
              <a:off x="0" y="1548312"/>
              <a:ext cx="9747933" cy="31934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rPr>
                <a:t>İki boyutlu veri grubundan oluşur. Sütunlarda verilerin benzer özellikleri, satırlarda ise veri grupları yer alır. Kullanıcı adlarının ve şifrelerinin tutulduğu veri tabanı buna örnek olarak verilebilir. Böyle bir veri tabanında her satırda bir kullanıcıya ait şifre bilgileri, sütunlarda ise tipleri aynı olan veriler yer alır. Düz veri modeli tek tablodan oluşan bir model olarak düşünülebilir</a:t>
              </a:r>
            </a:p>
          </p:txBody>
        </p:sp>
        <p:sp>
          <p:nvSpPr>
            <p:cNvPr name="TextBox 9" id="9"/>
            <p:cNvSpPr txBox="true"/>
            <p:nvPr/>
          </p:nvSpPr>
          <p:spPr>
            <a:xfrm rot="0">
              <a:off x="0" y="-28575"/>
              <a:ext cx="9747933" cy="590761"/>
            </a:xfrm>
            <a:prstGeom prst="rect">
              <a:avLst/>
            </a:prstGeom>
          </p:spPr>
          <p:txBody>
            <a:bodyPr anchor="t" rtlCol="false" tIns="0" lIns="0" bIns="0" rIns="0">
              <a:spAutoFit/>
            </a:bodyPr>
            <a:lstStyle/>
            <a:p>
              <a:pPr>
                <a:lnSpc>
                  <a:spcPts val="3640"/>
                </a:lnSpc>
              </a:pPr>
              <a:r>
                <a:rPr lang="en-US" sz="2800">
                  <a:solidFill>
                    <a:srgbClr val="000000"/>
                  </a:solidFill>
                  <a:latin typeface="IBM Plex Sans Bold"/>
                </a:rPr>
                <a:t>Düz model veya tablo modeli</a:t>
              </a:r>
            </a:p>
          </p:txBody>
        </p:sp>
      </p:grpSp>
      <p:grpSp>
        <p:nvGrpSpPr>
          <p:cNvPr name="Group 10" id="10"/>
          <p:cNvGrpSpPr/>
          <p:nvPr/>
        </p:nvGrpSpPr>
        <p:grpSpPr>
          <a:xfrm rot="0">
            <a:off x="10575400" y="4882251"/>
            <a:ext cx="7310950" cy="3241976"/>
            <a:chOff x="0" y="0"/>
            <a:chExt cx="9747933" cy="4322634"/>
          </a:xfrm>
        </p:grpSpPr>
        <p:sp>
          <p:nvSpPr>
            <p:cNvPr name="TextBox 11" id="11"/>
            <p:cNvSpPr txBox="true"/>
            <p:nvPr/>
          </p:nvSpPr>
          <p:spPr>
            <a:xfrm rot="0">
              <a:off x="0" y="1129220"/>
              <a:ext cx="9747933" cy="31934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rPr>
                <a:t>İlk olarak 1960’lı yıllarda ortaya çıkmış ve adını veriyi depolama yönteminden almıştır. Bu veri tabanının depoladığı yapısal verilere “kayıt” adı verildi. Kayıtlar ağaç mimarisi şeklinde yukarıdan aşağı sıralanmaktadır. Kök adı verilen ilk kaydın bir veya daha çok çocuk kayıtları vardır. Çocuk kayıtlarında kendi çocuk kayıtları olabilir. Kök haricinde bütün kayıtların bir ebeveyni vardır</a:t>
              </a:r>
            </a:p>
          </p:txBody>
        </p:sp>
        <p:sp>
          <p:nvSpPr>
            <p:cNvPr name="TextBox 12" id="12"/>
            <p:cNvSpPr txBox="true"/>
            <p:nvPr/>
          </p:nvSpPr>
          <p:spPr>
            <a:xfrm rot="0">
              <a:off x="0" y="-28575"/>
              <a:ext cx="9747933" cy="590761"/>
            </a:xfrm>
            <a:prstGeom prst="rect">
              <a:avLst/>
            </a:prstGeom>
          </p:spPr>
          <p:txBody>
            <a:bodyPr anchor="t" rtlCol="false" tIns="0" lIns="0" bIns="0" rIns="0">
              <a:spAutoFit/>
            </a:bodyPr>
            <a:lstStyle/>
            <a:p>
              <a:pPr>
                <a:lnSpc>
                  <a:spcPts val="3640"/>
                </a:lnSpc>
              </a:pPr>
              <a:r>
                <a:rPr lang="en-US" sz="2800">
                  <a:solidFill>
                    <a:srgbClr val="000000"/>
                  </a:solidFill>
                  <a:latin typeface="IBM Plex Sans Bold"/>
                </a:rPr>
                <a:t> Hiyerarşik Veri Modeli</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935564" cy="10287000"/>
          </a:xfrm>
          <a:prstGeom prst="rect">
            <a:avLst/>
          </a:prstGeom>
          <a:solidFill>
            <a:srgbClr val="F4F4F4"/>
          </a:solidFill>
        </p:spPr>
      </p:sp>
      <p:grpSp>
        <p:nvGrpSpPr>
          <p:cNvPr name="Group 3" id="3"/>
          <p:cNvGrpSpPr/>
          <p:nvPr/>
        </p:nvGrpSpPr>
        <p:grpSpPr>
          <a:xfrm rot="0">
            <a:off x="2054195" y="1492928"/>
            <a:ext cx="8190607" cy="2445869"/>
            <a:chOff x="0" y="0"/>
            <a:chExt cx="2045223" cy="610742"/>
          </a:xfrm>
        </p:grpSpPr>
        <p:sp>
          <p:nvSpPr>
            <p:cNvPr name="Freeform 4" id="4"/>
            <p:cNvSpPr/>
            <p:nvPr/>
          </p:nvSpPr>
          <p:spPr>
            <a:xfrm flipH="false" flipV="false" rot="0">
              <a:off x="0" y="0"/>
              <a:ext cx="2045223" cy="610742"/>
            </a:xfrm>
            <a:custGeom>
              <a:avLst/>
              <a:gdLst/>
              <a:ahLst/>
              <a:cxnLst/>
              <a:rect r="r" b="b" t="t" l="l"/>
              <a:pathLst>
                <a:path h="610742" w="2045223">
                  <a:moveTo>
                    <a:pt x="0" y="0"/>
                  </a:moveTo>
                  <a:lnTo>
                    <a:pt x="2045223" y="0"/>
                  </a:lnTo>
                  <a:lnTo>
                    <a:pt x="2045223" y="610742"/>
                  </a:lnTo>
                  <a:lnTo>
                    <a:pt x="0" y="610742"/>
                  </a:lnTo>
                  <a:close/>
                </a:path>
              </a:pathLst>
            </a:custGeom>
            <a:blipFill>
              <a:blip r:embed="rId2"/>
              <a:stretch>
                <a:fillRect l="0" t="-38572" r="0" b="-38572"/>
              </a:stretch>
            </a:blipFill>
          </p:spPr>
        </p:sp>
      </p:grpSp>
      <p:sp>
        <p:nvSpPr>
          <p:cNvPr name="Freeform 5" id="5"/>
          <p:cNvSpPr/>
          <p:nvPr/>
        </p:nvSpPr>
        <p:spPr>
          <a:xfrm flipH="false" flipV="false" rot="0">
            <a:off x="1558909" y="5143500"/>
            <a:ext cx="8139046" cy="3559350"/>
          </a:xfrm>
          <a:custGeom>
            <a:avLst/>
            <a:gdLst/>
            <a:ahLst/>
            <a:cxnLst/>
            <a:rect r="r" b="b" t="t" l="l"/>
            <a:pathLst>
              <a:path h="3559350" w="8139046">
                <a:moveTo>
                  <a:pt x="0" y="0"/>
                </a:moveTo>
                <a:lnTo>
                  <a:pt x="8139046" y="0"/>
                </a:lnTo>
                <a:lnTo>
                  <a:pt x="8139046" y="3559350"/>
                </a:lnTo>
                <a:lnTo>
                  <a:pt x="0" y="3559350"/>
                </a:lnTo>
                <a:lnTo>
                  <a:pt x="0" y="0"/>
                </a:lnTo>
                <a:close/>
              </a:path>
            </a:pathLst>
          </a:custGeom>
          <a:blipFill>
            <a:blip r:embed="rId3"/>
            <a:stretch>
              <a:fillRect l="0" t="0" r="0" b="0"/>
            </a:stretch>
          </a:blipFill>
        </p:spPr>
      </p:sp>
      <p:sp>
        <p:nvSpPr>
          <p:cNvPr name="TextBox 6" id="6"/>
          <p:cNvSpPr txBox="true"/>
          <p:nvPr/>
        </p:nvSpPr>
        <p:spPr>
          <a:xfrm rot="0">
            <a:off x="10575400" y="1500472"/>
            <a:ext cx="7310950" cy="240220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rPr>
              <a:t> Hiyerarşik veri modelinin geliştirilmiş halidir. Hızlıca kabul görmesinin nedeni bir verinin doğal olarak başka veriler ile ilişkili olmasıdır. Ağ modelinin hiyerarşik modelden en önemli farkı, uç düğüm pozisyonundaki verinin iç-düğüme işaret edebilmesidir. Böylelikle ağ modelinde bire-çok ilişkiler yanında, çoka-çok ilişkiler de modellenebilir. Bu veri tekrarını önemli ölçüde azaltır</a:t>
            </a:r>
          </a:p>
        </p:txBody>
      </p:sp>
      <p:sp>
        <p:nvSpPr>
          <p:cNvPr name="TextBox 7" id="7"/>
          <p:cNvSpPr txBox="true"/>
          <p:nvPr/>
        </p:nvSpPr>
        <p:spPr>
          <a:xfrm rot="0">
            <a:off x="10575400" y="627284"/>
            <a:ext cx="7310950" cy="450215"/>
          </a:xfrm>
          <a:prstGeom prst="rect">
            <a:avLst/>
          </a:prstGeom>
        </p:spPr>
        <p:txBody>
          <a:bodyPr anchor="t" rtlCol="false" tIns="0" lIns="0" bIns="0" rIns="0">
            <a:spAutoFit/>
          </a:bodyPr>
          <a:lstStyle/>
          <a:p>
            <a:pPr>
              <a:lnSpc>
                <a:spcPts val="3640"/>
              </a:lnSpc>
            </a:pPr>
            <a:r>
              <a:rPr lang="en-US" sz="2800">
                <a:solidFill>
                  <a:srgbClr val="000000"/>
                </a:solidFill>
                <a:latin typeface="IBM Plex Sans Bold"/>
              </a:rPr>
              <a:t>Ağ veri modeli</a:t>
            </a:r>
          </a:p>
        </p:txBody>
      </p:sp>
      <p:grpSp>
        <p:nvGrpSpPr>
          <p:cNvPr name="Group 8" id="8"/>
          <p:cNvGrpSpPr/>
          <p:nvPr/>
        </p:nvGrpSpPr>
        <p:grpSpPr>
          <a:xfrm rot="0">
            <a:off x="10575400" y="5057784"/>
            <a:ext cx="6692106" cy="3281430"/>
            <a:chOff x="0" y="0"/>
            <a:chExt cx="8922808" cy="4375240"/>
          </a:xfrm>
        </p:grpSpPr>
        <p:sp>
          <p:nvSpPr>
            <p:cNvPr name="TextBox 9" id="9"/>
            <p:cNvSpPr txBox="true"/>
            <p:nvPr/>
          </p:nvSpPr>
          <p:spPr>
            <a:xfrm rot="0">
              <a:off x="0" y="1050267"/>
              <a:ext cx="8922808" cy="3324973"/>
            </a:xfrm>
            <a:prstGeom prst="rect">
              <a:avLst/>
            </a:prstGeom>
          </p:spPr>
          <p:txBody>
            <a:bodyPr anchor="t" rtlCol="false" tIns="0" lIns="0" bIns="0" rIns="0">
              <a:spAutoFit/>
            </a:bodyPr>
            <a:lstStyle/>
            <a:p>
              <a:pPr>
                <a:lnSpc>
                  <a:spcPts val="2498"/>
                </a:lnSpc>
              </a:pPr>
              <a:r>
                <a:rPr lang="en-US" sz="1922">
                  <a:solidFill>
                    <a:srgbClr val="000000"/>
                  </a:solidFill>
                  <a:latin typeface="IBM Plex Sans"/>
                </a:rPr>
                <a:t> İlişkisel veri modelinin temel kavramı, ilişkidir. </a:t>
              </a:r>
            </a:p>
            <a:p>
              <a:pPr algn="l" marL="0" indent="0" lvl="1">
                <a:lnSpc>
                  <a:spcPts val="2498"/>
                </a:lnSpc>
                <a:spcBef>
                  <a:spcPct val="0"/>
                </a:spcBef>
              </a:pPr>
              <a:r>
                <a:rPr lang="en-US" sz="1922">
                  <a:solidFill>
                    <a:srgbClr val="000000"/>
                  </a:solidFill>
                  <a:latin typeface="IBM Plex Sans"/>
                </a:rPr>
                <a:t>İlişkiler yardımıyla, veri içerisindeki ilişkiler modellenir. Dolayısıyla, ilişkisel bir veri tabanı, çeşitli ilişki örneklerinden oluşur. Kavramsal olarak ilişkiler, satır ve sütunlardan oluşan iki boyutlu tablolarla karakterize edilir. Genellikle veri tabanında her tablo için bir dosya bulunur. Tablonun her satırı birbiriyle ilişkili verilerin bir topluluğudur. Sütunlarda ise nitelikler bulunur</a:t>
              </a:r>
            </a:p>
          </p:txBody>
        </p:sp>
        <p:sp>
          <p:nvSpPr>
            <p:cNvPr name="TextBox 10" id="10"/>
            <p:cNvSpPr txBox="true"/>
            <p:nvPr/>
          </p:nvSpPr>
          <p:spPr>
            <a:xfrm rot="0">
              <a:off x="0" y="-19050"/>
              <a:ext cx="8922808" cy="533650"/>
            </a:xfrm>
            <a:prstGeom prst="rect">
              <a:avLst/>
            </a:prstGeom>
          </p:spPr>
          <p:txBody>
            <a:bodyPr anchor="t" rtlCol="false" tIns="0" lIns="0" bIns="0" rIns="0">
              <a:spAutoFit/>
            </a:bodyPr>
            <a:lstStyle/>
            <a:p>
              <a:pPr>
                <a:lnSpc>
                  <a:spcPts val="3331"/>
                </a:lnSpc>
              </a:pPr>
              <a:r>
                <a:rPr lang="en-US" sz="2563">
                  <a:solidFill>
                    <a:srgbClr val="000000"/>
                  </a:solidFill>
                  <a:latin typeface="IBM Plex Sans Bold"/>
                </a:rPr>
                <a:t>İlişkisel Veri Modeli</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935564" cy="10287000"/>
          </a:xfrm>
          <a:prstGeom prst="rect">
            <a:avLst/>
          </a:prstGeom>
          <a:solidFill>
            <a:srgbClr val="F4F4F4"/>
          </a:solidFill>
        </p:spPr>
      </p:sp>
      <p:sp>
        <p:nvSpPr>
          <p:cNvPr name="Freeform 3" id="3"/>
          <p:cNvSpPr/>
          <p:nvPr/>
        </p:nvSpPr>
        <p:spPr>
          <a:xfrm flipH="false" flipV="false" rot="0">
            <a:off x="890464" y="2547612"/>
            <a:ext cx="7156314" cy="2837489"/>
          </a:xfrm>
          <a:custGeom>
            <a:avLst/>
            <a:gdLst/>
            <a:ahLst/>
            <a:cxnLst/>
            <a:rect r="r" b="b" t="t" l="l"/>
            <a:pathLst>
              <a:path h="2837489" w="7156314">
                <a:moveTo>
                  <a:pt x="0" y="0"/>
                </a:moveTo>
                <a:lnTo>
                  <a:pt x="7156314" y="0"/>
                </a:lnTo>
                <a:lnTo>
                  <a:pt x="7156314" y="2837488"/>
                </a:lnTo>
                <a:lnTo>
                  <a:pt x="0" y="2837488"/>
                </a:lnTo>
                <a:lnTo>
                  <a:pt x="0" y="0"/>
                </a:lnTo>
                <a:close/>
              </a:path>
            </a:pathLst>
          </a:custGeom>
          <a:blipFill>
            <a:blip r:embed="rId2"/>
            <a:stretch>
              <a:fillRect l="0" t="0" r="0" b="0"/>
            </a:stretch>
          </a:blipFill>
        </p:spPr>
      </p:sp>
      <p:sp>
        <p:nvSpPr>
          <p:cNvPr name="Freeform 4" id="4"/>
          <p:cNvSpPr/>
          <p:nvPr/>
        </p:nvSpPr>
        <p:spPr>
          <a:xfrm flipH="false" flipV="false" rot="0">
            <a:off x="9144000" y="2656584"/>
            <a:ext cx="7649666" cy="3528065"/>
          </a:xfrm>
          <a:custGeom>
            <a:avLst/>
            <a:gdLst/>
            <a:ahLst/>
            <a:cxnLst/>
            <a:rect r="r" b="b" t="t" l="l"/>
            <a:pathLst>
              <a:path h="3528065" w="7649666">
                <a:moveTo>
                  <a:pt x="0" y="0"/>
                </a:moveTo>
                <a:lnTo>
                  <a:pt x="7649666" y="0"/>
                </a:lnTo>
                <a:lnTo>
                  <a:pt x="7649666" y="3528065"/>
                </a:lnTo>
                <a:lnTo>
                  <a:pt x="0" y="3528065"/>
                </a:lnTo>
                <a:lnTo>
                  <a:pt x="0" y="0"/>
                </a:lnTo>
                <a:close/>
              </a:path>
            </a:pathLst>
          </a:custGeom>
          <a:blipFill>
            <a:blip r:embed="rId3"/>
            <a:stretch>
              <a:fillRect l="0" t="-6794" r="0" b="-6794"/>
            </a:stretch>
          </a:blipFill>
        </p:spPr>
      </p:sp>
      <p:sp>
        <p:nvSpPr>
          <p:cNvPr name="TextBox 5" id="5"/>
          <p:cNvSpPr txBox="true"/>
          <p:nvPr/>
        </p:nvSpPr>
        <p:spPr>
          <a:xfrm rot="0">
            <a:off x="890464" y="1413511"/>
            <a:ext cx="7310950" cy="68770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rPr>
              <a:t>Daha sonraları ortaya çıkmış ve başarısını kanıtlamıştır. Nesne yönelimli programlamaya dayanan veri modelidir</a:t>
            </a:r>
          </a:p>
        </p:txBody>
      </p:sp>
      <p:sp>
        <p:nvSpPr>
          <p:cNvPr name="TextBox 6" id="6"/>
          <p:cNvSpPr txBox="true"/>
          <p:nvPr/>
        </p:nvSpPr>
        <p:spPr>
          <a:xfrm rot="0">
            <a:off x="890464" y="576442"/>
            <a:ext cx="7310950" cy="450215"/>
          </a:xfrm>
          <a:prstGeom prst="rect">
            <a:avLst/>
          </a:prstGeom>
        </p:spPr>
        <p:txBody>
          <a:bodyPr anchor="t" rtlCol="false" tIns="0" lIns="0" bIns="0" rIns="0">
            <a:spAutoFit/>
          </a:bodyPr>
          <a:lstStyle/>
          <a:p>
            <a:pPr>
              <a:lnSpc>
                <a:spcPts val="3640"/>
              </a:lnSpc>
            </a:pPr>
            <a:r>
              <a:rPr lang="en-US" sz="2800">
                <a:solidFill>
                  <a:srgbClr val="000000"/>
                </a:solidFill>
                <a:latin typeface="IBM Plex Sans Bold"/>
              </a:rPr>
              <a:t>Nesne Yönelimli Veri Modeli</a:t>
            </a:r>
          </a:p>
        </p:txBody>
      </p:sp>
      <p:grpSp>
        <p:nvGrpSpPr>
          <p:cNvPr name="Group 7" id="7"/>
          <p:cNvGrpSpPr/>
          <p:nvPr/>
        </p:nvGrpSpPr>
        <p:grpSpPr>
          <a:xfrm rot="0">
            <a:off x="9194612" y="482710"/>
            <a:ext cx="6692106" cy="2025931"/>
            <a:chOff x="0" y="0"/>
            <a:chExt cx="8922808" cy="2701241"/>
          </a:xfrm>
        </p:grpSpPr>
        <p:sp>
          <p:nvSpPr>
            <p:cNvPr name="TextBox 8" id="8"/>
            <p:cNvSpPr txBox="true"/>
            <p:nvPr/>
          </p:nvSpPr>
          <p:spPr>
            <a:xfrm rot="0">
              <a:off x="0" y="1050267"/>
              <a:ext cx="8922808" cy="1650974"/>
            </a:xfrm>
            <a:prstGeom prst="rect">
              <a:avLst/>
            </a:prstGeom>
          </p:spPr>
          <p:txBody>
            <a:bodyPr anchor="t" rtlCol="false" tIns="0" lIns="0" bIns="0" rIns="0">
              <a:spAutoFit/>
            </a:bodyPr>
            <a:lstStyle/>
            <a:p>
              <a:pPr algn="l" marL="0" indent="0" lvl="1">
                <a:lnSpc>
                  <a:spcPts val="2498"/>
                </a:lnSpc>
                <a:spcBef>
                  <a:spcPct val="0"/>
                </a:spcBef>
              </a:pPr>
              <a:r>
                <a:rPr lang="en-US" sz="1922">
                  <a:solidFill>
                    <a:srgbClr val="000000"/>
                  </a:solidFill>
                  <a:latin typeface="IBM Plex Sans"/>
                </a:rPr>
                <a:t>Nesne ilişkisel veri tabanı, ilişkisel işlevselliğin üzerine nesne yönelimli özellikler içerir. İlişkisel veri tabanları içinde nesne yönelimli karakteristikler içeren ilk veri tabanı 1997 yılında piyasaya sunulan Oracle8’dir. </a:t>
              </a:r>
            </a:p>
          </p:txBody>
        </p:sp>
        <p:sp>
          <p:nvSpPr>
            <p:cNvPr name="TextBox 9" id="9"/>
            <p:cNvSpPr txBox="true"/>
            <p:nvPr/>
          </p:nvSpPr>
          <p:spPr>
            <a:xfrm rot="0">
              <a:off x="0" y="-19050"/>
              <a:ext cx="8922808" cy="533650"/>
            </a:xfrm>
            <a:prstGeom prst="rect">
              <a:avLst/>
            </a:prstGeom>
          </p:spPr>
          <p:txBody>
            <a:bodyPr anchor="t" rtlCol="false" tIns="0" lIns="0" bIns="0" rIns="0">
              <a:spAutoFit/>
            </a:bodyPr>
            <a:lstStyle/>
            <a:p>
              <a:pPr>
                <a:lnSpc>
                  <a:spcPts val="3331"/>
                </a:lnSpc>
              </a:pPr>
              <a:r>
                <a:rPr lang="en-US" sz="2563">
                  <a:solidFill>
                    <a:srgbClr val="000000"/>
                  </a:solidFill>
                  <a:latin typeface="IBM Plex Sans Bold"/>
                </a:rPr>
                <a:t>Nesne İlişkisel Veri Modeli</a:t>
              </a:r>
            </a:p>
          </p:txBody>
        </p:sp>
      </p:grpSp>
      <p:sp>
        <p:nvSpPr>
          <p:cNvPr name="TextBox 10" id="10"/>
          <p:cNvSpPr txBox="true"/>
          <p:nvPr/>
        </p:nvSpPr>
        <p:spPr>
          <a:xfrm rot="0">
            <a:off x="1028700" y="6677156"/>
            <a:ext cx="15021976" cy="103060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rPr>
              <a:t>Çoklu ortam veri tabanları nesne ilişkisel veri tabanları ile büyük benzerlikler gösterir. Bununla birlikte, film, müzik, metin ve video gibi büyük nesneleri işlemek ve aynı zamanda işleme sırasındaki adımları kullanıcıya göstermemek için farklı özellikler taşır. Çoklu ortam veri tabanlarının desteklemesi gereken üç temel özellik; Veri miktarı, Süreklilik ve Senkronizasyondur.</a:t>
            </a:r>
          </a:p>
        </p:txBody>
      </p:sp>
      <p:sp>
        <p:nvSpPr>
          <p:cNvPr name="TextBox 11" id="11"/>
          <p:cNvSpPr txBox="true"/>
          <p:nvPr/>
        </p:nvSpPr>
        <p:spPr>
          <a:xfrm rot="0">
            <a:off x="890464" y="5931666"/>
            <a:ext cx="7310950" cy="450215"/>
          </a:xfrm>
          <a:prstGeom prst="rect">
            <a:avLst/>
          </a:prstGeom>
        </p:spPr>
        <p:txBody>
          <a:bodyPr anchor="t" rtlCol="false" tIns="0" lIns="0" bIns="0" rIns="0">
            <a:spAutoFit/>
          </a:bodyPr>
          <a:lstStyle/>
          <a:p>
            <a:pPr>
              <a:lnSpc>
                <a:spcPts val="3640"/>
              </a:lnSpc>
            </a:pPr>
            <a:r>
              <a:rPr lang="en-US" sz="2800">
                <a:solidFill>
                  <a:srgbClr val="000000"/>
                </a:solidFill>
                <a:latin typeface="IBM Plex Sans Bold"/>
              </a:rPr>
              <a:t> Çoklu Ortam Veri Modeli</a:t>
            </a:r>
          </a:p>
        </p:txBody>
      </p:sp>
      <p:sp>
        <p:nvSpPr>
          <p:cNvPr name="TextBox 12" id="12"/>
          <p:cNvSpPr txBox="true"/>
          <p:nvPr/>
        </p:nvSpPr>
        <p:spPr>
          <a:xfrm rot="0">
            <a:off x="1028700" y="8728710"/>
            <a:ext cx="15373655" cy="103060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rPr>
              <a:t>Dağıtık veri tabanları, iki ya da daha fazla bilgisayarda depolanan ve bir ağ üzerinde dağıtılan bilgiler için kullanılan veri tabanı grubudur. Veri tabanını ağ üzerinden paralel kullanmak için parçalara ayırmak, sorguların daha hızlı işlenmesini sağlar. Böyle bir sistemde, birden fazla veri tabanına erişilmesine rağmen, kullanıcı bir tek veri tabanıyla çalışıyormuş gibi işlem yapar</a:t>
            </a:r>
          </a:p>
        </p:txBody>
      </p:sp>
      <p:sp>
        <p:nvSpPr>
          <p:cNvPr name="TextBox 13" id="13"/>
          <p:cNvSpPr txBox="true"/>
          <p:nvPr/>
        </p:nvSpPr>
        <p:spPr>
          <a:xfrm rot="0">
            <a:off x="1028700" y="8003036"/>
            <a:ext cx="7310950" cy="450215"/>
          </a:xfrm>
          <a:prstGeom prst="rect">
            <a:avLst/>
          </a:prstGeom>
        </p:spPr>
        <p:txBody>
          <a:bodyPr anchor="t" rtlCol="false" tIns="0" lIns="0" bIns="0" rIns="0">
            <a:spAutoFit/>
          </a:bodyPr>
          <a:lstStyle/>
          <a:p>
            <a:pPr>
              <a:lnSpc>
                <a:spcPts val="3640"/>
              </a:lnSpc>
            </a:pPr>
            <a:r>
              <a:rPr lang="en-US" sz="2800">
                <a:solidFill>
                  <a:srgbClr val="000000"/>
                </a:solidFill>
                <a:latin typeface="IBM Plex Sans Bold"/>
              </a:rPr>
              <a:t>Dağıtık Veri Modeli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376890">
            <a:off x="-4899893" y="6122938"/>
            <a:ext cx="11422613" cy="8328123"/>
          </a:xfrm>
          <a:custGeom>
            <a:avLst/>
            <a:gdLst/>
            <a:ahLst/>
            <a:cxnLst/>
            <a:rect r="r" b="b" t="t" l="l"/>
            <a:pathLst>
              <a:path h="8328123" w="11422613">
                <a:moveTo>
                  <a:pt x="0" y="0"/>
                </a:moveTo>
                <a:lnTo>
                  <a:pt x="11422613" y="0"/>
                </a:lnTo>
                <a:lnTo>
                  <a:pt x="11422613" y="8328124"/>
                </a:lnTo>
                <a:lnTo>
                  <a:pt x="0" y="83281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01976" y="5216334"/>
            <a:ext cx="515530" cy="446167"/>
          </a:xfrm>
          <a:custGeom>
            <a:avLst/>
            <a:gdLst/>
            <a:ahLst/>
            <a:cxnLst/>
            <a:rect r="r" b="b" t="t" l="l"/>
            <a:pathLst>
              <a:path h="446167" w="515530">
                <a:moveTo>
                  <a:pt x="0" y="0"/>
                </a:moveTo>
                <a:lnTo>
                  <a:pt x="515530" y="0"/>
                </a:lnTo>
                <a:lnTo>
                  <a:pt x="515530" y="446167"/>
                </a:lnTo>
                <a:lnTo>
                  <a:pt x="0" y="4461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7545" y="1676359"/>
            <a:ext cx="5454831" cy="5964348"/>
          </a:xfrm>
          <a:custGeom>
            <a:avLst/>
            <a:gdLst/>
            <a:ahLst/>
            <a:cxnLst/>
            <a:rect r="r" b="b" t="t" l="l"/>
            <a:pathLst>
              <a:path h="5964348" w="5454831">
                <a:moveTo>
                  <a:pt x="0" y="0"/>
                </a:moveTo>
                <a:lnTo>
                  <a:pt x="5454831" y="0"/>
                </a:lnTo>
                <a:lnTo>
                  <a:pt x="5454831" y="5964348"/>
                </a:lnTo>
                <a:lnTo>
                  <a:pt x="0" y="5964348"/>
                </a:lnTo>
                <a:lnTo>
                  <a:pt x="0" y="0"/>
                </a:lnTo>
                <a:close/>
              </a:path>
            </a:pathLst>
          </a:custGeom>
          <a:blipFill>
            <a:blip r:embed="rId6"/>
            <a:stretch>
              <a:fillRect l="0" t="0" r="0" b="0"/>
            </a:stretch>
          </a:blipFill>
        </p:spPr>
      </p:sp>
      <p:sp>
        <p:nvSpPr>
          <p:cNvPr name="TextBox 5" id="5"/>
          <p:cNvSpPr txBox="true"/>
          <p:nvPr/>
        </p:nvSpPr>
        <p:spPr>
          <a:xfrm rot="0">
            <a:off x="9144000" y="1019134"/>
            <a:ext cx="8115300" cy="657225"/>
          </a:xfrm>
          <a:prstGeom prst="rect">
            <a:avLst/>
          </a:prstGeom>
        </p:spPr>
        <p:txBody>
          <a:bodyPr anchor="t" rtlCol="false" tIns="0" lIns="0" bIns="0" rIns="0">
            <a:spAutoFit/>
          </a:bodyPr>
          <a:lstStyle/>
          <a:p>
            <a:pPr algn="r" marL="0" indent="0" lvl="0">
              <a:lnSpc>
                <a:spcPts val="5280"/>
              </a:lnSpc>
              <a:spcBef>
                <a:spcPct val="0"/>
              </a:spcBef>
            </a:pPr>
            <a:r>
              <a:rPr lang="en-US" sz="4400">
                <a:solidFill>
                  <a:srgbClr val="000000"/>
                </a:solidFill>
                <a:latin typeface="IBM Plex Sans"/>
              </a:rPr>
              <a:t> 3-VERİ TABANI TASARIMI </a:t>
            </a:r>
          </a:p>
        </p:txBody>
      </p:sp>
      <p:sp>
        <p:nvSpPr>
          <p:cNvPr name="TextBox 6" id="6"/>
          <p:cNvSpPr txBox="true"/>
          <p:nvPr/>
        </p:nvSpPr>
        <p:spPr>
          <a:xfrm rot="0">
            <a:off x="8724592" y="1936706"/>
            <a:ext cx="8534708" cy="5465445"/>
          </a:xfrm>
          <a:prstGeom prst="rect">
            <a:avLst/>
          </a:prstGeom>
        </p:spPr>
        <p:txBody>
          <a:bodyPr anchor="t" rtlCol="false" tIns="0" lIns="0" bIns="0" rIns="0">
            <a:spAutoFit/>
          </a:bodyPr>
          <a:lstStyle/>
          <a:p>
            <a:pPr marL="518152" indent="-259076" lvl="1">
              <a:lnSpc>
                <a:spcPts val="3119"/>
              </a:lnSpc>
              <a:buFont typeface="Arial"/>
              <a:buChar char="•"/>
            </a:pPr>
            <a:r>
              <a:rPr lang="en-US" sz="2399">
                <a:solidFill>
                  <a:srgbClr val="000000"/>
                </a:solidFill>
                <a:latin typeface="IBM Plex Sans"/>
              </a:rPr>
              <a:t>Veri tabanı tasarımında; gerçeğin, gereksinim ve beklentiler çerçevesinde modellenerek veri tabanına aktarılması gerekir.</a:t>
            </a:r>
          </a:p>
          <a:p>
            <a:pPr marL="518152" indent="-259076" lvl="1">
              <a:lnSpc>
                <a:spcPts val="3119"/>
              </a:lnSpc>
              <a:buFont typeface="Arial"/>
              <a:buChar char="•"/>
            </a:pPr>
            <a:r>
              <a:rPr lang="en-US" sz="2399">
                <a:solidFill>
                  <a:srgbClr val="000000"/>
                </a:solidFill>
                <a:latin typeface="IBM Plex Sans"/>
              </a:rPr>
              <a:t>ilk olarak kullanıcı  gereksinimleri belirlenir. Söz konusu gereksinimler, veri tabanında yer alacak veri gruplarını, verilerin tiplerini ve verinin fiziksel olarak depolanması için kullanılacak olan veri yapılarını belirler</a:t>
            </a:r>
          </a:p>
          <a:p>
            <a:pPr marL="518152" indent="-259076" lvl="1">
              <a:lnSpc>
                <a:spcPts val="3119"/>
              </a:lnSpc>
              <a:buFont typeface="Arial"/>
              <a:buChar char="•"/>
            </a:pPr>
            <a:r>
              <a:rPr lang="en-US" sz="2399">
                <a:solidFill>
                  <a:srgbClr val="000000"/>
                </a:solidFill>
                <a:latin typeface="IBM Plex Sans"/>
              </a:rPr>
              <a:t>Gerçeğin veri tabanındaki sayısal temsili, onun belli bir perspektiften bir modeli olup, bir veri tabanı sisteminde gerek kullanıcılar ve gerekse bilgisayar tarafından anlaşılabilecek bir tarzda tanımlanması gerekir(şema). </a:t>
            </a:r>
          </a:p>
          <a:p>
            <a:pPr marL="518152" indent="-259076" lvl="1">
              <a:lnSpc>
                <a:spcPts val="3119"/>
              </a:lnSpc>
              <a:buFont typeface="Arial"/>
              <a:buChar char="•"/>
            </a:pPr>
            <a:r>
              <a:rPr lang="en-US" sz="2399">
                <a:solidFill>
                  <a:srgbClr val="000000"/>
                </a:solidFill>
                <a:latin typeface="IBM Plex Sans"/>
              </a:rPr>
              <a:t>Kullanıcı “kavramal” ve bilgisayar “fiziksel” arasındaki tanımda iç şemadır.</a:t>
            </a:r>
          </a:p>
          <a:p>
            <a:pPr marL="518152" indent="-259076" lvl="1">
              <a:lnSpc>
                <a:spcPts val="3119"/>
              </a:lnSpc>
              <a:buFont typeface="Arial"/>
              <a:buChar char="•"/>
            </a:pPr>
            <a:r>
              <a:rPr lang="en-US" sz="2399">
                <a:solidFill>
                  <a:srgbClr val="000000"/>
                </a:solidFill>
                <a:latin typeface="IBM Plex Sans"/>
              </a:rPr>
              <a:t>Bu farklı düzeylere göre farklı modeller geliştirilmiştir.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DAF_5UFM41E</dc:identifier>
  <dcterms:modified xsi:type="dcterms:W3CDTF">2011-08-01T06:04:30Z</dcterms:modified>
  <cp:revision>1</cp:revision>
  <dc:title>İlişkisel ve İlişkisel Olmayan (NoSQL) Veri Tabanı Sistemleri Mimari Performansının Yönetim Bilişim Sistemleri Kapsamında İncelenmesi</dc:title>
</cp:coreProperties>
</file>