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5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91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1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8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9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58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82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5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3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1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94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6FDF-492E-42E4-9E37-5A4C4D4DD704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B925-9F06-4BBF-A7D5-A96E07350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9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Rastgele Sayı Üreteçleri İçin NIST İstatistiksel Test Paketi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Tunahan </a:t>
            </a:r>
            <a:r>
              <a:rPr lang="tr-TR" dirty="0" err="1" smtClean="0"/>
              <a:t>Gökçimen</a:t>
            </a:r>
            <a:endParaRPr lang="tr-TR" dirty="0" smtClean="0"/>
          </a:p>
          <a:p>
            <a:r>
              <a:rPr lang="tr-TR" dirty="0" smtClean="0"/>
              <a:t>185541005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04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5655755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NIST TESTİ KAPSAMINDA  1’ er milyonluk veri setine uygulanacak 15 ayrı NIST testi:</a:t>
            </a:r>
          </a:p>
          <a:p>
            <a:r>
              <a:rPr lang="tr-TR" dirty="0"/>
              <a:t>1. Frekans (</a:t>
            </a:r>
            <a:r>
              <a:rPr lang="tr-TR" dirty="0" err="1"/>
              <a:t>monobit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2. Bir blok içinde frekans testi </a:t>
            </a:r>
            <a:endParaRPr lang="tr-TR" b="0" dirty="0" smtClean="0">
              <a:effectLst/>
            </a:endParaRPr>
          </a:p>
          <a:p>
            <a:r>
              <a:rPr lang="tr-TR" dirty="0"/>
              <a:t>3. Akış (</a:t>
            </a:r>
            <a:r>
              <a:rPr lang="tr-TR" dirty="0" err="1"/>
              <a:t>Runs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4. Bir blok içinde en-uzun-birlerin akış (</a:t>
            </a:r>
            <a:r>
              <a:rPr lang="tr-TR" dirty="0" err="1"/>
              <a:t>longest</a:t>
            </a:r>
            <a:r>
              <a:rPr lang="tr-TR" dirty="0"/>
              <a:t>-</a:t>
            </a:r>
            <a:r>
              <a:rPr lang="tr-TR" dirty="0" err="1"/>
              <a:t>run</a:t>
            </a:r>
            <a:r>
              <a:rPr lang="tr-TR" dirty="0"/>
              <a:t>-of-</a:t>
            </a:r>
            <a:r>
              <a:rPr lang="tr-TR" dirty="0" err="1"/>
              <a:t>ones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5. İkili matris </a:t>
            </a:r>
            <a:r>
              <a:rPr lang="tr-TR" dirty="0" err="1"/>
              <a:t>rankı</a:t>
            </a:r>
            <a:r>
              <a:rPr lang="tr-TR" dirty="0"/>
              <a:t> testi </a:t>
            </a:r>
            <a:endParaRPr lang="tr-TR" b="0" dirty="0" smtClean="0">
              <a:effectLst/>
            </a:endParaRPr>
          </a:p>
          <a:p>
            <a:r>
              <a:rPr lang="tr-TR" dirty="0"/>
              <a:t>6. Ayrık </a:t>
            </a:r>
            <a:r>
              <a:rPr lang="tr-TR" dirty="0" err="1"/>
              <a:t>Fourier</a:t>
            </a:r>
            <a:r>
              <a:rPr lang="tr-TR" dirty="0"/>
              <a:t> dönüşümü (spektral) testi </a:t>
            </a:r>
            <a:endParaRPr lang="tr-TR" b="0" dirty="0" smtClean="0">
              <a:effectLst/>
            </a:endParaRPr>
          </a:p>
          <a:p>
            <a:r>
              <a:rPr lang="tr-TR" dirty="0"/>
              <a:t>7. Örtüşmeyen şablon eşleştirme (</a:t>
            </a:r>
            <a:r>
              <a:rPr lang="tr-TR" dirty="0" err="1"/>
              <a:t>Non-overlapping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8. Örtüşen şablon eşleştirme (</a:t>
            </a:r>
            <a:r>
              <a:rPr lang="tr-TR" dirty="0" err="1"/>
              <a:t>Overlapping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9. </a:t>
            </a:r>
            <a:r>
              <a:rPr lang="tr-TR" dirty="0" err="1"/>
              <a:t>Maurer’in</a:t>
            </a:r>
            <a:r>
              <a:rPr lang="tr-TR" dirty="0"/>
              <a:t> “Evrensel İstatistik” testi </a:t>
            </a:r>
            <a:endParaRPr lang="tr-TR" b="0" dirty="0" smtClean="0">
              <a:effectLst/>
            </a:endParaRPr>
          </a:p>
          <a:p>
            <a:r>
              <a:rPr lang="tr-TR" dirty="0"/>
              <a:t>10. Doğrusal karmaşıklık (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11. Seri (</a:t>
            </a:r>
            <a:r>
              <a:rPr lang="tr-TR" dirty="0" err="1"/>
              <a:t>serial</a:t>
            </a:r>
            <a:r>
              <a:rPr lang="tr-TR" dirty="0"/>
              <a:t>) test </a:t>
            </a:r>
            <a:endParaRPr lang="tr-TR" b="0" dirty="0" smtClean="0">
              <a:effectLst/>
            </a:endParaRPr>
          </a:p>
          <a:p>
            <a:r>
              <a:rPr lang="tr-TR" dirty="0"/>
              <a:t>12. Yaklaşık </a:t>
            </a:r>
            <a:r>
              <a:rPr lang="tr-TR" dirty="0" err="1"/>
              <a:t>entropi</a:t>
            </a:r>
            <a:r>
              <a:rPr lang="tr-TR" dirty="0"/>
              <a:t> (</a:t>
            </a:r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entropy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13. Kümülatif toplamlar (</a:t>
            </a:r>
            <a:r>
              <a:rPr lang="tr-TR" dirty="0" err="1"/>
              <a:t>cumulative</a:t>
            </a:r>
            <a:r>
              <a:rPr lang="tr-TR" dirty="0"/>
              <a:t> </a:t>
            </a:r>
            <a:r>
              <a:rPr lang="tr-TR" dirty="0" err="1"/>
              <a:t>sums</a:t>
            </a:r>
            <a:r>
              <a:rPr lang="tr-TR" dirty="0"/>
              <a:t> – </a:t>
            </a:r>
            <a:r>
              <a:rPr lang="tr-TR" dirty="0" err="1"/>
              <a:t>cusums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14. Rasgele </a:t>
            </a:r>
            <a:r>
              <a:rPr lang="tr-TR" dirty="0" err="1"/>
              <a:t>gezinimler</a:t>
            </a:r>
            <a:r>
              <a:rPr lang="tr-TR" dirty="0"/>
              <a:t> (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excursions</a:t>
            </a:r>
            <a:r>
              <a:rPr lang="tr-TR" dirty="0"/>
              <a:t>) testi </a:t>
            </a:r>
            <a:endParaRPr lang="tr-TR" b="0" dirty="0" smtClean="0">
              <a:effectLst/>
            </a:endParaRPr>
          </a:p>
          <a:p>
            <a:r>
              <a:rPr lang="tr-TR" dirty="0"/>
              <a:t>15. Rasgele </a:t>
            </a:r>
            <a:r>
              <a:rPr lang="tr-TR" dirty="0" err="1"/>
              <a:t>gezinimler</a:t>
            </a:r>
            <a:r>
              <a:rPr lang="tr-TR" dirty="0"/>
              <a:t> değişken (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excursions</a:t>
            </a:r>
            <a:r>
              <a:rPr lang="tr-TR" dirty="0"/>
              <a:t> </a:t>
            </a:r>
            <a:r>
              <a:rPr lang="tr-TR" dirty="0" err="1"/>
              <a:t>variant</a:t>
            </a:r>
            <a:r>
              <a:rPr lang="tr-TR" dirty="0"/>
              <a:t>) testi </a:t>
            </a:r>
            <a:endParaRPr lang="tr-TR" b="0" dirty="0" smtClean="0">
              <a:effectLst/>
            </a:endParaRPr>
          </a:p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801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Test Sonuçları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2030000"/>
            <a:ext cx="4267200" cy="39243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327649" y="2030000"/>
            <a:ext cx="466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1’ er milyonluk </a:t>
            </a:r>
            <a:r>
              <a:rPr lang="tr-TR" dirty="0" smtClean="0"/>
              <a:t>veri </a:t>
            </a:r>
            <a:r>
              <a:rPr lang="tr-TR" dirty="0"/>
              <a:t>setinin </a:t>
            </a:r>
            <a:r>
              <a:rPr lang="tr-TR" dirty="0" smtClean="0"/>
              <a:t>NIST test sonuçları </a:t>
            </a:r>
            <a:r>
              <a:rPr lang="tr-TR" dirty="0"/>
              <a:t>yanda gösterilmektedir.</a:t>
            </a:r>
          </a:p>
        </p:txBody>
      </p:sp>
    </p:spTree>
    <p:extLst>
      <p:ext uri="{BB962C8B-B14F-4D97-AF65-F5344CB8AC3E}">
        <p14:creationId xmlns:p14="http://schemas.microsoft.com/office/powerpoint/2010/main" val="29193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32" y="1587278"/>
            <a:ext cx="4458408" cy="393569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096000" y="1587278"/>
            <a:ext cx="46485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dirty="0"/>
              <a:t>Elde edilen P değerleri önem değeri olan 0,01‘ den büyük olduğu için testleri başarıyla geçmiştir.</a:t>
            </a:r>
          </a:p>
          <a:p>
            <a:pPr fontAlgn="base"/>
            <a:r>
              <a:rPr lang="tr-TR" b="0" dirty="0" smtClean="0">
                <a:effectLst/>
              </a:rPr>
              <a:t/>
            </a:r>
            <a:br>
              <a:rPr lang="tr-TR" b="0" dirty="0" smtClean="0">
                <a:effectLst/>
              </a:rPr>
            </a:br>
            <a:r>
              <a:rPr lang="tr-TR" dirty="0"/>
              <a:t>Tüm testleri başarılı olarak tamamlayan veri setlerinin </a:t>
            </a:r>
            <a:r>
              <a:rPr lang="tr-TR" dirty="0" err="1"/>
              <a:t>rastgeleliği</a:t>
            </a:r>
            <a:r>
              <a:rPr lang="tr-TR" dirty="0"/>
              <a:t> kanıtlanmış olup verilerin güvenliği için şifreleme algoritmalarında anahtar olarak kullanılabileceği sonucuna ulaşılmıştır.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5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Nist</a:t>
            </a:r>
            <a:r>
              <a:rPr lang="tr-TR" dirty="0" smtClean="0"/>
              <a:t> Testi </a:t>
            </a:r>
            <a:r>
              <a:rPr lang="tr-TR" dirty="0"/>
              <a:t>G</a:t>
            </a:r>
            <a:r>
              <a:rPr lang="tr-TR" dirty="0" smtClean="0"/>
              <a:t>erçekleştirme Adımları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28" y="1690688"/>
            <a:ext cx="5220215" cy="39915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26680"/>
            <a:ext cx="5580887" cy="4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232</Words>
  <Application>Microsoft Office PowerPoint</Application>
  <PresentationFormat>Geniş ekran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Rastgele Sayı Üreteçleri İçin NIST İstatistiksel Test Paketi</vt:lpstr>
      <vt:lpstr>PowerPoint Sunusu</vt:lpstr>
      <vt:lpstr>Örnek Test Sonuçları</vt:lpstr>
      <vt:lpstr>PowerPoint Sunusu</vt:lpstr>
      <vt:lpstr>Nist Testi Gerçekleştirme Adımları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Rastgele Sayı Üreteçleri İçin NIST İstatistiksel Test Paketi</dc:title>
  <dc:creator>TUNAHAN</dc:creator>
  <cp:lastModifiedBy>TUNAHAN</cp:lastModifiedBy>
  <cp:revision>2</cp:revision>
  <dcterms:created xsi:type="dcterms:W3CDTF">2022-06-12T12:25:45Z</dcterms:created>
  <dcterms:modified xsi:type="dcterms:W3CDTF">2022-06-12T14:32:24Z</dcterms:modified>
</cp:coreProperties>
</file>