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4" r:id="rId1"/>
  </p:sldMasterIdLst>
  <p:notesMasterIdLst>
    <p:notesMasterId r:id="rId17"/>
  </p:notesMasterIdLst>
  <p:sldIdLst>
    <p:sldId id="256" r:id="rId2"/>
    <p:sldId id="257" r:id="rId3"/>
    <p:sldId id="268" r:id="rId4"/>
    <p:sldId id="258" r:id="rId5"/>
    <p:sldId id="259" r:id="rId6"/>
    <p:sldId id="260" r:id="rId7"/>
    <p:sldId id="261" r:id="rId8"/>
    <p:sldId id="269" r:id="rId9"/>
    <p:sldId id="270" r:id="rId10"/>
    <p:sldId id="264" r:id="rId11"/>
    <p:sldId id="265" r:id="rId12"/>
    <p:sldId id="271" r:id="rId13"/>
    <p:sldId id="272" r:id="rId14"/>
    <p:sldId id="273" r:id="rId15"/>
    <p:sldId id="26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98"/>
    <p:restoredTop sz="95696"/>
  </p:normalViewPr>
  <p:slideViewPr>
    <p:cSldViewPr snapToGrid="0">
      <p:cViewPr varScale="1">
        <p:scale>
          <a:sx n="111" d="100"/>
          <a:sy n="111" d="100"/>
        </p:scale>
        <p:origin x="224" y="296"/>
      </p:cViewPr>
      <p:guideLst/>
    </p:cSldViewPr>
  </p:slideViewPr>
  <p:notesTextViewPr>
    <p:cViewPr>
      <p:scale>
        <a:sx n="1" d="1"/>
        <a:sy n="1" d="1"/>
      </p:scale>
      <p:origin x="0" y="0"/>
    </p:cViewPr>
  </p:notesTextViewPr>
  <p:notesViewPr>
    <p:cSldViewPr snapToGrid="0">
      <p:cViewPr>
        <p:scale>
          <a:sx n="120" d="100"/>
          <a:sy n="120" d="100"/>
        </p:scale>
        <p:origin x="2544" y="-63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6A4F5F-1BF0-8D4F-A4A0-2E557FD752F2}" type="datetimeFigureOut">
              <a:rPr lang="en-DE" smtClean="0"/>
              <a:t>27.02.25</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40F277-4220-3F44-AA09-B0675A9407B3}" type="slidenum">
              <a:rPr lang="en-DE" smtClean="0"/>
              <a:t>‹#›</a:t>
            </a:fld>
            <a:endParaRPr lang="en-DE"/>
          </a:p>
        </p:txBody>
      </p:sp>
    </p:spTree>
    <p:extLst>
      <p:ext uri="{BB962C8B-B14F-4D97-AF65-F5344CB8AC3E}">
        <p14:creationId xmlns:p14="http://schemas.microsoft.com/office/powerpoint/2010/main" val="193315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a:p>
        </p:txBody>
      </p:sp>
      <p:sp>
        <p:nvSpPr>
          <p:cNvPr id="4" name="Slide Number Placeholder 3"/>
          <p:cNvSpPr>
            <a:spLocks noGrp="1"/>
          </p:cNvSpPr>
          <p:nvPr>
            <p:ph type="sldNum" sz="quarter" idx="5"/>
          </p:nvPr>
        </p:nvSpPr>
        <p:spPr/>
        <p:txBody>
          <a:bodyPr/>
          <a:lstStyle/>
          <a:p>
            <a:fld id="{5240F277-4220-3F44-AA09-B0675A9407B3}" type="slidenum">
              <a:rPr lang="en-DE" smtClean="0"/>
              <a:t>1</a:t>
            </a:fld>
            <a:endParaRPr lang="en-DE"/>
          </a:p>
        </p:txBody>
      </p:sp>
    </p:spTree>
    <p:extLst>
      <p:ext uri="{BB962C8B-B14F-4D97-AF65-F5344CB8AC3E}">
        <p14:creationId xmlns:p14="http://schemas.microsoft.com/office/powerpoint/2010/main" val="31277162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As we can see in the left plot, wine quality tends to increase with alcohol content. Higher-quality wines—both red and white—generally contain more alcohol, while lower-quality wines have lower alcohol content. This suggests that alcohol plays a significant role in shaping perceived wine quality.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The plot on the right compares alcohol content between red and white wines. While their median alcohol levels are similar, white wines show a slightly wider range. Some white wines reach up to 14% alcohol, whereas red wines are more concentrated around 10-11%. Despite these variations, alcohol remains a strong predictor of wine quality across both types</a:t>
            </a:r>
          </a:p>
          <a:p>
            <a:pPr marL="0" marR="0" lvl="0" indent="0" algn="l" defTabSz="914400" rtl="0" eaLnBrk="1" fontAlgn="auto" latinLnBrk="0" hangingPunct="1">
              <a:lnSpc>
                <a:spcPct val="100000"/>
              </a:lnSpc>
              <a:spcBef>
                <a:spcPts val="0"/>
              </a:spcBef>
              <a:spcAft>
                <a:spcPts val="0"/>
              </a:spcAft>
              <a:buClrTx/>
              <a:buSzTx/>
              <a:tabLst/>
              <a:defRPr/>
            </a:pPr>
            <a:endParaRPr lang="en-GB" dirty="0"/>
          </a:p>
          <a:p>
            <a:pPr marL="0" marR="0" lvl="0" indent="0" algn="l" defTabSz="914400" rtl="0" eaLnBrk="1" fontAlgn="auto" latinLnBrk="0" hangingPunct="1">
              <a:lnSpc>
                <a:spcPct val="100000"/>
              </a:lnSpc>
              <a:spcBef>
                <a:spcPts val="0"/>
              </a:spcBef>
              <a:spcAft>
                <a:spcPts val="0"/>
              </a:spcAft>
              <a:buClrTx/>
              <a:buSzTx/>
              <a:tabLst/>
              <a:defRPr/>
            </a:pPr>
            <a:r>
              <a:rPr lang="en-GB" dirty="0"/>
              <a:t>This is in line with ANOVA test result findings.</a:t>
            </a:r>
          </a:p>
          <a:p>
            <a:pPr marL="0" marR="0" lvl="0" indent="0" algn="l" defTabSz="914400" rtl="0" eaLnBrk="1" fontAlgn="auto" latinLnBrk="0" hangingPunct="1">
              <a:lnSpc>
                <a:spcPct val="100000"/>
              </a:lnSpc>
              <a:spcBef>
                <a:spcPts val="0"/>
              </a:spcBef>
              <a:spcAft>
                <a:spcPts val="0"/>
              </a:spcAft>
              <a:buClrTx/>
              <a:buSzTx/>
              <a:tabLst/>
              <a:defRPr/>
            </a:pPr>
            <a:r>
              <a:rPr lang="en-GB" dirty="0"/>
              <a:t>According to that the F-statistic is 673.07, indicating a significant variation between different wine quality groups. The p-value is well below 0.05, which tells us that there is a statistically meaningful difference in alcohol content across different wine qualities.</a:t>
            </a:r>
          </a:p>
          <a:p>
            <a:pPr marL="0" marR="0" lvl="0" indent="0" algn="l" defTabSz="914400" rtl="0" eaLnBrk="1" fontAlgn="auto" latinLnBrk="0" hangingPunct="1">
              <a:lnSpc>
                <a:spcPct val="100000"/>
              </a:lnSpc>
              <a:spcBef>
                <a:spcPts val="0"/>
              </a:spcBef>
              <a:spcAft>
                <a:spcPts val="0"/>
              </a:spcAft>
              <a:buClrTx/>
              <a:buSzTx/>
              <a:tabLst/>
              <a:defRPr/>
            </a:pPr>
            <a:r>
              <a:rPr lang="en-GB" dirty="0"/>
              <a:t>Alcohol is more than just a percentage on the label—it significantly impacts how wine is perceived and rated. This makes it a key factor in understanding and predicting wine quality.</a:t>
            </a:r>
            <a:endParaRPr lang="en-DE" dirty="0"/>
          </a:p>
        </p:txBody>
      </p:sp>
      <p:sp>
        <p:nvSpPr>
          <p:cNvPr id="4" name="Slide Number Placeholder 3"/>
          <p:cNvSpPr>
            <a:spLocks noGrp="1"/>
          </p:cNvSpPr>
          <p:nvPr>
            <p:ph type="sldNum" sz="quarter" idx="5"/>
          </p:nvPr>
        </p:nvSpPr>
        <p:spPr/>
        <p:txBody>
          <a:bodyPr/>
          <a:lstStyle/>
          <a:p>
            <a:fld id="{5240F277-4220-3F44-AA09-B0675A9407B3}" type="slidenum">
              <a:rPr lang="en-DE" smtClean="0"/>
              <a:t>10</a:t>
            </a:fld>
            <a:endParaRPr lang="en-DE"/>
          </a:p>
        </p:txBody>
      </p:sp>
    </p:spTree>
    <p:extLst>
      <p:ext uri="{BB962C8B-B14F-4D97-AF65-F5344CB8AC3E}">
        <p14:creationId xmlns:p14="http://schemas.microsoft.com/office/powerpoint/2010/main" val="40877137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shown in the left plot, density tends to decrease slightly as wine quality improves. This makes sense because higher-quality wines often have more alcohol. Additionally, white wines tend to have slightly lower density than red wines, reflecting their generally drier and lighter composition.</a:t>
            </a:r>
          </a:p>
          <a:p>
            <a:r>
              <a:rPr lang="en-GB" dirty="0"/>
              <a:t>The plot on the right compares density between red and white wines. While the density ranges are similar, white wines tend to have slightly lower density than red wines, </a:t>
            </a:r>
            <a:r>
              <a:rPr lang="en-GB" b="0" dirty="0"/>
              <a:t>making it light-bodied and refreshing and enhancing the crisp, fresh mouthfeel.</a:t>
            </a:r>
          </a:p>
          <a:p>
            <a:r>
              <a:rPr lang="en-GB" b="0" dirty="0"/>
              <a:t>For red wine, it’s higher due to tannins and pigments. Higher density gives it a more textured, fuller feel while maintaining Vinho Verde’s signature freshness.</a:t>
            </a:r>
          </a:p>
          <a:p>
            <a:r>
              <a:rPr lang="en-GB" dirty="0"/>
              <a:t>The ANOVA test for density and wine quality resulted in a highly significant difference (F = 287.59, p &lt; 0.05), confirming that density plays a crucial role in differentiating wine quality. Since density is closely linked to residual sugar and alcohol content, it directly impacts a wine’s body and perception.</a:t>
            </a:r>
            <a:endParaRPr lang="en-GB" b="0" dirty="0"/>
          </a:p>
        </p:txBody>
      </p:sp>
      <p:sp>
        <p:nvSpPr>
          <p:cNvPr id="4" name="Slide Number Placeholder 3"/>
          <p:cNvSpPr>
            <a:spLocks noGrp="1"/>
          </p:cNvSpPr>
          <p:nvPr>
            <p:ph type="sldNum" sz="quarter" idx="5"/>
          </p:nvPr>
        </p:nvSpPr>
        <p:spPr/>
        <p:txBody>
          <a:bodyPr/>
          <a:lstStyle/>
          <a:p>
            <a:fld id="{5240F277-4220-3F44-AA09-B0675A9407B3}" type="slidenum">
              <a:rPr lang="en-DE" smtClean="0"/>
              <a:t>11</a:t>
            </a:fld>
            <a:endParaRPr lang="en-DE"/>
          </a:p>
        </p:txBody>
      </p:sp>
    </p:spTree>
    <p:extLst>
      <p:ext uri="{BB962C8B-B14F-4D97-AF65-F5344CB8AC3E}">
        <p14:creationId xmlns:p14="http://schemas.microsoft.com/office/powerpoint/2010/main" val="22800970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plot on the left shows that volatile acidity tends to be higher in lower-quality wines. This makes sense because excessive volatile acidity can create sharp, vinegar-like aromas that negatively impact wine perception. We also see that red wines have significantly higher volatile acidity than white wines, which aligns with differences in fermentation and aging processes.</a:t>
            </a:r>
          </a:p>
          <a:p>
            <a:endParaRPr lang="en-GB" dirty="0"/>
          </a:p>
          <a:p>
            <a:r>
              <a:rPr lang="en-GB" dirty="0"/>
              <a:t>The plot on the right hand side confirms that red wines naturally have higher volatile acidity than white wines. This is due to differences in grape varieties and fermentation techniques. White wines, on the other hand, are more controlled in acidity, leading to a smoother and fresher profile.</a:t>
            </a:r>
          </a:p>
          <a:p>
            <a:endParaRPr lang="en-GB" dirty="0"/>
          </a:p>
          <a:p>
            <a:r>
              <a:rPr lang="en-GB" dirty="0"/>
              <a:t>The ANOVA test for volatile acidity and wine quality resulted in a statistically significant difference (F = 3.43, p &lt; 0.05), confirming that volatile acidity influences wine quality. </a:t>
            </a:r>
          </a:p>
          <a:p>
            <a:r>
              <a:rPr lang="en-GB" dirty="0"/>
              <a:t>However, red and white wines combined, the effect is not as strong as other factors like alcohol or density.</a:t>
            </a:r>
            <a:endParaRPr lang="en-DE" dirty="0"/>
          </a:p>
        </p:txBody>
      </p:sp>
      <p:sp>
        <p:nvSpPr>
          <p:cNvPr id="4" name="Slide Number Placeholder 3"/>
          <p:cNvSpPr>
            <a:spLocks noGrp="1"/>
          </p:cNvSpPr>
          <p:nvPr>
            <p:ph type="sldNum" sz="quarter" idx="5"/>
          </p:nvPr>
        </p:nvSpPr>
        <p:spPr/>
        <p:txBody>
          <a:bodyPr/>
          <a:lstStyle/>
          <a:p>
            <a:fld id="{5240F277-4220-3F44-AA09-B0675A9407B3}" type="slidenum">
              <a:rPr lang="en-DE" smtClean="0"/>
              <a:t>12</a:t>
            </a:fld>
            <a:endParaRPr lang="en-DE"/>
          </a:p>
        </p:txBody>
      </p:sp>
    </p:spTree>
    <p:extLst>
      <p:ext uri="{BB962C8B-B14F-4D97-AF65-F5344CB8AC3E}">
        <p14:creationId xmlns:p14="http://schemas.microsoft.com/office/powerpoint/2010/main" val="32671684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plot on the left hand side shows that higher-quality wines tend to have slightly higher sulphate levels. This makes sense because sulphates are used as preservatives and antioxidants, helping to stabilize wine and prevent oxidation. We also see that red wines generally contain more sulphates than white wines, likely due to their longer aging process and different winemaking techniques.</a:t>
            </a:r>
          </a:p>
          <a:p>
            <a:endParaRPr lang="en-GB" dirty="0"/>
          </a:p>
          <a:p>
            <a:r>
              <a:rPr lang="en-GB" dirty="0"/>
              <a:t>The plot on the right confirms that sulphates are generally higher in red wines compared to white wines. This aligns with the fact that red wines undergo longer aging and require more stabilization. White wines, which are usually consumed younger, have more controlled and consistent sulphate levels.</a:t>
            </a:r>
            <a:endParaRPr lang="en-DE" dirty="0"/>
          </a:p>
        </p:txBody>
      </p:sp>
      <p:sp>
        <p:nvSpPr>
          <p:cNvPr id="4" name="Slide Number Placeholder 3"/>
          <p:cNvSpPr>
            <a:spLocks noGrp="1"/>
          </p:cNvSpPr>
          <p:nvPr>
            <p:ph type="sldNum" sz="quarter" idx="5"/>
          </p:nvPr>
        </p:nvSpPr>
        <p:spPr/>
        <p:txBody>
          <a:bodyPr/>
          <a:lstStyle/>
          <a:p>
            <a:fld id="{5240F277-4220-3F44-AA09-B0675A9407B3}" type="slidenum">
              <a:rPr lang="en-DE" smtClean="0"/>
              <a:t>13</a:t>
            </a:fld>
            <a:endParaRPr lang="en-DE"/>
          </a:p>
        </p:txBody>
      </p:sp>
    </p:spTree>
    <p:extLst>
      <p:ext uri="{BB962C8B-B14F-4D97-AF65-F5344CB8AC3E}">
        <p14:creationId xmlns:p14="http://schemas.microsoft.com/office/powerpoint/2010/main" val="3833364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further examine sulphates in red wines, here the focus is only on red wine quality levels. We see a slight increase in sulphates as quality improves, confirming that controlled sulphate use plays a role in higher-quality red wines. However, too much sulphate can lead to instability, as seen in the outliers.</a:t>
            </a:r>
          </a:p>
          <a:p>
            <a:endParaRPr lang="en-GB" dirty="0"/>
          </a:p>
          <a:p>
            <a:r>
              <a:rPr lang="en-GB" dirty="0"/>
              <a:t>The ANOVA test for red wines confirms that sulphate levels significantly differ across quality categories (F = 41.84, p &lt; 0.05). This suggests that controlled sulphate use may contribute to wine stability and perceived quality.</a:t>
            </a:r>
            <a:endParaRPr lang="en-DE" dirty="0"/>
          </a:p>
        </p:txBody>
      </p:sp>
      <p:sp>
        <p:nvSpPr>
          <p:cNvPr id="4" name="Slide Number Placeholder 3"/>
          <p:cNvSpPr>
            <a:spLocks noGrp="1"/>
          </p:cNvSpPr>
          <p:nvPr>
            <p:ph type="sldNum" sz="quarter" idx="5"/>
          </p:nvPr>
        </p:nvSpPr>
        <p:spPr/>
        <p:txBody>
          <a:bodyPr/>
          <a:lstStyle/>
          <a:p>
            <a:fld id="{5240F277-4220-3F44-AA09-B0675A9407B3}" type="slidenum">
              <a:rPr lang="en-DE" smtClean="0"/>
              <a:t>14</a:t>
            </a:fld>
            <a:endParaRPr lang="en-DE"/>
          </a:p>
        </p:txBody>
      </p:sp>
    </p:spTree>
    <p:extLst>
      <p:ext uri="{BB962C8B-B14F-4D97-AF65-F5344CB8AC3E}">
        <p14:creationId xmlns:p14="http://schemas.microsoft.com/office/powerpoint/2010/main" val="816036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a:p>
        </p:txBody>
      </p:sp>
      <p:sp>
        <p:nvSpPr>
          <p:cNvPr id="4" name="Slide Number Placeholder 3"/>
          <p:cNvSpPr>
            <a:spLocks noGrp="1"/>
          </p:cNvSpPr>
          <p:nvPr>
            <p:ph type="sldNum" sz="quarter" idx="5"/>
          </p:nvPr>
        </p:nvSpPr>
        <p:spPr/>
        <p:txBody>
          <a:bodyPr/>
          <a:lstStyle/>
          <a:p>
            <a:fld id="{5240F277-4220-3F44-AA09-B0675A9407B3}" type="slidenum">
              <a:rPr lang="en-DE" smtClean="0"/>
              <a:t>15</a:t>
            </a:fld>
            <a:endParaRPr lang="en-DE"/>
          </a:p>
        </p:txBody>
      </p:sp>
    </p:spTree>
    <p:extLst>
      <p:ext uri="{BB962C8B-B14F-4D97-AF65-F5344CB8AC3E}">
        <p14:creationId xmlns:p14="http://schemas.microsoft.com/office/powerpoint/2010/main" val="448811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a:p>
        </p:txBody>
      </p:sp>
      <p:sp>
        <p:nvSpPr>
          <p:cNvPr id="4" name="Slide Number Placeholder 3"/>
          <p:cNvSpPr>
            <a:spLocks noGrp="1"/>
          </p:cNvSpPr>
          <p:nvPr>
            <p:ph type="sldNum" sz="quarter" idx="5"/>
          </p:nvPr>
        </p:nvSpPr>
        <p:spPr/>
        <p:txBody>
          <a:bodyPr/>
          <a:lstStyle/>
          <a:p>
            <a:fld id="{5240F277-4220-3F44-AA09-B0675A9407B3}" type="slidenum">
              <a:rPr lang="en-DE" smtClean="0"/>
              <a:t>2</a:t>
            </a:fld>
            <a:endParaRPr lang="en-DE"/>
          </a:p>
        </p:txBody>
      </p:sp>
    </p:spTree>
    <p:extLst>
      <p:ext uri="{BB962C8B-B14F-4D97-AF65-F5344CB8AC3E}">
        <p14:creationId xmlns:p14="http://schemas.microsoft.com/office/powerpoint/2010/main" val="3038646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approximately three times more white wine samples than red in our dataset. This reflects real-world trends—white Vinho Verde is far more commonly produced and exported than red. While red Vinho Verde is a traditional specialty, it remains less widely available compared to its white counterpart.</a:t>
            </a:r>
          </a:p>
        </p:txBody>
      </p:sp>
      <p:sp>
        <p:nvSpPr>
          <p:cNvPr id="4" name="Slide Number Placeholder 3"/>
          <p:cNvSpPr>
            <a:spLocks noGrp="1"/>
          </p:cNvSpPr>
          <p:nvPr>
            <p:ph type="sldNum" sz="quarter" idx="5"/>
          </p:nvPr>
        </p:nvSpPr>
        <p:spPr/>
        <p:txBody>
          <a:bodyPr/>
          <a:lstStyle/>
          <a:p>
            <a:fld id="{5240F277-4220-3F44-AA09-B0675A9407B3}" type="slidenum">
              <a:rPr lang="en-DE" smtClean="0"/>
              <a:t>3</a:t>
            </a:fld>
            <a:endParaRPr lang="en-DE"/>
          </a:p>
        </p:txBody>
      </p:sp>
    </p:spTree>
    <p:extLst>
      <p:ext uri="{BB962C8B-B14F-4D97-AF65-F5344CB8AC3E}">
        <p14:creationId xmlns:p14="http://schemas.microsoft.com/office/powerpoint/2010/main" val="1331890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Vinho Verde is a unique wine region in northern Portugal. Despite the name 'Verde' (meaning Green), it refers to the young age of the wine, not its </a:t>
            </a:r>
            <a:r>
              <a:rPr lang="en-GB" dirty="0" err="1"/>
              <a:t>color</a:t>
            </a:r>
            <a:r>
              <a:rPr lang="en-GB" dirty="0"/>
              <a:t>. The region produces white, red, and rosé wines, but white Vinho Verde is the most well-known. These wines are fresh, crisp, and often naturally slightly fizzy due to residual CO₂ from fermentation. They typically have high acidity and a low alcohol content of 9 to 12%, making them perfect for a refreshing summer drink.</a:t>
            </a:r>
          </a:p>
        </p:txBody>
      </p:sp>
      <p:sp>
        <p:nvSpPr>
          <p:cNvPr id="4" name="Slide Number Placeholder 3"/>
          <p:cNvSpPr>
            <a:spLocks noGrp="1"/>
          </p:cNvSpPr>
          <p:nvPr>
            <p:ph type="sldNum" sz="quarter" idx="5"/>
          </p:nvPr>
        </p:nvSpPr>
        <p:spPr/>
        <p:txBody>
          <a:bodyPr/>
          <a:lstStyle/>
          <a:p>
            <a:fld id="{5240F277-4220-3F44-AA09-B0675A9407B3}" type="slidenum">
              <a:rPr lang="en-DE" smtClean="0"/>
              <a:t>4</a:t>
            </a:fld>
            <a:endParaRPr lang="en-DE"/>
          </a:p>
        </p:txBody>
      </p:sp>
    </p:spTree>
    <p:extLst>
      <p:ext uri="{BB962C8B-B14F-4D97-AF65-F5344CB8AC3E}">
        <p14:creationId xmlns:p14="http://schemas.microsoft.com/office/powerpoint/2010/main" val="39690820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5240F277-4220-3F44-AA09-B0675A9407B3}" type="slidenum">
              <a:rPr lang="en-DE" smtClean="0"/>
              <a:t>5</a:t>
            </a:fld>
            <a:endParaRPr lang="en-DE"/>
          </a:p>
        </p:txBody>
      </p:sp>
    </p:spTree>
    <p:extLst>
      <p:ext uri="{BB962C8B-B14F-4D97-AF65-F5344CB8AC3E}">
        <p14:creationId xmlns:p14="http://schemas.microsoft.com/office/powerpoint/2010/main" val="42369545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5240F277-4220-3F44-AA09-B0675A9407B3}" type="slidenum">
              <a:rPr lang="en-DE" smtClean="0"/>
              <a:t>6</a:t>
            </a:fld>
            <a:endParaRPr lang="en-DE"/>
          </a:p>
        </p:txBody>
      </p:sp>
    </p:spTree>
    <p:extLst>
      <p:ext uri="{BB962C8B-B14F-4D97-AF65-F5344CB8AC3E}">
        <p14:creationId xmlns:p14="http://schemas.microsoft.com/office/powerpoint/2010/main" val="18979648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diving into the composition, let’s take a look at the quality distribution of red and white Vinho Verde and compare the two in general.</a:t>
            </a:r>
          </a:p>
          <a:p>
            <a:pPr marL="0" marR="0" lvl="0" indent="0" algn="l" defTabSz="914400" rtl="0" eaLnBrk="1" fontAlgn="auto" latinLnBrk="0" hangingPunct="1">
              <a:lnSpc>
                <a:spcPct val="100000"/>
              </a:lnSpc>
              <a:spcBef>
                <a:spcPts val="0"/>
              </a:spcBef>
              <a:spcAft>
                <a:spcPts val="0"/>
              </a:spcAft>
              <a:buClrTx/>
              <a:buSzTx/>
              <a:buFontTx/>
              <a:buNone/>
              <a:tabLst/>
              <a:defRPr/>
            </a:pPr>
            <a:r>
              <a:rPr lang="en-DE" dirty="0"/>
              <a:t>You enjoy this fresh wine next to the ocean on a warm day, not at your Berlin flat with your seasonal depression.</a:t>
            </a:r>
          </a:p>
        </p:txBody>
      </p:sp>
      <p:sp>
        <p:nvSpPr>
          <p:cNvPr id="4" name="Slide Number Placeholder 3"/>
          <p:cNvSpPr>
            <a:spLocks noGrp="1"/>
          </p:cNvSpPr>
          <p:nvPr>
            <p:ph type="sldNum" sz="quarter" idx="5"/>
          </p:nvPr>
        </p:nvSpPr>
        <p:spPr/>
        <p:txBody>
          <a:bodyPr/>
          <a:lstStyle/>
          <a:p>
            <a:fld id="{5240F277-4220-3F44-AA09-B0675A9407B3}" type="slidenum">
              <a:rPr lang="en-DE" smtClean="0"/>
              <a:t>7</a:t>
            </a:fld>
            <a:endParaRPr lang="en-DE"/>
          </a:p>
        </p:txBody>
      </p:sp>
    </p:spTree>
    <p:extLst>
      <p:ext uri="{BB962C8B-B14F-4D97-AF65-F5344CB8AC3E}">
        <p14:creationId xmlns:p14="http://schemas.microsoft.com/office/powerpoint/2010/main" val="24063363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default, correlation calculations use Pearson, which assumes a linear relationship. However, since wine quality does not always change in a strictly linear way with chemical properties, I used Spearman correlation instead. Spearman is better suited for capturing </a:t>
            </a:r>
            <a:r>
              <a:rPr lang="en-GB" b="1" dirty="0"/>
              <a:t>monotonic trends</a:t>
            </a:r>
            <a:r>
              <a:rPr lang="en-GB" dirty="0"/>
              <a:t>, where values increase or decrease consistently but not necessarily at a fixed rate. This makes it more reliable for </a:t>
            </a:r>
            <a:r>
              <a:rPr lang="en-GB" dirty="0" err="1"/>
              <a:t>analyzing</a:t>
            </a:r>
            <a:r>
              <a:rPr lang="en-GB" dirty="0"/>
              <a:t> complex relationships in wine quality.</a:t>
            </a:r>
            <a:endParaRPr lang="en-DE" dirty="0"/>
          </a:p>
        </p:txBody>
      </p:sp>
      <p:sp>
        <p:nvSpPr>
          <p:cNvPr id="4" name="Slide Number Placeholder 3"/>
          <p:cNvSpPr>
            <a:spLocks noGrp="1"/>
          </p:cNvSpPr>
          <p:nvPr>
            <p:ph type="sldNum" sz="quarter" idx="5"/>
          </p:nvPr>
        </p:nvSpPr>
        <p:spPr/>
        <p:txBody>
          <a:bodyPr/>
          <a:lstStyle/>
          <a:p>
            <a:fld id="{5240F277-4220-3F44-AA09-B0675A9407B3}" type="slidenum">
              <a:rPr lang="en-DE" smtClean="0"/>
              <a:t>8</a:t>
            </a:fld>
            <a:endParaRPr lang="en-DE"/>
          </a:p>
        </p:txBody>
      </p:sp>
    </p:spTree>
    <p:extLst>
      <p:ext uri="{BB962C8B-B14F-4D97-AF65-F5344CB8AC3E}">
        <p14:creationId xmlns:p14="http://schemas.microsoft.com/office/powerpoint/2010/main" val="2983272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I’ve focused on alcohol content, density, volatile acidity and sulphates.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Citric Acid and Residual Sugar contents are </a:t>
            </a:r>
            <a:r>
              <a:rPr lang="en-GB" dirty="0"/>
              <a:t>Weaker but still statistically significant.</a:t>
            </a:r>
          </a:p>
        </p:txBody>
      </p:sp>
      <p:sp>
        <p:nvSpPr>
          <p:cNvPr id="4" name="Slide Number Placeholder 3"/>
          <p:cNvSpPr>
            <a:spLocks noGrp="1"/>
          </p:cNvSpPr>
          <p:nvPr>
            <p:ph type="sldNum" sz="quarter" idx="5"/>
          </p:nvPr>
        </p:nvSpPr>
        <p:spPr/>
        <p:txBody>
          <a:bodyPr/>
          <a:lstStyle/>
          <a:p>
            <a:fld id="{5240F277-4220-3F44-AA09-B0675A9407B3}" type="slidenum">
              <a:rPr lang="en-DE" smtClean="0"/>
              <a:t>9</a:t>
            </a:fld>
            <a:endParaRPr lang="en-DE"/>
          </a:p>
        </p:txBody>
      </p:sp>
    </p:spTree>
    <p:extLst>
      <p:ext uri="{BB962C8B-B14F-4D97-AF65-F5344CB8AC3E}">
        <p14:creationId xmlns:p14="http://schemas.microsoft.com/office/powerpoint/2010/main" val="1779248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CFADF0BB-3055-A54B-BB85-C409BC612FA2}" type="datetime1">
              <a:rPr lang="de-DE" smtClean="0"/>
              <a:t>27.02.25</a:t>
            </a:fld>
            <a:endParaRPr lang="en-DE"/>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DE"/>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29CD70FE-A56D-DC4B-9FD7-C88000A781FE}" type="slidenum">
              <a:rPr lang="en-DE" smtClean="0"/>
              <a:t>‹#›</a:t>
            </a:fld>
            <a:endParaRPr lang="en-DE"/>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22349815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33033D0-6611-F44D-BEB1-42242B17AA89}" type="datetime1">
              <a:rPr lang="de-DE" smtClean="0"/>
              <a:t>27.02.25</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29CD70FE-A56D-DC4B-9FD7-C88000A781FE}" type="slidenum">
              <a:rPr lang="en-DE" smtClean="0"/>
              <a:t>‹#›</a:t>
            </a:fld>
            <a:endParaRPr lang="en-DE"/>
          </a:p>
        </p:txBody>
      </p:sp>
    </p:spTree>
    <p:extLst>
      <p:ext uri="{BB962C8B-B14F-4D97-AF65-F5344CB8AC3E}">
        <p14:creationId xmlns:p14="http://schemas.microsoft.com/office/powerpoint/2010/main" val="1804575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6CD0469-128B-9C4C-B033-A902068EB49F}" type="datetime1">
              <a:rPr lang="de-DE" smtClean="0"/>
              <a:t>27.02.25</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29CD70FE-A56D-DC4B-9FD7-C88000A781FE}" type="slidenum">
              <a:rPr lang="en-DE" smtClean="0"/>
              <a:t>‹#›</a:t>
            </a:fld>
            <a:endParaRPr lang="en-DE"/>
          </a:p>
        </p:txBody>
      </p:sp>
    </p:spTree>
    <p:extLst>
      <p:ext uri="{BB962C8B-B14F-4D97-AF65-F5344CB8AC3E}">
        <p14:creationId xmlns:p14="http://schemas.microsoft.com/office/powerpoint/2010/main" val="1603550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AC8D048-F1EF-114F-836F-51AFF3D8C85B}" type="datetime1">
              <a:rPr lang="de-DE" smtClean="0"/>
              <a:t>27.02.25</a:t>
            </a:fld>
            <a:endParaRPr lang="en-DE"/>
          </a:p>
        </p:txBody>
      </p:sp>
      <p:sp>
        <p:nvSpPr>
          <p:cNvPr id="5" name="Footer Placeholder 4"/>
          <p:cNvSpPr>
            <a:spLocks noGrp="1"/>
          </p:cNvSpPr>
          <p:nvPr>
            <p:ph type="ftr" sz="quarter" idx="11"/>
          </p:nvPr>
        </p:nvSpPr>
        <p:spPr/>
        <p:txBody>
          <a:bodyPr/>
          <a:lstStyle/>
          <a:p>
            <a:endParaRPr lang="en-DE"/>
          </a:p>
        </p:txBody>
      </p:sp>
      <p:sp>
        <p:nvSpPr>
          <p:cNvPr id="6" name="Slide Number Placeholder 5"/>
          <p:cNvSpPr>
            <a:spLocks noGrp="1"/>
          </p:cNvSpPr>
          <p:nvPr>
            <p:ph type="sldNum" sz="quarter" idx="12"/>
          </p:nvPr>
        </p:nvSpPr>
        <p:spPr/>
        <p:txBody>
          <a:bodyPr/>
          <a:lstStyle/>
          <a:p>
            <a:fld id="{29CD70FE-A56D-DC4B-9FD7-C88000A781FE}" type="slidenum">
              <a:rPr lang="en-DE" smtClean="0"/>
              <a:t>‹#›</a:t>
            </a:fld>
            <a:endParaRPr lang="en-DE"/>
          </a:p>
        </p:txBody>
      </p:sp>
    </p:spTree>
    <p:extLst>
      <p:ext uri="{BB962C8B-B14F-4D97-AF65-F5344CB8AC3E}">
        <p14:creationId xmlns:p14="http://schemas.microsoft.com/office/powerpoint/2010/main" val="3128687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57755694-9148-5346-AD7D-C6BD53699C91}" type="datetime1">
              <a:rPr lang="de-DE" smtClean="0"/>
              <a:t>27.02.25</a:t>
            </a:fld>
            <a:endParaRPr lang="en-DE"/>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DE"/>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29CD70FE-A56D-DC4B-9FD7-C88000A781FE}" type="slidenum">
              <a:rPr lang="en-DE" smtClean="0"/>
              <a:t>‹#›</a:t>
            </a:fld>
            <a:endParaRPr lang="en-DE"/>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83366000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64E9AE07-D177-C24F-ABB1-AEAD72F49DE3}" type="datetime1">
              <a:rPr lang="de-DE" smtClean="0"/>
              <a:t>27.02.25</a:t>
            </a:fld>
            <a:endParaRPr lang="en-DE"/>
          </a:p>
        </p:txBody>
      </p:sp>
      <p:sp>
        <p:nvSpPr>
          <p:cNvPr id="6" name="Footer Placeholder 5"/>
          <p:cNvSpPr>
            <a:spLocks noGrp="1"/>
          </p:cNvSpPr>
          <p:nvPr>
            <p:ph type="ftr" sz="quarter" idx="11"/>
          </p:nvPr>
        </p:nvSpPr>
        <p:spPr/>
        <p:txBody>
          <a:bodyPr/>
          <a:lstStyle/>
          <a:p>
            <a:endParaRPr lang="en-DE"/>
          </a:p>
        </p:txBody>
      </p:sp>
      <p:sp>
        <p:nvSpPr>
          <p:cNvPr id="7" name="Slide Number Placeholder 6"/>
          <p:cNvSpPr>
            <a:spLocks noGrp="1"/>
          </p:cNvSpPr>
          <p:nvPr>
            <p:ph type="sldNum" sz="quarter" idx="12"/>
          </p:nvPr>
        </p:nvSpPr>
        <p:spPr/>
        <p:txBody>
          <a:bodyPr/>
          <a:lstStyle/>
          <a:p>
            <a:fld id="{29CD70FE-A56D-DC4B-9FD7-C88000A781FE}" type="slidenum">
              <a:rPr lang="en-DE" smtClean="0"/>
              <a:t>‹#›</a:t>
            </a:fld>
            <a:endParaRPr lang="en-DE"/>
          </a:p>
        </p:txBody>
      </p:sp>
    </p:spTree>
    <p:extLst>
      <p:ext uri="{BB962C8B-B14F-4D97-AF65-F5344CB8AC3E}">
        <p14:creationId xmlns:p14="http://schemas.microsoft.com/office/powerpoint/2010/main" val="691633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568D93F-42F1-0744-B155-639788403897}" type="datetime1">
              <a:rPr lang="de-DE" smtClean="0"/>
              <a:t>27.02.25</a:t>
            </a:fld>
            <a:endParaRPr lang="en-DE"/>
          </a:p>
        </p:txBody>
      </p:sp>
      <p:sp>
        <p:nvSpPr>
          <p:cNvPr id="8" name="Footer Placeholder 7"/>
          <p:cNvSpPr>
            <a:spLocks noGrp="1"/>
          </p:cNvSpPr>
          <p:nvPr>
            <p:ph type="ftr" sz="quarter" idx="11"/>
          </p:nvPr>
        </p:nvSpPr>
        <p:spPr/>
        <p:txBody>
          <a:bodyPr/>
          <a:lstStyle/>
          <a:p>
            <a:endParaRPr lang="en-DE"/>
          </a:p>
        </p:txBody>
      </p:sp>
      <p:sp>
        <p:nvSpPr>
          <p:cNvPr id="9" name="Slide Number Placeholder 8"/>
          <p:cNvSpPr>
            <a:spLocks noGrp="1"/>
          </p:cNvSpPr>
          <p:nvPr>
            <p:ph type="sldNum" sz="quarter" idx="12"/>
          </p:nvPr>
        </p:nvSpPr>
        <p:spPr/>
        <p:txBody>
          <a:bodyPr/>
          <a:lstStyle/>
          <a:p>
            <a:fld id="{29CD70FE-A56D-DC4B-9FD7-C88000A781FE}" type="slidenum">
              <a:rPr lang="en-DE" smtClean="0"/>
              <a:t>‹#›</a:t>
            </a:fld>
            <a:endParaRPr lang="en-DE"/>
          </a:p>
        </p:txBody>
      </p:sp>
    </p:spTree>
    <p:extLst>
      <p:ext uri="{BB962C8B-B14F-4D97-AF65-F5344CB8AC3E}">
        <p14:creationId xmlns:p14="http://schemas.microsoft.com/office/powerpoint/2010/main" val="3476092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BA8D4CC-18CD-6C47-9347-B89F94C9BD7D}" type="datetime1">
              <a:rPr lang="de-DE" smtClean="0"/>
              <a:t>27.02.25</a:t>
            </a:fld>
            <a:endParaRPr lang="en-DE"/>
          </a:p>
        </p:txBody>
      </p:sp>
      <p:sp>
        <p:nvSpPr>
          <p:cNvPr id="4" name="Footer Placeholder 3"/>
          <p:cNvSpPr>
            <a:spLocks noGrp="1"/>
          </p:cNvSpPr>
          <p:nvPr>
            <p:ph type="ftr" sz="quarter" idx="11"/>
          </p:nvPr>
        </p:nvSpPr>
        <p:spPr/>
        <p:txBody>
          <a:bodyPr/>
          <a:lstStyle/>
          <a:p>
            <a:endParaRPr lang="en-DE"/>
          </a:p>
        </p:txBody>
      </p:sp>
      <p:sp>
        <p:nvSpPr>
          <p:cNvPr id="5" name="Slide Number Placeholder 4"/>
          <p:cNvSpPr>
            <a:spLocks noGrp="1"/>
          </p:cNvSpPr>
          <p:nvPr>
            <p:ph type="sldNum" sz="quarter" idx="12"/>
          </p:nvPr>
        </p:nvSpPr>
        <p:spPr/>
        <p:txBody>
          <a:bodyPr/>
          <a:lstStyle/>
          <a:p>
            <a:fld id="{29CD70FE-A56D-DC4B-9FD7-C88000A781FE}" type="slidenum">
              <a:rPr lang="en-DE" smtClean="0"/>
              <a:t>‹#›</a:t>
            </a:fld>
            <a:endParaRPr lang="en-DE"/>
          </a:p>
        </p:txBody>
      </p:sp>
    </p:spTree>
    <p:extLst>
      <p:ext uri="{BB962C8B-B14F-4D97-AF65-F5344CB8AC3E}">
        <p14:creationId xmlns:p14="http://schemas.microsoft.com/office/powerpoint/2010/main" val="4150201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1BE9F0-E338-044F-B62A-A8A56D30B6E5}" type="datetime1">
              <a:rPr lang="de-DE" smtClean="0"/>
              <a:t>27.02.25</a:t>
            </a:fld>
            <a:endParaRPr lang="en-DE"/>
          </a:p>
        </p:txBody>
      </p:sp>
      <p:sp>
        <p:nvSpPr>
          <p:cNvPr id="3" name="Footer Placeholder 2"/>
          <p:cNvSpPr>
            <a:spLocks noGrp="1"/>
          </p:cNvSpPr>
          <p:nvPr>
            <p:ph type="ftr" sz="quarter" idx="11"/>
          </p:nvPr>
        </p:nvSpPr>
        <p:spPr/>
        <p:txBody>
          <a:bodyPr/>
          <a:lstStyle/>
          <a:p>
            <a:endParaRPr lang="en-DE"/>
          </a:p>
        </p:txBody>
      </p:sp>
      <p:sp>
        <p:nvSpPr>
          <p:cNvPr id="4" name="Slide Number Placeholder 3"/>
          <p:cNvSpPr>
            <a:spLocks noGrp="1"/>
          </p:cNvSpPr>
          <p:nvPr>
            <p:ph type="sldNum" sz="quarter" idx="12"/>
          </p:nvPr>
        </p:nvSpPr>
        <p:spPr/>
        <p:txBody>
          <a:bodyPr/>
          <a:lstStyle/>
          <a:p>
            <a:fld id="{29CD70FE-A56D-DC4B-9FD7-C88000A781FE}" type="slidenum">
              <a:rPr lang="en-DE" smtClean="0"/>
              <a:t>‹#›</a:t>
            </a:fld>
            <a:endParaRPr lang="en-DE"/>
          </a:p>
        </p:txBody>
      </p:sp>
    </p:spTree>
    <p:extLst>
      <p:ext uri="{BB962C8B-B14F-4D97-AF65-F5344CB8AC3E}">
        <p14:creationId xmlns:p14="http://schemas.microsoft.com/office/powerpoint/2010/main" val="1132517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8019738-748B-B046-812C-7FF89C4A6DB8}" type="datetime1">
              <a:rPr lang="de-DE" smtClean="0"/>
              <a:t>27.02.25</a:t>
            </a:fld>
            <a:endParaRPr lang="en-DE"/>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DE"/>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29CD70FE-A56D-DC4B-9FD7-C88000A781FE}" type="slidenum">
              <a:rPr lang="en-DE" smtClean="0"/>
              <a:t>‹#›</a:t>
            </a:fld>
            <a:endParaRPr lang="en-DE"/>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66473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5F5B362-E9A5-7A45-889D-C188267DBD4A}" type="datetime1">
              <a:rPr lang="de-DE" smtClean="0"/>
              <a:t>27.02.25</a:t>
            </a:fld>
            <a:endParaRPr lang="en-DE"/>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DE"/>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29CD70FE-A56D-DC4B-9FD7-C88000A781FE}" type="slidenum">
              <a:rPr lang="en-DE" smtClean="0"/>
              <a:t>‹#›</a:t>
            </a:fld>
            <a:endParaRPr lang="en-DE"/>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92123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E47D0824-D5C1-E840-B52E-FE871422B657}" type="datetime1">
              <a:rPr lang="de-DE" smtClean="0"/>
              <a:t>27.02.25</a:t>
            </a:fld>
            <a:endParaRPr lang="en-DE"/>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DE"/>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29CD70FE-A56D-DC4B-9FD7-C88000A781FE}" type="slidenum">
              <a:rPr lang="en-DE" smtClean="0"/>
              <a:t>‹#›</a:t>
            </a:fld>
            <a:endParaRPr lang="en-DE"/>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9835655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D97EB-64B1-67CE-7284-F2F4ADE8768B}"/>
              </a:ext>
            </a:extLst>
          </p:cNvPr>
          <p:cNvSpPr>
            <a:spLocks noGrp="1"/>
          </p:cNvSpPr>
          <p:nvPr>
            <p:ph type="ctrTitle"/>
          </p:nvPr>
        </p:nvSpPr>
        <p:spPr>
          <a:xfrm>
            <a:off x="1524000" y="1283229"/>
            <a:ext cx="9144000" cy="2387600"/>
          </a:xfrm>
        </p:spPr>
        <p:txBody>
          <a:bodyPr>
            <a:normAutofit/>
          </a:bodyPr>
          <a:lstStyle/>
          <a:p>
            <a:r>
              <a:rPr lang="en-GB" sz="5400" dirty="0"/>
              <a:t>A Data-Driven Guide to Vinho Verde: Insights on Composition and Quality</a:t>
            </a:r>
            <a:endParaRPr lang="en-DE" sz="5400" dirty="0"/>
          </a:p>
        </p:txBody>
      </p:sp>
      <p:sp>
        <p:nvSpPr>
          <p:cNvPr id="4" name="Subtitle 2">
            <a:extLst>
              <a:ext uri="{FF2B5EF4-FFF2-40B4-BE49-F238E27FC236}">
                <a16:creationId xmlns:a16="http://schemas.microsoft.com/office/drawing/2014/main" id="{4FE577F9-F1A9-4115-3F89-4C2BC0839A22}"/>
              </a:ext>
            </a:extLst>
          </p:cNvPr>
          <p:cNvSpPr>
            <a:spLocks noGrp="1"/>
          </p:cNvSpPr>
          <p:nvPr>
            <p:ph type="subTitle" idx="1"/>
          </p:nvPr>
        </p:nvSpPr>
        <p:spPr>
          <a:xfrm>
            <a:off x="1485900" y="4856956"/>
            <a:ext cx="3005667" cy="1435629"/>
          </a:xfrm>
        </p:spPr>
        <p:txBody>
          <a:bodyPr/>
          <a:lstStyle/>
          <a:p>
            <a:r>
              <a:rPr lang="en-DE" dirty="0"/>
              <a:t>Gökçe Şanlıalp</a:t>
            </a:r>
          </a:p>
          <a:p>
            <a:r>
              <a:rPr lang="en-DE" dirty="0"/>
              <a:t>Code Academy Berlin</a:t>
            </a:r>
          </a:p>
          <a:p>
            <a:r>
              <a:rPr lang="en-DE" dirty="0"/>
              <a:t>27.02.2025</a:t>
            </a:r>
          </a:p>
        </p:txBody>
      </p:sp>
    </p:spTree>
    <p:extLst>
      <p:ext uri="{BB962C8B-B14F-4D97-AF65-F5344CB8AC3E}">
        <p14:creationId xmlns:p14="http://schemas.microsoft.com/office/powerpoint/2010/main" val="3988264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D2FB6934-3B15-E426-4F4A-341BCFF0431A}"/>
              </a:ext>
            </a:extLst>
          </p:cNvPr>
          <p:cNvPicPr>
            <a:picLocks noGrp="1" noChangeAspect="1"/>
          </p:cNvPicPr>
          <p:nvPr>
            <p:ph idx="1"/>
          </p:nvPr>
        </p:nvPicPr>
        <p:blipFill>
          <a:blip r:embed="rId3"/>
          <a:stretch>
            <a:fillRect/>
          </a:stretch>
        </p:blipFill>
        <p:spPr>
          <a:xfrm>
            <a:off x="7253470" y="458108"/>
            <a:ext cx="4938530" cy="3878846"/>
          </a:xfrm>
        </p:spPr>
      </p:pic>
      <p:sp>
        <p:nvSpPr>
          <p:cNvPr id="4" name="Slide Number Placeholder 3">
            <a:extLst>
              <a:ext uri="{FF2B5EF4-FFF2-40B4-BE49-F238E27FC236}">
                <a16:creationId xmlns:a16="http://schemas.microsoft.com/office/drawing/2014/main" id="{381D3D53-2B9A-2C7C-DE3C-89BEA8E10F66}"/>
              </a:ext>
            </a:extLst>
          </p:cNvPr>
          <p:cNvSpPr>
            <a:spLocks noGrp="1"/>
          </p:cNvSpPr>
          <p:nvPr>
            <p:ph type="sldNum" sz="quarter" idx="12"/>
          </p:nvPr>
        </p:nvSpPr>
        <p:spPr/>
        <p:txBody>
          <a:bodyPr/>
          <a:lstStyle/>
          <a:p>
            <a:fld id="{29CD70FE-A56D-DC4B-9FD7-C88000A781FE}" type="slidenum">
              <a:rPr lang="en-DE" smtClean="0"/>
              <a:t>10</a:t>
            </a:fld>
            <a:endParaRPr lang="en-DE"/>
          </a:p>
        </p:txBody>
      </p:sp>
      <p:pic>
        <p:nvPicPr>
          <p:cNvPr id="8" name="Picture 7">
            <a:extLst>
              <a:ext uri="{FF2B5EF4-FFF2-40B4-BE49-F238E27FC236}">
                <a16:creationId xmlns:a16="http://schemas.microsoft.com/office/drawing/2014/main" id="{C5183F97-E919-D50A-EB4C-F06E14E8D336}"/>
              </a:ext>
            </a:extLst>
          </p:cNvPr>
          <p:cNvPicPr>
            <a:picLocks noChangeAspect="1"/>
          </p:cNvPicPr>
          <p:nvPr/>
        </p:nvPicPr>
        <p:blipFill>
          <a:blip r:embed="rId4"/>
          <a:stretch>
            <a:fillRect/>
          </a:stretch>
        </p:blipFill>
        <p:spPr>
          <a:xfrm>
            <a:off x="-59318" y="458111"/>
            <a:ext cx="7359443" cy="3982515"/>
          </a:xfrm>
          <a:prstGeom prst="rect">
            <a:avLst/>
          </a:prstGeom>
        </p:spPr>
      </p:pic>
      <p:sp>
        <p:nvSpPr>
          <p:cNvPr id="10" name="Content Placeholder 2">
            <a:extLst>
              <a:ext uri="{FF2B5EF4-FFF2-40B4-BE49-F238E27FC236}">
                <a16:creationId xmlns:a16="http://schemas.microsoft.com/office/drawing/2014/main" id="{6B6EF1FD-3D85-547F-2ADC-31D720C49DB8}"/>
              </a:ext>
            </a:extLst>
          </p:cNvPr>
          <p:cNvSpPr txBox="1">
            <a:spLocks/>
          </p:cNvSpPr>
          <p:nvPr/>
        </p:nvSpPr>
        <p:spPr>
          <a:xfrm>
            <a:off x="2076334" y="5324686"/>
            <a:ext cx="8039331" cy="1085427"/>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GB" sz="1600" b="1" dirty="0"/>
              <a:t>F-statistic</a:t>
            </a:r>
            <a:r>
              <a:rPr lang="en-GB" sz="1600" dirty="0"/>
              <a:t> = </a:t>
            </a:r>
            <a:r>
              <a:rPr lang="en-GB" sz="1600" b="1" dirty="0"/>
              <a:t>673,07</a:t>
            </a:r>
          </a:p>
          <a:p>
            <a:pPr marL="0" indent="0">
              <a:buNone/>
            </a:pPr>
            <a:r>
              <a:rPr lang="en-GB" sz="1600" b="1" dirty="0"/>
              <a:t>p</a:t>
            </a:r>
            <a:r>
              <a:rPr lang="en-GB" sz="1600" dirty="0"/>
              <a:t> </a:t>
            </a:r>
            <a:r>
              <a:rPr lang="en-GB" sz="1600" b="1" dirty="0"/>
              <a:t>&lt; 0,05 </a:t>
            </a:r>
            <a:endParaRPr lang="en-DE" sz="1600" b="1" dirty="0"/>
          </a:p>
          <a:p>
            <a:pPr marL="0" indent="0">
              <a:buNone/>
            </a:pPr>
            <a:r>
              <a:rPr lang="en-GB" sz="1600" dirty="0"/>
              <a:t>Statistically </a:t>
            </a:r>
            <a:r>
              <a:rPr lang="en-GB" sz="1600" b="1" dirty="0"/>
              <a:t>meaningful difference </a:t>
            </a:r>
            <a:r>
              <a:rPr lang="en-GB" sz="1600" dirty="0"/>
              <a:t>in </a:t>
            </a:r>
            <a:r>
              <a:rPr lang="en-GB" sz="1600" b="1" dirty="0"/>
              <a:t>alcohol content </a:t>
            </a:r>
            <a:r>
              <a:rPr lang="en-GB" sz="1600" dirty="0"/>
              <a:t>across different wine qualities</a:t>
            </a:r>
            <a:endParaRPr lang="en-DE" sz="1600" dirty="0"/>
          </a:p>
          <a:p>
            <a:pPr>
              <a:buFont typeface="Arial" panose="020B0604020202020204" pitchFamily="34" charset="0"/>
              <a:buChar char="•"/>
            </a:pPr>
            <a:endParaRPr lang="en-DE" sz="1600" dirty="0"/>
          </a:p>
        </p:txBody>
      </p:sp>
    </p:spTree>
    <p:extLst>
      <p:ext uri="{BB962C8B-B14F-4D97-AF65-F5344CB8AC3E}">
        <p14:creationId xmlns:p14="http://schemas.microsoft.com/office/powerpoint/2010/main" val="1037744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5E3D980-B99F-53B1-E8D2-5E56FAFEA17B}"/>
              </a:ext>
            </a:extLst>
          </p:cNvPr>
          <p:cNvSpPr>
            <a:spLocks noGrp="1"/>
          </p:cNvSpPr>
          <p:nvPr>
            <p:ph type="sldNum" sz="quarter" idx="12"/>
          </p:nvPr>
        </p:nvSpPr>
        <p:spPr/>
        <p:txBody>
          <a:bodyPr/>
          <a:lstStyle/>
          <a:p>
            <a:fld id="{29CD70FE-A56D-DC4B-9FD7-C88000A781FE}" type="slidenum">
              <a:rPr lang="en-DE" smtClean="0"/>
              <a:t>11</a:t>
            </a:fld>
            <a:endParaRPr lang="en-DE"/>
          </a:p>
        </p:txBody>
      </p:sp>
      <p:pic>
        <p:nvPicPr>
          <p:cNvPr id="6" name="Picture 5">
            <a:extLst>
              <a:ext uri="{FF2B5EF4-FFF2-40B4-BE49-F238E27FC236}">
                <a16:creationId xmlns:a16="http://schemas.microsoft.com/office/drawing/2014/main" id="{ECC6510B-00ED-1536-A12F-0650345131D1}"/>
              </a:ext>
            </a:extLst>
          </p:cNvPr>
          <p:cNvPicPr>
            <a:picLocks noChangeAspect="1"/>
          </p:cNvPicPr>
          <p:nvPr/>
        </p:nvPicPr>
        <p:blipFill>
          <a:blip r:embed="rId3"/>
          <a:stretch>
            <a:fillRect/>
          </a:stretch>
        </p:blipFill>
        <p:spPr>
          <a:xfrm>
            <a:off x="-57667" y="454901"/>
            <a:ext cx="7298331" cy="3895119"/>
          </a:xfrm>
          <a:prstGeom prst="rect">
            <a:avLst/>
          </a:prstGeom>
        </p:spPr>
      </p:pic>
      <p:pic>
        <p:nvPicPr>
          <p:cNvPr id="8" name="Picture 7">
            <a:extLst>
              <a:ext uri="{FF2B5EF4-FFF2-40B4-BE49-F238E27FC236}">
                <a16:creationId xmlns:a16="http://schemas.microsoft.com/office/drawing/2014/main" id="{E29228FB-88C1-3104-E0BF-611A4804653B}"/>
              </a:ext>
            </a:extLst>
          </p:cNvPr>
          <p:cNvPicPr>
            <a:picLocks noChangeAspect="1"/>
          </p:cNvPicPr>
          <p:nvPr/>
        </p:nvPicPr>
        <p:blipFill>
          <a:blip r:embed="rId4"/>
          <a:stretch>
            <a:fillRect/>
          </a:stretch>
        </p:blipFill>
        <p:spPr>
          <a:xfrm>
            <a:off x="7172832" y="454905"/>
            <a:ext cx="5072713" cy="3895119"/>
          </a:xfrm>
          <a:prstGeom prst="rect">
            <a:avLst/>
          </a:prstGeom>
        </p:spPr>
      </p:pic>
      <p:sp>
        <p:nvSpPr>
          <p:cNvPr id="15" name="Content Placeholder 2">
            <a:extLst>
              <a:ext uri="{FF2B5EF4-FFF2-40B4-BE49-F238E27FC236}">
                <a16:creationId xmlns:a16="http://schemas.microsoft.com/office/drawing/2014/main" id="{AA480D0C-3910-D01A-89F0-24D53EE38FC8}"/>
              </a:ext>
            </a:extLst>
          </p:cNvPr>
          <p:cNvSpPr txBox="1">
            <a:spLocks/>
          </p:cNvSpPr>
          <p:nvPr/>
        </p:nvSpPr>
        <p:spPr>
          <a:xfrm>
            <a:off x="2076334" y="5324686"/>
            <a:ext cx="8039331" cy="1085427"/>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GB" sz="1600" b="1" dirty="0"/>
              <a:t>F-statistic</a:t>
            </a:r>
            <a:r>
              <a:rPr lang="en-GB" sz="1600" dirty="0"/>
              <a:t> = </a:t>
            </a:r>
            <a:r>
              <a:rPr lang="en-DE" sz="1600" b="1" dirty="0"/>
              <a:t>287,59</a:t>
            </a:r>
            <a:endParaRPr lang="en-GB" sz="1600" b="1" dirty="0"/>
          </a:p>
          <a:p>
            <a:pPr marL="0" indent="0">
              <a:buNone/>
            </a:pPr>
            <a:r>
              <a:rPr lang="en-GB" sz="1600" b="1" dirty="0"/>
              <a:t>p</a:t>
            </a:r>
            <a:r>
              <a:rPr lang="en-GB" sz="1600" dirty="0"/>
              <a:t> </a:t>
            </a:r>
            <a:r>
              <a:rPr lang="en-GB" sz="1600" b="1" dirty="0"/>
              <a:t>&lt; 0,05 </a:t>
            </a:r>
            <a:endParaRPr lang="en-DE" sz="1600" b="1" dirty="0"/>
          </a:p>
          <a:p>
            <a:pPr marL="0" indent="0">
              <a:buNone/>
            </a:pPr>
            <a:r>
              <a:rPr lang="en-GB" sz="1600" dirty="0"/>
              <a:t>Statistically </a:t>
            </a:r>
            <a:r>
              <a:rPr lang="en-GB" sz="1600" b="1" dirty="0"/>
              <a:t>meaningful difference </a:t>
            </a:r>
            <a:r>
              <a:rPr lang="en-GB" sz="1600" dirty="0"/>
              <a:t>in </a:t>
            </a:r>
            <a:r>
              <a:rPr lang="en-GB" sz="1600" b="1" dirty="0"/>
              <a:t>density </a:t>
            </a:r>
            <a:r>
              <a:rPr lang="en-GB" sz="1600" dirty="0"/>
              <a:t>across different wine qualities</a:t>
            </a:r>
            <a:endParaRPr lang="en-DE" sz="1600" dirty="0"/>
          </a:p>
          <a:p>
            <a:pPr>
              <a:buFont typeface="Arial" panose="020B0604020202020204" pitchFamily="34" charset="0"/>
              <a:buChar char="•"/>
            </a:pPr>
            <a:endParaRPr lang="en-DE" sz="1600" dirty="0"/>
          </a:p>
        </p:txBody>
      </p:sp>
    </p:spTree>
    <p:extLst>
      <p:ext uri="{BB962C8B-B14F-4D97-AF65-F5344CB8AC3E}">
        <p14:creationId xmlns:p14="http://schemas.microsoft.com/office/powerpoint/2010/main" val="3905589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8286A94-97AA-45CC-55C4-F766D68DE663}"/>
              </a:ext>
            </a:extLst>
          </p:cNvPr>
          <p:cNvSpPr>
            <a:spLocks noGrp="1"/>
          </p:cNvSpPr>
          <p:nvPr>
            <p:ph type="sldNum" sz="quarter" idx="12"/>
          </p:nvPr>
        </p:nvSpPr>
        <p:spPr/>
        <p:txBody>
          <a:bodyPr/>
          <a:lstStyle/>
          <a:p>
            <a:fld id="{29CD70FE-A56D-DC4B-9FD7-C88000A781FE}" type="slidenum">
              <a:rPr lang="en-DE" smtClean="0"/>
              <a:t>12</a:t>
            </a:fld>
            <a:endParaRPr lang="en-DE"/>
          </a:p>
        </p:txBody>
      </p:sp>
      <p:pic>
        <p:nvPicPr>
          <p:cNvPr id="6" name="Picture 5">
            <a:extLst>
              <a:ext uri="{FF2B5EF4-FFF2-40B4-BE49-F238E27FC236}">
                <a16:creationId xmlns:a16="http://schemas.microsoft.com/office/drawing/2014/main" id="{D690D01E-CEE9-4254-8680-A9744666FE0E}"/>
              </a:ext>
            </a:extLst>
          </p:cNvPr>
          <p:cNvPicPr>
            <a:picLocks noChangeAspect="1"/>
          </p:cNvPicPr>
          <p:nvPr/>
        </p:nvPicPr>
        <p:blipFill>
          <a:blip r:embed="rId3"/>
          <a:stretch>
            <a:fillRect/>
          </a:stretch>
        </p:blipFill>
        <p:spPr>
          <a:xfrm>
            <a:off x="0" y="473352"/>
            <a:ext cx="7203989" cy="3876765"/>
          </a:xfrm>
          <a:prstGeom prst="rect">
            <a:avLst/>
          </a:prstGeom>
        </p:spPr>
      </p:pic>
      <p:pic>
        <p:nvPicPr>
          <p:cNvPr id="8" name="Picture 7">
            <a:extLst>
              <a:ext uri="{FF2B5EF4-FFF2-40B4-BE49-F238E27FC236}">
                <a16:creationId xmlns:a16="http://schemas.microsoft.com/office/drawing/2014/main" id="{1D2FBA5D-4FF2-9E3F-A93B-44F572507607}"/>
              </a:ext>
            </a:extLst>
          </p:cNvPr>
          <p:cNvPicPr>
            <a:picLocks noChangeAspect="1"/>
          </p:cNvPicPr>
          <p:nvPr/>
        </p:nvPicPr>
        <p:blipFill>
          <a:blip r:embed="rId4"/>
          <a:stretch>
            <a:fillRect/>
          </a:stretch>
        </p:blipFill>
        <p:spPr>
          <a:xfrm>
            <a:off x="7144474" y="473352"/>
            <a:ext cx="4944845" cy="3850413"/>
          </a:xfrm>
          <a:prstGeom prst="rect">
            <a:avLst/>
          </a:prstGeom>
        </p:spPr>
      </p:pic>
      <p:sp>
        <p:nvSpPr>
          <p:cNvPr id="9" name="Content Placeholder 2">
            <a:extLst>
              <a:ext uri="{FF2B5EF4-FFF2-40B4-BE49-F238E27FC236}">
                <a16:creationId xmlns:a16="http://schemas.microsoft.com/office/drawing/2014/main" id="{60A9D23E-1E05-0C74-1AB5-3A9B4B89A01E}"/>
              </a:ext>
            </a:extLst>
          </p:cNvPr>
          <p:cNvSpPr txBox="1">
            <a:spLocks/>
          </p:cNvSpPr>
          <p:nvPr/>
        </p:nvSpPr>
        <p:spPr>
          <a:xfrm>
            <a:off x="2076334" y="5324686"/>
            <a:ext cx="8039331" cy="1085427"/>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GB" sz="1600" b="1" dirty="0"/>
              <a:t>F-statistic</a:t>
            </a:r>
            <a:r>
              <a:rPr lang="en-GB" sz="1600" dirty="0"/>
              <a:t> = </a:t>
            </a:r>
            <a:r>
              <a:rPr lang="en-GB" sz="1600" b="1" dirty="0"/>
              <a:t>3,43</a:t>
            </a:r>
          </a:p>
          <a:p>
            <a:pPr marL="0" indent="0">
              <a:buNone/>
            </a:pPr>
            <a:r>
              <a:rPr lang="en-GB" sz="1600" b="1" dirty="0"/>
              <a:t>p</a:t>
            </a:r>
            <a:r>
              <a:rPr lang="en-GB" sz="1600" dirty="0"/>
              <a:t> </a:t>
            </a:r>
            <a:r>
              <a:rPr lang="en-GB" sz="1600" b="1" dirty="0"/>
              <a:t>&lt; 0,05 </a:t>
            </a:r>
            <a:endParaRPr lang="en-DE" sz="1600" b="1" dirty="0"/>
          </a:p>
          <a:p>
            <a:pPr marL="0" indent="0">
              <a:buNone/>
            </a:pPr>
            <a:r>
              <a:rPr lang="en-GB" sz="1600" dirty="0"/>
              <a:t>Statistically </a:t>
            </a:r>
            <a:r>
              <a:rPr lang="en-GB" sz="1600" b="1" dirty="0"/>
              <a:t>meaningful difference </a:t>
            </a:r>
            <a:r>
              <a:rPr lang="en-GB" sz="1600" dirty="0"/>
              <a:t>in </a:t>
            </a:r>
            <a:r>
              <a:rPr lang="en-GB" sz="1600" b="1" dirty="0"/>
              <a:t>volatile acidity </a:t>
            </a:r>
            <a:r>
              <a:rPr lang="en-GB" sz="1600" dirty="0"/>
              <a:t>across different wine qualities</a:t>
            </a:r>
            <a:endParaRPr lang="en-DE" sz="1600" dirty="0"/>
          </a:p>
          <a:p>
            <a:pPr>
              <a:buFont typeface="Arial" panose="020B0604020202020204" pitchFamily="34" charset="0"/>
              <a:buChar char="•"/>
            </a:pPr>
            <a:endParaRPr lang="en-DE" sz="1600" dirty="0"/>
          </a:p>
        </p:txBody>
      </p:sp>
    </p:spTree>
    <p:extLst>
      <p:ext uri="{BB962C8B-B14F-4D97-AF65-F5344CB8AC3E}">
        <p14:creationId xmlns:p14="http://schemas.microsoft.com/office/powerpoint/2010/main" val="763324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5450E9E-FC1D-B837-CB91-F9791A70584A}"/>
              </a:ext>
            </a:extLst>
          </p:cNvPr>
          <p:cNvSpPr>
            <a:spLocks noGrp="1"/>
          </p:cNvSpPr>
          <p:nvPr>
            <p:ph type="sldNum" sz="quarter" idx="12"/>
          </p:nvPr>
        </p:nvSpPr>
        <p:spPr/>
        <p:txBody>
          <a:bodyPr/>
          <a:lstStyle/>
          <a:p>
            <a:fld id="{29CD70FE-A56D-DC4B-9FD7-C88000A781FE}" type="slidenum">
              <a:rPr lang="en-DE" smtClean="0"/>
              <a:t>13</a:t>
            </a:fld>
            <a:endParaRPr lang="en-DE"/>
          </a:p>
        </p:txBody>
      </p:sp>
      <p:pic>
        <p:nvPicPr>
          <p:cNvPr id="6" name="Picture 5">
            <a:extLst>
              <a:ext uri="{FF2B5EF4-FFF2-40B4-BE49-F238E27FC236}">
                <a16:creationId xmlns:a16="http://schemas.microsoft.com/office/drawing/2014/main" id="{795A0EA5-D3FB-0903-42DE-AF94033372F1}"/>
              </a:ext>
            </a:extLst>
          </p:cNvPr>
          <p:cNvPicPr>
            <a:picLocks noChangeAspect="1"/>
          </p:cNvPicPr>
          <p:nvPr/>
        </p:nvPicPr>
        <p:blipFill>
          <a:blip r:embed="rId3"/>
          <a:stretch>
            <a:fillRect/>
          </a:stretch>
        </p:blipFill>
        <p:spPr>
          <a:xfrm>
            <a:off x="-42643" y="478785"/>
            <a:ext cx="7200728" cy="3843029"/>
          </a:xfrm>
          <a:prstGeom prst="rect">
            <a:avLst/>
          </a:prstGeom>
        </p:spPr>
      </p:pic>
      <p:pic>
        <p:nvPicPr>
          <p:cNvPr id="8" name="Picture 7">
            <a:extLst>
              <a:ext uri="{FF2B5EF4-FFF2-40B4-BE49-F238E27FC236}">
                <a16:creationId xmlns:a16="http://schemas.microsoft.com/office/drawing/2014/main" id="{01500897-4594-47DE-368F-5644E7A847EB}"/>
              </a:ext>
            </a:extLst>
          </p:cNvPr>
          <p:cNvPicPr>
            <a:picLocks noChangeAspect="1"/>
          </p:cNvPicPr>
          <p:nvPr/>
        </p:nvPicPr>
        <p:blipFill>
          <a:blip r:embed="rId4"/>
          <a:stretch>
            <a:fillRect/>
          </a:stretch>
        </p:blipFill>
        <p:spPr>
          <a:xfrm>
            <a:off x="7176242" y="478785"/>
            <a:ext cx="5015758" cy="3851386"/>
          </a:xfrm>
          <a:prstGeom prst="rect">
            <a:avLst/>
          </a:prstGeom>
        </p:spPr>
      </p:pic>
    </p:spTree>
    <p:extLst>
      <p:ext uri="{BB962C8B-B14F-4D97-AF65-F5344CB8AC3E}">
        <p14:creationId xmlns:p14="http://schemas.microsoft.com/office/powerpoint/2010/main" val="302923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BF249DE-159B-207D-8116-F30113B5893F}"/>
              </a:ext>
            </a:extLst>
          </p:cNvPr>
          <p:cNvSpPr>
            <a:spLocks noGrp="1"/>
          </p:cNvSpPr>
          <p:nvPr>
            <p:ph type="sldNum" sz="quarter" idx="12"/>
          </p:nvPr>
        </p:nvSpPr>
        <p:spPr/>
        <p:txBody>
          <a:bodyPr/>
          <a:lstStyle/>
          <a:p>
            <a:fld id="{29CD70FE-A56D-DC4B-9FD7-C88000A781FE}" type="slidenum">
              <a:rPr lang="en-DE" smtClean="0"/>
              <a:t>14</a:t>
            </a:fld>
            <a:endParaRPr lang="en-DE"/>
          </a:p>
        </p:txBody>
      </p:sp>
      <p:pic>
        <p:nvPicPr>
          <p:cNvPr id="6" name="Picture 5">
            <a:extLst>
              <a:ext uri="{FF2B5EF4-FFF2-40B4-BE49-F238E27FC236}">
                <a16:creationId xmlns:a16="http://schemas.microsoft.com/office/drawing/2014/main" id="{93A06545-617D-23CE-9827-6E110CC27EB7}"/>
              </a:ext>
            </a:extLst>
          </p:cNvPr>
          <p:cNvPicPr>
            <a:picLocks noChangeAspect="1"/>
          </p:cNvPicPr>
          <p:nvPr/>
        </p:nvPicPr>
        <p:blipFill>
          <a:blip r:embed="rId3"/>
          <a:stretch>
            <a:fillRect/>
          </a:stretch>
        </p:blipFill>
        <p:spPr>
          <a:xfrm>
            <a:off x="3000631" y="447887"/>
            <a:ext cx="6190735" cy="4753601"/>
          </a:xfrm>
          <a:prstGeom prst="rect">
            <a:avLst/>
          </a:prstGeom>
        </p:spPr>
      </p:pic>
      <p:sp>
        <p:nvSpPr>
          <p:cNvPr id="7" name="Content Placeholder 2">
            <a:extLst>
              <a:ext uri="{FF2B5EF4-FFF2-40B4-BE49-F238E27FC236}">
                <a16:creationId xmlns:a16="http://schemas.microsoft.com/office/drawing/2014/main" id="{EB2D953A-4443-2A7D-2B18-7FE4D0999953}"/>
              </a:ext>
            </a:extLst>
          </p:cNvPr>
          <p:cNvSpPr txBox="1">
            <a:spLocks/>
          </p:cNvSpPr>
          <p:nvPr/>
        </p:nvSpPr>
        <p:spPr>
          <a:xfrm>
            <a:off x="2076334" y="5324686"/>
            <a:ext cx="8039331" cy="1085427"/>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GB" sz="1600" b="1" dirty="0"/>
              <a:t>F-statistic</a:t>
            </a:r>
            <a:r>
              <a:rPr lang="en-GB" sz="1600" dirty="0"/>
              <a:t> = </a:t>
            </a:r>
            <a:r>
              <a:rPr lang="en-GB" sz="1600" b="1" dirty="0"/>
              <a:t>41,84</a:t>
            </a:r>
          </a:p>
          <a:p>
            <a:pPr marL="0" indent="0">
              <a:buNone/>
            </a:pPr>
            <a:r>
              <a:rPr lang="en-GB" sz="1600" b="1" dirty="0"/>
              <a:t>p</a:t>
            </a:r>
            <a:r>
              <a:rPr lang="en-GB" sz="1600" dirty="0"/>
              <a:t> </a:t>
            </a:r>
            <a:r>
              <a:rPr lang="en-GB" sz="1600" b="1" dirty="0"/>
              <a:t>&lt; 0,05 </a:t>
            </a:r>
            <a:endParaRPr lang="en-DE" sz="1600" b="1" dirty="0"/>
          </a:p>
          <a:p>
            <a:pPr marL="0" indent="0">
              <a:buNone/>
            </a:pPr>
            <a:r>
              <a:rPr lang="en-GB" sz="1600" dirty="0"/>
              <a:t>Statistically </a:t>
            </a:r>
            <a:r>
              <a:rPr lang="en-GB" sz="1600" b="1" dirty="0"/>
              <a:t>meaningful difference </a:t>
            </a:r>
            <a:r>
              <a:rPr lang="en-GB" sz="1600" dirty="0"/>
              <a:t>in </a:t>
            </a:r>
            <a:r>
              <a:rPr lang="en-GB" sz="1600" b="1" dirty="0"/>
              <a:t>sulphates acidity </a:t>
            </a:r>
            <a:r>
              <a:rPr lang="en-GB" sz="1600" dirty="0"/>
              <a:t>across different </a:t>
            </a:r>
            <a:r>
              <a:rPr lang="en-GB" sz="1600" b="1" dirty="0"/>
              <a:t>red wine </a:t>
            </a:r>
            <a:r>
              <a:rPr lang="en-GB" sz="1600" dirty="0"/>
              <a:t>qualities</a:t>
            </a:r>
            <a:endParaRPr lang="en-DE" sz="1600" dirty="0"/>
          </a:p>
          <a:p>
            <a:pPr>
              <a:buFont typeface="Arial" panose="020B0604020202020204" pitchFamily="34" charset="0"/>
              <a:buChar char="•"/>
            </a:pPr>
            <a:endParaRPr lang="en-DE" sz="1600" dirty="0"/>
          </a:p>
        </p:txBody>
      </p:sp>
    </p:spTree>
    <p:extLst>
      <p:ext uri="{BB962C8B-B14F-4D97-AF65-F5344CB8AC3E}">
        <p14:creationId xmlns:p14="http://schemas.microsoft.com/office/powerpoint/2010/main" val="3479774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73953-A839-9261-12A5-4B9589570941}"/>
              </a:ext>
            </a:extLst>
          </p:cNvPr>
          <p:cNvSpPr>
            <a:spLocks noGrp="1"/>
          </p:cNvSpPr>
          <p:nvPr>
            <p:ph type="title"/>
          </p:nvPr>
        </p:nvSpPr>
        <p:spPr/>
        <p:txBody>
          <a:bodyPr/>
          <a:lstStyle/>
          <a:p>
            <a:r>
              <a:rPr lang="en-DE" dirty="0"/>
              <a:t>Discussion</a:t>
            </a:r>
          </a:p>
        </p:txBody>
      </p:sp>
      <p:sp>
        <p:nvSpPr>
          <p:cNvPr id="3" name="Content Placeholder 2">
            <a:extLst>
              <a:ext uri="{FF2B5EF4-FFF2-40B4-BE49-F238E27FC236}">
                <a16:creationId xmlns:a16="http://schemas.microsoft.com/office/drawing/2014/main" id="{B78A1A86-7739-10AC-6C80-40C3E5D2AFC8}"/>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GB" b="1" dirty="0"/>
              <a:t>What do the ANOVA results tell us?</a:t>
            </a:r>
            <a:r>
              <a:rPr lang="en-GB" dirty="0"/>
              <a:t> → </a:t>
            </a:r>
            <a:r>
              <a:rPr lang="en-GB" i="1" dirty="0"/>
              <a:t>"The biggest difference across quality levels is in alcohol content and density, while volatile acidity has a smaller impact.”</a:t>
            </a:r>
          </a:p>
          <a:p>
            <a:pPr>
              <a:buFont typeface="Arial" panose="020B0604020202020204" pitchFamily="34" charset="0"/>
              <a:buChar char="•"/>
            </a:pPr>
            <a:r>
              <a:rPr lang="en-GB" b="1" dirty="0"/>
              <a:t>What are the implications for wine producers?</a:t>
            </a:r>
            <a:r>
              <a:rPr lang="en-GB" dirty="0"/>
              <a:t> → </a:t>
            </a:r>
            <a:r>
              <a:rPr lang="en-GB" i="1" dirty="0"/>
              <a:t>"Producers aiming for higher quality should consider optimizing alcohol content and density balance.”</a:t>
            </a:r>
          </a:p>
          <a:p>
            <a:pPr>
              <a:buFont typeface="Arial" panose="020B0604020202020204" pitchFamily="34" charset="0"/>
              <a:buChar char="•"/>
            </a:pPr>
            <a:r>
              <a:rPr lang="en-GB" b="1" dirty="0"/>
              <a:t>Future Analysis:</a:t>
            </a:r>
            <a:r>
              <a:rPr lang="en-GB" dirty="0"/>
              <a:t> → </a:t>
            </a:r>
            <a:r>
              <a:rPr lang="en-GB" i="1" dirty="0"/>
              <a:t>"Further studies could explore the impact of citric acid and residual sugar on wine quality.”</a:t>
            </a:r>
          </a:p>
          <a:p>
            <a:pPr>
              <a:buFont typeface="Arial" panose="020B0604020202020204" pitchFamily="34" charset="0"/>
              <a:buChar char="•"/>
            </a:pPr>
            <a:r>
              <a:rPr lang="en-GB" dirty="0"/>
              <a:t>Ultimately, the balance of alcohol, density, and acidity is key to wine quality—small adjustments in composition can significantly impact perception and market value.</a:t>
            </a:r>
          </a:p>
          <a:p>
            <a:pPr>
              <a:buFont typeface="Arial" panose="020B0604020202020204" pitchFamily="34" charset="0"/>
              <a:buChar char="•"/>
            </a:pPr>
            <a:r>
              <a:rPr lang="en-GB" dirty="0"/>
              <a:t>Our findings suggest that </a:t>
            </a:r>
            <a:r>
              <a:rPr lang="en-GB" b="1" dirty="0"/>
              <a:t>wine quality </a:t>
            </a:r>
            <a:r>
              <a:rPr lang="en-GB" dirty="0"/>
              <a:t>is not about </a:t>
            </a:r>
            <a:r>
              <a:rPr lang="en-GB" b="1" dirty="0"/>
              <a:t>maximizing one component </a:t>
            </a:r>
            <a:r>
              <a:rPr lang="en-GB" dirty="0"/>
              <a:t>but finding the </a:t>
            </a:r>
            <a:r>
              <a:rPr lang="en-GB" b="1" dirty="0"/>
              <a:t>'sweet spot</a:t>
            </a:r>
            <a:r>
              <a:rPr lang="en-GB" dirty="0"/>
              <a:t>'—a balanced </a:t>
            </a:r>
            <a:r>
              <a:rPr lang="en-GB"/>
              <a:t>interplay of its components.</a:t>
            </a:r>
            <a:endParaRPr lang="en-GB" i="1" dirty="0"/>
          </a:p>
          <a:p>
            <a:pPr>
              <a:buFont typeface="Arial" panose="020B0604020202020204" pitchFamily="34" charset="0"/>
              <a:buChar char="•"/>
            </a:pPr>
            <a:r>
              <a:rPr lang="en-GB" i="1" dirty="0"/>
              <a:t>Cheers!</a:t>
            </a:r>
            <a:endParaRPr lang="en-DE" dirty="0"/>
          </a:p>
        </p:txBody>
      </p:sp>
      <p:sp>
        <p:nvSpPr>
          <p:cNvPr id="4" name="Slide Number Placeholder 3">
            <a:extLst>
              <a:ext uri="{FF2B5EF4-FFF2-40B4-BE49-F238E27FC236}">
                <a16:creationId xmlns:a16="http://schemas.microsoft.com/office/drawing/2014/main" id="{29874CC6-8E17-029C-2AAF-6C996628EC36}"/>
              </a:ext>
            </a:extLst>
          </p:cNvPr>
          <p:cNvSpPr>
            <a:spLocks noGrp="1"/>
          </p:cNvSpPr>
          <p:nvPr>
            <p:ph type="sldNum" sz="quarter" idx="12"/>
          </p:nvPr>
        </p:nvSpPr>
        <p:spPr/>
        <p:txBody>
          <a:bodyPr/>
          <a:lstStyle/>
          <a:p>
            <a:fld id="{29CD70FE-A56D-DC4B-9FD7-C88000A781FE}" type="slidenum">
              <a:rPr lang="en-DE" smtClean="0"/>
              <a:t>15</a:t>
            </a:fld>
            <a:endParaRPr lang="en-DE"/>
          </a:p>
        </p:txBody>
      </p:sp>
    </p:spTree>
    <p:extLst>
      <p:ext uri="{BB962C8B-B14F-4D97-AF65-F5344CB8AC3E}">
        <p14:creationId xmlns:p14="http://schemas.microsoft.com/office/powerpoint/2010/main" val="1505877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E3DDB-C8D4-7232-76CF-ACBE4CA452CD}"/>
              </a:ext>
            </a:extLst>
          </p:cNvPr>
          <p:cNvSpPr>
            <a:spLocks noGrp="1"/>
          </p:cNvSpPr>
          <p:nvPr>
            <p:ph type="title"/>
          </p:nvPr>
        </p:nvSpPr>
        <p:spPr>
          <a:xfrm>
            <a:off x="2810415" y="685800"/>
            <a:ext cx="6571169" cy="1223911"/>
          </a:xfrm>
        </p:spPr>
        <p:txBody>
          <a:bodyPr/>
          <a:lstStyle/>
          <a:p>
            <a:pPr algn="ctr"/>
            <a:r>
              <a:rPr lang="en-DE" dirty="0"/>
              <a:t>Agenda</a:t>
            </a:r>
          </a:p>
        </p:txBody>
      </p:sp>
      <p:sp>
        <p:nvSpPr>
          <p:cNvPr id="3" name="Content Placeholder 2">
            <a:extLst>
              <a:ext uri="{FF2B5EF4-FFF2-40B4-BE49-F238E27FC236}">
                <a16:creationId xmlns:a16="http://schemas.microsoft.com/office/drawing/2014/main" id="{B978D82D-7A9F-215B-B7EA-E5F7B6FE0C97}"/>
              </a:ext>
            </a:extLst>
          </p:cNvPr>
          <p:cNvSpPr>
            <a:spLocks noGrp="1"/>
          </p:cNvSpPr>
          <p:nvPr>
            <p:ph idx="1"/>
          </p:nvPr>
        </p:nvSpPr>
        <p:spPr>
          <a:xfrm>
            <a:off x="939800" y="3206055"/>
            <a:ext cx="10312400" cy="2212975"/>
          </a:xfrm>
        </p:spPr>
        <p:txBody>
          <a:bodyPr/>
          <a:lstStyle/>
          <a:p>
            <a:pPr>
              <a:buFont typeface="Arial" panose="020B0604020202020204" pitchFamily="34" charset="0"/>
              <a:buChar char="•"/>
            </a:pPr>
            <a:r>
              <a:rPr lang="en-DE" b="1" dirty="0"/>
              <a:t>Part 1: </a:t>
            </a:r>
            <a:r>
              <a:rPr lang="en-GB" dirty="0"/>
              <a:t>What is</a:t>
            </a:r>
            <a:r>
              <a:rPr lang="en-GB" b="1" dirty="0"/>
              <a:t> Vinho Verde</a:t>
            </a:r>
            <a:endParaRPr lang="en-DE" b="1" dirty="0"/>
          </a:p>
          <a:p>
            <a:pPr>
              <a:buFont typeface="Arial" panose="020B0604020202020204" pitchFamily="34" charset="0"/>
              <a:buChar char="•"/>
            </a:pPr>
            <a:r>
              <a:rPr lang="en-DE" b="1" dirty="0"/>
              <a:t>Part 2: </a:t>
            </a:r>
            <a:r>
              <a:rPr lang="en-DE" dirty="0"/>
              <a:t>The dataset</a:t>
            </a:r>
            <a:endParaRPr lang="en-DE" i="1" dirty="0"/>
          </a:p>
          <a:p>
            <a:pPr>
              <a:buFont typeface="Arial" panose="020B0604020202020204" pitchFamily="34" charset="0"/>
              <a:buChar char="•"/>
            </a:pPr>
            <a:r>
              <a:rPr lang="en-DE" b="1" dirty="0"/>
              <a:t>Part 3: </a:t>
            </a:r>
            <a:r>
              <a:rPr lang="en-DE" dirty="0"/>
              <a:t>Exploratory Data Analysis (</a:t>
            </a:r>
            <a:r>
              <a:rPr lang="en-DE" b="1" dirty="0"/>
              <a:t>EDA</a:t>
            </a:r>
            <a:r>
              <a:rPr lang="en-DE" dirty="0"/>
              <a:t>) and Visualisation and</a:t>
            </a:r>
            <a:r>
              <a:rPr lang="en-DE" i="1" dirty="0"/>
              <a:t> </a:t>
            </a:r>
            <a:r>
              <a:rPr lang="en-GB" b="1" dirty="0"/>
              <a:t>ANOVA test </a:t>
            </a:r>
            <a:r>
              <a:rPr lang="en-GB" dirty="0"/>
              <a:t>results</a:t>
            </a:r>
            <a:endParaRPr lang="en-DE" dirty="0"/>
          </a:p>
          <a:p>
            <a:pPr>
              <a:buFont typeface="Arial" panose="020B0604020202020204" pitchFamily="34" charset="0"/>
              <a:buChar char="•"/>
            </a:pPr>
            <a:r>
              <a:rPr lang="en-DE" b="1" dirty="0"/>
              <a:t>Part 4: </a:t>
            </a:r>
            <a:r>
              <a:rPr lang="en-DE" dirty="0"/>
              <a:t>Discussion</a:t>
            </a:r>
          </a:p>
        </p:txBody>
      </p:sp>
      <p:sp>
        <p:nvSpPr>
          <p:cNvPr id="4" name="Slide Number Placeholder 3">
            <a:extLst>
              <a:ext uri="{FF2B5EF4-FFF2-40B4-BE49-F238E27FC236}">
                <a16:creationId xmlns:a16="http://schemas.microsoft.com/office/drawing/2014/main" id="{7989F92F-55BA-6B9F-A5C6-B6EA36FA39E3}"/>
              </a:ext>
            </a:extLst>
          </p:cNvPr>
          <p:cNvSpPr>
            <a:spLocks noGrp="1"/>
          </p:cNvSpPr>
          <p:nvPr>
            <p:ph type="sldNum" sz="quarter" idx="12"/>
          </p:nvPr>
        </p:nvSpPr>
        <p:spPr/>
        <p:txBody>
          <a:bodyPr/>
          <a:lstStyle/>
          <a:p>
            <a:fld id="{29CD70FE-A56D-DC4B-9FD7-C88000A781FE}" type="slidenum">
              <a:rPr lang="en-DE" smtClean="0"/>
              <a:t>2</a:t>
            </a:fld>
            <a:endParaRPr lang="en-DE"/>
          </a:p>
        </p:txBody>
      </p:sp>
    </p:spTree>
    <p:extLst>
      <p:ext uri="{BB962C8B-B14F-4D97-AF65-F5344CB8AC3E}">
        <p14:creationId xmlns:p14="http://schemas.microsoft.com/office/powerpoint/2010/main" val="2850980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81748D-8369-00BE-254A-11A0E93811CE}"/>
              </a:ext>
            </a:extLst>
          </p:cNvPr>
          <p:cNvSpPr>
            <a:spLocks noGrp="1"/>
          </p:cNvSpPr>
          <p:nvPr>
            <p:ph idx="1"/>
          </p:nvPr>
        </p:nvSpPr>
        <p:spPr>
          <a:xfrm>
            <a:off x="1037968" y="2055340"/>
            <a:ext cx="6437870" cy="4308390"/>
          </a:xfrm>
        </p:spPr>
        <p:txBody>
          <a:bodyPr>
            <a:normAutofit/>
          </a:bodyPr>
          <a:lstStyle/>
          <a:p>
            <a:pPr>
              <a:buFont typeface="Arial" panose="020B0604020202020204" pitchFamily="34" charset="0"/>
              <a:buChar char="•"/>
            </a:pPr>
            <a:r>
              <a:rPr lang="en-GB" b="1" dirty="0"/>
              <a:t>Source:</a:t>
            </a:r>
            <a:r>
              <a:rPr lang="en-GB" dirty="0"/>
              <a:t> UCI Machine Learning Repository https://</a:t>
            </a:r>
            <a:r>
              <a:rPr lang="en-GB" dirty="0" err="1"/>
              <a:t>archive.ics.uci.edu</a:t>
            </a:r>
            <a:r>
              <a:rPr lang="en-GB" dirty="0"/>
              <a:t>/dataset/186/</a:t>
            </a:r>
            <a:r>
              <a:rPr lang="en-GB" dirty="0" err="1"/>
              <a:t>wine+quality</a:t>
            </a:r>
            <a:endParaRPr lang="en-GB" dirty="0"/>
          </a:p>
          <a:p>
            <a:pPr>
              <a:buFont typeface="Arial" panose="020B0604020202020204" pitchFamily="34" charset="0"/>
              <a:buChar char="•"/>
            </a:pPr>
            <a:r>
              <a:rPr lang="en-GB" b="1" dirty="0"/>
              <a:t>Name:</a:t>
            </a:r>
            <a:r>
              <a:rPr lang="en-GB" dirty="0"/>
              <a:t> Wine Quality</a:t>
            </a:r>
          </a:p>
          <a:p>
            <a:pPr>
              <a:buFont typeface="Arial" panose="020B0604020202020204" pitchFamily="34" charset="0"/>
              <a:buChar char="•"/>
            </a:pPr>
            <a:r>
              <a:rPr lang="en-GB" b="1" dirty="0"/>
              <a:t>Type:</a:t>
            </a:r>
            <a:r>
              <a:rPr lang="en-GB" dirty="0"/>
              <a:t> Structured dataset containing physicochemical and sensory properties of wines</a:t>
            </a:r>
          </a:p>
          <a:p>
            <a:pPr>
              <a:buFont typeface="Arial" panose="020B0604020202020204" pitchFamily="34" charset="0"/>
              <a:buChar char="•"/>
            </a:pPr>
            <a:r>
              <a:rPr lang="en-GB" b="1" dirty="0"/>
              <a:t>Total Records:</a:t>
            </a:r>
            <a:r>
              <a:rPr lang="en-GB" dirty="0"/>
              <a:t> 6.497 wine samples</a:t>
            </a:r>
          </a:p>
          <a:p>
            <a:pPr marL="742950" lvl="1" indent="-285750">
              <a:buFont typeface="Arial" panose="020B0604020202020204" pitchFamily="34" charset="0"/>
              <a:buChar char="•"/>
            </a:pPr>
            <a:r>
              <a:rPr lang="en-GB" b="1" dirty="0"/>
              <a:t>Red Wine:</a:t>
            </a:r>
            <a:r>
              <a:rPr lang="en-GB" dirty="0"/>
              <a:t> 1.599 samples</a:t>
            </a:r>
          </a:p>
          <a:p>
            <a:pPr marL="742950" lvl="1" indent="-285750">
              <a:buFont typeface="Arial" panose="020B0604020202020204" pitchFamily="34" charset="0"/>
              <a:buChar char="•"/>
            </a:pPr>
            <a:r>
              <a:rPr lang="en-GB" b="1" dirty="0"/>
              <a:t>White Wine:</a:t>
            </a:r>
            <a:r>
              <a:rPr lang="en-GB" dirty="0"/>
              <a:t> 4.898 samples</a:t>
            </a:r>
          </a:p>
          <a:p>
            <a:pPr>
              <a:buFont typeface="Arial" panose="020B0604020202020204" pitchFamily="34" charset="0"/>
              <a:buChar char="•"/>
            </a:pPr>
            <a:r>
              <a:rPr lang="en-GB" b="1" dirty="0"/>
              <a:t>Features:</a:t>
            </a:r>
            <a:r>
              <a:rPr lang="en-GB" dirty="0"/>
              <a:t> 11 chemical properties + 1 quality score</a:t>
            </a:r>
          </a:p>
          <a:p>
            <a:pPr>
              <a:buFont typeface="Arial" panose="020B0604020202020204" pitchFamily="34" charset="0"/>
              <a:buChar char="•"/>
            </a:pPr>
            <a:r>
              <a:rPr lang="en-GB" b="1" dirty="0"/>
              <a:t>Target Variable:</a:t>
            </a:r>
            <a:r>
              <a:rPr lang="en-GB" dirty="0"/>
              <a:t> Quality (Rated from </a:t>
            </a:r>
            <a:r>
              <a:rPr lang="en-GB" b="1" dirty="0"/>
              <a:t>0 to 10</a:t>
            </a:r>
            <a:r>
              <a:rPr lang="en-GB" dirty="0"/>
              <a:t> by wine experts)</a:t>
            </a:r>
          </a:p>
        </p:txBody>
      </p:sp>
      <p:sp>
        <p:nvSpPr>
          <p:cNvPr id="2" name="Title 1">
            <a:extLst>
              <a:ext uri="{FF2B5EF4-FFF2-40B4-BE49-F238E27FC236}">
                <a16:creationId xmlns:a16="http://schemas.microsoft.com/office/drawing/2014/main" id="{C2FA5D19-B513-132D-1499-5590180EAA63}"/>
              </a:ext>
            </a:extLst>
          </p:cNvPr>
          <p:cNvSpPr>
            <a:spLocks noGrp="1"/>
          </p:cNvSpPr>
          <p:nvPr>
            <p:ph type="title"/>
          </p:nvPr>
        </p:nvSpPr>
        <p:spPr>
          <a:xfrm>
            <a:off x="4018005" y="657997"/>
            <a:ext cx="4155989" cy="665205"/>
          </a:xfrm>
        </p:spPr>
        <p:txBody>
          <a:bodyPr>
            <a:normAutofit/>
          </a:bodyPr>
          <a:lstStyle/>
          <a:p>
            <a:r>
              <a:rPr lang="en-GB" sz="4000" b="1" dirty="0"/>
              <a:t>Dataset Overview</a:t>
            </a:r>
            <a:endParaRPr lang="en-DE" sz="4000" b="1" dirty="0"/>
          </a:p>
        </p:txBody>
      </p:sp>
      <p:sp>
        <p:nvSpPr>
          <p:cNvPr id="4" name="Slide Number Placeholder 3">
            <a:extLst>
              <a:ext uri="{FF2B5EF4-FFF2-40B4-BE49-F238E27FC236}">
                <a16:creationId xmlns:a16="http://schemas.microsoft.com/office/drawing/2014/main" id="{8E4BF483-CAF6-2A08-0990-0C8745F822FD}"/>
              </a:ext>
            </a:extLst>
          </p:cNvPr>
          <p:cNvSpPr>
            <a:spLocks noGrp="1"/>
          </p:cNvSpPr>
          <p:nvPr>
            <p:ph type="sldNum" sz="quarter" idx="12"/>
          </p:nvPr>
        </p:nvSpPr>
        <p:spPr/>
        <p:txBody>
          <a:bodyPr/>
          <a:lstStyle/>
          <a:p>
            <a:fld id="{29CD70FE-A56D-DC4B-9FD7-C88000A781FE}" type="slidenum">
              <a:rPr lang="en-DE" smtClean="0"/>
              <a:t>3</a:t>
            </a:fld>
            <a:endParaRPr lang="en-DE"/>
          </a:p>
        </p:txBody>
      </p:sp>
      <p:pic>
        <p:nvPicPr>
          <p:cNvPr id="6" name="Picture 5">
            <a:extLst>
              <a:ext uri="{FF2B5EF4-FFF2-40B4-BE49-F238E27FC236}">
                <a16:creationId xmlns:a16="http://schemas.microsoft.com/office/drawing/2014/main" id="{3193E8AE-A52B-0845-EAC4-8DC66CF1CDC4}"/>
              </a:ext>
            </a:extLst>
          </p:cNvPr>
          <p:cNvPicPr>
            <a:picLocks noChangeAspect="1"/>
          </p:cNvPicPr>
          <p:nvPr/>
        </p:nvPicPr>
        <p:blipFill>
          <a:blip r:embed="rId3"/>
          <a:srcRect/>
          <a:stretch/>
        </p:blipFill>
        <p:spPr>
          <a:xfrm>
            <a:off x="7475838" y="1553674"/>
            <a:ext cx="4439742" cy="4832008"/>
          </a:xfrm>
          <a:prstGeom prst="rect">
            <a:avLst/>
          </a:prstGeom>
        </p:spPr>
      </p:pic>
    </p:spTree>
    <p:extLst>
      <p:ext uri="{BB962C8B-B14F-4D97-AF65-F5344CB8AC3E}">
        <p14:creationId xmlns:p14="http://schemas.microsoft.com/office/powerpoint/2010/main" val="3235270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6D0A1-1B30-3F22-BB14-3FE464763413}"/>
              </a:ext>
            </a:extLst>
          </p:cNvPr>
          <p:cNvSpPr>
            <a:spLocks noGrp="1"/>
          </p:cNvSpPr>
          <p:nvPr>
            <p:ph type="title"/>
          </p:nvPr>
        </p:nvSpPr>
        <p:spPr>
          <a:xfrm>
            <a:off x="1687688" y="687687"/>
            <a:ext cx="9601200" cy="660862"/>
          </a:xfrm>
        </p:spPr>
        <p:txBody>
          <a:bodyPr>
            <a:normAutofit fontScale="90000"/>
          </a:bodyPr>
          <a:lstStyle/>
          <a:p>
            <a:r>
              <a:rPr lang="en-GB" b="1" dirty="0"/>
              <a:t>Vinho Verde: General Characteristics</a:t>
            </a:r>
            <a:endParaRPr lang="en-DE" b="1" dirty="0"/>
          </a:p>
        </p:txBody>
      </p:sp>
      <p:sp>
        <p:nvSpPr>
          <p:cNvPr id="3" name="Content Placeholder 2">
            <a:extLst>
              <a:ext uri="{FF2B5EF4-FFF2-40B4-BE49-F238E27FC236}">
                <a16:creationId xmlns:a16="http://schemas.microsoft.com/office/drawing/2014/main" id="{C3537331-2485-34AD-4386-55907DF9A35A}"/>
              </a:ext>
            </a:extLst>
          </p:cNvPr>
          <p:cNvSpPr>
            <a:spLocks noGrp="1"/>
          </p:cNvSpPr>
          <p:nvPr>
            <p:ph idx="1"/>
          </p:nvPr>
        </p:nvSpPr>
        <p:spPr>
          <a:xfrm>
            <a:off x="903113" y="2061785"/>
            <a:ext cx="9601200" cy="3581400"/>
          </a:xfrm>
        </p:spPr>
        <p:txBody>
          <a:bodyPr>
            <a:normAutofit/>
          </a:bodyPr>
          <a:lstStyle/>
          <a:p>
            <a:pPr marL="0" indent="0">
              <a:buNone/>
            </a:pPr>
            <a:r>
              <a:rPr lang="en-GB" dirty="0"/>
              <a:t>📍  Northern </a:t>
            </a:r>
            <a:r>
              <a:rPr lang="en-GB" b="1" dirty="0"/>
              <a:t>Portugal</a:t>
            </a:r>
          </a:p>
          <a:p>
            <a:pPr>
              <a:buFont typeface="Arial" panose="020B0604020202020204" pitchFamily="34" charset="0"/>
              <a:buChar char="•"/>
            </a:pPr>
            <a:r>
              <a:rPr lang="en-GB" dirty="0"/>
              <a:t>“Verde” (Green) = </a:t>
            </a:r>
            <a:r>
              <a:rPr lang="en-GB" b="1" dirty="0"/>
              <a:t>Young</a:t>
            </a:r>
            <a:r>
              <a:rPr lang="en-GB" dirty="0"/>
              <a:t>, not colour</a:t>
            </a:r>
          </a:p>
          <a:p>
            <a:pPr>
              <a:buFont typeface="Arial" panose="020B0604020202020204" pitchFamily="34" charset="0"/>
              <a:buChar char="•"/>
            </a:pPr>
            <a:r>
              <a:rPr lang="en-GB" b="1" dirty="0"/>
              <a:t>White Vinho Verde </a:t>
            </a:r>
            <a:r>
              <a:rPr lang="en-GB" dirty="0"/>
              <a:t>is the most famous </a:t>
            </a:r>
          </a:p>
          <a:p>
            <a:pPr>
              <a:buFont typeface="Arial" panose="020B0604020202020204" pitchFamily="34" charset="0"/>
              <a:buChar char="•"/>
            </a:pPr>
            <a:r>
              <a:rPr lang="en-GB" dirty="0"/>
              <a:t>Fresh, light, and slightly effervescent</a:t>
            </a:r>
            <a:endParaRPr lang="en-GB" b="1" dirty="0"/>
          </a:p>
          <a:p>
            <a:pPr>
              <a:buFont typeface="Arial" panose="020B0604020202020204" pitchFamily="34" charset="0"/>
              <a:buChar char="•"/>
            </a:pPr>
            <a:r>
              <a:rPr lang="en-GB" dirty="0"/>
              <a:t>Naturally fizzy (residual CO₂), </a:t>
            </a:r>
            <a:r>
              <a:rPr lang="en-GB" b="1" dirty="0"/>
              <a:t>high acidity</a:t>
            </a:r>
          </a:p>
          <a:p>
            <a:pPr>
              <a:buFont typeface="Arial" panose="020B0604020202020204" pitchFamily="34" charset="0"/>
              <a:buChar char="•"/>
            </a:pPr>
            <a:r>
              <a:rPr lang="en-GB" dirty="0"/>
              <a:t>low </a:t>
            </a:r>
            <a:r>
              <a:rPr lang="en-GB" b="1" dirty="0"/>
              <a:t>alcohol</a:t>
            </a:r>
            <a:r>
              <a:rPr lang="en-GB" dirty="0"/>
              <a:t> (9-12%)</a:t>
            </a:r>
          </a:p>
          <a:p>
            <a:pPr marL="0" indent="0">
              <a:buNone/>
            </a:pPr>
            <a:endParaRPr lang="en-GB" b="1" dirty="0"/>
          </a:p>
          <a:p>
            <a:pPr>
              <a:buFont typeface="Arial" panose="020B0604020202020204" pitchFamily="34" charset="0"/>
              <a:buChar char="•"/>
            </a:pPr>
            <a:endParaRPr lang="en-GB" dirty="0"/>
          </a:p>
          <a:p>
            <a:pPr>
              <a:buFont typeface="Arial" panose="020B0604020202020204" pitchFamily="34" charset="0"/>
              <a:buChar char="•"/>
            </a:pPr>
            <a:endParaRPr lang="en-GB" dirty="0"/>
          </a:p>
          <a:p>
            <a:pPr>
              <a:buFont typeface="Arial" panose="020B0604020202020204" pitchFamily="34" charset="0"/>
              <a:buChar char="•"/>
            </a:pPr>
            <a:endParaRPr lang="en-GB" dirty="0"/>
          </a:p>
          <a:p>
            <a:pPr>
              <a:buFont typeface="Arial" panose="020B0604020202020204" pitchFamily="34" charset="0"/>
              <a:buChar char="•"/>
            </a:pPr>
            <a:endParaRPr lang="en-GB" dirty="0"/>
          </a:p>
          <a:p>
            <a:pPr marL="0" indent="0">
              <a:buNone/>
            </a:pPr>
            <a:endParaRPr lang="en-GB" dirty="0"/>
          </a:p>
        </p:txBody>
      </p:sp>
      <p:pic>
        <p:nvPicPr>
          <p:cNvPr id="7" name="Picture 6">
            <a:extLst>
              <a:ext uri="{FF2B5EF4-FFF2-40B4-BE49-F238E27FC236}">
                <a16:creationId xmlns:a16="http://schemas.microsoft.com/office/drawing/2014/main" id="{14D27DA8-FDBC-DDEE-629B-2CC0B872C8D8}"/>
              </a:ext>
            </a:extLst>
          </p:cNvPr>
          <p:cNvPicPr>
            <a:picLocks noChangeAspect="1"/>
          </p:cNvPicPr>
          <p:nvPr/>
        </p:nvPicPr>
        <p:blipFill>
          <a:blip r:embed="rId3"/>
          <a:stretch>
            <a:fillRect/>
          </a:stretch>
        </p:blipFill>
        <p:spPr>
          <a:xfrm>
            <a:off x="6322035" y="2400300"/>
            <a:ext cx="4622800" cy="3467100"/>
          </a:xfrm>
          <a:prstGeom prst="rect">
            <a:avLst/>
          </a:prstGeom>
        </p:spPr>
      </p:pic>
      <p:sp>
        <p:nvSpPr>
          <p:cNvPr id="8" name="TextBox 7">
            <a:extLst>
              <a:ext uri="{FF2B5EF4-FFF2-40B4-BE49-F238E27FC236}">
                <a16:creationId xmlns:a16="http://schemas.microsoft.com/office/drawing/2014/main" id="{44CEA5EF-8660-9A6D-15B4-0A595329DC3B}"/>
              </a:ext>
            </a:extLst>
          </p:cNvPr>
          <p:cNvSpPr txBox="1"/>
          <p:nvPr/>
        </p:nvSpPr>
        <p:spPr>
          <a:xfrm>
            <a:off x="6235007" y="5818981"/>
            <a:ext cx="3412067" cy="184666"/>
          </a:xfrm>
          <a:prstGeom prst="rect">
            <a:avLst/>
          </a:prstGeom>
          <a:noFill/>
        </p:spPr>
        <p:txBody>
          <a:bodyPr wrap="square" rtlCol="0">
            <a:spAutoFit/>
          </a:bodyPr>
          <a:lstStyle/>
          <a:p>
            <a:pPr fontAlgn="base"/>
            <a:r>
              <a:rPr lang="en-GB" sz="600" dirty="0" err="1"/>
              <a:t>Frischer</a:t>
            </a:r>
            <a:r>
              <a:rPr lang="en-GB" sz="600" dirty="0"/>
              <a:t>, </a:t>
            </a:r>
            <a:r>
              <a:rPr lang="en-GB" sz="600" dirty="0" err="1"/>
              <a:t>junger</a:t>
            </a:r>
            <a:r>
              <a:rPr lang="en-GB" sz="600" dirty="0"/>
              <a:t> Vinho Verde © Adobe Stock, </a:t>
            </a:r>
            <a:r>
              <a:rPr lang="en-GB" sz="600" dirty="0" err="1"/>
              <a:t>cdkproductions</a:t>
            </a:r>
            <a:endParaRPr lang="en-GB" sz="600" dirty="0"/>
          </a:p>
        </p:txBody>
      </p:sp>
      <p:sp>
        <p:nvSpPr>
          <p:cNvPr id="9" name="Slide Number Placeholder 8">
            <a:extLst>
              <a:ext uri="{FF2B5EF4-FFF2-40B4-BE49-F238E27FC236}">
                <a16:creationId xmlns:a16="http://schemas.microsoft.com/office/drawing/2014/main" id="{24C0AE6E-C9E9-775A-6F76-2B6ACF1ACD2C}"/>
              </a:ext>
            </a:extLst>
          </p:cNvPr>
          <p:cNvSpPr>
            <a:spLocks noGrp="1"/>
          </p:cNvSpPr>
          <p:nvPr>
            <p:ph type="sldNum" sz="quarter" idx="12"/>
          </p:nvPr>
        </p:nvSpPr>
        <p:spPr/>
        <p:txBody>
          <a:bodyPr/>
          <a:lstStyle/>
          <a:p>
            <a:fld id="{29CD70FE-A56D-DC4B-9FD7-C88000A781FE}" type="slidenum">
              <a:rPr lang="en-DE" smtClean="0"/>
              <a:t>4</a:t>
            </a:fld>
            <a:endParaRPr lang="en-DE"/>
          </a:p>
        </p:txBody>
      </p:sp>
    </p:spTree>
    <p:extLst>
      <p:ext uri="{BB962C8B-B14F-4D97-AF65-F5344CB8AC3E}">
        <p14:creationId xmlns:p14="http://schemas.microsoft.com/office/powerpoint/2010/main" val="1306976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21B3D-7B95-25EC-CE5F-5D09A3922F2B}"/>
              </a:ext>
            </a:extLst>
          </p:cNvPr>
          <p:cNvSpPr>
            <a:spLocks noGrp="1"/>
          </p:cNvSpPr>
          <p:nvPr>
            <p:ph type="title"/>
          </p:nvPr>
        </p:nvSpPr>
        <p:spPr>
          <a:xfrm>
            <a:off x="1403465" y="685800"/>
            <a:ext cx="9385070" cy="652549"/>
          </a:xfrm>
        </p:spPr>
        <p:txBody>
          <a:bodyPr>
            <a:normAutofit/>
          </a:bodyPr>
          <a:lstStyle/>
          <a:p>
            <a:r>
              <a:rPr lang="en-GB" sz="4000" b="1" dirty="0"/>
              <a:t>White Vinho Verde (Vinho Verde Branco)</a:t>
            </a:r>
            <a:endParaRPr lang="en-DE" sz="4000" b="1" dirty="0"/>
          </a:p>
        </p:txBody>
      </p:sp>
      <p:sp>
        <p:nvSpPr>
          <p:cNvPr id="3" name="Content Placeholder 2">
            <a:extLst>
              <a:ext uri="{FF2B5EF4-FFF2-40B4-BE49-F238E27FC236}">
                <a16:creationId xmlns:a16="http://schemas.microsoft.com/office/drawing/2014/main" id="{4F87FC8E-4E4A-4DA4-921C-3AC1794A0581}"/>
              </a:ext>
            </a:extLst>
          </p:cNvPr>
          <p:cNvSpPr>
            <a:spLocks noGrp="1"/>
          </p:cNvSpPr>
          <p:nvPr>
            <p:ph idx="1"/>
          </p:nvPr>
        </p:nvSpPr>
        <p:spPr>
          <a:xfrm>
            <a:off x="906010" y="2043695"/>
            <a:ext cx="6251173" cy="3733799"/>
          </a:xfrm>
        </p:spPr>
        <p:txBody>
          <a:bodyPr>
            <a:normAutofit/>
          </a:bodyPr>
          <a:lstStyle/>
          <a:p>
            <a:pPr>
              <a:buFont typeface="Arial" panose="020B0604020202020204" pitchFamily="34" charset="0"/>
              <a:buChar char="•"/>
            </a:pPr>
            <a:r>
              <a:rPr lang="en-GB" b="1" dirty="0"/>
              <a:t>Light-bodied, high acidity, </a:t>
            </a:r>
            <a:r>
              <a:rPr lang="en-GB" dirty="0"/>
              <a:t>and</a:t>
            </a:r>
            <a:r>
              <a:rPr lang="en-GB" b="1" dirty="0"/>
              <a:t> refreshing.</a:t>
            </a:r>
            <a:endParaRPr lang="en-GB" dirty="0"/>
          </a:p>
          <a:p>
            <a:pPr>
              <a:buFont typeface="Arial" panose="020B0604020202020204" pitchFamily="34" charset="0"/>
              <a:buChar char="•"/>
            </a:pPr>
            <a:r>
              <a:rPr lang="en-GB" dirty="0"/>
              <a:t>Aromas of </a:t>
            </a:r>
            <a:r>
              <a:rPr lang="en-GB" b="1" dirty="0"/>
              <a:t>citrus, green apple, and tropical fruits </a:t>
            </a:r>
            <a:r>
              <a:rPr lang="en-GB" dirty="0"/>
              <a:t>with a slight </a:t>
            </a:r>
            <a:r>
              <a:rPr lang="en-GB" b="1" dirty="0"/>
              <a:t>mineral</a:t>
            </a:r>
            <a:r>
              <a:rPr lang="en-GB" dirty="0"/>
              <a:t> touch.</a:t>
            </a:r>
          </a:p>
          <a:p>
            <a:pPr>
              <a:buFont typeface="Arial" panose="020B0604020202020204" pitchFamily="34" charset="0"/>
              <a:buChar char="•"/>
            </a:pPr>
            <a:r>
              <a:rPr lang="en-GB" b="1" dirty="0"/>
              <a:t>Density:</a:t>
            </a:r>
            <a:r>
              <a:rPr lang="en-GB" dirty="0"/>
              <a:t> </a:t>
            </a:r>
            <a:r>
              <a:rPr lang="en-GB" b="1" dirty="0"/>
              <a:t>0,990 – 0,998 </a:t>
            </a:r>
            <a:r>
              <a:rPr lang="en-GB" dirty="0"/>
              <a:t>g/cm³ → </a:t>
            </a:r>
            <a:r>
              <a:rPr lang="en-GB" b="1" dirty="0"/>
              <a:t>light and crisp</a:t>
            </a:r>
            <a:r>
              <a:rPr lang="en-GB" dirty="0"/>
              <a:t>.</a:t>
            </a:r>
          </a:p>
          <a:p>
            <a:pPr>
              <a:buFont typeface="Arial" panose="020B0604020202020204" pitchFamily="34" charset="0"/>
              <a:buChar char="•"/>
            </a:pPr>
            <a:r>
              <a:rPr lang="en-GB" b="1" dirty="0"/>
              <a:t>Residual Sugar:</a:t>
            </a:r>
            <a:r>
              <a:rPr lang="en-GB" dirty="0"/>
              <a:t> </a:t>
            </a:r>
            <a:r>
              <a:rPr lang="en-GB" b="1" dirty="0"/>
              <a:t>0-4 </a:t>
            </a:r>
            <a:r>
              <a:rPr lang="en-GB" dirty="0"/>
              <a:t>g/L → Usually </a:t>
            </a:r>
            <a:r>
              <a:rPr lang="en-GB" b="1" dirty="0"/>
              <a:t>dry</a:t>
            </a:r>
            <a:r>
              <a:rPr lang="en-GB" dirty="0"/>
              <a:t>, but some off-dry styles exist.</a:t>
            </a:r>
          </a:p>
        </p:txBody>
      </p:sp>
      <p:sp>
        <p:nvSpPr>
          <p:cNvPr id="4" name="Slide Number Placeholder 3">
            <a:extLst>
              <a:ext uri="{FF2B5EF4-FFF2-40B4-BE49-F238E27FC236}">
                <a16:creationId xmlns:a16="http://schemas.microsoft.com/office/drawing/2014/main" id="{003F2B78-2CD7-0EF5-45D3-FE1EEE157472}"/>
              </a:ext>
            </a:extLst>
          </p:cNvPr>
          <p:cNvSpPr>
            <a:spLocks noGrp="1"/>
          </p:cNvSpPr>
          <p:nvPr>
            <p:ph type="sldNum" sz="quarter" idx="12"/>
          </p:nvPr>
        </p:nvSpPr>
        <p:spPr/>
        <p:txBody>
          <a:bodyPr/>
          <a:lstStyle/>
          <a:p>
            <a:fld id="{29CD70FE-A56D-DC4B-9FD7-C88000A781FE}" type="slidenum">
              <a:rPr lang="en-DE" smtClean="0"/>
              <a:t>5</a:t>
            </a:fld>
            <a:endParaRPr lang="en-DE"/>
          </a:p>
        </p:txBody>
      </p:sp>
      <p:pic>
        <p:nvPicPr>
          <p:cNvPr id="6" name="Picture 5">
            <a:extLst>
              <a:ext uri="{FF2B5EF4-FFF2-40B4-BE49-F238E27FC236}">
                <a16:creationId xmlns:a16="http://schemas.microsoft.com/office/drawing/2014/main" id="{A39FA49B-D905-C6B3-E891-CE9910F0D2C4}"/>
              </a:ext>
            </a:extLst>
          </p:cNvPr>
          <p:cNvPicPr>
            <a:picLocks noChangeAspect="1"/>
          </p:cNvPicPr>
          <p:nvPr/>
        </p:nvPicPr>
        <p:blipFill>
          <a:blip r:embed="rId3"/>
          <a:stretch>
            <a:fillRect/>
          </a:stretch>
        </p:blipFill>
        <p:spPr>
          <a:xfrm>
            <a:off x="7503625" y="2400300"/>
            <a:ext cx="3469175" cy="3469175"/>
          </a:xfrm>
          <a:prstGeom prst="rect">
            <a:avLst/>
          </a:prstGeom>
        </p:spPr>
      </p:pic>
      <p:sp>
        <p:nvSpPr>
          <p:cNvPr id="7" name="TextBox 6">
            <a:extLst>
              <a:ext uri="{FF2B5EF4-FFF2-40B4-BE49-F238E27FC236}">
                <a16:creationId xmlns:a16="http://schemas.microsoft.com/office/drawing/2014/main" id="{14548FA5-4607-6C27-1EE3-364B40BF60E4}"/>
              </a:ext>
            </a:extLst>
          </p:cNvPr>
          <p:cNvSpPr txBox="1"/>
          <p:nvPr/>
        </p:nvSpPr>
        <p:spPr>
          <a:xfrm>
            <a:off x="7437122" y="5811286"/>
            <a:ext cx="3469175" cy="276999"/>
          </a:xfrm>
          <a:prstGeom prst="rect">
            <a:avLst/>
          </a:prstGeom>
          <a:noFill/>
        </p:spPr>
        <p:txBody>
          <a:bodyPr wrap="square" rtlCol="0">
            <a:spAutoFit/>
          </a:bodyPr>
          <a:lstStyle/>
          <a:p>
            <a:pPr fontAlgn="base"/>
            <a:r>
              <a:rPr lang="en-GB" sz="600" dirty="0"/>
              <a:t>https://</a:t>
            </a:r>
            <a:r>
              <a:rPr lang="en-GB" sz="600" dirty="0" err="1"/>
              <a:t>www.special-wines.de</a:t>
            </a:r>
            <a:r>
              <a:rPr lang="en-GB" sz="600" dirty="0"/>
              <a:t>/Frischer-Genuss-aus-Portugal-Vinho-Verde-Leicht-fruchtig-und-erfrischend-Santa-Christina</a:t>
            </a:r>
            <a:endParaRPr lang="en-DE" sz="600" dirty="0"/>
          </a:p>
        </p:txBody>
      </p:sp>
    </p:spTree>
    <p:extLst>
      <p:ext uri="{BB962C8B-B14F-4D97-AF65-F5344CB8AC3E}">
        <p14:creationId xmlns:p14="http://schemas.microsoft.com/office/powerpoint/2010/main" val="4124561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0876D-8977-1485-32D2-728A409E289F}"/>
              </a:ext>
            </a:extLst>
          </p:cNvPr>
          <p:cNvSpPr>
            <a:spLocks noGrp="1"/>
          </p:cNvSpPr>
          <p:nvPr>
            <p:ph type="title"/>
          </p:nvPr>
        </p:nvSpPr>
        <p:spPr>
          <a:xfrm>
            <a:off x="1371600" y="685800"/>
            <a:ext cx="9697428" cy="727364"/>
          </a:xfrm>
        </p:spPr>
        <p:txBody>
          <a:bodyPr>
            <a:normAutofit fontScale="90000"/>
          </a:bodyPr>
          <a:lstStyle/>
          <a:p>
            <a:r>
              <a:rPr lang="en-GB" b="1" dirty="0"/>
              <a:t>Red Vinho Verde (Vinho Verde Tinto)</a:t>
            </a:r>
            <a:br>
              <a:rPr lang="en-GB" b="1" dirty="0"/>
            </a:br>
            <a:endParaRPr lang="en-DE" dirty="0"/>
          </a:p>
        </p:txBody>
      </p:sp>
      <p:sp>
        <p:nvSpPr>
          <p:cNvPr id="3" name="Content Placeholder 2">
            <a:extLst>
              <a:ext uri="{FF2B5EF4-FFF2-40B4-BE49-F238E27FC236}">
                <a16:creationId xmlns:a16="http://schemas.microsoft.com/office/drawing/2014/main" id="{2F23D5C4-917C-CCF7-B6A9-FB6A3C54D4D9}"/>
              </a:ext>
            </a:extLst>
          </p:cNvPr>
          <p:cNvSpPr>
            <a:spLocks noGrp="1"/>
          </p:cNvSpPr>
          <p:nvPr>
            <p:ph idx="1"/>
          </p:nvPr>
        </p:nvSpPr>
        <p:spPr>
          <a:xfrm>
            <a:off x="903244" y="2045005"/>
            <a:ext cx="5979620" cy="3814157"/>
          </a:xfrm>
        </p:spPr>
        <p:txBody>
          <a:bodyPr>
            <a:noAutofit/>
          </a:bodyPr>
          <a:lstStyle/>
          <a:p>
            <a:pPr>
              <a:buFont typeface="Arial" panose="020B0604020202020204" pitchFamily="34" charset="0"/>
              <a:buChar char="•"/>
            </a:pPr>
            <a:r>
              <a:rPr lang="en-GB" dirty="0"/>
              <a:t>Much</a:t>
            </a:r>
            <a:r>
              <a:rPr lang="en-GB" b="1" dirty="0"/>
              <a:t> less known </a:t>
            </a:r>
            <a:r>
              <a:rPr lang="en-GB" dirty="0"/>
              <a:t>but</a:t>
            </a:r>
            <a:r>
              <a:rPr lang="en-GB" b="1" dirty="0"/>
              <a:t> traditional in Portugal</a:t>
            </a:r>
          </a:p>
          <a:p>
            <a:pPr>
              <a:buFont typeface="Arial" panose="020B0604020202020204" pitchFamily="34" charset="0"/>
              <a:buChar char="•"/>
            </a:pPr>
            <a:r>
              <a:rPr lang="en-GB" dirty="0"/>
              <a:t>Deep purple </a:t>
            </a:r>
            <a:r>
              <a:rPr lang="en-GB" dirty="0" err="1"/>
              <a:t>color</a:t>
            </a:r>
            <a:r>
              <a:rPr lang="en-GB" b="1" dirty="0"/>
              <a:t>, high acidity</a:t>
            </a:r>
          </a:p>
          <a:p>
            <a:pPr>
              <a:buFont typeface="Arial" panose="020B0604020202020204" pitchFamily="34" charset="0"/>
              <a:buChar char="•"/>
            </a:pPr>
            <a:r>
              <a:rPr lang="en-GB" dirty="0"/>
              <a:t>Often served </a:t>
            </a:r>
            <a:r>
              <a:rPr lang="en-GB" b="1" dirty="0"/>
              <a:t>chilled</a:t>
            </a:r>
            <a:endParaRPr lang="en-GB" dirty="0"/>
          </a:p>
          <a:p>
            <a:pPr>
              <a:buFont typeface="Arial" panose="020B0604020202020204" pitchFamily="34" charset="0"/>
              <a:buChar char="•"/>
            </a:pPr>
            <a:r>
              <a:rPr lang="en-GB" b="1" dirty="0"/>
              <a:t>Density:</a:t>
            </a:r>
            <a:r>
              <a:rPr lang="en-GB" dirty="0"/>
              <a:t> </a:t>
            </a:r>
            <a:r>
              <a:rPr lang="en-GB" b="1" dirty="0"/>
              <a:t>0,990 – 0,997 </a:t>
            </a:r>
            <a:r>
              <a:rPr lang="en-GB" dirty="0"/>
              <a:t>g/cm³ → </a:t>
            </a:r>
            <a:r>
              <a:rPr lang="en-GB" b="1" dirty="0"/>
              <a:t>Slightly heavier </a:t>
            </a:r>
            <a:r>
              <a:rPr lang="en-GB" dirty="0"/>
              <a:t>than white</a:t>
            </a:r>
          </a:p>
          <a:p>
            <a:pPr>
              <a:buFont typeface="Arial" panose="020B0604020202020204" pitchFamily="34" charset="0"/>
              <a:buChar char="•"/>
            </a:pPr>
            <a:r>
              <a:rPr lang="en-GB" b="1" dirty="0"/>
              <a:t>Residual Sugar:</a:t>
            </a:r>
            <a:r>
              <a:rPr lang="en-GB" dirty="0"/>
              <a:t> </a:t>
            </a:r>
            <a:r>
              <a:rPr lang="en-GB" b="1" dirty="0"/>
              <a:t>3-8 </a:t>
            </a:r>
            <a:r>
              <a:rPr lang="en-GB" dirty="0"/>
              <a:t>g/L → Slightly </a:t>
            </a:r>
            <a:r>
              <a:rPr lang="en-GB" b="1" dirty="0"/>
              <a:t>off-dry</a:t>
            </a:r>
            <a:r>
              <a:rPr lang="en-GB" dirty="0"/>
              <a:t> to balance acidity.</a:t>
            </a:r>
            <a:endParaRPr lang="en-DE" dirty="0"/>
          </a:p>
        </p:txBody>
      </p:sp>
      <p:sp>
        <p:nvSpPr>
          <p:cNvPr id="4" name="Slide Number Placeholder 3">
            <a:extLst>
              <a:ext uri="{FF2B5EF4-FFF2-40B4-BE49-F238E27FC236}">
                <a16:creationId xmlns:a16="http://schemas.microsoft.com/office/drawing/2014/main" id="{0C17C734-5507-CEB1-B39C-A7A83C97FD95}"/>
              </a:ext>
            </a:extLst>
          </p:cNvPr>
          <p:cNvSpPr>
            <a:spLocks noGrp="1"/>
          </p:cNvSpPr>
          <p:nvPr>
            <p:ph type="sldNum" sz="quarter" idx="12"/>
          </p:nvPr>
        </p:nvSpPr>
        <p:spPr/>
        <p:txBody>
          <a:bodyPr/>
          <a:lstStyle/>
          <a:p>
            <a:fld id="{29CD70FE-A56D-DC4B-9FD7-C88000A781FE}" type="slidenum">
              <a:rPr lang="en-DE" smtClean="0"/>
              <a:t>6</a:t>
            </a:fld>
            <a:endParaRPr lang="en-DE"/>
          </a:p>
        </p:txBody>
      </p:sp>
      <p:pic>
        <p:nvPicPr>
          <p:cNvPr id="6" name="Picture 5">
            <a:extLst>
              <a:ext uri="{FF2B5EF4-FFF2-40B4-BE49-F238E27FC236}">
                <a16:creationId xmlns:a16="http://schemas.microsoft.com/office/drawing/2014/main" id="{B0B3E78E-9EEB-F944-C9CE-EEC345252E73}"/>
              </a:ext>
            </a:extLst>
          </p:cNvPr>
          <p:cNvPicPr>
            <a:picLocks noChangeAspect="1"/>
          </p:cNvPicPr>
          <p:nvPr/>
        </p:nvPicPr>
        <p:blipFill>
          <a:blip r:embed="rId3"/>
          <a:stretch>
            <a:fillRect/>
          </a:stretch>
        </p:blipFill>
        <p:spPr>
          <a:xfrm>
            <a:off x="6851371" y="2586511"/>
            <a:ext cx="4121429" cy="2747619"/>
          </a:xfrm>
          <a:prstGeom prst="rect">
            <a:avLst/>
          </a:prstGeom>
        </p:spPr>
      </p:pic>
      <p:sp>
        <p:nvSpPr>
          <p:cNvPr id="7" name="TextBox 6">
            <a:extLst>
              <a:ext uri="{FF2B5EF4-FFF2-40B4-BE49-F238E27FC236}">
                <a16:creationId xmlns:a16="http://schemas.microsoft.com/office/drawing/2014/main" id="{B0B9024D-B583-7D22-1FAF-98ED73D05C9C}"/>
              </a:ext>
            </a:extLst>
          </p:cNvPr>
          <p:cNvSpPr txBox="1"/>
          <p:nvPr/>
        </p:nvSpPr>
        <p:spPr>
          <a:xfrm>
            <a:off x="6766560" y="5279561"/>
            <a:ext cx="3898669" cy="184666"/>
          </a:xfrm>
          <a:prstGeom prst="rect">
            <a:avLst/>
          </a:prstGeom>
          <a:noFill/>
        </p:spPr>
        <p:txBody>
          <a:bodyPr wrap="square" rtlCol="0">
            <a:spAutoFit/>
          </a:bodyPr>
          <a:lstStyle/>
          <a:p>
            <a:r>
              <a:rPr lang="en-GB" sz="600" dirty="0"/>
              <a:t>https://</a:t>
            </a:r>
            <a:r>
              <a:rPr lang="en-GB" sz="600" dirty="0" err="1"/>
              <a:t>www.ohmycodtours.com</a:t>
            </a:r>
            <a:r>
              <a:rPr lang="en-GB" sz="600" dirty="0"/>
              <a:t>/</a:t>
            </a:r>
            <a:r>
              <a:rPr lang="en-GB" sz="600" dirty="0" err="1"/>
              <a:t>fr</a:t>
            </a:r>
            <a:r>
              <a:rPr lang="en-GB" sz="600" dirty="0"/>
              <a:t>/blog/portuguese-vinho-verde-green-wine-is-much-more-than-a-sparkling-wine/</a:t>
            </a:r>
            <a:endParaRPr lang="en-DE" sz="600" dirty="0"/>
          </a:p>
        </p:txBody>
      </p:sp>
    </p:spTree>
    <p:extLst>
      <p:ext uri="{BB962C8B-B14F-4D97-AF65-F5344CB8AC3E}">
        <p14:creationId xmlns:p14="http://schemas.microsoft.com/office/powerpoint/2010/main" val="2975190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71C1AE-B51D-FA90-35EE-09D850FBD47F}"/>
              </a:ext>
            </a:extLst>
          </p:cNvPr>
          <p:cNvSpPr>
            <a:spLocks noGrp="1"/>
          </p:cNvSpPr>
          <p:nvPr>
            <p:ph idx="1"/>
          </p:nvPr>
        </p:nvSpPr>
        <p:spPr>
          <a:xfrm>
            <a:off x="2082800" y="5681133"/>
            <a:ext cx="8026400" cy="838200"/>
          </a:xfrm>
        </p:spPr>
        <p:txBody>
          <a:bodyPr>
            <a:noAutofit/>
          </a:bodyPr>
          <a:lstStyle/>
          <a:p>
            <a:pPr marL="0" indent="0">
              <a:buNone/>
            </a:pPr>
            <a:r>
              <a:rPr lang="en-GB" sz="1600" dirty="0"/>
              <a:t>✔ </a:t>
            </a:r>
            <a:r>
              <a:rPr lang="en-GB" sz="1600" b="1" dirty="0"/>
              <a:t>White Vinho Verde</a:t>
            </a:r>
            <a:r>
              <a:rPr lang="en-GB" sz="1600" dirty="0"/>
              <a:t> is </a:t>
            </a:r>
            <a:r>
              <a:rPr lang="en-GB" sz="1600" b="1" dirty="0"/>
              <a:t>lighter, drier, and crisper</a:t>
            </a:r>
            <a:r>
              <a:rPr lang="en-GB" sz="1600" dirty="0"/>
              <a:t> with </a:t>
            </a:r>
            <a:r>
              <a:rPr lang="en-GB" sz="1600" b="1" dirty="0"/>
              <a:t>lower density</a:t>
            </a:r>
            <a:r>
              <a:rPr lang="en-GB" sz="1600" dirty="0"/>
              <a:t> and </a:t>
            </a:r>
            <a:r>
              <a:rPr lang="en-GB" sz="1600" b="1" dirty="0"/>
              <a:t>minimal sugar</a:t>
            </a:r>
            <a:r>
              <a:rPr lang="en-GB" sz="1600" dirty="0"/>
              <a:t>.</a:t>
            </a:r>
            <a:br>
              <a:rPr lang="en-GB" sz="1600" dirty="0"/>
            </a:br>
            <a:r>
              <a:rPr lang="en-GB" sz="1600" dirty="0"/>
              <a:t>✔ </a:t>
            </a:r>
            <a:r>
              <a:rPr lang="en-GB" sz="1600" b="1" dirty="0"/>
              <a:t>Red Vinho Verde</a:t>
            </a:r>
            <a:r>
              <a:rPr lang="en-GB" sz="1600" dirty="0"/>
              <a:t> is </a:t>
            </a:r>
            <a:r>
              <a:rPr lang="en-GB" sz="1600" b="1" dirty="0"/>
              <a:t>more structured, slightly heavier</a:t>
            </a:r>
            <a:r>
              <a:rPr lang="en-GB" sz="1600" dirty="0"/>
              <a:t>, and sometimes </a:t>
            </a:r>
            <a:r>
              <a:rPr lang="en-GB" sz="1600" b="1" dirty="0"/>
              <a:t>off-dry</a:t>
            </a:r>
            <a:r>
              <a:rPr lang="en-GB" sz="1600" dirty="0"/>
              <a:t>.</a:t>
            </a:r>
            <a:br>
              <a:rPr lang="en-GB" sz="1600" dirty="0"/>
            </a:br>
            <a:r>
              <a:rPr lang="en-GB" sz="1600" dirty="0"/>
              <a:t>✔ Both wines share a </a:t>
            </a:r>
            <a:r>
              <a:rPr lang="en-GB" sz="1600" b="1" dirty="0"/>
              <a:t>high-acid, fresh style</a:t>
            </a:r>
            <a:r>
              <a:rPr lang="en-GB" sz="1600" dirty="0"/>
              <a:t>, making them great for </a:t>
            </a:r>
            <a:r>
              <a:rPr lang="en-GB" sz="1600" b="1" dirty="0"/>
              <a:t>summer drinking</a:t>
            </a:r>
            <a:r>
              <a:rPr lang="en-GB" sz="1600" dirty="0"/>
              <a:t>.</a:t>
            </a:r>
            <a:endParaRPr lang="en-DE" sz="1600" dirty="0"/>
          </a:p>
        </p:txBody>
      </p:sp>
      <p:pic>
        <p:nvPicPr>
          <p:cNvPr id="7" name="Picture 6">
            <a:extLst>
              <a:ext uri="{FF2B5EF4-FFF2-40B4-BE49-F238E27FC236}">
                <a16:creationId xmlns:a16="http://schemas.microsoft.com/office/drawing/2014/main" id="{7E9AEF7D-2D93-A183-10F0-D5A67D26CACC}"/>
              </a:ext>
            </a:extLst>
          </p:cNvPr>
          <p:cNvPicPr>
            <a:picLocks noChangeAspect="1"/>
          </p:cNvPicPr>
          <p:nvPr/>
        </p:nvPicPr>
        <p:blipFill>
          <a:blip r:embed="rId3"/>
          <a:srcRect/>
          <a:stretch/>
        </p:blipFill>
        <p:spPr>
          <a:xfrm>
            <a:off x="1960498" y="338667"/>
            <a:ext cx="8104737" cy="4628366"/>
          </a:xfrm>
          <a:prstGeom prst="rect">
            <a:avLst/>
          </a:prstGeom>
        </p:spPr>
      </p:pic>
      <p:sp>
        <p:nvSpPr>
          <p:cNvPr id="8" name="Slide Number Placeholder 7">
            <a:extLst>
              <a:ext uri="{FF2B5EF4-FFF2-40B4-BE49-F238E27FC236}">
                <a16:creationId xmlns:a16="http://schemas.microsoft.com/office/drawing/2014/main" id="{EAF6ED0E-F106-520A-29FC-7CFB22CA8E49}"/>
              </a:ext>
            </a:extLst>
          </p:cNvPr>
          <p:cNvSpPr>
            <a:spLocks noGrp="1"/>
          </p:cNvSpPr>
          <p:nvPr>
            <p:ph type="sldNum" sz="quarter" idx="12"/>
          </p:nvPr>
        </p:nvSpPr>
        <p:spPr/>
        <p:txBody>
          <a:bodyPr/>
          <a:lstStyle/>
          <a:p>
            <a:fld id="{29CD70FE-A56D-DC4B-9FD7-C88000A781FE}" type="slidenum">
              <a:rPr lang="en-DE" smtClean="0"/>
              <a:t>7</a:t>
            </a:fld>
            <a:endParaRPr lang="en-DE" dirty="0"/>
          </a:p>
        </p:txBody>
      </p:sp>
      <p:sp>
        <p:nvSpPr>
          <p:cNvPr id="2" name="TextBox 1">
            <a:extLst>
              <a:ext uri="{FF2B5EF4-FFF2-40B4-BE49-F238E27FC236}">
                <a16:creationId xmlns:a16="http://schemas.microsoft.com/office/drawing/2014/main" id="{2D90106B-924F-C726-67D4-805FA2F17890}"/>
              </a:ext>
            </a:extLst>
          </p:cNvPr>
          <p:cNvSpPr txBox="1"/>
          <p:nvPr/>
        </p:nvSpPr>
        <p:spPr>
          <a:xfrm>
            <a:off x="2236573" y="5092867"/>
            <a:ext cx="2248930" cy="461665"/>
          </a:xfrm>
          <a:prstGeom prst="rect">
            <a:avLst/>
          </a:prstGeom>
          <a:noFill/>
        </p:spPr>
        <p:txBody>
          <a:bodyPr wrap="square" rtlCol="0">
            <a:spAutoFit/>
          </a:bodyPr>
          <a:lstStyle/>
          <a:p>
            <a:r>
              <a:rPr lang="en-DE" sz="2400" dirty="0"/>
              <a:t>Key Takeaways:</a:t>
            </a:r>
          </a:p>
        </p:txBody>
      </p:sp>
    </p:spTree>
    <p:extLst>
      <p:ext uri="{BB962C8B-B14F-4D97-AF65-F5344CB8AC3E}">
        <p14:creationId xmlns:p14="http://schemas.microsoft.com/office/powerpoint/2010/main" val="3723946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AA1D072-1EF0-6A54-80C7-BEC575184D57}"/>
              </a:ext>
            </a:extLst>
          </p:cNvPr>
          <p:cNvSpPr>
            <a:spLocks noGrp="1"/>
          </p:cNvSpPr>
          <p:nvPr>
            <p:ph type="sldNum" sz="quarter" idx="12"/>
          </p:nvPr>
        </p:nvSpPr>
        <p:spPr/>
        <p:txBody>
          <a:bodyPr/>
          <a:lstStyle/>
          <a:p>
            <a:fld id="{29CD70FE-A56D-DC4B-9FD7-C88000A781FE}" type="slidenum">
              <a:rPr lang="en-DE" smtClean="0"/>
              <a:t>8</a:t>
            </a:fld>
            <a:endParaRPr lang="en-DE"/>
          </a:p>
        </p:txBody>
      </p:sp>
      <p:pic>
        <p:nvPicPr>
          <p:cNvPr id="6" name="Picture 5">
            <a:extLst>
              <a:ext uri="{FF2B5EF4-FFF2-40B4-BE49-F238E27FC236}">
                <a16:creationId xmlns:a16="http://schemas.microsoft.com/office/drawing/2014/main" id="{CFE7B802-7D87-4968-D3E9-33C3618618A3}"/>
              </a:ext>
            </a:extLst>
          </p:cNvPr>
          <p:cNvPicPr>
            <a:picLocks noChangeAspect="1"/>
          </p:cNvPicPr>
          <p:nvPr/>
        </p:nvPicPr>
        <p:blipFill>
          <a:blip r:embed="rId3"/>
          <a:stretch>
            <a:fillRect/>
          </a:stretch>
        </p:blipFill>
        <p:spPr>
          <a:xfrm>
            <a:off x="2483548" y="494270"/>
            <a:ext cx="7224903" cy="6363730"/>
          </a:xfrm>
          <a:prstGeom prst="rect">
            <a:avLst/>
          </a:prstGeom>
        </p:spPr>
      </p:pic>
    </p:spTree>
    <p:extLst>
      <p:ext uri="{BB962C8B-B14F-4D97-AF65-F5344CB8AC3E}">
        <p14:creationId xmlns:p14="http://schemas.microsoft.com/office/powerpoint/2010/main" val="4180569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5CE57FE-CA80-1E16-8844-662E74B4807B}"/>
              </a:ext>
            </a:extLst>
          </p:cNvPr>
          <p:cNvSpPr>
            <a:spLocks noGrp="1"/>
          </p:cNvSpPr>
          <p:nvPr>
            <p:ph type="sldNum" sz="quarter" idx="12"/>
          </p:nvPr>
        </p:nvSpPr>
        <p:spPr/>
        <p:txBody>
          <a:bodyPr/>
          <a:lstStyle/>
          <a:p>
            <a:fld id="{29CD70FE-A56D-DC4B-9FD7-C88000A781FE}" type="slidenum">
              <a:rPr lang="en-DE" smtClean="0"/>
              <a:t>9</a:t>
            </a:fld>
            <a:endParaRPr lang="en-DE"/>
          </a:p>
        </p:txBody>
      </p:sp>
      <p:pic>
        <p:nvPicPr>
          <p:cNvPr id="6" name="Picture 5">
            <a:extLst>
              <a:ext uri="{FF2B5EF4-FFF2-40B4-BE49-F238E27FC236}">
                <a16:creationId xmlns:a16="http://schemas.microsoft.com/office/drawing/2014/main" id="{D03A7DC3-3A2C-FFF0-695B-25148CEF6959}"/>
              </a:ext>
            </a:extLst>
          </p:cNvPr>
          <p:cNvPicPr>
            <a:picLocks noChangeAspect="1"/>
          </p:cNvPicPr>
          <p:nvPr/>
        </p:nvPicPr>
        <p:blipFill>
          <a:blip r:embed="rId3"/>
          <a:stretch>
            <a:fillRect/>
          </a:stretch>
        </p:blipFill>
        <p:spPr>
          <a:xfrm>
            <a:off x="582628" y="1011195"/>
            <a:ext cx="5513372" cy="4856205"/>
          </a:xfrm>
          <a:prstGeom prst="rect">
            <a:avLst/>
          </a:prstGeom>
        </p:spPr>
      </p:pic>
      <p:pic>
        <p:nvPicPr>
          <p:cNvPr id="8" name="Picture 7">
            <a:extLst>
              <a:ext uri="{FF2B5EF4-FFF2-40B4-BE49-F238E27FC236}">
                <a16:creationId xmlns:a16="http://schemas.microsoft.com/office/drawing/2014/main" id="{F481B5A5-82B0-584C-B890-419B4E06D87A}"/>
              </a:ext>
            </a:extLst>
          </p:cNvPr>
          <p:cNvPicPr>
            <a:picLocks noChangeAspect="1"/>
          </p:cNvPicPr>
          <p:nvPr/>
        </p:nvPicPr>
        <p:blipFill>
          <a:blip r:embed="rId4"/>
          <a:stretch>
            <a:fillRect/>
          </a:stretch>
        </p:blipFill>
        <p:spPr>
          <a:xfrm>
            <a:off x="6096000" y="1015314"/>
            <a:ext cx="5564580" cy="4856205"/>
          </a:xfrm>
          <a:prstGeom prst="rect">
            <a:avLst/>
          </a:prstGeom>
        </p:spPr>
      </p:pic>
    </p:spTree>
    <p:extLst>
      <p:ext uri="{BB962C8B-B14F-4D97-AF65-F5344CB8AC3E}">
        <p14:creationId xmlns:p14="http://schemas.microsoft.com/office/powerpoint/2010/main" val="319616195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{FD543DB8-3EBE-5A4C-91FF-E00CC9EF0482}tf10001072</Template>
  <TotalTime>1849</TotalTime>
  <Words>1674</Words>
  <Application>Microsoft Macintosh PowerPoint</Application>
  <PresentationFormat>Widescreen</PresentationFormat>
  <Paragraphs>122</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Franklin Gothic Book</vt:lpstr>
      <vt:lpstr>Crop</vt:lpstr>
      <vt:lpstr>A Data-Driven Guide to Vinho Verde: Insights on Composition and Quality</vt:lpstr>
      <vt:lpstr>Agenda</vt:lpstr>
      <vt:lpstr>Dataset Overview</vt:lpstr>
      <vt:lpstr>Vinho Verde: General Characteristics</vt:lpstr>
      <vt:lpstr>White Vinho Verde (Vinho Verde Branco)</vt:lpstr>
      <vt:lpstr>Red Vinho Verde (Vinho Verde Tinto)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10</cp:revision>
  <dcterms:created xsi:type="dcterms:W3CDTF">2025-02-25T16:15:39Z</dcterms:created>
  <dcterms:modified xsi:type="dcterms:W3CDTF">2025-02-27T12:55:20Z</dcterms:modified>
</cp:coreProperties>
</file>