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1" d="100"/>
          <a:sy n="101" d="100"/>
        </p:scale>
        <p:origin x="9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AE5A45-D783-FF5B-536B-F416B7B7A1B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B4E1990-8569-91AE-75EF-E488A127B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5C6A8E6-E02B-8B27-3126-735285379BFA}"/>
              </a:ext>
            </a:extLst>
          </p:cNvPr>
          <p:cNvSpPr>
            <a:spLocks noGrp="1"/>
          </p:cNvSpPr>
          <p:nvPr>
            <p:ph type="dt" sz="half" idx="10"/>
          </p:nvPr>
        </p:nvSpPr>
        <p:spPr/>
        <p:txBody>
          <a:bodyPr/>
          <a:lstStyle/>
          <a:p>
            <a:fld id="{762B1D59-BFDF-44AA-8CF1-E885C00F8168}" type="datetimeFigureOut">
              <a:rPr lang="tr-TR" smtClean="0"/>
              <a:t>7.06.2024</a:t>
            </a:fld>
            <a:endParaRPr lang="tr-TR"/>
          </a:p>
        </p:txBody>
      </p:sp>
      <p:sp>
        <p:nvSpPr>
          <p:cNvPr id="5" name="Alt Bilgi Yer Tutucusu 4">
            <a:extLst>
              <a:ext uri="{FF2B5EF4-FFF2-40B4-BE49-F238E27FC236}">
                <a16:creationId xmlns:a16="http://schemas.microsoft.com/office/drawing/2014/main" id="{5F36F64E-A624-87EA-2B60-684A452A9B6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7A355F1-4256-3336-D5F2-A657D3AC917B}"/>
              </a:ext>
            </a:extLst>
          </p:cNvPr>
          <p:cNvSpPr>
            <a:spLocks noGrp="1"/>
          </p:cNvSpPr>
          <p:nvPr>
            <p:ph type="sldNum" sz="quarter" idx="12"/>
          </p:nvPr>
        </p:nvSpPr>
        <p:spPr/>
        <p:txBody>
          <a:bodyPr/>
          <a:lstStyle/>
          <a:p>
            <a:fld id="{85DF0569-F7CE-42AE-9058-12629C0CCBCF}" type="slidenum">
              <a:rPr lang="tr-TR" smtClean="0"/>
              <a:t>‹#›</a:t>
            </a:fld>
            <a:endParaRPr lang="tr-TR"/>
          </a:p>
        </p:txBody>
      </p:sp>
    </p:spTree>
    <p:extLst>
      <p:ext uri="{BB962C8B-B14F-4D97-AF65-F5344CB8AC3E}">
        <p14:creationId xmlns:p14="http://schemas.microsoft.com/office/powerpoint/2010/main" val="24786214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4DAF89-415E-05BC-4FF7-96A586F01623}"/>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76F42D9-493E-4FCF-D4C0-A614AC5BD40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507DD5D-4969-9552-E1F7-26F0333C67E7}"/>
              </a:ext>
            </a:extLst>
          </p:cNvPr>
          <p:cNvSpPr>
            <a:spLocks noGrp="1"/>
          </p:cNvSpPr>
          <p:nvPr>
            <p:ph type="dt" sz="half" idx="10"/>
          </p:nvPr>
        </p:nvSpPr>
        <p:spPr/>
        <p:txBody>
          <a:bodyPr/>
          <a:lstStyle/>
          <a:p>
            <a:fld id="{762B1D59-BFDF-44AA-8CF1-E885C00F8168}" type="datetimeFigureOut">
              <a:rPr lang="tr-TR" smtClean="0"/>
              <a:t>7.06.2024</a:t>
            </a:fld>
            <a:endParaRPr lang="tr-TR"/>
          </a:p>
        </p:txBody>
      </p:sp>
      <p:sp>
        <p:nvSpPr>
          <p:cNvPr id="5" name="Alt Bilgi Yer Tutucusu 4">
            <a:extLst>
              <a:ext uri="{FF2B5EF4-FFF2-40B4-BE49-F238E27FC236}">
                <a16:creationId xmlns:a16="http://schemas.microsoft.com/office/drawing/2014/main" id="{D9CF55CD-1C9D-79EC-DA3B-DD6B93D49F9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9AE775B-A758-A3A8-02BC-10B8737C9503}"/>
              </a:ext>
            </a:extLst>
          </p:cNvPr>
          <p:cNvSpPr>
            <a:spLocks noGrp="1"/>
          </p:cNvSpPr>
          <p:nvPr>
            <p:ph type="sldNum" sz="quarter" idx="12"/>
          </p:nvPr>
        </p:nvSpPr>
        <p:spPr/>
        <p:txBody>
          <a:bodyPr/>
          <a:lstStyle/>
          <a:p>
            <a:fld id="{85DF0569-F7CE-42AE-9058-12629C0CCBCF}" type="slidenum">
              <a:rPr lang="tr-TR" smtClean="0"/>
              <a:t>‹#›</a:t>
            </a:fld>
            <a:endParaRPr lang="tr-TR"/>
          </a:p>
        </p:txBody>
      </p:sp>
    </p:spTree>
    <p:extLst>
      <p:ext uri="{BB962C8B-B14F-4D97-AF65-F5344CB8AC3E}">
        <p14:creationId xmlns:p14="http://schemas.microsoft.com/office/powerpoint/2010/main" val="10788045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55E458D-70FD-74D5-CC69-9B906EAA005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6B98A9B8-8D96-E9B4-4100-864620FF16E5}"/>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6014D22-AE29-DAA2-89A2-1FAD5E551334}"/>
              </a:ext>
            </a:extLst>
          </p:cNvPr>
          <p:cNvSpPr>
            <a:spLocks noGrp="1"/>
          </p:cNvSpPr>
          <p:nvPr>
            <p:ph type="dt" sz="half" idx="10"/>
          </p:nvPr>
        </p:nvSpPr>
        <p:spPr/>
        <p:txBody>
          <a:bodyPr/>
          <a:lstStyle/>
          <a:p>
            <a:fld id="{762B1D59-BFDF-44AA-8CF1-E885C00F8168}" type="datetimeFigureOut">
              <a:rPr lang="tr-TR" smtClean="0"/>
              <a:t>7.06.2024</a:t>
            </a:fld>
            <a:endParaRPr lang="tr-TR"/>
          </a:p>
        </p:txBody>
      </p:sp>
      <p:sp>
        <p:nvSpPr>
          <p:cNvPr id="5" name="Alt Bilgi Yer Tutucusu 4">
            <a:extLst>
              <a:ext uri="{FF2B5EF4-FFF2-40B4-BE49-F238E27FC236}">
                <a16:creationId xmlns:a16="http://schemas.microsoft.com/office/drawing/2014/main" id="{BC24156A-09A5-D3CC-D298-4792F1F79C9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E5EEFC2-FB1D-608B-5EC5-C9D35FF62D28}"/>
              </a:ext>
            </a:extLst>
          </p:cNvPr>
          <p:cNvSpPr>
            <a:spLocks noGrp="1"/>
          </p:cNvSpPr>
          <p:nvPr>
            <p:ph type="sldNum" sz="quarter" idx="12"/>
          </p:nvPr>
        </p:nvSpPr>
        <p:spPr/>
        <p:txBody>
          <a:bodyPr/>
          <a:lstStyle/>
          <a:p>
            <a:fld id="{85DF0569-F7CE-42AE-9058-12629C0CCBCF}" type="slidenum">
              <a:rPr lang="tr-TR" smtClean="0"/>
              <a:t>‹#›</a:t>
            </a:fld>
            <a:endParaRPr lang="tr-TR"/>
          </a:p>
        </p:txBody>
      </p:sp>
    </p:spTree>
    <p:extLst>
      <p:ext uri="{BB962C8B-B14F-4D97-AF65-F5344CB8AC3E}">
        <p14:creationId xmlns:p14="http://schemas.microsoft.com/office/powerpoint/2010/main" val="17922782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F9499A-1CC0-F66B-E772-038D8577824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E833A60-4416-C08A-7E24-6640CA192810}"/>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C53E75D-A6B9-518A-9549-64B386BFBB5C}"/>
              </a:ext>
            </a:extLst>
          </p:cNvPr>
          <p:cNvSpPr>
            <a:spLocks noGrp="1"/>
          </p:cNvSpPr>
          <p:nvPr>
            <p:ph type="dt" sz="half" idx="10"/>
          </p:nvPr>
        </p:nvSpPr>
        <p:spPr/>
        <p:txBody>
          <a:bodyPr/>
          <a:lstStyle/>
          <a:p>
            <a:fld id="{762B1D59-BFDF-44AA-8CF1-E885C00F8168}" type="datetimeFigureOut">
              <a:rPr lang="tr-TR" smtClean="0"/>
              <a:t>7.06.2024</a:t>
            </a:fld>
            <a:endParaRPr lang="tr-TR"/>
          </a:p>
        </p:txBody>
      </p:sp>
      <p:sp>
        <p:nvSpPr>
          <p:cNvPr id="5" name="Alt Bilgi Yer Tutucusu 4">
            <a:extLst>
              <a:ext uri="{FF2B5EF4-FFF2-40B4-BE49-F238E27FC236}">
                <a16:creationId xmlns:a16="http://schemas.microsoft.com/office/drawing/2014/main" id="{1D7AF20A-83AC-8425-65C3-45D3E3E604C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D956ED6-EBCE-B991-01ED-B4C0B26AC44E}"/>
              </a:ext>
            </a:extLst>
          </p:cNvPr>
          <p:cNvSpPr>
            <a:spLocks noGrp="1"/>
          </p:cNvSpPr>
          <p:nvPr>
            <p:ph type="sldNum" sz="quarter" idx="12"/>
          </p:nvPr>
        </p:nvSpPr>
        <p:spPr/>
        <p:txBody>
          <a:bodyPr/>
          <a:lstStyle/>
          <a:p>
            <a:fld id="{85DF0569-F7CE-42AE-9058-12629C0CCBCF}" type="slidenum">
              <a:rPr lang="tr-TR" smtClean="0"/>
              <a:t>‹#›</a:t>
            </a:fld>
            <a:endParaRPr lang="tr-TR"/>
          </a:p>
        </p:txBody>
      </p:sp>
    </p:spTree>
    <p:extLst>
      <p:ext uri="{BB962C8B-B14F-4D97-AF65-F5344CB8AC3E}">
        <p14:creationId xmlns:p14="http://schemas.microsoft.com/office/powerpoint/2010/main" val="40769832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4841C1-7978-8E8A-D7B7-2C22547CC31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02FDB13C-7341-36F1-85C0-8DA6AFDB5E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1396F59C-6160-4E52-267A-44B05685F6CC}"/>
              </a:ext>
            </a:extLst>
          </p:cNvPr>
          <p:cNvSpPr>
            <a:spLocks noGrp="1"/>
          </p:cNvSpPr>
          <p:nvPr>
            <p:ph type="dt" sz="half" idx="10"/>
          </p:nvPr>
        </p:nvSpPr>
        <p:spPr/>
        <p:txBody>
          <a:bodyPr/>
          <a:lstStyle/>
          <a:p>
            <a:fld id="{762B1D59-BFDF-44AA-8CF1-E885C00F8168}" type="datetimeFigureOut">
              <a:rPr lang="tr-TR" smtClean="0"/>
              <a:t>7.06.2024</a:t>
            </a:fld>
            <a:endParaRPr lang="tr-TR"/>
          </a:p>
        </p:txBody>
      </p:sp>
      <p:sp>
        <p:nvSpPr>
          <p:cNvPr id="5" name="Alt Bilgi Yer Tutucusu 4">
            <a:extLst>
              <a:ext uri="{FF2B5EF4-FFF2-40B4-BE49-F238E27FC236}">
                <a16:creationId xmlns:a16="http://schemas.microsoft.com/office/drawing/2014/main" id="{DA24A29C-996E-6CA2-ECB1-A5AE46960E3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E157B25-07FC-044E-E7F5-40E884D252FC}"/>
              </a:ext>
            </a:extLst>
          </p:cNvPr>
          <p:cNvSpPr>
            <a:spLocks noGrp="1"/>
          </p:cNvSpPr>
          <p:nvPr>
            <p:ph type="sldNum" sz="quarter" idx="12"/>
          </p:nvPr>
        </p:nvSpPr>
        <p:spPr/>
        <p:txBody>
          <a:bodyPr/>
          <a:lstStyle/>
          <a:p>
            <a:fld id="{85DF0569-F7CE-42AE-9058-12629C0CCBCF}" type="slidenum">
              <a:rPr lang="tr-TR" smtClean="0"/>
              <a:t>‹#›</a:t>
            </a:fld>
            <a:endParaRPr lang="tr-TR"/>
          </a:p>
        </p:txBody>
      </p:sp>
    </p:spTree>
    <p:extLst>
      <p:ext uri="{BB962C8B-B14F-4D97-AF65-F5344CB8AC3E}">
        <p14:creationId xmlns:p14="http://schemas.microsoft.com/office/powerpoint/2010/main" val="6464684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4F3D26-9AA2-88B3-FF64-FC3DC020FBE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3699EB9-4BCE-A6D1-78C3-3980CA593A71}"/>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1E4D901-BE73-018A-02C5-3047DDBC738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528741AB-0D22-B9D7-EDC4-51E69C6163FA}"/>
              </a:ext>
            </a:extLst>
          </p:cNvPr>
          <p:cNvSpPr>
            <a:spLocks noGrp="1"/>
          </p:cNvSpPr>
          <p:nvPr>
            <p:ph type="dt" sz="half" idx="10"/>
          </p:nvPr>
        </p:nvSpPr>
        <p:spPr/>
        <p:txBody>
          <a:bodyPr/>
          <a:lstStyle/>
          <a:p>
            <a:fld id="{762B1D59-BFDF-44AA-8CF1-E885C00F8168}" type="datetimeFigureOut">
              <a:rPr lang="tr-TR" smtClean="0"/>
              <a:t>7.06.2024</a:t>
            </a:fld>
            <a:endParaRPr lang="tr-TR"/>
          </a:p>
        </p:txBody>
      </p:sp>
      <p:sp>
        <p:nvSpPr>
          <p:cNvPr id="6" name="Alt Bilgi Yer Tutucusu 5">
            <a:extLst>
              <a:ext uri="{FF2B5EF4-FFF2-40B4-BE49-F238E27FC236}">
                <a16:creationId xmlns:a16="http://schemas.microsoft.com/office/drawing/2014/main" id="{D9038640-0275-EA06-7438-E833B929373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A1E4641-6058-A7AD-41BB-024E72A02801}"/>
              </a:ext>
            </a:extLst>
          </p:cNvPr>
          <p:cNvSpPr>
            <a:spLocks noGrp="1"/>
          </p:cNvSpPr>
          <p:nvPr>
            <p:ph type="sldNum" sz="quarter" idx="12"/>
          </p:nvPr>
        </p:nvSpPr>
        <p:spPr/>
        <p:txBody>
          <a:bodyPr/>
          <a:lstStyle/>
          <a:p>
            <a:fld id="{85DF0569-F7CE-42AE-9058-12629C0CCBCF}" type="slidenum">
              <a:rPr lang="tr-TR" smtClean="0"/>
              <a:t>‹#›</a:t>
            </a:fld>
            <a:endParaRPr lang="tr-TR"/>
          </a:p>
        </p:txBody>
      </p:sp>
    </p:spTree>
    <p:extLst>
      <p:ext uri="{BB962C8B-B14F-4D97-AF65-F5344CB8AC3E}">
        <p14:creationId xmlns:p14="http://schemas.microsoft.com/office/powerpoint/2010/main" val="633481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1CEEB6-ADE9-C0B8-0EC6-D3598B6AB3D8}"/>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8CFF16F-DB31-4A61-FFEE-054185819A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E779813-F8B6-9CCB-5149-E155003BEC67}"/>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7339A72-0C42-282D-DE3A-D2D5A6606B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20442566-92CC-30D8-7362-D2710DD3E41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E42FC63-7EC7-C16A-B88D-4B91D3271CC1}"/>
              </a:ext>
            </a:extLst>
          </p:cNvPr>
          <p:cNvSpPr>
            <a:spLocks noGrp="1"/>
          </p:cNvSpPr>
          <p:nvPr>
            <p:ph type="dt" sz="half" idx="10"/>
          </p:nvPr>
        </p:nvSpPr>
        <p:spPr/>
        <p:txBody>
          <a:bodyPr/>
          <a:lstStyle/>
          <a:p>
            <a:fld id="{762B1D59-BFDF-44AA-8CF1-E885C00F8168}" type="datetimeFigureOut">
              <a:rPr lang="tr-TR" smtClean="0"/>
              <a:t>7.06.2024</a:t>
            </a:fld>
            <a:endParaRPr lang="tr-TR"/>
          </a:p>
        </p:txBody>
      </p:sp>
      <p:sp>
        <p:nvSpPr>
          <p:cNvPr id="8" name="Alt Bilgi Yer Tutucusu 7">
            <a:extLst>
              <a:ext uri="{FF2B5EF4-FFF2-40B4-BE49-F238E27FC236}">
                <a16:creationId xmlns:a16="http://schemas.microsoft.com/office/drawing/2014/main" id="{2FFFAE40-85DC-620B-7102-320082297A15}"/>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94DCE70-4785-93F1-5A00-1418357B4123}"/>
              </a:ext>
            </a:extLst>
          </p:cNvPr>
          <p:cNvSpPr>
            <a:spLocks noGrp="1"/>
          </p:cNvSpPr>
          <p:nvPr>
            <p:ph type="sldNum" sz="quarter" idx="12"/>
          </p:nvPr>
        </p:nvSpPr>
        <p:spPr/>
        <p:txBody>
          <a:bodyPr/>
          <a:lstStyle/>
          <a:p>
            <a:fld id="{85DF0569-F7CE-42AE-9058-12629C0CCBCF}" type="slidenum">
              <a:rPr lang="tr-TR" smtClean="0"/>
              <a:t>‹#›</a:t>
            </a:fld>
            <a:endParaRPr lang="tr-TR"/>
          </a:p>
        </p:txBody>
      </p:sp>
    </p:spTree>
    <p:extLst>
      <p:ext uri="{BB962C8B-B14F-4D97-AF65-F5344CB8AC3E}">
        <p14:creationId xmlns:p14="http://schemas.microsoft.com/office/powerpoint/2010/main" val="17347090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51F65C-078E-36CB-0A75-00DAC48E995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8A74E631-5405-3602-9965-623762BAC39A}"/>
              </a:ext>
            </a:extLst>
          </p:cNvPr>
          <p:cNvSpPr>
            <a:spLocks noGrp="1"/>
          </p:cNvSpPr>
          <p:nvPr>
            <p:ph type="dt" sz="half" idx="10"/>
          </p:nvPr>
        </p:nvSpPr>
        <p:spPr/>
        <p:txBody>
          <a:bodyPr/>
          <a:lstStyle/>
          <a:p>
            <a:fld id="{762B1D59-BFDF-44AA-8CF1-E885C00F8168}" type="datetimeFigureOut">
              <a:rPr lang="tr-TR" smtClean="0"/>
              <a:t>7.06.2024</a:t>
            </a:fld>
            <a:endParaRPr lang="tr-TR"/>
          </a:p>
        </p:txBody>
      </p:sp>
      <p:sp>
        <p:nvSpPr>
          <p:cNvPr id="4" name="Alt Bilgi Yer Tutucusu 3">
            <a:extLst>
              <a:ext uri="{FF2B5EF4-FFF2-40B4-BE49-F238E27FC236}">
                <a16:creationId xmlns:a16="http://schemas.microsoft.com/office/drawing/2014/main" id="{5DC0E9DD-A224-6228-915F-BE0AE61EE0F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920CF4E0-5DB6-C3FE-C450-4BE3729524E1}"/>
              </a:ext>
            </a:extLst>
          </p:cNvPr>
          <p:cNvSpPr>
            <a:spLocks noGrp="1"/>
          </p:cNvSpPr>
          <p:nvPr>
            <p:ph type="sldNum" sz="quarter" idx="12"/>
          </p:nvPr>
        </p:nvSpPr>
        <p:spPr/>
        <p:txBody>
          <a:bodyPr/>
          <a:lstStyle/>
          <a:p>
            <a:fld id="{85DF0569-F7CE-42AE-9058-12629C0CCBCF}" type="slidenum">
              <a:rPr lang="tr-TR" smtClean="0"/>
              <a:t>‹#›</a:t>
            </a:fld>
            <a:endParaRPr lang="tr-TR"/>
          </a:p>
        </p:txBody>
      </p:sp>
    </p:spTree>
    <p:extLst>
      <p:ext uri="{BB962C8B-B14F-4D97-AF65-F5344CB8AC3E}">
        <p14:creationId xmlns:p14="http://schemas.microsoft.com/office/powerpoint/2010/main" val="38158418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59F0866-FC63-055F-B8A0-25D2F1FC5D82}"/>
              </a:ext>
            </a:extLst>
          </p:cNvPr>
          <p:cNvSpPr>
            <a:spLocks noGrp="1"/>
          </p:cNvSpPr>
          <p:nvPr>
            <p:ph type="dt" sz="half" idx="10"/>
          </p:nvPr>
        </p:nvSpPr>
        <p:spPr/>
        <p:txBody>
          <a:bodyPr/>
          <a:lstStyle/>
          <a:p>
            <a:fld id="{762B1D59-BFDF-44AA-8CF1-E885C00F8168}" type="datetimeFigureOut">
              <a:rPr lang="tr-TR" smtClean="0"/>
              <a:t>7.06.2024</a:t>
            </a:fld>
            <a:endParaRPr lang="tr-TR"/>
          </a:p>
        </p:txBody>
      </p:sp>
      <p:sp>
        <p:nvSpPr>
          <p:cNvPr id="3" name="Alt Bilgi Yer Tutucusu 2">
            <a:extLst>
              <a:ext uri="{FF2B5EF4-FFF2-40B4-BE49-F238E27FC236}">
                <a16:creationId xmlns:a16="http://schemas.microsoft.com/office/drawing/2014/main" id="{BE3AD8B3-9284-16B9-832B-985FF0A917D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90F5FBE-3397-D2F1-43E1-E7E6C5BA72EC}"/>
              </a:ext>
            </a:extLst>
          </p:cNvPr>
          <p:cNvSpPr>
            <a:spLocks noGrp="1"/>
          </p:cNvSpPr>
          <p:nvPr>
            <p:ph type="sldNum" sz="quarter" idx="12"/>
          </p:nvPr>
        </p:nvSpPr>
        <p:spPr/>
        <p:txBody>
          <a:bodyPr/>
          <a:lstStyle/>
          <a:p>
            <a:fld id="{85DF0569-F7CE-42AE-9058-12629C0CCBCF}" type="slidenum">
              <a:rPr lang="tr-TR" smtClean="0"/>
              <a:t>‹#›</a:t>
            </a:fld>
            <a:endParaRPr lang="tr-TR"/>
          </a:p>
        </p:txBody>
      </p:sp>
    </p:spTree>
    <p:extLst>
      <p:ext uri="{BB962C8B-B14F-4D97-AF65-F5344CB8AC3E}">
        <p14:creationId xmlns:p14="http://schemas.microsoft.com/office/powerpoint/2010/main" val="445182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770B27-B7C8-8806-D5A4-43B1A966915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EB71E74-27DE-FF07-5988-E594A3EDE6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FA957B5-32C8-10CE-CEE0-AD724667C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7B5F3C6-22E5-63D8-7E52-A0750C8347F5}"/>
              </a:ext>
            </a:extLst>
          </p:cNvPr>
          <p:cNvSpPr>
            <a:spLocks noGrp="1"/>
          </p:cNvSpPr>
          <p:nvPr>
            <p:ph type="dt" sz="half" idx="10"/>
          </p:nvPr>
        </p:nvSpPr>
        <p:spPr/>
        <p:txBody>
          <a:bodyPr/>
          <a:lstStyle/>
          <a:p>
            <a:fld id="{762B1D59-BFDF-44AA-8CF1-E885C00F8168}" type="datetimeFigureOut">
              <a:rPr lang="tr-TR" smtClean="0"/>
              <a:t>7.06.2024</a:t>
            </a:fld>
            <a:endParaRPr lang="tr-TR"/>
          </a:p>
        </p:txBody>
      </p:sp>
      <p:sp>
        <p:nvSpPr>
          <p:cNvPr id="6" name="Alt Bilgi Yer Tutucusu 5">
            <a:extLst>
              <a:ext uri="{FF2B5EF4-FFF2-40B4-BE49-F238E27FC236}">
                <a16:creationId xmlns:a16="http://schemas.microsoft.com/office/drawing/2014/main" id="{BC2E3C8B-A4CB-1E65-6D25-F14E8FC394D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489A20A-0013-AC27-80BD-F41E084333BA}"/>
              </a:ext>
            </a:extLst>
          </p:cNvPr>
          <p:cNvSpPr>
            <a:spLocks noGrp="1"/>
          </p:cNvSpPr>
          <p:nvPr>
            <p:ph type="sldNum" sz="quarter" idx="12"/>
          </p:nvPr>
        </p:nvSpPr>
        <p:spPr/>
        <p:txBody>
          <a:bodyPr/>
          <a:lstStyle/>
          <a:p>
            <a:fld id="{85DF0569-F7CE-42AE-9058-12629C0CCBCF}" type="slidenum">
              <a:rPr lang="tr-TR" smtClean="0"/>
              <a:t>‹#›</a:t>
            </a:fld>
            <a:endParaRPr lang="tr-TR"/>
          </a:p>
        </p:txBody>
      </p:sp>
    </p:spTree>
    <p:extLst>
      <p:ext uri="{BB962C8B-B14F-4D97-AF65-F5344CB8AC3E}">
        <p14:creationId xmlns:p14="http://schemas.microsoft.com/office/powerpoint/2010/main" val="23108307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07E05C-CE32-3CCC-0825-BB56486365B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186B1776-E585-B98C-F78C-668286FE97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254F9127-39FB-E3DD-F81A-62EB15AFF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423C7B1-B22E-9E68-3D67-5E56388016CE}"/>
              </a:ext>
            </a:extLst>
          </p:cNvPr>
          <p:cNvSpPr>
            <a:spLocks noGrp="1"/>
          </p:cNvSpPr>
          <p:nvPr>
            <p:ph type="dt" sz="half" idx="10"/>
          </p:nvPr>
        </p:nvSpPr>
        <p:spPr/>
        <p:txBody>
          <a:bodyPr/>
          <a:lstStyle/>
          <a:p>
            <a:fld id="{762B1D59-BFDF-44AA-8CF1-E885C00F8168}" type="datetimeFigureOut">
              <a:rPr lang="tr-TR" smtClean="0"/>
              <a:t>7.06.2024</a:t>
            </a:fld>
            <a:endParaRPr lang="tr-TR"/>
          </a:p>
        </p:txBody>
      </p:sp>
      <p:sp>
        <p:nvSpPr>
          <p:cNvPr id="6" name="Alt Bilgi Yer Tutucusu 5">
            <a:extLst>
              <a:ext uri="{FF2B5EF4-FFF2-40B4-BE49-F238E27FC236}">
                <a16:creationId xmlns:a16="http://schemas.microsoft.com/office/drawing/2014/main" id="{98A725C3-04DD-A052-C216-C529866441A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C7A8940-1606-7A45-E45A-E410DE63FD59}"/>
              </a:ext>
            </a:extLst>
          </p:cNvPr>
          <p:cNvSpPr>
            <a:spLocks noGrp="1"/>
          </p:cNvSpPr>
          <p:nvPr>
            <p:ph type="sldNum" sz="quarter" idx="12"/>
          </p:nvPr>
        </p:nvSpPr>
        <p:spPr/>
        <p:txBody>
          <a:bodyPr/>
          <a:lstStyle/>
          <a:p>
            <a:fld id="{85DF0569-F7CE-42AE-9058-12629C0CCBCF}" type="slidenum">
              <a:rPr lang="tr-TR" smtClean="0"/>
              <a:t>‹#›</a:t>
            </a:fld>
            <a:endParaRPr lang="tr-TR"/>
          </a:p>
        </p:txBody>
      </p:sp>
    </p:spTree>
    <p:extLst>
      <p:ext uri="{BB962C8B-B14F-4D97-AF65-F5344CB8AC3E}">
        <p14:creationId xmlns:p14="http://schemas.microsoft.com/office/powerpoint/2010/main" val="7877374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3565551-7E08-7271-401B-6A3324D1D1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BE64EAA-CDC8-4E89-BCAF-A35E6EE1BC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414DE38-EC57-7AF5-A21E-438D903308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2B1D59-BFDF-44AA-8CF1-E885C00F8168}" type="datetimeFigureOut">
              <a:rPr lang="tr-TR" smtClean="0"/>
              <a:t>7.06.2024</a:t>
            </a:fld>
            <a:endParaRPr lang="tr-TR"/>
          </a:p>
        </p:txBody>
      </p:sp>
      <p:sp>
        <p:nvSpPr>
          <p:cNvPr id="5" name="Alt Bilgi Yer Tutucusu 4">
            <a:extLst>
              <a:ext uri="{FF2B5EF4-FFF2-40B4-BE49-F238E27FC236}">
                <a16:creationId xmlns:a16="http://schemas.microsoft.com/office/drawing/2014/main" id="{4D0AD5D6-66E5-5144-7249-F56F43BD8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F0048129-FDDE-1AFD-31FF-6F571395DE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DF0569-F7CE-42AE-9058-12629C0CCBCF}" type="slidenum">
              <a:rPr lang="tr-TR" smtClean="0"/>
              <a:t>‹#›</a:t>
            </a:fld>
            <a:endParaRPr lang="tr-TR"/>
          </a:p>
        </p:txBody>
      </p:sp>
    </p:spTree>
    <p:extLst>
      <p:ext uri="{BB962C8B-B14F-4D97-AF65-F5344CB8AC3E}">
        <p14:creationId xmlns:p14="http://schemas.microsoft.com/office/powerpoint/2010/main" val="1619634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8E4675-696A-AEF4-0469-170D1527BA05}"/>
              </a:ext>
            </a:extLst>
          </p:cNvPr>
          <p:cNvSpPr>
            <a:spLocks noGrp="1"/>
          </p:cNvSpPr>
          <p:nvPr>
            <p:ph type="ctrTitle"/>
          </p:nvPr>
        </p:nvSpPr>
        <p:spPr>
          <a:xfrm>
            <a:off x="561975" y="1122363"/>
            <a:ext cx="9144000" cy="2387600"/>
          </a:xfrm>
        </p:spPr>
        <p:txBody>
          <a:bodyPr>
            <a:normAutofit/>
          </a:bodyPr>
          <a:lstStyle/>
          <a:p>
            <a:pPr algn="l"/>
            <a:r>
              <a:rPr lang="tr-TR" sz="3600" b="1" i="0" dirty="0">
                <a:solidFill>
                  <a:srgbClr val="262626"/>
                </a:solidFill>
                <a:effectLst/>
                <a:highlight>
                  <a:srgbClr val="FFFFFF"/>
                </a:highlight>
              </a:rPr>
              <a:t>BYM308 - Yapay Zekaya Giriş</a:t>
            </a:r>
            <a:br>
              <a:rPr lang="tr-TR" sz="3600" b="1" i="0" dirty="0">
                <a:solidFill>
                  <a:srgbClr val="262626"/>
                </a:solidFill>
                <a:effectLst/>
                <a:highlight>
                  <a:srgbClr val="FFFFFF"/>
                </a:highlight>
              </a:rPr>
            </a:br>
            <a:br>
              <a:rPr lang="tr-TR" sz="3600" b="1" i="0" dirty="0">
                <a:solidFill>
                  <a:srgbClr val="262626"/>
                </a:solidFill>
                <a:effectLst/>
                <a:highlight>
                  <a:srgbClr val="FFFFFF"/>
                </a:highlight>
              </a:rPr>
            </a:br>
            <a:r>
              <a:rPr lang="tr-TR" sz="3600" b="1" i="0" dirty="0" err="1">
                <a:solidFill>
                  <a:srgbClr val="262626"/>
                </a:solidFill>
                <a:effectLst/>
                <a:highlight>
                  <a:srgbClr val="FFFFFF"/>
                </a:highlight>
              </a:rPr>
              <a:t>Next</a:t>
            </a:r>
            <a:r>
              <a:rPr lang="tr-TR" sz="3600" b="1" i="0" dirty="0">
                <a:solidFill>
                  <a:srgbClr val="262626"/>
                </a:solidFill>
                <a:effectLst/>
                <a:highlight>
                  <a:srgbClr val="FFFFFF"/>
                </a:highlight>
              </a:rPr>
              <a:t> Word </a:t>
            </a:r>
            <a:r>
              <a:rPr lang="tr-TR" sz="3600" b="1" i="0" dirty="0" err="1">
                <a:solidFill>
                  <a:srgbClr val="262626"/>
                </a:solidFill>
                <a:effectLst/>
                <a:highlight>
                  <a:srgbClr val="FFFFFF"/>
                </a:highlight>
              </a:rPr>
              <a:t>Prediction</a:t>
            </a:r>
            <a:br>
              <a:rPr lang="tr-TR" sz="3600" b="1" dirty="0">
                <a:solidFill>
                  <a:srgbClr val="262626"/>
                </a:solidFill>
                <a:highlight>
                  <a:srgbClr val="FFFFFF"/>
                </a:highlight>
              </a:rPr>
            </a:br>
            <a:r>
              <a:rPr lang="tr-TR" sz="3600" b="1" dirty="0">
                <a:solidFill>
                  <a:srgbClr val="262626"/>
                </a:solidFill>
                <a:highlight>
                  <a:srgbClr val="FFFFFF"/>
                </a:highlight>
              </a:rPr>
              <a:t>(Sonraki Kelime Tahmini)</a:t>
            </a:r>
          </a:p>
        </p:txBody>
      </p:sp>
      <p:sp>
        <p:nvSpPr>
          <p:cNvPr id="3" name="Alt Başlık 2">
            <a:extLst>
              <a:ext uri="{FF2B5EF4-FFF2-40B4-BE49-F238E27FC236}">
                <a16:creationId xmlns:a16="http://schemas.microsoft.com/office/drawing/2014/main" id="{3B06F784-1544-9FC8-265D-5766783BBF57}"/>
              </a:ext>
            </a:extLst>
          </p:cNvPr>
          <p:cNvSpPr>
            <a:spLocks noGrp="1"/>
          </p:cNvSpPr>
          <p:nvPr>
            <p:ph type="subTitle" idx="1"/>
          </p:nvPr>
        </p:nvSpPr>
        <p:spPr>
          <a:xfrm>
            <a:off x="561975" y="3602038"/>
            <a:ext cx="9144000" cy="1655762"/>
          </a:xfrm>
        </p:spPr>
        <p:txBody>
          <a:bodyPr>
            <a:normAutofit lnSpcReduction="10000"/>
          </a:bodyPr>
          <a:lstStyle/>
          <a:p>
            <a:pPr algn="l"/>
            <a:endParaRPr lang="tr-TR" dirty="0"/>
          </a:p>
          <a:p>
            <a:pPr algn="l"/>
            <a:r>
              <a:rPr lang="tr-TR" dirty="0">
                <a:solidFill>
                  <a:srgbClr val="262626"/>
                </a:solidFill>
                <a:latin typeface="Abadi Extra Light" panose="020B0204020104020204" pitchFamily="34" charset="0"/>
              </a:rPr>
              <a:t>Gökhan ALTUNDAL</a:t>
            </a:r>
          </a:p>
          <a:p>
            <a:pPr algn="l"/>
            <a:r>
              <a:rPr lang="tr-TR" dirty="0">
                <a:solidFill>
                  <a:srgbClr val="262626"/>
                </a:solidFill>
                <a:latin typeface="Abadi Extra Light" panose="020B0204020104020204" pitchFamily="34" charset="0"/>
              </a:rPr>
              <a:t>Muzaffer Enes YILDIRIM</a:t>
            </a:r>
          </a:p>
          <a:p>
            <a:pPr algn="l"/>
            <a:r>
              <a:rPr lang="tr-TR" dirty="0">
                <a:solidFill>
                  <a:srgbClr val="262626"/>
                </a:solidFill>
                <a:latin typeface="Abadi Extra Light" panose="020B0204020104020204" pitchFamily="34" charset="0"/>
              </a:rPr>
              <a:t>Ege Kerem TARAKÇI</a:t>
            </a:r>
          </a:p>
        </p:txBody>
      </p:sp>
      <p:pic>
        <p:nvPicPr>
          <p:cNvPr id="6" name="Resim 5" descr="ekran görüntüsü, tasarım, kalıp, desen, düzen içeren bir resim&#10;&#10;Açıklama otomatik olarak oluşturuldu">
            <a:extLst>
              <a:ext uri="{FF2B5EF4-FFF2-40B4-BE49-F238E27FC236}">
                <a16:creationId xmlns:a16="http://schemas.microsoft.com/office/drawing/2014/main" id="{7F09FDBE-77A9-3A74-4A24-3A3AF3C4B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375" y="1209675"/>
            <a:ext cx="4438650" cy="4438650"/>
          </a:xfrm>
          <a:prstGeom prst="rect">
            <a:avLst/>
          </a:prstGeom>
        </p:spPr>
      </p:pic>
    </p:spTree>
    <p:extLst>
      <p:ext uri="{BB962C8B-B14F-4D97-AF65-F5344CB8AC3E}">
        <p14:creationId xmlns:p14="http://schemas.microsoft.com/office/powerpoint/2010/main" val="32018024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4D65094-71B4-FBE7-2166-A11DA32A78BB}"/>
              </a:ext>
            </a:extLst>
          </p:cNvPr>
          <p:cNvSpPr/>
          <p:nvPr/>
        </p:nvSpPr>
        <p:spPr>
          <a:xfrm>
            <a:off x="5029200" y="0"/>
            <a:ext cx="7162801"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E797D0E8-E982-FE95-7D58-783442468C06}"/>
              </a:ext>
            </a:extLst>
          </p:cNvPr>
          <p:cNvSpPr txBox="1"/>
          <p:nvPr/>
        </p:nvSpPr>
        <p:spPr>
          <a:xfrm>
            <a:off x="590550" y="2413337"/>
            <a:ext cx="4176715" cy="2308324"/>
          </a:xfrm>
          <a:prstGeom prst="rect">
            <a:avLst/>
          </a:prstGeom>
          <a:noFill/>
        </p:spPr>
        <p:txBody>
          <a:bodyPr wrap="square" rtlCol="0">
            <a:spAutoFit/>
          </a:bodyPr>
          <a:lstStyle/>
          <a:p>
            <a:r>
              <a:rPr lang="tr-TR" dirty="0"/>
              <a:t>Model, </a:t>
            </a:r>
            <a:r>
              <a:rPr lang="tr-TR" dirty="0" err="1"/>
              <a:t>Sequential</a:t>
            </a:r>
            <a:r>
              <a:rPr lang="tr-TR" dirty="0"/>
              <a:t> API kullanılarak oluşturulmuştur ve şu katmanlardan oluşur:</a:t>
            </a:r>
          </a:p>
          <a:p>
            <a:endParaRPr lang="tr-TR" dirty="0"/>
          </a:p>
          <a:p>
            <a:r>
              <a:rPr lang="tr-TR" b="1" dirty="0" err="1"/>
              <a:t>Embedding</a:t>
            </a:r>
            <a:r>
              <a:rPr lang="tr-TR" b="1" dirty="0"/>
              <a:t> </a:t>
            </a:r>
            <a:r>
              <a:rPr lang="tr-TR" b="1" dirty="0" err="1"/>
              <a:t>Layer</a:t>
            </a:r>
            <a:r>
              <a:rPr lang="tr-TR" b="1" dirty="0"/>
              <a:t>:</a:t>
            </a:r>
          </a:p>
          <a:p>
            <a:endParaRPr lang="tr-TR" dirty="0"/>
          </a:p>
          <a:p>
            <a:r>
              <a:rPr lang="tr-TR" dirty="0"/>
              <a:t>Kelimeleri 100 boyutlu vektörlere dönüştürür.</a:t>
            </a:r>
          </a:p>
        </p:txBody>
      </p:sp>
      <p:sp>
        <p:nvSpPr>
          <p:cNvPr id="7" name="Metin kutusu 6">
            <a:extLst>
              <a:ext uri="{FF2B5EF4-FFF2-40B4-BE49-F238E27FC236}">
                <a16:creationId xmlns:a16="http://schemas.microsoft.com/office/drawing/2014/main" id="{907428FF-50AC-0FCB-C973-0612442385C9}"/>
              </a:ext>
            </a:extLst>
          </p:cNvPr>
          <p:cNvSpPr txBox="1"/>
          <p:nvPr/>
        </p:nvSpPr>
        <p:spPr>
          <a:xfrm>
            <a:off x="5638801" y="3290500"/>
            <a:ext cx="6553199" cy="276999"/>
          </a:xfrm>
          <a:prstGeom prst="rect">
            <a:avLst/>
          </a:prstGeom>
          <a:noFill/>
        </p:spPr>
        <p:txBody>
          <a:bodyPr wrap="square" rtlCol="0">
            <a:spAutoFit/>
          </a:bodyPr>
          <a:lstStyle/>
          <a:p>
            <a:r>
              <a:rPr lang="en-US" sz="1200" dirty="0" err="1">
                <a:solidFill>
                  <a:schemeClr val="bg1"/>
                </a:solidFill>
                <a:latin typeface="Lucida Console" panose="020B0609040504020204" pitchFamily="49" charset="0"/>
              </a:rPr>
              <a:t>model.add</a:t>
            </a:r>
            <a:r>
              <a:rPr lang="en-US" sz="1200" dirty="0">
                <a:solidFill>
                  <a:schemeClr val="bg1"/>
                </a:solidFill>
                <a:latin typeface="Lucida Console" panose="020B0609040504020204" pitchFamily="49" charset="0"/>
              </a:rPr>
              <a:t>(Embedding(</a:t>
            </a:r>
            <a:r>
              <a:rPr lang="en-US" sz="1200" dirty="0" err="1">
                <a:solidFill>
                  <a:schemeClr val="bg1"/>
                </a:solidFill>
                <a:latin typeface="Lucida Console" panose="020B0609040504020204" pitchFamily="49" charset="0"/>
              </a:rPr>
              <a:t>vocab_size</a:t>
            </a:r>
            <a:r>
              <a:rPr lang="en-US" sz="1200" dirty="0">
                <a:solidFill>
                  <a:schemeClr val="bg1"/>
                </a:solidFill>
                <a:latin typeface="Lucida Console" panose="020B0609040504020204" pitchFamily="49" charset="0"/>
              </a:rPr>
              <a:t>, 100, </a:t>
            </a:r>
            <a:r>
              <a:rPr lang="en-US" sz="1200" dirty="0" err="1">
                <a:solidFill>
                  <a:schemeClr val="bg1"/>
                </a:solidFill>
                <a:latin typeface="Lucida Console" panose="020B0609040504020204" pitchFamily="49" charset="0"/>
              </a:rPr>
              <a:t>input_length</a:t>
            </a:r>
            <a:r>
              <a:rPr lang="en-US" sz="1200" dirty="0">
                <a:solidFill>
                  <a:schemeClr val="bg1"/>
                </a:solidFill>
                <a:latin typeface="Lucida Console" panose="020B0609040504020204" pitchFamily="49" charset="0"/>
              </a:rPr>
              <a:t>=max_length-1))</a:t>
            </a:r>
          </a:p>
        </p:txBody>
      </p:sp>
      <p:sp>
        <p:nvSpPr>
          <p:cNvPr id="2" name="Metin kutusu 1">
            <a:extLst>
              <a:ext uri="{FF2B5EF4-FFF2-40B4-BE49-F238E27FC236}">
                <a16:creationId xmlns:a16="http://schemas.microsoft.com/office/drawing/2014/main" id="{8DD324D8-1487-E784-FDE4-3A0C75DDF8BD}"/>
              </a:ext>
            </a:extLst>
          </p:cNvPr>
          <p:cNvSpPr txBox="1"/>
          <p:nvPr/>
        </p:nvSpPr>
        <p:spPr>
          <a:xfrm>
            <a:off x="590550" y="428625"/>
            <a:ext cx="5276850" cy="646331"/>
          </a:xfrm>
          <a:prstGeom prst="rect">
            <a:avLst/>
          </a:prstGeom>
          <a:noFill/>
        </p:spPr>
        <p:txBody>
          <a:bodyPr wrap="square" rtlCol="0">
            <a:spAutoFit/>
          </a:bodyPr>
          <a:lstStyle/>
          <a:p>
            <a:r>
              <a:rPr lang="tr-TR" sz="3600" b="1" dirty="0">
                <a:solidFill>
                  <a:srgbClr val="262626"/>
                </a:solidFill>
              </a:rPr>
              <a:t>2. Model Mimarisi</a:t>
            </a:r>
          </a:p>
        </p:txBody>
      </p:sp>
    </p:spTree>
    <p:extLst>
      <p:ext uri="{BB962C8B-B14F-4D97-AF65-F5344CB8AC3E}">
        <p14:creationId xmlns:p14="http://schemas.microsoft.com/office/powerpoint/2010/main" val="13389299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4D65094-71B4-FBE7-2166-A11DA32A78BB}"/>
              </a:ext>
            </a:extLst>
          </p:cNvPr>
          <p:cNvSpPr/>
          <p:nvPr/>
        </p:nvSpPr>
        <p:spPr>
          <a:xfrm>
            <a:off x="6638926" y="0"/>
            <a:ext cx="5553076"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E797D0E8-E982-FE95-7D58-783442468C06}"/>
              </a:ext>
            </a:extLst>
          </p:cNvPr>
          <p:cNvSpPr txBox="1"/>
          <p:nvPr/>
        </p:nvSpPr>
        <p:spPr>
          <a:xfrm>
            <a:off x="547684" y="2274838"/>
            <a:ext cx="5434016" cy="2308324"/>
          </a:xfrm>
          <a:prstGeom prst="rect">
            <a:avLst/>
          </a:prstGeom>
          <a:noFill/>
        </p:spPr>
        <p:txBody>
          <a:bodyPr wrap="square" rtlCol="0">
            <a:spAutoFit/>
          </a:bodyPr>
          <a:lstStyle/>
          <a:p>
            <a:r>
              <a:rPr lang="tr-TR" b="1" dirty="0"/>
              <a:t>LSTM Katmanları:</a:t>
            </a:r>
          </a:p>
          <a:p>
            <a:endParaRPr lang="tr-TR" dirty="0"/>
          </a:p>
          <a:p>
            <a:r>
              <a:rPr lang="tr-TR" dirty="0"/>
              <a:t>İlk LSTM katmanı, 150 nöron ve </a:t>
            </a:r>
            <a:r>
              <a:rPr lang="tr-TR" i="1" dirty="0" err="1"/>
              <a:t>return_sequences</a:t>
            </a:r>
            <a:r>
              <a:rPr lang="tr-TR" i="1" dirty="0"/>
              <a:t>=True </a:t>
            </a:r>
            <a:r>
              <a:rPr lang="tr-TR" dirty="0"/>
              <a:t>ile belirtilmiş, böylece sonraki LSTM katmanına tüm zaman adımlarının çıktısını döner.</a:t>
            </a:r>
          </a:p>
          <a:p>
            <a:endParaRPr lang="tr-TR" dirty="0"/>
          </a:p>
          <a:p>
            <a:r>
              <a:rPr lang="tr-TR" dirty="0"/>
              <a:t>İkinci LSTM katmanı, 150 nöron ile son çıktıyı döner.</a:t>
            </a:r>
          </a:p>
        </p:txBody>
      </p:sp>
      <p:sp>
        <p:nvSpPr>
          <p:cNvPr id="7" name="Metin kutusu 6">
            <a:extLst>
              <a:ext uri="{FF2B5EF4-FFF2-40B4-BE49-F238E27FC236}">
                <a16:creationId xmlns:a16="http://schemas.microsoft.com/office/drawing/2014/main" id="{907428FF-50AC-0FCB-C973-0612442385C9}"/>
              </a:ext>
            </a:extLst>
          </p:cNvPr>
          <p:cNvSpPr txBox="1"/>
          <p:nvPr/>
        </p:nvSpPr>
        <p:spPr>
          <a:xfrm>
            <a:off x="7377117" y="3152000"/>
            <a:ext cx="4267199" cy="830997"/>
          </a:xfrm>
          <a:prstGeom prst="rect">
            <a:avLst/>
          </a:prstGeom>
          <a:noFill/>
        </p:spPr>
        <p:txBody>
          <a:bodyPr wrap="square" rtlCol="0">
            <a:spAutoFit/>
          </a:bodyPr>
          <a:lstStyle/>
          <a:p>
            <a:r>
              <a:rPr lang="en-US" sz="1200" dirty="0" err="1">
                <a:solidFill>
                  <a:schemeClr val="bg1"/>
                </a:solidFill>
                <a:latin typeface="Lucida Console" panose="020B0609040504020204" pitchFamily="49" charset="0"/>
              </a:rPr>
              <a:t>model.add</a:t>
            </a:r>
            <a:r>
              <a:rPr lang="en-US" sz="1200" dirty="0">
                <a:solidFill>
                  <a:schemeClr val="bg1"/>
                </a:solidFill>
                <a:latin typeface="Lucida Console" panose="020B0609040504020204" pitchFamily="49" charset="0"/>
              </a:rPr>
              <a:t>(LSTM(150, </a:t>
            </a:r>
            <a:r>
              <a:rPr lang="en-US" sz="1200" dirty="0" err="1">
                <a:solidFill>
                  <a:schemeClr val="bg1"/>
                </a:solidFill>
                <a:latin typeface="Lucida Console" panose="020B0609040504020204" pitchFamily="49" charset="0"/>
              </a:rPr>
              <a:t>return_sequences</a:t>
            </a:r>
            <a:r>
              <a:rPr lang="en-US" sz="1200" dirty="0">
                <a:solidFill>
                  <a:schemeClr val="bg1"/>
                </a:solidFill>
                <a:latin typeface="Lucida Console" panose="020B0609040504020204" pitchFamily="49" charset="0"/>
              </a:rPr>
              <a:t>=True))</a:t>
            </a:r>
          </a:p>
          <a:p>
            <a:r>
              <a:rPr lang="en-US" sz="1200" dirty="0" err="1">
                <a:solidFill>
                  <a:schemeClr val="bg1"/>
                </a:solidFill>
                <a:latin typeface="Lucida Console" panose="020B0609040504020204" pitchFamily="49" charset="0"/>
              </a:rPr>
              <a:t>model.add</a:t>
            </a:r>
            <a:r>
              <a:rPr lang="en-US" sz="1200" dirty="0">
                <a:solidFill>
                  <a:schemeClr val="bg1"/>
                </a:solidFill>
                <a:latin typeface="Lucida Console" panose="020B0609040504020204" pitchFamily="49" charset="0"/>
              </a:rPr>
              <a:t>(Dropout(0.2))</a:t>
            </a:r>
          </a:p>
          <a:p>
            <a:r>
              <a:rPr lang="en-US" sz="1200" dirty="0" err="1">
                <a:solidFill>
                  <a:schemeClr val="bg1"/>
                </a:solidFill>
                <a:latin typeface="Lucida Console" panose="020B0609040504020204" pitchFamily="49" charset="0"/>
              </a:rPr>
              <a:t>model.add</a:t>
            </a:r>
            <a:r>
              <a:rPr lang="en-US" sz="1200" dirty="0">
                <a:solidFill>
                  <a:schemeClr val="bg1"/>
                </a:solidFill>
                <a:latin typeface="Lucida Console" panose="020B0609040504020204" pitchFamily="49" charset="0"/>
              </a:rPr>
              <a:t>(LSTM(150))</a:t>
            </a:r>
          </a:p>
          <a:p>
            <a:r>
              <a:rPr lang="en-US" sz="1200" dirty="0" err="1">
                <a:solidFill>
                  <a:schemeClr val="bg1"/>
                </a:solidFill>
                <a:latin typeface="Lucida Console" panose="020B0609040504020204" pitchFamily="49" charset="0"/>
              </a:rPr>
              <a:t>model.add</a:t>
            </a:r>
            <a:r>
              <a:rPr lang="en-US" sz="1200" dirty="0">
                <a:solidFill>
                  <a:schemeClr val="bg1"/>
                </a:solidFill>
                <a:latin typeface="Lucida Console" panose="020B0609040504020204" pitchFamily="49" charset="0"/>
              </a:rPr>
              <a:t>(Dropout(0.2))</a:t>
            </a:r>
          </a:p>
        </p:txBody>
      </p:sp>
    </p:spTree>
    <p:extLst>
      <p:ext uri="{BB962C8B-B14F-4D97-AF65-F5344CB8AC3E}">
        <p14:creationId xmlns:p14="http://schemas.microsoft.com/office/powerpoint/2010/main" val="29569001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4D65094-71B4-FBE7-2166-A11DA32A78BB}"/>
              </a:ext>
            </a:extLst>
          </p:cNvPr>
          <p:cNvSpPr/>
          <p:nvPr/>
        </p:nvSpPr>
        <p:spPr>
          <a:xfrm>
            <a:off x="6286500" y="0"/>
            <a:ext cx="5905502"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E797D0E8-E982-FE95-7D58-783442468C06}"/>
              </a:ext>
            </a:extLst>
          </p:cNvPr>
          <p:cNvSpPr txBox="1"/>
          <p:nvPr/>
        </p:nvSpPr>
        <p:spPr>
          <a:xfrm>
            <a:off x="657224" y="2828835"/>
            <a:ext cx="4943476" cy="1200329"/>
          </a:xfrm>
          <a:prstGeom prst="rect">
            <a:avLst/>
          </a:prstGeom>
          <a:noFill/>
        </p:spPr>
        <p:txBody>
          <a:bodyPr wrap="square" rtlCol="0">
            <a:spAutoFit/>
          </a:bodyPr>
          <a:lstStyle/>
          <a:p>
            <a:r>
              <a:rPr lang="tr-TR" b="1" dirty="0"/>
              <a:t>Dense Katmanı:</a:t>
            </a:r>
          </a:p>
          <a:p>
            <a:endParaRPr lang="tr-TR" dirty="0"/>
          </a:p>
          <a:p>
            <a:r>
              <a:rPr lang="tr-TR" dirty="0"/>
              <a:t>Son katman olarak, </a:t>
            </a:r>
            <a:r>
              <a:rPr lang="tr-TR" dirty="0" err="1"/>
              <a:t>softmax</a:t>
            </a:r>
            <a:r>
              <a:rPr lang="tr-TR" dirty="0"/>
              <a:t> aktivasyon fonksiyonu ile kelime tahmini yapar.</a:t>
            </a:r>
          </a:p>
        </p:txBody>
      </p:sp>
      <p:sp>
        <p:nvSpPr>
          <p:cNvPr id="7" name="Metin kutusu 6">
            <a:extLst>
              <a:ext uri="{FF2B5EF4-FFF2-40B4-BE49-F238E27FC236}">
                <a16:creationId xmlns:a16="http://schemas.microsoft.com/office/drawing/2014/main" id="{907428FF-50AC-0FCB-C973-0612442385C9}"/>
              </a:ext>
            </a:extLst>
          </p:cNvPr>
          <p:cNvSpPr txBox="1"/>
          <p:nvPr/>
        </p:nvSpPr>
        <p:spPr>
          <a:xfrm>
            <a:off x="6831809" y="3290499"/>
            <a:ext cx="4814883" cy="276999"/>
          </a:xfrm>
          <a:prstGeom prst="rect">
            <a:avLst/>
          </a:prstGeom>
          <a:noFill/>
        </p:spPr>
        <p:txBody>
          <a:bodyPr wrap="square" rtlCol="0">
            <a:spAutoFit/>
          </a:bodyPr>
          <a:lstStyle/>
          <a:p>
            <a:r>
              <a:rPr lang="en-US" sz="1200" dirty="0" err="1">
                <a:solidFill>
                  <a:schemeClr val="bg1"/>
                </a:solidFill>
                <a:latin typeface="Lucida Console" panose="020B0609040504020204" pitchFamily="49" charset="0"/>
              </a:rPr>
              <a:t>model.add</a:t>
            </a:r>
            <a:r>
              <a:rPr lang="en-US" sz="1200" dirty="0">
                <a:solidFill>
                  <a:schemeClr val="bg1"/>
                </a:solidFill>
                <a:latin typeface="Lucida Console" panose="020B0609040504020204" pitchFamily="49" charset="0"/>
              </a:rPr>
              <a:t>(Dense(</a:t>
            </a:r>
            <a:r>
              <a:rPr lang="en-US" sz="1200" dirty="0" err="1">
                <a:solidFill>
                  <a:schemeClr val="bg1"/>
                </a:solidFill>
                <a:latin typeface="Lucida Console" panose="020B0609040504020204" pitchFamily="49" charset="0"/>
              </a:rPr>
              <a:t>vocab_size</a:t>
            </a:r>
            <a:r>
              <a:rPr lang="en-US" sz="1200" dirty="0">
                <a:solidFill>
                  <a:schemeClr val="bg1"/>
                </a:solidFill>
                <a:latin typeface="Lucida Console" panose="020B0609040504020204" pitchFamily="49" charset="0"/>
              </a:rPr>
              <a:t>, activation='</a:t>
            </a:r>
            <a:r>
              <a:rPr lang="en-US" sz="1200" dirty="0" err="1">
                <a:solidFill>
                  <a:schemeClr val="bg1"/>
                </a:solidFill>
                <a:latin typeface="Lucida Console" panose="020B0609040504020204" pitchFamily="49" charset="0"/>
              </a:rPr>
              <a:t>softmax</a:t>
            </a:r>
            <a:r>
              <a:rPr lang="en-US" sz="1200" dirty="0">
                <a:solidFill>
                  <a:schemeClr val="bg1"/>
                </a:solidFill>
                <a:latin typeface="Lucida Console" panose="020B0609040504020204" pitchFamily="49" charset="0"/>
              </a:rPr>
              <a:t>'))</a:t>
            </a:r>
          </a:p>
        </p:txBody>
      </p:sp>
    </p:spTree>
    <p:extLst>
      <p:ext uri="{BB962C8B-B14F-4D97-AF65-F5344CB8AC3E}">
        <p14:creationId xmlns:p14="http://schemas.microsoft.com/office/powerpoint/2010/main" val="31804262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4D65094-71B4-FBE7-2166-A11DA32A78BB}"/>
              </a:ext>
            </a:extLst>
          </p:cNvPr>
          <p:cNvSpPr/>
          <p:nvPr/>
        </p:nvSpPr>
        <p:spPr>
          <a:xfrm>
            <a:off x="0" y="4991100"/>
            <a:ext cx="12192003" cy="1866899"/>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E797D0E8-E982-FE95-7D58-783442468C06}"/>
              </a:ext>
            </a:extLst>
          </p:cNvPr>
          <p:cNvSpPr txBox="1"/>
          <p:nvPr/>
        </p:nvSpPr>
        <p:spPr>
          <a:xfrm>
            <a:off x="409574" y="1164582"/>
            <a:ext cx="9534525" cy="369332"/>
          </a:xfrm>
          <a:prstGeom prst="rect">
            <a:avLst/>
          </a:prstGeom>
          <a:noFill/>
        </p:spPr>
        <p:txBody>
          <a:bodyPr wrap="square" rtlCol="0">
            <a:spAutoFit/>
          </a:bodyPr>
          <a:lstStyle/>
          <a:p>
            <a:r>
              <a:rPr lang="tr-TR" dirty="0"/>
              <a:t>Model, Adam optimizasyon algoritması ve kategorik çapraz entropi kaybı fonksiyonu ile derlenir.</a:t>
            </a:r>
          </a:p>
        </p:txBody>
      </p:sp>
      <p:sp>
        <p:nvSpPr>
          <p:cNvPr id="7" name="Metin kutusu 6">
            <a:extLst>
              <a:ext uri="{FF2B5EF4-FFF2-40B4-BE49-F238E27FC236}">
                <a16:creationId xmlns:a16="http://schemas.microsoft.com/office/drawing/2014/main" id="{907428FF-50AC-0FCB-C973-0612442385C9}"/>
              </a:ext>
            </a:extLst>
          </p:cNvPr>
          <p:cNvSpPr txBox="1"/>
          <p:nvPr/>
        </p:nvSpPr>
        <p:spPr>
          <a:xfrm>
            <a:off x="1905000" y="5662311"/>
            <a:ext cx="8381999" cy="461665"/>
          </a:xfrm>
          <a:prstGeom prst="rect">
            <a:avLst/>
          </a:prstGeom>
          <a:noFill/>
        </p:spPr>
        <p:txBody>
          <a:bodyPr wrap="square" rtlCol="0">
            <a:spAutoFit/>
          </a:bodyPr>
          <a:lstStyle/>
          <a:p>
            <a:r>
              <a:rPr lang="en-US" sz="1200" dirty="0">
                <a:solidFill>
                  <a:schemeClr val="bg1"/>
                </a:solidFill>
                <a:latin typeface="Lucida Console" panose="020B0609040504020204" pitchFamily="49" charset="0"/>
              </a:rPr>
              <a:t>optimizer = Adam(</a:t>
            </a:r>
            <a:r>
              <a:rPr lang="en-US" sz="1200" dirty="0" err="1">
                <a:solidFill>
                  <a:schemeClr val="bg1"/>
                </a:solidFill>
                <a:latin typeface="Lucida Console" panose="020B0609040504020204" pitchFamily="49" charset="0"/>
              </a:rPr>
              <a:t>learning_rate</a:t>
            </a:r>
            <a:r>
              <a:rPr lang="en-US" sz="1200" dirty="0">
                <a:solidFill>
                  <a:schemeClr val="bg1"/>
                </a:solidFill>
                <a:latin typeface="Lucida Console" panose="020B0609040504020204" pitchFamily="49" charset="0"/>
              </a:rPr>
              <a:t>=0.001)</a:t>
            </a:r>
          </a:p>
          <a:p>
            <a:r>
              <a:rPr lang="en-US" sz="1200" dirty="0" err="1">
                <a:solidFill>
                  <a:schemeClr val="bg1"/>
                </a:solidFill>
                <a:latin typeface="Lucida Console" panose="020B0609040504020204" pitchFamily="49" charset="0"/>
              </a:rPr>
              <a:t>model.compile</a:t>
            </a:r>
            <a:r>
              <a:rPr lang="en-US" sz="1200" dirty="0">
                <a:solidFill>
                  <a:schemeClr val="bg1"/>
                </a:solidFill>
                <a:latin typeface="Lucida Console" panose="020B0609040504020204" pitchFamily="49" charset="0"/>
              </a:rPr>
              <a:t>(loss='</a:t>
            </a:r>
            <a:r>
              <a:rPr lang="en-US" sz="1200" dirty="0" err="1">
                <a:solidFill>
                  <a:schemeClr val="bg1"/>
                </a:solidFill>
                <a:latin typeface="Lucida Console" panose="020B0609040504020204" pitchFamily="49" charset="0"/>
              </a:rPr>
              <a:t>categorical_crossentropy</a:t>
            </a:r>
            <a:r>
              <a:rPr lang="en-US" sz="1200" dirty="0">
                <a:solidFill>
                  <a:schemeClr val="bg1"/>
                </a:solidFill>
                <a:latin typeface="Lucida Console" panose="020B0609040504020204" pitchFamily="49" charset="0"/>
              </a:rPr>
              <a:t>', optimizer=optimizer, metrics=['accuracy'])</a:t>
            </a:r>
          </a:p>
        </p:txBody>
      </p:sp>
      <p:sp>
        <p:nvSpPr>
          <p:cNvPr id="2" name="Metin kutusu 1">
            <a:extLst>
              <a:ext uri="{FF2B5EF4-FFF2-40B4-BE49-F238E27FC236}">
                <a16:creationId xmlns:a16="http://schemas.microsoft.com/office/drawing/2014/main" id="{DF08AC38-8EB0-2503-DA66-6F39742DF04D}"/>
              </a:ext>
            </a:extLst>
          </p:cNvPr>
          <p:cNvSpPr txBox="1"/>
          <p:nvPr/>
        </p:nvSpPr>
        <p:spPr>
          <a:xfrm>
            <a:off x="409574" y="428625"/>
            <a:ext cx="5857875" cy="646331"/>
          </a:xfrm>
          <a:prstGeom prst="rect">
            <a:avLst/>
          </a:prstGeom>
          <a:noFill/>
        </p:spPr>
        <p:txBody>
          <a:bodyPr wrap="square" rtlCol="0">
            <a:spAutoFit/>
          </a:bodyPr>
          <a:lstStyle/>
          <a:p>
            <a:r>
              <a:rPr lang="tr-TR" sz="3600" b="1" dirty="0">
                <a:solidFill>
                  <a:srgbClr val="262626"/>
                </a:solidFill>
              </a:rPr>
              <a:t>3. Modelin Derlenmesi</a:t>
            </a:r>
          </a:p>
        </p:txBody>
      </p:sp>
    </p:spTree>
    <p:extLst>
      <p:ext uri="{BB962C8B-B14F-4D97-AF65-F5344CB8AC3E}">
        <p14:creationId xmlns:p14="http://schemas.microsoft.com/office/powerpoint/2010/main" val="1907177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4D65094-71B4-FBE7-2166-A11DA32A78BB}"/>
              </a:ext>
            </a:extLst>
          </p:cNvPr>
          <p:cNvSpPr/>
          <p:nvPr/>
        </p:nvSpPr>
        <p:spPr>
          <a:xfrm>
            <a:off x="0" y="4419600"/>
            <a:ext cx="12192003" cy="24384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E797D0E8-E982-FE95-7D58-783442468C06}"/>
              </a:ext>
            </a:extLst>
          </p:cNvPr>
          <p:cNvSpPr txBox="1"/>
          <p:nvPr/>
        </p:nvSpPr>
        <p:spPr>
          <a:xfrm>
            <a:off x="409574" y="1164582"/>
            <a:ext cx="9534525" cy="923330"/>
          </a:xfrm>
          <a:prstGeom prst="rect">
            <a:avLst/>
          </a:prstGeom>
          <a:noFill/>
        </p:spPr>
        <p:txBody>
          <a:bodyPr wrap="square" rtlCol="0">
            <a:spAutoFit/>
          </a:bodyPr>
          <a:lstStyle/>
          <a:p>
            <a:r>
              <a:rPr lang="tr-TR" b="1" dirty="0"/>
              <a:t>Erken Durdurma ve Model </a:t>
            </a:r>
            <a:r>
              <a:rPr lang="tr-TR" b="1" dirty="0" err="1"/>
              <a:t>Checkpoint</a:t>
            </a:r>
            <a:r>
              <a:rPr lang="tr-TR" b="1" dirty="0"/>
              <a:t>:</a:t>
            </a:r>
          </a:p>
          <a:p>
            <a:pPr>
              <a:buFont typeface="Arial" panose="020B0604020202020204" pitchFamily="34" charset="0"/>
              <a:buChar char="•"/>
            </a:pPr>
            <a:endParaRPr lang="tr-TR" b="1" dirty="0"/>
          </a:p>
          <a:p>
            <a:r>
              <a:rPr lang="tr-TR" dirty="0"/>
              <a:t>Eğitim sürecinde erken durdurma ve en iyi modeli kaydetme mekanizmaları kullanılır.</a:t>
            </a:r>
          </a:p>
        </p:txBody>
      </p:sp>
      <p:sp>
        <p:nvSpPr>
          <p:cNvPr id="7" name="Metin kutusu 6">
            <a:extLst>
              <a:ext uri="{FF2B5EF4-FFF2-40B4-BE49-F238E27FC236}">
                <a16:creationId xmlns:a16="http://schemas.microsoft.com/office/drawing/2014/main" id="{907428FF-50AC-0FCB-C973-0612442385C9}"/>
              </a:ext>
            </a:extLst>
          </p:cNvPr>
          <p:cNvSpPr txBox="1"/>
          <p:nvPr/>
        </p:nvSpPr>
        <p:spPr>
          <a:xfrm>
            <a:off x="1547811" y="5315634"/>
            <a:ext cx="9439275" cy="646331"/>
          </a:xfrm>
          <a:prstGeom prst="rect">
            <a:avLst/>
          </a:prstGeom>
          <a:noFill/>
        </p:spPr>
        <p:txBody>
          <a:bodyPr wrap="square" rtlCol="0">
            <a:spAutoFit/>
          </a:bodyPr>
          <a:lstStyle/>
          <a:p>
            <a:r>
              <a:rPr lang="en-US" sz="1200" dirty="0">
                <a:solidFill>
                  <a:schemeClr val="bg1"/>
                </a:solidFill>
                <a:latin typeface="Lucida Console" panose="020B0609040504020204" pitchFamily="49" charset="0"/>
              </a:rPr>
              <a:t>checkpoint = </a:t>
            </a:r>
            <a:r>
              <a:rPr lang="en-US" sz="1200" dirty="0" err="1">
                <a:solidFill>
                  <a:schemeClr val="bg1"/>
                </a:solidFill>
                <a:latin typeface="Lucida Console" panose="020B0609040504020204" pitchFamily="49" charset="0"/>
              </a:rPr>
              <a:t>ModelCheckpoint</a:t>
            </a:r>
            <a:r>
              <a:rPr lang="en-US" sz="1200" dirty="0">
                <a:solidFill>
                  <a:schemeClr val="bg1"/>
                </a:solidFill>
                <a:latin typeface="Lucida Console" panose="020B0609040504020204" pitchFamily="49" charset="0"/>
              </a:rPr>
              <a:t>('model.h5', monitor='loss', verbose=1, </a:t>
            </a:r>
            <a:r>
              <a:rPr lang="en-US" sz="1200" dirty="0" err="1">
                <a:solidFill>
                  <a:schemeClr val="bg1"/>
                </a:solidFill>
                <a:latin typeface="Lucida Console" panose="020B0609040504020204" pitchFamily="49" charset="0"/>
              </a:rPr>
              <a:t>save_best_only</a:t>
            </a:r>
            <a:r>
              <a:rPr lang="en-US" sz="1200" dirty="0">
                <a:solidFill>
                  <a:schemeClr val="bg1"/>
                </a:solidFill>
                <a:latin typeface="Lucida Console" panose="020B0609040504020204" pitchFamily="49" charset="0"/>
              </a:rPr>
              <a:t>=True, mode='min')</a:t>
            </a:r>
          </a:p>
          <a:p>
            <a:r>
              <a:rPr lang="en-US" sz="1200" dirty="0" err="1">
                <a:solidFill>
                  <a:schemeClr val="bg1"/>
                </a:solidFill>
                <a:latin typeface="Lucida Console" panose="020B0609040504020204" pitchFamily="49" charset="0"/>
              </a:rPr>
              <a:t>early_stopping</a:t>
            </a:r>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EarlyStopping</a:t>
            </a:r>
            <a:r>
              <a:rPr lang="en-US" sz="1200" dirty="0">
                <a:solidFill>
                  <a:schemeClr val="bg1"/>
                </a:solidFill>
                <a:latin typeface="Lucida Console" panose="020B0609040504020204" pitchFamily="49" charset="0"/>
              </a:rPr>
              <a:t>(monitor='loss', patience=10)</a:t>
            </a:r>
          </a:p>
          <a:p>
            <a:r>
              <a:rPr lang="en-US" sz="1200" dirty="0" err="1">
                <a:solidFill>
                  <a:schemeClr val="bg1"/>
                </a:solidFill>
                <a:latin typeface="Lucida Console" panose="020B0609040504020204" pitchFamily="49" charset="0"/>
              </a:rPr>
              <a:t>callbacks_list</a:t>
            </a:r>
            <a:r>
              <a:rPr lang="en-US" sz="1200" dirty="0">
                <a:solidFill>
                  <a:schemeClr val="bg1"/>
                </a:solidFill>
                <a:latin typeface="Lucida Console" panose="020B0609040504020204" pitchFamily="49" charset="0"/>
              </a:rPr>
              <a:t> = [checkpoint, </a:t>
            </a:r>
            <a:r>
              <a:rPr lang="en-US" sz="1200" dirty="0" err="1">
                <a:solidFill>
                  <a:schemeClr val="bg1"/>
                </a:solidFill>
                <a:latin typeface="Lucida Console" panose="020B0609040504020204" pitchFamily="49" charset="0"/>
              </a:rPr>
              <a:t>early_stopping</a:t>
            </a:r>
            <a:r>
              <a:rPr lang="en-US" sz="1200" dirty="0">
                <a:solidFill>
                  <a:schemeClr val="bg1"/>
                </a:solidFill>
                <a:latin typeface="Lucida Console" panose="020B0609040504020204" pitchFamily="49" charset="0"/>
              </a:rPr>
              <a:t>]</a:t>
            </a:r>
          </a:p>
        </p:txBody>
      </p:sp>
      <p:sp>
        <p:nvSpPr>
          <p:cNvPr id="2" name="Metin kutusu 1">
            <a:extLst>
              <a:ext uri="{FF2B5EF4-FFF2-40B4-BE49-F238E27FC236}">
                <a16:creationId xmlns:a16="http://schemas.microsoft.com/office/drawing/2014/main" id="{DF08AC38-8EB0-2503-DA66-6F39742DF04D}"/>
              </a:ext>
            </a:extLst>
          </p:cNvPr>
          <p:cNvSpPr txBox="1"/>
          <p:nvPr/>
        </p:nvSpPr>
        <p:spPr>
          <a:xfrm>
            <a:off x="409574" y="428625"/>
            <a:ext cx="5857875" cy="646331"/>
          </a:xfrm>
          <a:prstGeom prst="rect">
            <a:avLst/>
          </a:prstGeom>
          <a:noFill/>
        </p:spPr>
        <p:txBody>
          <a:bodyPr wrap="square" rtlCol="0">
            <a:spAutoFit/>
          </a:bodyPr>
          <a:lstStyle/>
          <a:p>
            <a:r>
              <a:rPr lang="tr-TR" sz="3600" b="1" dirty="0">
                <a:solidFill>
                  <a:srgbClr val="262626"/>
                </a:solidFill>
              </a:rPr>
              <a:t>4. Modelin Eğitimi</a:t>
            </a:r>
          </a:p>
        </p:txBody>
      </p:sp>
    </p:spTree>
    <p:extLst>
      <p:ext uri="{BB962C8B-B14F-4D97-AF65-F5344CB8AC3E}">
        <p14:creationId xmlns:p14="http://schemas.microsoft.com/office/powerpoint/2010/main" val="16266266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4D65094-71B4-FBE7-2166-A11DA32A78BB}"/>
              </a:ext>
            </a:extLst>
          </p:cNvPr>
          <p:cNvSpPr/>
          <p:nvPr/>
        </p:nvSpPr>
        <p:spPr>
          <a:xfrm>
            <a:off x="0" y="5286374"/>
            <a:ext cx="12192003" cy="1571625"/>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E797D0E8-E982-FE95-7D58-783442468C06}"/>
              </a:ext>
            </a:extLst>
          </p:cNvPr>
          <p:cNvSpPr txBox="1"/>
          <p:nvPr/>
        </p:nvSpPr>
        <p:spPr>
          <a:xfrm>
            <a:off x="380999" y="326382"/>
            <a:ext cx="9534525" cy="923330"/>
          </a:xfrm>
          <a:prstGeom prst="rect">
            <a:avLst/>
          </a:prstGeom>
          <a:noFill/>
        </p:spPr>
        <p:txBody>
          <a:bodyPr wrap="square" rtlCol="0">
            <a:spAutoFit/>
          </a:bodyPr>
          <a:lstStyle/>
          <a:p>
            <a:r>
              <a:rPr lang="tr-TR" b="1" dirty="0"/>
              <a:t>Eğitim:</a:t>
            </a:r>
          </a:p>
          <a:p>
            <a:endParaRPr lang="tr-TR" b="1" dirty="0"/>
          </a:p>
          <a:p>
            <a:r>
              <a:rPr lang="tr-TR" dirty="0"/>
              <a:t>Model, 200 </a:t>
            </a:r>
            <a:r>
              <a:rPr lang="tr-TR" dirty="0" err="1"/>
              <a:t>epoch</a:t>
            </a:r>
            <a:r>
              <a:rPr lang="tr-TR" dirty="0"/>
              <a:t> boyunca, 128 </a:t>
            </a:r>
            <a:r>
              <a:rPr lang="tr-TR" dirty="0" err="1"/>
              <a:t>batch</a:t>
            </a:r>
            <a:r>
              <a:rPr lang="tr-TR" dirty="0"/>
              <a:t> boyutuyla eğitilir</a:t>
            </a:r>
          </a:p>
        </p:txBody>
      </p:sp>
      <p:sp>
        <p:nvSpPr>
          <p:cNvPr id="7" name="Metin kutusu 6">
            <a:extLst>
              <a:ext uri="{FF2B5EF4-FFF2-40B4-BE49-F238E27FC236}">
                <a16:creationId xmlns:a16="http://schemas.microsoft.com/office/drawing/2014/main" id="{907428FF-50AC-0FCB-C973-0612442385C9}"/>
              </a:ext>
            </a:extLst>
          </p:cNvPr>
          <p:cNvSpPr txBox="1"/>
          <p:nvPr/>
        </p:nvSpPr>
        <p:spPr>
          <a:xfrm>
            <a:off x="2364581" y="5933686"/>
            <a:ext cx="7462838" cy="276999"/>
          </a:xfrm>
          <a:prstGeom prst="rect">
            <a:avLst/>
          </a:prstGeom>
          <a:noFill/>
        </p:spPr>
        <p:txBody>
          <a:bodyPr wrap="square" rtlCol="0">
            <a:spAutoFit/>
          </a:bodyPr>
          <a:lstStyle/>
          <a:p>
            <a:r>
              <a:rPr lang="en-US" sz="1200" dirty="0">
                <a:solidFill>
                  <a:schemeClr val="bg1"/>
                </a:solidFill>
                <a:latin typeface="Lucida Console" panose="020B0609040504020204" pitchFamily="49" charset="0"/>
              </a:rPr>
              <a:t>history = </a:t>
            </a:r>
            <a:r>
              <a:rPr lang="en-US" sz="1200" dirty="0" err="1">
                <a:solidFill>
                  <a:schemeClr val="bg1"/>
                </a:solidFill>
                <a:latin typeface="Lucida Console" panose="020B0609040504020204" pitchFamily="49" charset="0"/>
              </a:rPr>
              <a:t>model.fit</a:t>
            </a:r>
            <a:r>
              <a:rPr lang="en-US" sz="1200" dirty="0">
                <a:solidFill>
                  <a:schemeClr val="bg1"/>
                </a:solidFill>
                <a:latin typeface="Lucida Console" panose="020B0609040504020204" pitchFamily="49" charset="0"/>
              </a:rPr>
              <a:t>(X, y, epochs=2</a:t>
            </a:r>
            <a:r>
              <a:rPr lang="tr-TR" sz="1200" dirty="0">
                <a:solidFill>
                  <a:schemeClr val="bg1"/>
                </a:solidFill>
                <a:latin typeface="Lucida Console" panose="020B0609040504020204" pitchFamily="49" charset="0"/>
              </a:rPr>
              <a:t>0</a:t>
            </a:r>
            <a:r>
              <a:rPr lang="en-US" sz="1200" dirty="0">
                <a:solidFill>
                  <a:schemeClr val="bg1"/>
                </a:solidFill>
                <a:latin typeface="Lucida Console" panose="020B0609040504020204" pitchFamily="49" charset="0"/>
              </a:rPr>
              <a:t>0, </a:t>
            </a:r>
            <a:r>
              <a:rPr lang="en-US" sz="1200" dirty="0" err="1">
                <a:solidFill>
                  <a:schemeClr val="bg1"/>
                </a:solidFill>
                <a:latin typeface="Lucida Console" panose="020B0609040504020204" pitchFamily="49" charset="0"/>
              </a:rPr>
              <a:t>batch_size</a:t>
            </a:r>
            <a:r>
              <a:rPr lang="en-US" sz="1200" dirty="0">
                <a:solidFill>
                  <a:schemeClr val="bg1"/>
                </a:solidFill>
                <a:latin typeface="Lucida Console" panose="020B0609040504020204" pitchFamily="49" charset="0"/>
              </a:rPr>
              <a:t>=128, callbacks=</a:t>
            </a:r>
            <a:r>
              <a:rPr lang="en-US" sz="1200" dirty="0" err="1">
                <a:solidFill>
                  <a:schemeClr val="bg1"/>
                </a:solidFill>
                <a:latin typeface="Lucida Console" panose="020B0609040504020204" pitchFamily="49" charset="0"/>
              </a:rPr>
              <a:t>callbacks_list</a:t>
            </a:r>
            <a:r>
              <a:rPr lang="en-US" sz="1200" dirty="0">
                <a:solidFill>
                  <a:schemeClr val="bg1"/>
                </a:solidFill>
                <a:latin typeface="Lucida Console" panose="020B0609040504020204" pitchFamily="49" charset="0"/>
              </a:rPr>
              <a:t>)</a:t>
            </a:r>
          </a:p>
        </p:txBody>
      </p:sp>
    </p:spTree>
    <p:extLst>
      <p:ext uri="{BB962C8B-B14F-4D97-AF65-F5344CB8AC3E}">
        <p14:creationId xmlns:p14="http://schemas.microsoft.com/office/powerpoint/2010/main" val="13514304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4D65094-71B4-FBE7-2166-A11DA32A78BB}"/>
              </a:ext>
            </a:extLst>
          </p:cNvPr>
          <p:cNvSpPr/>
          <p:nvPr/>
        </p:nvSpPr>
        <p:spPr>
          <a:xfrm>
            <a:off x="0" y="2090619"/>
            <a:ext cx="12192003" cy="4767381"/>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E797D0E8-E982-FE95-7D58-783442468C06}"/>
              </a:ext>
            </a:extLst>
          </p:cNvPr>
          <p:cNvSpPr txBox="1"/>
          <p:nvPr/>
        </p:nvSpPr>
        <p:spPr>
          <a:xfrm>
            <a:off x="409574" y="1074956"/>
            <a:ext cx="9534525" cy="369332"/>
          </a:xfrm>
          <a:prstGeom prst="rect">
            <a:avLst/>
          </a:prstGeom>
          <a:noFill/>
        </p:spPr>
        <p:txBody>
          <a:bodyPr wrap="square" rtlCol="0">
            <a:spAutoFit/>
          </a:bodyPr>
          <a:lstStyle/>
          <a:p>
            <a:r>
              <a:rPr lang="tr-TR" dirty="0"/>
              <a:t>Eğitim sürecindeki kayıp ve doğruluk değerleri </a:t>
            </a:r>
            <a:r>
              <a:rPr lang="tr-TR" dirty="0" err="1"/>
              <a:t>matplotlib</a:t>
            </a:r>
            <a:r>
              <a:rPr lang="tr-TR" dirty="0"/>
              <a:t> kullanılarak görselleştirilir.</a:t>
            </a:r>
          </a:p>
        </p:txBody>
      </p:sp>
      <p:sp>
        <p:nvSpPr>
          <p:cNvPr id="7" name="Metin kutusu 6">
            <a:extLst>
              <a:ext uri="{FF2B5EF4-FFF2-40B4-BE49-F238E27FC236}">
                <a16:creationId xmlns:a16="http://schemas.microsoft.com/office/drawing/2014/main" id="{907428FF-50AC-0FCB-C973-0612442385C9}"/>
              </a:ext>
            </a:extLst>
          </p:cNvPr>
          <p:cNvSpPr txBox="1"/>
          <p:nvPr/>
        </p:nvSpPr>
        <p:spPr>
          <a:xfrm>
            <a:off x="2364581" y="2858482"/>
            <a:ext cx="7462838" cy="3231654"/>
          </a:xfrm>
          <a:prstGeom prst="rect">
            <a:avLst/>
          </a:prstGeom>
          <a:noFill/>
        </p:spPr>
        <p:txBody>
          <a:bodyPr wrap="square" rtlCol="0">
            <a:spAutoFit/>
          </a:bodyPr>
          <a:lstStyle/>
          <a:p>
            <a:r>
              <a:rPr lang="en-US" sz="1200" dirty="0" err="1">
                <a:solidFill>
                  <a:schemeClr val="bg1"/>
                </a:solidFill>
                <a:latin typeface="Lucida Console" panose="020B0609040504020204" pitchFamily="49" charset="0"/>
              </a:rPr>
              <a:t>plt.figure</a:t>
            </a:r>
            <a:r>
              <a:rPr lang="en-US" sz="1200" dirty="0">
                <a:solidFill>
                  <a:schemeClr val="bg1"/>
                </a:solidFill>
                <a:latin typeface="Lucida Console" panose="020B0609040504020204" pitchFamily="49" charset="0"/>
              </a:rPr>
              <a:t>(</a:t>
            </a:r>
            <a:r>
              <a:rPr lang="en-US" sz="1200" dirty="0" err="1">
                <a:solidFill>
                  <a:schemeClr val="bg1"/>
                </a:solidFill>
                <a:latin typeface="Lucida Console" panose="020B0609040504020204" pitchFamily="49" charset="0"/>
              </a:rPr>
              <a:t>figsize</a:t>
            </a:r>
            <a:r>
              <a:rPr lang="en-US" sz="1200" dirty="0">
                <a:solidFill>
                  <a:schemeClr val="bg1"/>
                </a:solidFill>
                <a:latin typeface="Lucida Console" panose="020B0609040504020204" pitchFamily="49" charset="0"/>
              </a:rPr>
              <a:t>=(12, 4))</a:t>
            </a:r>
          </a:p>
          <a:p>
            <a:endParaRPr lang="en-US" sz="1200" dirty="0">
              <a:solidFill>
                <a:schemeClr val="bg1"/>
              </a:solidFill>
              <a:latin typeface="Lucida Console" panose="020B0609040504020204" pitchFamily="49" charset="0"/>
            </a:endParaRPr>
          </a:p>
          <a:p>
            <a:r>
              <a:rPr lang="en-US" sz="1200" dirty="0" err="1">
                <a:solidFill>
                  <a:schemeClr val="bg1"/>
                </a:solidFill>
                <a:latin typeface="Lucida Console" panose="020B0609040504020204" pitchFamily="49" charset="0"/>
              </a:rPr>
              <a:t>plt.subplot</a:t>
            </a:r>
            <a:r>
              <a:rPr lang="en-US" sz="1200" dirty="0">
                <a:solidFill>
                  <a:schemeClr val="bg1"/>
                </a:solidFill>
                <a:latin typeface="Lucida Console" panose="020B0609040504020204" pitchFamily="49" charset="0"/>
              </a:rPr>
              <a:t>(1, 2, 1)</a:t>
            </a:r>
          </a:p>
          <a:p>
            <a:r>
              <a:rPr lang="en-US" sz="1200" dirty="0" err="1">
                <a:solidFill>
                  <a:schemeClr val="bg1"/>
                </a:solidFill>
                <a:latin typeface="Lucida Console" panose="020B0609040504020204" pitchFamily="49" charset="0"/>
              </a:rPr>
              <a:t>plt.plot</a:t>
            </a:r>
            <a:r>
              <a:rPr lang="en-US" sz="1200" dirty="0">
                <a:solidFill>
                  <a:schemeClr val="bg1"/>
                </a:solidFill>
                <a:latin typeface="Lucida Console" panose="020B0609040504020204" pitchFamily="49" charset="0"/>
              </a:rPr>
              <a:t>(</a:t>
            </a:r>
            <a:r>
              <a:rPr lang="en-US" sz="1200" dirty="0" err="1">
                <a:solidFill>
                  <a:schemeClr val="bg1"/>
                </a:solidFill>
                <a:latin typeface="Lucida Console" panose="020B0609040504020204" pitchFamily="49" charset="0"/>
              </a:rPr>
              <a:t>history.history</a:t>
            </a:r>
            <a:r>
              <a:rPr lang="en-US" sz="1200" dirty="0">
                <a:solidFill>
                  <a:schemeClr val="bg1"/>
                </a:solidFill>
                <a:latin typeface="Lucida Console" panose="020B0609040504020204" pitchFamily="49" charset="0"/>
              </a:rPr>
              <a:t>['loss'], label='</a:t>
            </a:r>
            <a:r>
              <a:rPr lang="en-US" sz="1200" dirty="0" err="1">
                <a:solidFill>
                  <a:schemeClr val="bg1"/>
                </a:solidFill>
                <a:latin typeface="Lucida Console" panose="020B0609040504020204" pitchFamily="49" charset="0"/>
              </a:rPr>
              <a:t>Eğitim</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Kaybı</a:t>
            </a:r>
            <a:r>
              <a:rPr lang="en-US" sz="1200" dirty="0">
                <a:solidFill>
                  <a:schemeClr val="bg1"/>
                </a:solidFill>
                <a:latin typeface="Lucida Console" panose="020B0609040504020204" pitchFamily="49" charset="0"/>
              </a:rPr>
              <a:t>')</a:t>
            </a:r>
          </a:p>
          <a:p>
            <a:r>
              <a:rPr lang="en-US" sz="1200" dirty="0" err="1">
                <a:solidFill>
                  <a:schemeClr val="bg1"/>
                </a:solidFill>
                <a:latin typeface="Lucida Console" panose="020B0609040504020204" pitchFamily="49" charset="0"/>
              </a:rPr>
              <a:t>plt.title</a:t>
            </a:r>
            <a:r>
              <a:rPr lang="en-US" sz="1200" dirty="0">
                <a:solidFill>
                  <a:schemeClr val="bg1"/>
                </a:solidFill>
                <a:latin typeface="Lucida Console" panose="020B0609040504020204" pitchFamily="49" charset="0"/>
              </a:rPr>
              <a:t>('</a:t>
            </a:r>
            <a:r>
              <a:rPr lang="en-US" sz="1200" dirty="0" err="1">
                <a:solidFill>
                  <a:schemeClr val="bg1"/>
                </a:solidFill>
                <a:latin typeface="Lucida Console" panose="020B0609040504020204" pitchFamily="49" charset="0"/>
              </a:rPr>
              <a:t>Eğitim</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Kaybı</a:t>
            </a:r>
            <a:r>
              <a:rPr lang="en-US" sz="1200" dirty="0">
                <a:solidFill>
                  <a:schemeClr val="bg1"/>
                </a:solidFill>
                <a:latin typeface="Lucida Console" panose="020B0609040504020204" pitchFamily="49" charset="0"/>
              </a:rPr>
              <a:t>')</a:t>
            </a:r>
          </a:p>
          <a:p>
            <a:r>
              <a:rPr lang="en-US" sz="1200" dirty="0" err="1">
                <a:solidFill>
                  <a:schemeClr val="bg1"/>
                </a:solidFill>
                <a:latin typeface="Lucida Console" panose="020B0609040504020204" pitchFamily="49" charset="0"/>
              </a:rPr>
              <a:t>plt.xlabel</a:t>
            </a:r>
            <a:r>
              <a:rPr lang="en-US" sz="1200" dirty="0">
                <a:solidFill>
                  <a:schemeClr val="bg1"/>
                </a:solidFill>
                <a:latin typeface="Lucida Console" panose="020B0609040504020204" pitchFamily="49" charset="0"/>
              </a:rPr>
              <a:t>('Epoch')</a:t>
            </a:r>
          </a:p>
          <a:p>
            <a:r>
              <a:rPr lang="en-US" sz="1200" dirty="0" err="1">
                <a:solidFill>
                  <a:schemeClr val="bg1"/>
                </a:solidFill>
                <a:latin typeface="Lucida Console" panose="020B0609040504020204" pitchFamily="49" charset="0"/>
              </a:rPr>
              <a:t>plt.ylabel</a:t>
            </a:r>
            <a:r>
              <a:rPr lang="en-US" sz="1200" dirty="0">
                <a:solidFill>
                  <a:schemeClr val="bg1"/>
                </a:solidFill>
                <a:latin typeface="Lucida Console" panose="020B0609040504020204" pitchFamily="49" charset="0"/>
              </a:rPr>
              <a:t>('</a:t>
            </a:r>
            <a:r>
              <a:rPr lang="en-US" sz="1200" dirty="0" err="1">
                <a:solidFill>
                  <a:schemeClr val="bg1"/>
                </a:solidFill>
                <a:latin typeface="Lucida Console" panose="020B0609040504020204" pitchFamily="49" charset="0"/>
              </a:rPr>
              <a:t>Kayıp</a:t>
            </a:r>
            <a:r>
              <a:rPr lang="en-US" sz="1200" dirty="0">
                <a:solidFill>
                  <a:schemeClr val="bg1"/>
                </a:solidFill>
                <a:latin typeface="Lucida Console" panose="020B0609040504020204" pitchFamily="49" charset="0"/>
              </a:rPr>
              <a:t>')</a:t>
            </a:r>
          </a:p>
          <a:p>
            <a:r>
              <a:rPr lang="en-US" sz="1200" dirty="0" err="1">
                <a:solidFill>
                  <a:schemeClr val="bg1"/>
                </a:solidFill>
                <a:latin typeface="Lucida Console" panose="020B0609040504020204" pitchFamily="49" charset="0"/>
              </a:rPr>
              <a:t>plt.legend</a:t>
            </a:r>
            <a:r>
              <a:rPr lang="en-US" sz="1200" dirty="0">
                <a:solidFill>
                  <a:schemeClr val="bg1"/>
                </a:solidFill>
                <a:latin typeface="Lucida Console" panose="020B0609040504020204" pitchFamily="49" charset="0"/>
              </a:rPr>
              <a:t>()</a:t>
            </a:r>
          </a:p>
          <a:p>
            <a:endParaRPr lang="en-US" sz="1200" dirty="0">
              <a:solidFill>
                <a:schemeClr val="bg1"/>
              </a:solidFill>
              <a:latin typeface="Lucida Console" panose="020B0609040504020204" pitchFamily="49" charset="0"/>
            </a:endParaRPr>
          </a:p>
          <a:p>
            <a:r>
              <a:rPr lang="en-US" sz="1200" dirty="0" err="1">
                <a:solidFill>
                  <a:schemeClr val="bg1"/>
                </a:solidFill>
                <a:latin typeface="Lucida Console" panose="020B0609040504020204" pitchFamily="49" charset="0"/>
              </a:rPr>
              <a:t>plt.subplot</a:t>
            </a:r>
            <a:r>
              <a:rPr lang="en-US" sz="1200" dirty="0">
                <a:solidFill>
                  <a:schemeClr val="bg1"/>
                </a:solidFill>
                <a:latin typeface="Lucida Console" panose="020B0609040504020204" pitchFamily="49" charset="0"/>
              </a:rPr>
              <a:t>(1, 2, 2)</a:t>
            </a:r>
          </a:p>
          <a:p>
            <a:r>
              <a:rPr lang="en-US" sz="1200" dirty="0" err="1">
                <a:solidFill>
                  <a:schemeClr val="bg1"/>
                </a:solidFill>
                <a:latin typeface="Lucida Console" panose="020B0609040504020204" pitchFamily="49" charset="0"/>
              </a:rPr>
              <a:t>plt.plot</a:t>
            </a:r>
            <a:r>
              <a:rPr lang="en-US" sz="1200" dirty="0">
                <a:solidFill>
                  <a:schemeClr val="bg1"/>
                </a:solidFill>
                <a:latin typeface="Lucida Console" panose="020B0609040504020204" pitchFamily="49" charset="0"/>
              </a:rPr>
              <a:t>(</a:t>
            </a:r>
            <a:r>
              <a:rPr lang="en-US" sz="1200" dirty="0" err="1">
                <a:solidFill>
                  <a:schemeClr val="bg1"/>
                </a:solidFill>
                <a:latin typeface="Lucida Console" panose="020B0609040504020204" pitchFamily="49" charset="0"/>
              </a:rPr>
              <a:t>history.history</a:t>
            </a:r>
            <a:r>
              <a:rPr lang="en-US" sz="1200" dirty="0">
                <a:solidFill>
                  <a:schemeClr val="bg1"/>
                </a:solidFill>
                <a:latin typeface="Lucida Console" panose="020B0609040504020204" pitchFamily="49" charset="0"/>
              </a:rPr>
              <a:t>['accuracy'], label='</a:t>
            </a:r>
            <a:r>
              <a:rPr lang="en-US" sz="1200" dirty="0" err="1">
                <a:solidFill>
                  <a:schemeClr val="bg1"/>
                </a:solidFill>
                <a:latin typeface="Lucida Console" panose="020B0609040504020204" pitchFamily="49" charset="0"/>
              </a:rPr>
              <a:t>Eğitim</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Doğruluğu</a:t>
            </a:r>
            <a:r>
              <a:rPr lang="en-US" sz="1200" dirty="0">
                <a:solidFill>
                  <a:schemeClr val="bg1"/>
                </a:solidFill>
                <a:latin typeface="Lucida Console" panose="020B0609040504020204" pitchFamily="49" charset="0"/>
              </a:rPr>
              <a:t>')</a:t>
            </a:r>
          </a:p>
          <a:p>
            <a:r>
              <a:rPr lang="en-US" sz="1200" dirty="0" err="1">
                <a:solidFill>
                  <a:schemeClr val="bg1"/>
                </a:solidFill>
                <a:latin typeface="Lucida Console" panose="020B0609040504020204" pitchFamily="49" charset="0"/>
              </a:rPr>
              <a:t>plt.title</a:t>
            </a:r>
            <a:r>
              <a:rPr lang="en-US" sz="1200" dirty="0">
                <a:solidFill>
                  <a:schemeClr val="bg1"/>
                </a:solidFill>
                <a:latin typeface="Lucida Console" panose="020B0609040504020204" pitchFamily="49" charset="0"/>
              </a:rPr>
              <a:t>('</a:t>
            </a:r>
            <a:r>
              <a:rPr lang="en-US" sz="1200" dirty="0" err="1">
                <a:solidFill>
                  <a:schemeClr val="bg1"/>
                </a:solidFill>
                <a:latin typeface="Lucida Console" panose="020B0609040504020204" pitchFamily="49" charset="0"/>
              </a:rPr>
              <a:t>Eğitim</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Doğruluğu</a:t>
            </a:r>
            <a:r>
              <a:rPr lang="en-US" sz="1200" dirty="0">
                <a:solidFill>
                  <a:schemeClr val="bg1"/>
                </a:solidFill>
                <a:latin typeface="Lucida Console" panose="020B0609040504020204" pitchFamily="49" charset="0"/>
              </a:rPr>
              <a:t>')</a:t>
            </a:r>
          </a:p>
          <a:p>
            <a:r>
              <a:rPr lang="en-US" sz="1200" dirty="0" err="1">
                <a:solidFill>
                  <a:schemeClr val="bg1"/>
                </a:solidFill>
                <a:latin typeface="Lucida Console" panose="020B0609040504020204" pitchFamily="49" charset="0"/>
              </a:rPr>
              <a:t>plt.xlabel</a:t>
            </a:r>
            <a:r>
              <a:rPr lang="en-US" sz="1200" dirty="0">
                <a:solidFill>
                  <a:schemeClr val="bg1"/>
                </a:solidFill>
                <a:latin typeface="Lucida Console" panose="020B0609040504020204" pitchFamily="49" charset="0"/>
              </a:rPr>
              <a:t>('Epoch')</a:t>
            </a:r>
          </a:p>
          <a:p>
            <a:r>
              <a:rPr lang="en-US" sz="1200" dirty="0" err="1">
                <a:solidFill>
                  <a:schemeClr val="bg1"/>
                </a:solidFill>
                <a:latin typeface="Lucida Console" panose="020B0609040504020204" pitchFamily="49" charset="0"/>
              </a:rPr>
              <a:t>plt.ylabel</a:t>
            </a:r>
            <a:r>
              <a:rPr lang="en-US" sz="1200" dirty="0">
                <a:solidFill>
                  <a:schemeClr val="bg1"/>
                </a:solidFill>
                <a:latin typeface="Lucida Console" panose="020B0609040504020204" pitchFamily="49" charset="0"/>
              </a:rPr>
              <a:t>('</a:t>
            </a:r>
            <a:r>
              <a:rPr lang="en-US" sz="1200" dirty="0" err="1">
                <a:solidFill>
                  <a:schemeClr val="bg1"/>
                </a:solidFill>
                <a:latin typeface="Lucida Console" panose="020B0609040504020204" pitchFamily="49" charset="0"/>
              </a:rPr>
              <a:t>Doğruluk</a:t>
            </a:r>
            <a:r>
              <a:rPr lang="en-US" sz="1200" dirty="0">
                <a:solidFill>
                  <a:schemeClr val="bg1"/>
                </a:solidFill>
                <a:latin typeface="Lucida Console" panose="020B0609040504020204" pitchFamily="49" charset="0"/>
              </a:rPr>
              <a:t>')</a:t>
            </a:r>
          </a:p>
          <a:p>
            <a:r>
              <a:rPr lang="en-US" sz="1200" dirty="0" err="1">
                <a:solidFill>
                  <a:schemeClr val="bg1"/>
                </a:solidFill>
                <a:latin typeface="Lucida Console" panose="020B0609040504020204" pitchFamily="49" charset="0"/>
              </a:rPr>
              <a:t>plt.legend</a:t>
            </a:r>
            <a:r>
              <a:rPr lang="en-US" sz="1200" dirty="0">
                <a:solidFill>
                  <a:schemeClr val="bg1"/>
                </a:solidFill>
                <a:latin typeface="Lucida Console" panose="020B0609040504020204" pitchFamily="49" charset="0"/>
              </a:rPr>
              <a:t>()</a:t>
            </a:r>
          </a:p>
          <a:p>
            <a:endParaRPr lang="en-US" sz="1200" dirty="0">
              <a:solidFill>
                <a:schemeClr val="bg1"/>
              </a:solidFill>
              <a:latin typeface="Lucida Console" panose="020B0609040504020204" pitchFamily="49" charset="0"/>
            </a:endParaRPr>
          </a:p>
          <a:p>
            <a:r>
              <a:rPr lang="en-US" sz="1200" dirty="0" err="1">
                <a:solidFill>
                  <a:schemeClr val="bg1"/>
                </a:solidFill>
                <a:latin typeface="Lucida Console" panose="020B0609040504020204" pitchFamily="49" charset="0"/>
              </a:rPr>
              <a:t>plt.show</a:t>
            </a:r>
            <a:r>
              <a:rPr lang="en-US" sz="1200" dirty="0">
                <a:solidFill>
                  <a:schemeClr val="bg1"/>
                </a:solidFill>
                <a:latin typeface="Lucida Console" panose="020B0609040504020204" pitchFamily="49" charset="0"/>
              </a:rPr>
              <a:t>()</a:t>
            </a:r>
          </a:p>
        </p:txBody>
      </p:sp>
      <p:sp>
        <p:nvSpPr>
          <p:cNvPr id="2" name="Metin kutusu 1">
            <a:extLst>
              <a:ext uri="{FF2B5EF4-FFF2-40B4-BE49-F238E27FC236}">
                <a16:creationId xmlns:a16="http://schemas.microsoft.com/office/drawing/2014/main" id="{4B4AE6BE-1005-CF9D-7645-5C392E12EF95}"/>
              </a:ext>
            </a:extLst>
          </p:cNvPr>
          <p:cNvSpPr txBox="1"/>
          <p:nvPr/>
        </p:nvSpPr>
        <p:spPr>
          <a:xfrm>
            <a:off x="409574" y="428625"/>
            <a:ext cx="8096251" cy="646331"/>
          </a:xfrm>
          <a:prstGeom prst="rect">
            <a:avLst/>
          </a:prstGeom>
          <a:noFill/>
        </p:spPr>
        <p:txBody>
          <a:bodyPr wrap="square" rtlCol="0">
            <a:spAutoFit/>
          </a:bodyPr>
          <a:lstStyle/>
          <a:p>
            <a:r>
              <a:rPr lang="tr-TR" sz="3600" b="1" dirty="0">
                <a:solidFill>
                  <a:srgbClr val="262626"/>
                </a:solidFill>
              </a:rPr>
              <a:t>5. Performansın Görselleştirilmesi</a:t>
            </a:r>
          </a:p>
        </p:txBody>
      </p:sp>
    </p:spTree>
    <p:extLst>
      <p:ext uri="{BB962C8B-B14F-4D97-AF65-F5344CB8AC3E}">
        <p14:creationId xmlns:p14="http://schemas.microsoft.com/office/powerpoint/2010/main" val="34048981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4D65094-71B4-FBE7-2166-A11DA32A78BB}"/>
              </a:ext>
            </a:extLst>
          </p:cNvPr>
          <p:cNvSpPr/>
          <p:nvPr/>
        </p:nvSpPr>
        <p:spPr>
          <a:xfrm>
            <a:off x="0" y="2724150"/>
            <a:ext cx="12192003" cy="413385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E797D0E8-E982-FE95-7D58-783442468C06}"/>
              </a:ext>
            </a:extLst>
          </p:cNvPr>
          <p:cNvSpPr txBox="1"/>
          <p:nvPr/>
        </p:nvSpPr>
        <p:spPr>
          <a:xfrm>
            <a:off x="409574" y="1074956"/>
            <a:ext cx="9534525" cy="1200329"/>
          </a:xfrm>
          <a:prstGeom prst="rect">
            <a:avLst/>
          </a:prstGeom>
          <a:noFill/>
        </p:spPr>
        <p:txBody>
          <a:bodyPr wrap="square" rtlCol="0">
            <a:spAutoFit/>
          </a:bodyPr>
          <a:lstStyle/>
          <a:p>
            <a:r>
              <a:rPr lang="tr-TR" b="1" dirty="0"/>
              <a:t>Metin Tahmini:</a:t>
            </a:r>
          </a:p>
          <a:p>
            <a:pPr>
              <a:buFont typeface="Arial" panose="020B0604020202020204" pitchFamily="34" charset="0"/>
              <a:buChar char="•"/>
            </a:pPr>
            <a:endParaRPr lang="tr-TR" b="1" dirty="0"/>
          </a:p>
          <a:p>
            <a:r>
              <a:rPr lang="tr-TR" dirty="0"/>
              <a:t>Kullanıcıdan alınan metin girişi üzerinde, model bir sonraki kelimeyi tahmin eder ve metni tamamlar.</a:t>
            </a:r>
          </a:p>
        </p:txBody>
      </p:sp>
      <p:sp>
        <p:nvSpPr>
          <p:cNvPr id="7" name="Metin kutusu 6">
            <a:extLst>
              <a:ext uri="{FF2B5EF4-FFF2-40B4-BE49-F238E27FC236}">
                <a16:creationId xmlns:a16="http://schemas.microsoft.com/office/drawing/2014/main" id="{907428FF-50AC-0FCB-C973-0612442385C9}"/>
              </a:ext>
            </a:extLst>
          </p:cNvPr>
          <p:cNvSpPr txBox="1"/>
          <p:nvPr/>
        </p:nvSpPr>
        <p:spPr>
          <a:xfrm>
            <a:off x="2364581" y="3452247"/>
            <a:ext cx="7462838" cy="2677656"/>
          </a:xfrm>
          <a:prstGeom prst="rect">
            <a:avLst/>
          </a:prstGeom>
          <a:noFill/>
        </p:spPr>
        <p:txBody>
          <a:bodyPr wrap="square" rtlCol="0">
            <a:spAutoFit/>
          </a:bodyPr>
          <a:lstStyle/>
          <a:p>
            <a:r>
              <a:rPr lang="en-US" sz="1200" dirty="0">
                <a:solidFill>
                  <a:schemeClr val="bg1"/>
                </a:solidFill>
                <a:latin typeface="Lucida Console" panose="020B0609040504020204" pitchFamily="49" charset="0"/>
              </a:rPr>
              <a:t>def </a:t>
            </a:r>
            <a:r>
              <a:rPr lang="en-US" sz="1200" dirty="0" err="1">
                <a:solidFill>
                  <a:schemeClr val="bg1"/>
                </a:solidFill>
                <a:latin typeface="Lucida Console" panose="020B0609040504020204" pitchFamily="49" charset="0"/>
              </a:rPr>
              <a:t>generate_text</a:t>
            </a:r>
            <a:r>
              <a:rPr lang="en-US" sz="1200" dirty="0">
                <a:solidFill>
                  <a:schemeClr val="bg1"/>
                </a:solidFill>
                <a:latin typeface="Lucida Console" panose="020B0609040504020204" pitchFamily="49" charset="0"/>
              </a:rPr>
              <a:t>(model, tokenizer, text, </a:t>
            </a:r>
            <a:r>
              <a:rPr lang="en-US" sz="1200" dirty="0" err="1">
                <a:solidFill>
                  <a:schemeClr val="bg1"/>
                </a:solidFill>
                <a:latin typeface="Lucida Console" panose="020B0609040504020204" pitchFamily="49" charset="0"/>
              </a:rPr>
              <a:t>num_words_to_predict</a:t>
            </a:r>
            <a:r>
              <a:rPr lang="en-US" sz="1200" dirty="0">
                <a:solidFill>
                  <a:schemeClr val="bg1"/>
                </a:solidFill>
                <a:latin typeface="Lucida Console" panose="020B0609040504020204" pitchFamily="49" charset="0"/>
              </a:rPr>
              <a:t>=1):</a:t>
            </a:r>
          </a:p>
          <a:p>
            <a:r>
              <a:rPr lang="en-US" sz="1200" dirty="0">
                <a:solidFill>
                  <a:schemeClr val="bg1"/>
                </a:solidFill>
                <a:latin typeface="Lucida Console" panose="020B0609040504020204" pitchFamily="49" charset="0"/>
              </a:rPr>
              <a:t>    for _ in range(</a:t>
            </a:r>
            <a:r>
              <a:rPr lang="en-US" sz="1200" dirty="0" err="1">
                <a:solidFill>
                  <a:schemeClr val="bg1"/>
                </a:solidFill>
                <a:latin typeface="Lucida Console" panose="020B0609040504020204" pitchFamily="49" charset="0"/>
              </a:rPr>
              <a:t>num_words_to_predict</a:t>
            </a:r>
            <a:r>
              <a:rPr lang="en-US" sz="1200" dirty="0">
                <a:solidFill>
                  <a:schemeClr val="bg1"/>
                </a:solidFill>
                <a:latin typeface="Lucida Console" panose="020B0609040504020204" pitchFamily="49" charset="0"/>
              </a:rPr>
              <a:t>):</a:t>
            </a:r>
          </a:p>
          <a:p>
            <a:r>
              <a:rPr lang="en-US" sz="1200" dirty="0">
                <a:solidFill>
                  <a:schemeClr val="bg1"/>
                </a:solidFill>
                <a:latin typeface="Lucida Console" panose="020B0609040504020204" pitchFamily="49" charset="0"/>
              </a:rPr>
              <a:t>        encoded = </a:t>
            </a:r>
            <a:r>
              <a:rPr lang="en-US" sz="1200" dirty="0" err="1">
                <a:solidFill>
                  <a:schemeClr val="bg1"/>
                </a:solidFill>
                <a:latin typeface="Lucida Console" panose="020B0609040504020204" pitchFamily="49" charset="0"/>
              </a:rPr>
              <a:t>tokenizer.texts_to_sequences</a:t>
            </a:r>
            <a:r>
              <a:rPr lang="en-US" sz="1200" dirty="0">
                <a:solidFill>
                  <a:schemeClr val="bg1"/>
                </a:solidFill>
                <a:latin typeface="Lucida Console" panose="020B0609040504020204" pitchFamily="49" charset="0"/>
              </a:rPr>
              <a:t>([text])[0]</a:t>
            </a:r>
          </a:p>
          <a:p>
            <a:r>
              <a:rPr lang="en-US" sz="1200" dirty="0">
                <a:solidFill>
                  <a:schemeClr val="bg1"/>
                </a:solidFill>
                <a:latin typeface="Lucida Console" panose="020B0609040504020204" pitchFamily="49" charset="0"/>
              </a:rPr>
              <a:t>        encoded = </a:t>
            </a:r>
            <a:r>
              <a:rPr lang="en-US" sz="1200" dirty="0" err="1">
                <a:solidFill>
                  <a:schemeClr val="bg1"/>
                </a:solidFill>
                <a:latin typeface="Lucida Console" panose="020B0609040504020204" pitchFamily="49" charset="0"/>
              </a:rPr>
              <a:t>pad_sequences</a:t>
            </a:r>
            <a:r>
              <a:rPr lang="en-US" sz="1200" dirty="0">
                <a:solidFill>
                  <a:schemeClr val="bg1"/>
                </a:solidFill>
                <a:latin typeface="Lucida Console" panose="020B0609040504020204" pitchFamily="49" charset="0"/>
              </a:rPr>
              <a:t>([encoded], </a:t>
            </a:r>
            <a:r>
              <a:rPr lang="en-US" sz="1200" dirty="0" err="1">
                <a:solidFill>
                  <a:schemeClr val="bg1"/>
                </a:solidFill>
                <a:latin typeface="Lucida Console" panose="020B0609040504020204" pitchFamily="49" charset="0"/>
              </a:rPr>
              <a:t>maxlen</a:t>
            </a:r>
            <a:r>
              <a:rPr lang="en-US" sz="1200" dirty="0">
                <a:solidFill>
                  <a:schemeClr val="bg1"/>
                </a:solidFill>
                <a:latin typeface="Lucida Console" panose="020B0609040504020204" pitchFamily="49" charset="0"/>
              </a:rPr>
              <a:t>=max_length-1, padding='pre')</a:t>
            </a:r>
          </a:p>
          <a:p>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y_pred</a:t>
            </a:r>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model.predict</a:t>
            </a:r>
            <a:r>
              <a:rPr lang="en-US" sz="1200" dirty="0">
                <a:solidFill>
                  <a:schemeClr val="bg1"/>
                </a:solidFill>
                <a:latin typeface="Lucida Console" panose="020B0609040504020204" pitchFamily="49" charset="0"/>
              </a:rPr>
              <a:t>(encoded, verbose=0)</a:t>
            </a:r>
          </a:p>
          <a:p>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predicted_word</a:t>
            </a:r>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tokenizer.index_word</a:t>
            </a:r>
            <a:r>
              <a:rPr lang="en-US" sz="1200" dirty="0">
                <a:solidFill>
                  <a:schemeClr val="bg1"/>
                </a:solidFill>
                <a:latin typeface="Lucida Console" panose="020B0609040504020204" pitchFamily="49" charset="0"/>
              </a:rPr>
              <a:t>[</a:t>
            </a:r>
            <a:r>
              <a:rPr lang="en-US" sz="1200" dirty="0" err="1">
                <a:solidFill>
                  <a:schemeClr val="bg1"/>
                </a:solidFill>
                <a:latin typeface="Lucida Console" panose="020B0609040504020204" pitchFamily="49" charset="0"/>
              </a:rPr>
              <a:t>np.argmax</a:t>
            </a:r>
            <a:r>
              <a:rPr lang="en-US" sz="1200" dirty="0">
                <a:solidFill>
                  <a:schemeClr val="bg1"/>
                </a:solidFill>
                <a:latin typeface="Lucida Console" panose="020B0609040504020204" pitchFamily="49" charset="0"/>
              </a:rPr>
              <a:t>(</a:t>
            </a:r>
            <a:r>
              <a:rPr lang="en-US" sz="1200" dirty="0" err="1">
                <a:solidFill>
                  <a:schemeClr val="bg1"/>
                </a:solidFill>
                <a:latin typeface="Lucida Console" panose="020B0609040504020204" pitchFamily="49" charset="0"/>
              </a:rPr>
              <a:t>y_pred</a:t>
            </a:r>
            <a:r>
              <a:rPr lang="en-US" sz="1200" dirty="0">
                <a:solidFill>
                  <a:schemeClr val="bg1"/>
                </a:solidFill>
                <a:latin typeface="Lucida Console" panose="020B0609040504020204" pitchFamily="49" charset="0"/>
              </a:rPr>
              <a:t>)]</a:t>
            </a:r>
          </a:p>
          <a:p>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        text += ' ' + </a:t>
            </a:r>
            <a:r>
              <a:rPr lang="en-US" sz="1200" dirty="0" err="1">
                <a:solidFill>
                  <a:schemeClr val="bg1"/>
                </a:solidFill>
                <a:latin typeface="Lucida Console" panose="020B0609040504020204" pitchFamily="49" charset="0"/>
              </a:rPr>
              <a:t>predicted_word</a:t>
            </a:r>
            <a:endParaRPr lang="en-US" sz="1200" dirty="0">
              <a:solidFill>
                <a:schemeClr val="bg1"/>
              </a:solidFill>
              <a:latin typeface="Lucida Console" panose="020B0609040504020204" pitchFamily="49" charset="0"/>
            </a:endParaRPr>
          </a:p>
          <a:p>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        if </a:t>
            </a:r>
            <a:r>
              <a:rPr lang="en-US" sz="1200" dirty="0" err="1">
                <a:solidFill>
                  <a:schemeClr val="bg1"/>
                </a:solidFill>
                <a:latin typeface="Lucida Console" panose="020B0609040504020204" pitchFamily="49" charset="0"/>
              </a:rPr>
              <a:t>predicted_word</a:t>
            </a:r>
            <a:r>
              <a:rPr lang="en-US" sz="1200" dirty="0">
                <a:solidFill>
                  <a:schemeClr val="bg1"/>
                </a:solidFill>
                <a:latin typeface="Lucida Console" panose="020B0609040504020204" pitchFamily="49" charset="0"/>
              </a:rPr>
              <a:t> == 'end':</a:t>
            </a:r>
          </a:p>
          <a:p>
            <a:r>
              <a:rPr lang="en-US" sz="1200" dirty="0">
                <a:solidFill>
                  <a:schemeClr val="bg1"/>
                </a:solidFill>
                <a:latin typeface="Lucida Console" panose="020B0609040504020204" pitchFamily="49" charset="0"/>
              </a:rPr>
              <a:t>            break</a:t>
            </a:r>
          </a:p>
          <a:p>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    return text</a:t>
            </a:r>
          </a:p>
        </p:txBody>
      </p:sp>
      <p:sp>
        <p:nvSpPr>
          <p:cNvPr id="2" name="Metin kutusu 1">
            <a:extLst>
              <a:ext uri="{FF2B5EF4-FFF2-40B4-BE49-F238E27FC236}">
                <a16:creationId xmlns:a16="http://schemas.microsoft.com/office/drawing/2014/main" id="{4B4AE6BE-1005-CF9D-7645-5C392E12EF95}"/>
              </a:ext>
            </a:extLst>
          </p:cNvPr>
          <p:cNvSpPr txBox="1"/>
          <p:nvPr/>
        </p:nvSpPr>
        <p:spPr>
          <a:xfrm>
            <a:off x="409574" y="428625"/>
            <a:ext cx="8096251" cy="646331"/>
          </a:xfrm>
          <a:prstGeom prst="rect">
            <a:avLst/>
          </a:prstGeom>
          <a:noFill/>
        </p:spPr>
        <p:txBody>
          <a:bodyPr wrap="square" rtlCol="0">
            <a:spAutoFit/>
          </a:bodyPr>
          <a:lstStyle/>
          <a:p>
            <a:r>
              <a:rPr lang="tr-TR" sz="3600" b="1" dirty="0">
                <a:solidFill>
                  <a:srgbClr val="262626"/>
                </a:solidFill>
              </a:rPr>
              <a:t>6. Tahmin Fonksiyonu</a:t>
            </a:r>
          </a:p>
        </p:txBody>
      </p:sp>
    </p:spTree>
    <p:extLst>
      <p:ext uri="{BB962C8B-B14F-4D97-AF65-F5344CB8AC3E}">
        <p14:creationId xmlns:p14="http://schemas.microsoft.com/office/powerpoint/2010/main" val="40973185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4D65094-71B4-FBE7-2166-A11DA32A78BB}"/>
              </a:ext>
            </a:extLst>
          </p:cNvPr>
          <p:cNvSpPr/>
          <p:nvPr/>
        </p:nvSpPr>
        <p:spPr>
          <a:xfrm>
            <a:off x="0" y="2562225"/>
            <a:ext cx="12192003" cy="4295775"/>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E797D0E8-E982-FE95-7D58-783442468C06}"/>
              </a:ext>
            </a:extLst>
          </p:cNvPr>
          <p:cNvSpPr txBox="1"/>
          <p:nvPr/>
        </p:nvSpPr>
        <p:spPr>
          <a:xfrm>
            <a:off x="409574" y="1074956"/>
            <a:ext cx="9534525" cy="1200329"/>
          </a:xfrm>
          <a:prstGeom prst="rect">
            <a:avLst/>
          </a:prstGeom>
          <a:noFill/>
        </p:spPr>
        <p:txBody>
          <a:bodyPr wrap="square" rtlCol="0">
            <a:spAutoFit/>
          </a:bodyPr>
          <a:lstStyle/>
          <a:p>
            <a:r>
              <a:rPr lang="tr-TR" b="1" dirty="0" err="1"/>
              <a:t>Widgets</a:t>
            </a:r>
            <a:r>
              <a:rPr lang="tr-TR" b="1" dirty="0"/>
              <a:t> ve Görüntüleme:</a:t>
            </a:r>
          </a:p>
          <a:p>
            <a:pPr>
              <a:buFont typeface="Arial" panose="020B0604020202020204" pitchFamily="34" charset="0"/>
              <a:buChar char="•"/>
            </a:pPr>
            <a:endParaRPr lang="tr-TR" b="1" dirty="0"/>
          </a:p>
          <a:p>
            <a:r>
              <a:rPr lang="tr-TR" dirty="0"/>
              <a:t>Kullanıcıdan metin girişi almak, kelime tahmin etmek ve sonuçları göstermek için </a:t>
            </a:r>
            <a:r>
              <a:rPr lang="tr-TR" dirty="0" err="1"/>
              <a:t>IPython</a:t>
            </a:r>
            <a:r>
              <a:rPr lang="tr-TR" dirty="0"/>
              <a:t> </a:t>
            </a:r>
            <a:r>
              <a:rPr lang="tr-TR" dirty="0" err="1"/>
              <a:t>widgets</a:t>
            </a:r>
            <a:r>
              <a:rPr lang="tr-TR" dirty="0"/>
              <a:t> kullanılır.</a:t>
            </a:r>
          </a:p>
        </p:txBody>
      </p:sp>
      <p:sp>
        <p:nvSpPr>
          <p:cNvPr id="7" name="Metin kutusu 6">
            <a:extLst>
              <a:ext uri="{FF2B5EF4-FFF2-40B4-BE49-F238E27FC236}">
                <a16:creationId xmlns:a16="http://schemas.microsoft.com/office/drawing/2014/main" id="{907428FF-50AC-0FCB-C973-0612442385C9}"/>
              </a:ext>
            </a:extLst>
          </p:cNvPr>
          <p:cNvSpPr txBox="1"/>
          <p:nvPr/>
        </p:nvSpPr>
        <p:spPr>
          <a:xfrm>
            <a:off x="280988" y="3278951"/>
            <a:ext cx="11630024" cy="2862322"/>
          </a:xfrm>
          <a:prstGeom prst="rect">
            <a:avLst/>
          </a:prstGeom>
          <a:noFill/>
        </p:spPr>
        <p:txBody>
          <a:bodyPr wrap="square" rtlCol="0">
            <a:spAutoFit/>
          </a:bodyPr>
          <a:lstStyle/>
          <a:p>
            <a:r>
              <a:rPr lang="en-US" sz="1200" dirty="0" err="1">
                <a:solidFill>
                  <a:schemeClr val="bg1"/>
                </a:solidFill>
                <a:latin typeface="Lucida Console" panose="020B0609040504020204" pitchFamily="49" charset="0"/>
              </a:rPr>
              <a:t>text_box</a:t>
            </a:r>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widgets.Text</a:t>
            </a:r>
            <a:r>
              <a:rPr lang="en-US" sz="1200" dirty="0">
                <a:solidFill>
                  <a:schemeClr val="bg1"/>
                </a:solidFill>
                <a:latin typeface="Lucida Console" panose="020B0609040504020204" pitchFamily="49" charset="0"/>
              </a:rPr>
              <a:t>(value='', placeholder='</a:t>
            </a:r>
            <a:r>
              <a:rPr lang="en-US" sz="1200" dirty="0" err="1">
                <a:solidFill>
                  <a:schemeClr val="bg1"/>
                </a:solidFill>
                <a:latin typeface="Lucida Console" panose="020B0609040504020204" pitchFamily="49" charset="0"/>
              </a:rPr>
              <a:t>Eksik</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cümlenizi</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buraya</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yazın</a:t>
            </a:r>
            <a:r>
              <a:rPr lang="en-US" sz="1200" dirty="0">
                <a:solidFill>
                  <a:schemeClr val="bg1"/>
                </a:solidFill>
                <a:latin typeface="Lucida Console" panose="020B0609040504020204" pitchFamily="49" charset="0"/>
              </a:rPr>
              <a:t>', description='</a:t>
            </a:r>
            <a:r>
              <a:rPr lang="en-US" sz="1200" dirty="0" err="1">
                <a:solidFill>
                  <a:schemeClr val="bg1"/>
                </a:solidFill>
                <a:latin typeface="Lucida Console" panose="020B0609040504020204" pitchFamily="49" charset="0"/>
              </a:rPr>
              <a:t>Cümle</a:t>
            </a:r>
            <a:r>
              <a:rPr lang="en-US" sz="1200" dirty="0">
                <a:solidFill>
                  <a:schemeClr val="bg1"/>
                </a:solidFill>
                <a:latin typeface="Lucida Console" panose="020B0609040504020204" pitchFamily="49" charset="0"/>
              </a:rPr>
              <a:t>:', disabled=False)</a:t>
            </a:r>
          </a:p>
          <a:p>
            <a:r>
              <a:rPr lang="en-US" sz="1200" dirty="0" err="1">
                <a:solidFill>
                  <a:schemeClr val="bg1"/>
                </a:solidFill>
                <a:latin typeface="Lucida Console" panose="020B0609040504020204" pitchFamily="49" charset="0"/>
              </a:rPr>
              <a:t>output_label</a:t>
            </a:r>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widgets.Label</a:t>
            </a:r>
            <a:r>
              <a:rPr lang="en-US" sz="1200" dirty="0">
                <a:solidFill>
                  <a:schemeClr val="bg1"/>
                </a:solidFill>
                <a:latin typeface="Lucida Console" panose="020B0609040504020204" pitchFamily="49" charset="0"/>
              </a:rPr>
              <a:t>(value='</a:t>
            </a:r>
            <a:r>
              <a:rPr lang="en-US" sz="1200" dirty="0" err="1">
                <a:solidFill>
                  <a:schemeClr val="bg1"/>
                </a:solidFill>
                <a:latin typeface="Lucida Console" panose="020B0609040504020204" pitchFamily="49" charset="0"/>
              </a:rPr>
              <a:t>Tamamlanmış</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cümle</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burada</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görünecek</a:t>
            </a:r>
            <a:r>
              <a:rPr lang="en-US" sz="1200" dirty="0">
                <a:solidFill>
                  <a:schemeClr val="bg1"/>
                </a:solidFill>
                <a:latin typeface="Lucida Console" panose="020B0609040504020204" pitchFamily="49" charset="0"/>
              </a:rPr>
              <a:t>')</a:t>
            </a:r>
          </a:p>
          <a:p>
            <a:r>
              <a:rPr lang="en-US" sz="1200" dirty="0" err="1">
                <a:solidFill>
                  <a:schemeClr val="bg1"/>
                </a:solidFill>
                <a:latin typeface="Lucida Console" panose="020B0609040504020204" pitchFamily="49" charset="0"/>
              </a:rPr>
              <a:t>word_count_slider</a:t>
            </a:r>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widgets.IntSlider</a:t>
            </a:r>
            <a:r>
              <a:rPr lang="en-US" sz="1200" dirty="0">
                <a:solidFill>
                  <a:schemeClr val="bg1"/>
                </a:solidFill>
                <a:latin typeface="Lucida Console" panose="020B0609040504020204" pitchFamily="49" charset="0"/>
              </a:rPr>
              <a:t>(value=1, min=1, max=10, step=1, description='</a:t>
            </a:r>
            <a:r>
              <a:rPr lang="en-US" sz="1200" dirty="0" err="1">
                <a:solidFill>
                  <a:schemeClr val="bg1"/>
                </a:solidFill>
                <a:latin typeface="Lucida Console" panose="020B0609040504020204" pitchFamily="49" charset="0"/>
              </a:rPr>
              <a:t>Kelime</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Sayısı</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continuous_update</a:t>
            </a:r>
            <a:r>
              <a:rPr lang="en-US" sz="1200" dirty="0">
                <a:solidFill>
                  <a:schemeClr val="bg1"/>
                </a:solidFill>
                <a:latin typeface="Lucida Console" panose="020B0609040504020204" pitchFamily="49" charset="0"/>
              </a:rPr>
              <a:t>=False)</a:t>
            </a:r>
          </a:p>
          <a:p>
            <a:r>
              <a:rPr lang="en-US" sz="1200" dirty="0">
                <a:solidFill>
                  <a:schemeClr val="bg1"/>
                </a:solidFill>
                <a:latin typeface="Lucida Console" panose="020B0609040504020204" pitchFamily="49" charset="0"/>
              </a:rPr>
              <a:t>button = </a:t>
            </a:r>
            <a:r>
              <a:rPr lang="en-US" sz="1200" dirty="0" err="1">
                <a:solidFill>
                  <a:schemeClr val="bg1"/>
                </a:solidFill>
                <a:latin typeface="Lucida Console" panose="020B0609040504020204" pitchFamily="49" charset="0"/>
              </a:rPr>
              <a:t>widgets.Button</a:t>
            </a:r>
            <a:r>
              <a:rPr lang="en-US" sz="1200" dirty="0">
                <a:solidFill>
                  <a:schemeClr val="bg1"/>
                </a:solidFill>
                <a:latin typeface="Lucida Console" panose="020B0609040504020204" pitchFamily="49" charset="0"/>
              </a:rPr>
              <a:t>(description='</a:t>
            </a:r>
            <a:r>
              <a:rPr lang="en-US" sz="1200" dirty="0" err="1">
                <a:solidFill>
                  <a:schemeClr val="bg1"/>
                </a:solidFill>
                <a:latin typeface="Lucida Console" panose="020B0609040504020204" pitchFamily="49" charset="0"/>
              </a:rPr>
              <a:t>Tahmin</a:t>
            </a:r>
            <a:r>
              <a:rPr lang="en-US" sz="1200" dirty="0">
                <a:solidFill>
                  <a:schemeClr val="bg1"/>
                </a:solidFill>
                <a:latin typeface="Lucida Console" panose="020B0609040504020204" pitchFamily="49" charset="0"/>
              </a:rPr>
              <a:t> Et', disabled=False, </a:t>
            </a:r>
            <a:r>
              <a:rPr lang="en-US" sz="1200" dirty="0" err="1">
                <a:solidFill>
                  <a:schemeClr val="bg1"/>
                </a:solidFill>
                <a:latin typeface="Lucida Console" panose="020B0609040504020204" pitchFamily="49" charset="0"/>
              </a:rPr>
              <a:t>button_style</a:t>
            </a:r>
            <a:r>
              <a:rPr lang="en-US" sz="1200" dirty="0">
                <a:solidFill>
                  <a:schemeClr val="bg1"/>
                </a:solidFill>
                <a:latin typeface="Lucida Console" panose="020B0609040504020204" pitchFamily="49" charset="0"/>
              </a:rPr>
              <a:t>='', tooltip='</a:t>
            </a:r>
            <a:r>
              <a:rPr lang="en-US" sz="1200" dirty="0" err="1">
                <a:solidFill>
                  <a:schemeClr val="bg1"/>
                </a:solidFill>
                <a:latin typeface="Lucida Console" panose="020B0609040504020204" pitchFamily="49" charset="0"/>
              </a:rPr>
              <a:t>Tahmin</a:t>
            </a:r>
            <a:r>
              <a:rPr lang="en-US" sz="1200" dirty="0">
                <a:solidFill>
                  <a:schemeClr val="bg1"/>
                </a:solidFill>
                <a:latin typeface="Lucida Console" panose="020B0609040504020204" pitchFamily="49" charset="0"/>
              </a:rPr>
              <a:t> Et', icon='check')</a:t>
            </a:r>
          </a:p>
          <a:p>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def </a:t>
            </a:r>
            <a:r>
              <a:rPr lang="en-US" sz="1200" dirty="0" err="1">
                <a:solidFill>
                  <a:schemeClr val="bg1"/>
                </a:solidFill>
                <a:latin typeface="Lucida Console" panose="020B0609040504020204" pitchFamily="49" charset="0"/>
              </a:rPr>
              <a:t>on_button_click</a:t>
            </a:r>
            <a:r>
              <a:rPr lang="en-US" sz="1200" dirty="0">
                <a:solidFill>
                  <a:schemeClr val="bg1"/>
                </a:solidFill>
                <a:latin typeface="Lucida Console" panose="020B0609040504020204" pitchFamily="49" charset="0"/>
              </a:rPr>
              <a:t>(b):</a:t>
            </a:r>
          </a:p>
          <a:p>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input_text</a:t>
            </a:r>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text_box.value</a:t>
            </a:r>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num_words_to_predict</a:t>
            </a:r>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word_count_slider.value</a:t>
            </a:r>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    if </a:t>
            </a:r>
            <a:r>
              <a:rPr lang="en-US" sz="1200" dirty="0" err="1">
                <a:solidFill>
                  <a:schemeClr val="bg1"/>
                </a:solidFill>
                <a:latin typeface="Lucida Console" panose="020B0609040504020204" pitchFamily="49" charset="0"/>
              </a:rPr>
              <a:t>input_text.strip</a:t>
            </a:r>
            <a:r>
              <a:rPr lang="en-US" sz="1200" dirty="0">
                <a:solidFill>
                  <a:schemeClr val="bg1"/>
                </a:solidFill>
                <a:latin typeface="Lucida Console" panose="020B0609040504020204" pitchFamily="49" charset="0"/>
              </a:rPr>
              <a:t>():</a:t>
            </a:r>
          </a:p>
          <a:p>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completed_text</a:t>
            </a:r>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generate_text</a:t>
            </a:r>
            <a:r>
              <a:rPr lang="en-US" sz="1200" dirty="0">
                <a:solidFill>
                  <a:schemeClr val="bg1"/>
                </a:solidFill>
                <a:latin typeface="Lucida Console" panose="020B0609040504020204" pitchFamily="49" charset="0"/>
              </a:rPr>
              <a:t>(model, tokenizer, </a:t>
            </a:r>
            <a:r>
              <a:rPr lang="en-US" sz="1200" dirty="0" err="1">
                <a:solidFill>
                  <a:schemeClr val="bg1"/>
                </a:solidFill>
                <a:latin typeface="Lucida Console" panose="020B0609040504020204" pitchFamily="49" charset="0"/>
              </a:rPr>
              <a:t>input_text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num_words_to_predict</a:t>
            </a:r>
            <a:r>
              <a:rPr lang="en-US" sz="1200" dirty="0">
                <a:solidFill>
                  <a:schemeClr val="bg1"/>
                </a:solidFill>
                <a:latin typeface="Lucida Console" panose="020B0609040504020204" pitchFamily="49" charset="0"/>
              </a:rPr>
              <a:t>)</a:t>
            </a:r>
          </a:p>
          <a:p>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output_label.value</a:t>
            </a:r>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f"Tahmin</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Edilen</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Cümle</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completed_text</a:t>
            </a:r>
            <a:r>
              <a:rPr lang="en-US" sz="1200" dirty="0">
                <a:solidFill>
                  <a:schemeClr val="bg1"/>
                </a:solidFill>
                <a:latin typeface="Lucida Console" panose="020B0609040504020204" pitchFamily="49" charset="0"/>
              </a:rPr>
              <a:t>}"</a:t>
            </a:r>
          </a:p>
          <a:p>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text_box.value</a:t>
            </a:r>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completed_text</a:t>
            </a:r>
            <a:endParaRPr lang="en-US" sz="1200" dirty="0">
              <a:solidFill>
                <a:schemeClr val="bg1"/>
              </a:solidFill>
              <a:latin typeface="Lucida Console" panose="020B0609040504020204" pitchFamily="49" charset="0"/>
            </a:endParaRPr>
          </a:p>
          <a:p>
            <a:endParaRPr lang="en-US" sz="1200" dirty="0">
              <a:solidFill>
                <a:schemeClr val="bg1"/>
              </a:solidFill>
              <a:latin typeface="Lucida Console" panose="020B0609040504020204" pitchFamily="49" charset="0"/>
            </a:endParaRPr>
          </a:p>
          <a:p>
            <a:r>
              <a:rPr lang="en-US" sz="1200" dirty="0" err="1">
                <a:solidFill>
                  <a:schemeClr val="bg1"/>
                </a:solidFill>
                <a:latin typeface="Lucida Console" panose="020B0609040504020204" pitchFamily="49" charset="0"/>
              </a:rPr>
              <a:t>button.on_click</a:t>
            </a:r>
            <a:r>
              <a:rPr lang="en-US" sz="1200" dirty="0">
                <a:solidFill>
                  <a:schemeClr val="bg1"/>
                </a:solidFill>
                <a:latin typeface="Lucida Console" panose="020B0609040504020204" pitchFamily="49" charset="0"/>
              </a:rPr>
              <a:t>(</a:t>
            </a:r>
            <a:r>
              <a:rPr lang="en-US" sz="1200" dirty="0" err="1">
                <a:solidFill>
                  <a:schemeClr val="bg1"/>
                </a:solidFill>
                <a:latin typeface="Lucida Console" panose="020B0609040504020204" pitchFamily="49" charset="0"/>
              </a:rPr>
              <a:t>on_button_click</a:t>
            </a:r>
            <a:r>
              <a:rPr lang="en-US" sz="1200" dirty="0">
                <a:solidFill>
                  <a:schemeClr val="bg1"/>
                </a:solidFill>
                <a:latin typeface="Lucida Console" panose="020B0609040504020204" pitchFamily="49" charset="0"/>
              </a:rPr>
              <a:t>)</a:t>
            </a:r>
          </a:p>
          <a:p>
            <a:r>
              <a:rPr lang="en-US" sz="1200" dirty="0">
                <a:solidFill>
                  <a:schemeClr val="bg1"/>
                </a:solidFill>
                <a:latin typeface="Lucida Console" panose="020B0609040504020204" pitchFamily="49" charset="0"/>
              </a:rPr>
              <a:t>display(</a:t>
            </a:r>
            <a:r>
              <a:rPr lang="en-US" sz="1200" dirty="0" err="1">
                <a:solidFill>
                  <a:schemeClr val="bg1"/>
                </a:solidFill>
                <a:latin typeface="Lucida Console" panose="020B0609040504020204" pitchFamily="49" charset="0"/>
              </a:rPr>
              <a:t>text_box</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word_count_slider</a:t>
            </a:r>
            <a:r>
              <a:rPr lang="en-US" sz="1200" dirty="0">
                <a:solidFill>
                  <a:schemeClr val="bg1"/>
                </a:solidFill>
                <a:latin typeface="Lucida Console" panose="020B0609040504020204" pitchFamily="49" charset="0"/>
              </a:rPr>
              <a:t>, button, </a:t>
            </a:r>
            <a:r>
              <a:rPr lang="en-US" sz="1200" dirty="0" err="1">
                <a:solidFill>
                  <a:schemeClr val="bg1"/>
                </a:solidFill>
                <a:latin typeface="Lucida Console" panose="020B0609040504020204" pitchFamily="49" charset="0"/>
              </a:rPr>
              <a:t>output_label</a:t>
            </a:r>
            <a:r>
              <a:rPr lang="en-US" sz="1200" dirty="0">
                <a:solidFill>
                  <a:schemeClr val="bg1"/>
                </a:solidFill>
                <a:latin typeface="Lucida Console" panose="020B0609040504020204" pitchFamily="49" charset="0"/>
              </a:rPr>
              <a:t>)</a:t>
            </a:r>
          </a:p>
        </p:txBody>
      </p:sp>
      <p:sp>
        <p:nvSpPr>
          <p:cNvPr id="2" name="Metin kutusu 1">
            <a:extLst>
              <a:ext uri="{FF2B5EF4-FFF2-40B4-BE49-F238E27FC236}">
                <a16:creationId xmlns:a16="http://schemas.microsoft.com/office/drawing/2014/main" id="{4B4AE6BE-1005-CF9D-7645-5C392E12EF95}"/>
              </a:ext>
            </a:extLst>
          </p:cNvPr>
          <p:cNvSpPr txBox="1"/>
          <p:nvPr/>
        </p:nvSpPr>
        <p:spPr>
          <a:xfrm>
            <a:off x="409574" y="428625"/>
            <a:ext cx="8096251" cy="646331"/>
          </a:xfrm>
          <a:prstGeom prst="rect">
            <a:avLst/>
          </a:prstGeom>
          <a:noFill/>
        </p:spPr>
        <p:txBody>
          <a:bodyPr wrap="square" rtlCol="0">
            <a:spAutoFit/>
          </a:bodyPr>
          <a:lstStyle/>
          <a:p>
            <a:r>
              <a:rPr lang="tr-TR" sz="3600" b="1" dirty="0">
                <a:solidFill>
                  <a:srgbClr val="262626"/>
                </a:solidFill>
              </a:rPr>
              <a:t>7. Kullanıcı Arayüzü</a:t>
            </a:r>
          </a:p>
        </p:txBody>
      </p:sp>
    </p:spTree>
    <p:extLst>
      <p:ext uri="{BB962C8B-B14F-4D97-AF65-F5344CB8AC3E}">
        <p14:creationId xmlns:p14="http://schemas.microsoft.com/office/powerpoint/2010/main" val="13626488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4D65094-71B4-FBE7-2166-A11DA32A78BB}"/>
              </a:ext>
            </a:extLst>
          </p:cNvPr>
          <p:cNvSpPr/>
          <p:nvPr/>
        </p:nvSpPr>
        <p:spPr>
          <a:xfrm>
            <a:off x="0" y="1"/>
            <a:ext cx="12192003"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Metin kutusu 2">
            <a:extLst>
              <a:ext uri="{FF2B5EF4-FFF2-40B4-BE49-F238E27FC236}">
                <a16:creationId xmlns:a16="http://schemas.microsoft.com/office/drawing/2014/main" id="{00E14FB4-79D0-5F6A-83A4-17912CF6FD47}"/>
              </a:ext>
            </a:extLst>
          </p:cNvPr>
          <p:cNvSpPr txBox="1"/>
          <p:nvPr/>
        </p:nvSpPr>
        <p:spPr>
          <a:xfrm>
            <a:off x="2817018" y="3013501"/>
            <a:ext cx="6557963" cy="830997"/>
          </a:xfrm>
          <a:prstGeom prst="rect">
            <a:avLst/>
          </a:prstGeom>
          <a:noFill/>
        </p:spPr>
        <p:txBody>
          <a:bodyPr wrap="square" rtlCol="0">
            <a:spAutoFit/>
          </a:bodyPr>
          <a:lstStyle/>
          <a:p>
            <a:r>
              <a:rPr lang="tr-TR" sz="4800" b="1" dirty="0">
                <a:solidFill>
                  <a:schemeClr val="bg1"/>
                </a:solidFill>
              </a:rPr>
              <a:t>Şimdi </a:t>
            </a:r>
            <a:r>
              <a:rPr lang="tr-TR" sz="4800" b="1" dirty="0" err="1">
                <a:solidFill>
                  <a:schemeClr val="bg1"/>
                </a:solidFill>
              </a:rPr>
              <a:t>Colab’a</a:t>
            </a:r>
            <a:r>
              <a:rPr lang="tr-TR" sz="4800" b="1" dirty="0">
                <a:solidFill>
                  <a:schemeClr val="bg1"/>
                </a:solidFill>
              </a:rPr>
              <a:t> geçelim.</a:t>
            </a:r>
          </a:p>
        </p:txBody>
      </p:sp>
    </p:spTree>
    <p:extLst>
      <p:ext uri="{BB962C8B-B14F-4D97-AF65-F5344CB8AC3E}">
        <p14:creationId xmlns:p14="http://schemas.microsoft.com/office/powerpoint/2010/main" val="1224850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descr="ekran görüntüsü, tasarım, kalıp, desen, düzen içeren bir resim&#10;&#10;Açıklama otomatik olarak oluşturuldu">
            <a:extLst>
              <a:ext uri="{FF2B5EF4-FFF2-40B4-BE49-F238E27FC236}">
                <a16:creationId xmlns:a16="http://schemas.microsoft.com/office/drawing/2014/main" id="{7F09FDBE-77A9-3A74-4A24-3A3AF3C4B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1657350"/>
            <a:ext cx="3543300" cy="3543300"/>
          </a:xfrm>
          <a:prstGeom prst="rect">
            <a:avLst/>
          </a:prstGeom>
        </p:spPr>
      </p:pic>
      <p:sp>
        <p:nvSpPr>
          <p:cNvPr id="11" name="Metin kutusu 10">
            <a:extLst>
              <a:ext uri="{FF2B5EF4-FFF2-40B4-BE49-F238E27FC236}">
                <a16:creationId xmlns:a16="http://schemas.microsoft.com/office/drawing/2014/main" id="{FD35DA02-698D-63C7-5C08-68F19FC0B10F}"/>
              </a:ext>
            </a:extLst>
          </p:cNvPr>
          <p:cNvSpPr txBox="1"/>
          <p:nvPr/>
        </p:nvSpPr>
        <p:spPr>
          <a:xfrm>
            <a:off x="5791200" y="1951671"/>
            <a:ext cx="4991100" cy="2954655"/>
          </a:xfrm>
          <a:prstGeom prst="rect">
            <a:avLst/>
          </a:prstGeom>
          <a:noFill/>
        </p:spPr>
        <p:txBody>
          <a:bodyPr wrap="square" rtlCol="0">
            <a:spAutoFit/>
          </a:bodyPr>
          <a:lstStyle/>
          <a:p>
            <a:r>
              <a:rPr lang="tr-TR" sz="2400" b="1" dirty="0" err="1">
                <a:solidFill>
                  <a:srgbClr val="262626"/>
                </a:solidFill>
              </a:rPr>
              <a:t>Next</a:t>
            </a:r>
            <a:r>
              <a:rPr lang="tr-TR" sz="2400" b="1" dirty="0">
                <a:solidFill>
                  <a:srgbClr val="262626"/>
                </a:solidFill>
              </a:rPr>
              <a:t> Word </a:t>
            </a:r>
            <a:r>
              <a:rPr lang="tr-TR" sz="2400" b="1" dirty="0" err="1">
                <a:solidFill>
                  <a:srgbClr val="262626"/>
                </a:solidFill>
              </a:rPr>
              <a:t>Prediction</a:t>
            </a:r>
            <a:r>
              <a:rPr lang="tr-TR" sz="2400" b="1" dirty="0">
                <a:solidFill>
                  <a:srgbClr val="262626"/>
                </a:solidFill>
              </a:rPr>
              <a:t> Nedir?</a:t>
            </a:r>
          </a:p>
          <a:p>
            <a:endParaRPr lang="tr-TR" dirty="0">
              <a:solidFill>
                <a:srgbClr val="262626"/>
              </a:solidFill>
            </a:endParaRPr>
          </a:p>
          <a:p>
            <a:r>
              <a:rPr lang="tr-TR" dirty="0" err="1">
                <a:solidFill>
                  <a:srgbClr val="262626"/>
                </a:solidFill>
              </a:rPr>
              <a:t>Next</a:t>
            </a:r>
            <a:r>
              <a:rPr lang="tr-TR" dirty="0">
                <a:solidFill>
                  <a:srgbClr val="262626"/>
                </a:solidFill>
              </a:rPr>
              <a:t> Word </a:t>
            </a:r>
            <a:r>
              <a:rPr lang="tr-TR" dirty="0" err="1">
                <a:solidFill>
                  <a:srgbClr val="262626"/>
                </a:solidFill>
              </a:rPr>
              <a:t>Prediction</a:t>
            </a:r>
            <a:r>
              <a:rPr lang="tr-TR" dirty="0">
                <a:solidFill>
                  <a:srgbClr val="262626"/>
                </a:solidFill>
              </a:rPr>
              <a:t> (Sonraki Kelime Tahmini), bir metin dizisi içinde eksik veya tamamlanmamış bir cümlenin sonraki kelimesini tahmin etme sürecidir. Kullanıcı bir cümle veya kelime öbeği girdiğinde, model bu bağlamda en olası kelimeyi tahmin eder. Bu tür tahminler, kullanıcı deneyimini iyileştirmek ve yazma sürecini hızlandırmak için kullanılır.</a:t>
            </a:r>
          </a:p>
        </p:txBody>
      </p:sp>
    </p:spTree>
    <p:extLst>
      <p:ext uri="{BB962C8B-B14F-4D97-AF65-F5344CB8AC3E}">
        <p14:creationId xmlns:p14="http://schemas.microsoft.com/office/powerpoint/2010/main" val="34001589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459A6F3C-E51C-F7EB-3B7A-BA573D59917D}"/>
              </a:ext>
            </a:extLst>
          </p:cNvPr>
          <p:cNvSpPr txBox="1"/>
          <p:nvPr/>
        </p:nvSpPr>
        <p:spPr>
          <a:xfrm>
            <a:off x="3126105" y="1173881"/>
            <a:ext cx="5939790" cy="5078313"/>
          </a:xfrm>
          <a:prstGeom prst="rect">
            <a:avLst/>
          </a:prstGeom>
          <a:noFill/>
        </p:spPr>
        <p:txBody>
          <a:bodyPr wrap="square" rtlCol="0">
            <a:spAutoFit/>
          </a:bodyPr>
          <a:lstStyle/>
          <a:p>
            <a:r>
              <a:rPr lang="tr-TR" sz="2400" b="1" dirty="0">
                <a:solidFill>
                  <a:srgbClr val="262626"/>
                </a:solidFill>
              </a:rPr>
              <a:t>Kullanım Alanları Nelerdir ?</a:t>
            </a:r>
          </a:p>
          <a:p>
            <a:endParaRPr lang="tr-TR" sz="2400" b="1" dirty="0">
              <a:solidFill>
                <a:srgbClr val="262626"/>
              </a:solidFill>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altLang="tr-TR" b="1" i="0" u="none" strike="noStrike" cap="none" normalizeH="0" baseline="0" dirty="0">
                <a:ln>
                  <a:noFill/>
                </a:ln>
                <a:solidFill>
                  <a:srgbClr val="262626"/>
                </a:solidFill>
                <a:effectLst/>
                <a:latin typeface="Arial" panose="020B0604020202020204" pitchFamily="34" charset="0"/>
              </a:rPr>
              <a:t> Metin Tamamlama:</a:t>
            </a:r>
            <a:r>
              <a:rPr kumimoji="0" lang="tr-TR" altLang="tr-TR" b="0" i="0" u="none" strike="noStrike" cap="none" normalizeH="0" baseline="0" dirty="0">
                <a:ln>
                  <a:noFill/>
                </a:ln>
                <a:solidFill>
                  <a:srgbClr val="262626"/>
                </a:solidFill>
                <a:effectLst/>
                <a:latin typeface="Arial" panose="020B0604020202020204" pitchFamily="34" charset="0"/>
              </a:rPr>
              <a:t> Kullanıcı bir cümle yazarken, model cümlenin devamını otomatik olarak önerir.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tr-TR" altLang="tr-TR" b="0" i="0" u="none" strike="noStrike" cap="none" normalizeH="0" baseline="0" dirty="0">
              <a:ln>
                <a:noFill/>
              </a:ln>
              <a:solidFill>
                <a:srgbClr val="262626"/>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altLang="tr-TR" b="1" i="0" u="none" strike="noStrike" cap="none" normalizeH="0" baseline="0" dirty="0">
                <a:ln>
                  <a:noFill/>
                </a:ln>
                <a:solidFill>
                  <a:srgbClr val="262626"/>
                </a:solidFill>
                <a:effectLst/>
                <a:latin typeface="Arial" panose="020B0604020202020204" pitchFamily="34" charset="0"/>
              </a:rPr>
              <a:t> Sohbet Botları:</a:t>
            </a:r>
            <a:r>
              <a:rPr kumimoji="0" lang="tr-TR" altLang="tr-TR" b="0" i="0" u="none" strike="noStrike" cap="none" normalizeH="0" baseline="0" dirty="0">
                <a:ln>
                  <a:noFill/>
                </a:ln>
                <a:solidFill>
                  <a:srgbClr val="262626"/>
                </a:solidFill>
                <a:effectLst/>
                <a:latin typeface="Arial" panose="020B0604020202020204" pitchFamily="34" charset="0"/>
              </a:rPr>
              <a:t> Kullanıcı ile etkileşimde bulunan botların daha doğal ve akıcı cevaplar vermesini sağlar.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tr-TR" altLang="tr-TR" b="0" i="0" u="none" strike="noStrike" cap="none" normalizeH="0" baseline="0" dirty="0">
              <a:ln>
                <a:noFill/>
              </a:ln>
              <a:solidFill>
                <a:srgbClr val="262626"/>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altLang="tr-TR" b="1" i="0" u="none" strike="noStrike" cap="none" normalizeH="0" baseline="0" dirty="0">
                <a:ln>
                  <a:noFill/>
                </a:ln>
                <a:solidFill>
                  <a:srgbClr val="262626"/>
                </a:solidFill>
                <a:effectLst/>
                <a:latin typeface="Arial" panose="020B0604020202020204" pitchFamily="34" charset="0"/>
              </a:rPr>
              <a:t> Yazım Yardımı:</a:t>
            </a:r>
            <a:r>
              <a:rPr kumimoji="0" lang="tr-TR" altLang="tr-TR" b="0" i="0" u="none" strike="noStrike" cap="none" normalizeH="0" baseline="0" dirty="0">
                <a:ln>
                  <a:noFill/>
                </a:ln>
                <a:solidFill>
                  <a:srgbClr val="262626"/>
                </a:solidFill>
                <a:effectLst/>
                <a:latin typeface="Arial" panose="020B0604020202020204" pitchFamily="34" charset="0"/>
              </a:rPr>
              <a:t> Kullanıcının yazdığı metinleri tamamlayarak yazma sürecini hızlandırır ve daha verimli hale getirir.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tr-TR" altLang="tr-TR" b="0" i="0" u="none" strike="noStrike" cap="none" normalizeH="0" baseline="0" dirty="0">
              <a:ln>
                <a:noFill/>
              </a:ln>
              <a:solidFill>
                <a:srgbClr val="262626"/>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altLang="tr-TR" b="1" i="0" u="none" strike="noStrike" cap="none" normalizeH="0" baseline="0" dirty="0">
                <a:ln>
                  <a:noFill/>
                </a:ln>
                <a:solidFill>
                  <a:srgbClr val="262626"/>
                </a:solidFill>
                <a:effectLst/>
                <a:latin typeface="Arial" panose="020B0604020202020204" pitchFamily="34" charset="0"/>
              </a:rPr>
              <a:t> Doğal Dil İşleme (NLP):</a:t>
            </a:r>
            <a:r>
              <a:rPr kumimoji="0" lang="tr-TR" altLang="tr-TR" b="0" i="0" u="none" strike="noStrike" cap="none" normalizeH="0" baseline="0" dirty="0">
                <a:ln>
                  <a:noFill/>
                </a:ln>
                <a:solidFill>
                  <a:srgbClr val="262626"/>
                </a:solidFill>
                <a:effectLst/>
                <a:latin typeface="Arial" panose="020B0604020202020204" pitchFamily="34" charset="0"/>
              </a:rPr>
              <a:t> Daha geniş NLP uygulamaları içinde kullanılabilir, örneğin, makale yazma, dil öğrenme uygulamaları ve daha fazlası. </a:t>
            </a:r>
          </a:p>
          <a:p>
            <a:endParaRPr lang="tr-TR" sz="2400" b="1" dirty="0"/>
          </a:p>
          <a:p>
            <a:endParaRPr lang="tr-TR" dirty="0"/>
          </a:p>
        </p:txBody>
      </p:sp>
    </p:spTree>
    <p:extLst>
      <p:ext uri="{BB962C8B-B14F-4D97-AF65-F5344CB8AC3E}">
        <p14:creationId xmlns:p14="http://schemas.microsoft.com/office/powerpoint/2010/main" val="1552090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Effect transition="in" filter="fade">
                                      <p:cBhvr>
                                        <p:cTn id="11" dur="500"/>
                                        <p:tgtEl>
                                          <p:spTgt spid="2">
                                            <p:txEl>
                                              <p:pRg st="4" end="4"/>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fade">
                                      <p:cBhvr>
                                        <p:cTn id="15" dur="500"/>
                                        <p:tgtEl>
                                          <p:spTgt spid="2">
                                            <p:txEl>
                                              <p:pRg st="6" end="6"/>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Effect transition="in" filter="fade">
                                      <p:cBhvr>
                                        <p:cTn id="1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272E2A6A-ADFA-D3D8-7925-7865D00E9377}"/>
              </a:ext>
            </a:extLst>
          </p:cNvPr>
          <p:cNvSpPr txBox="1"/>
          <p:nvPr/>
        </p:nvSpPr>
        <p:spPr>
          <a:xfrm>
            <a:off x="933651" y="2644170"/>
            <a:ext cx="5736657" cy="1569660"/>
          </a:xfrm>
          <a:prstGeom prst="rect">
            <a:avLst/>
          </a:prstGeom>
          <a:noFill/>
        </p:spPr>
        <p:txBody>
          <a:bodyPr wrap="square" rtlCol="0">
            <a:spAutoFit/>
          </a:bodyPr>
          <a:lstStyle/>
          <a:p>
            <a:r>
              <a:rPr lang="tr-TR" sz="2400" b="1" dirty="0">
                <a:solidFill>
                  <a:srgbClr val="262626"/>
                </a:solidFill>
              </a:rPr>
              <a:t>Projenin Amacı</a:t>
            </a:r>
          </a:p>
          <a:p>
            <a:endParaRPr lang="tr-TR" dirty="0">
              <a:solidFill>
                <a:srgbClr val="262626"/>
              </a:solidFill>
            </a:endParaRPr>
          </a:p>
          <a:p>
            <a:r>
              <a:rPr lang="tr-TR" dirty="0">
                <a:solidFill>
                  <a:srgbClr val="262626"/>
                </a:solidFill>
              </a:rPr>
              <a:t>Bu projenin amacı, verilen bir metin girişine dayanarak bir sonraki kelimeyi tahmin eden bir yapay zeka modeli geliştirmektir. </a:t>
            </a:r>
          </a:p>
        </p:txBody>
      </p:sp>
      <p:sp>
        <p:nvSpPr>
          <p:cNvPr id="4" name="Dikdörtgen 3">
            <a:extLst>
              <a:ext uri="{FF2B5EF4-FFF2-40B4-BE49-F238E27FC236}">
                <a16:creationId xmlns:a16="http://schemas.microsoft.com/office/drawing/2014/main" id="{44D65094-71B4-FBE7-2166-A11DA32A78BB}"/>
              </a:ext>
            </a:extLst>
          </p:cNvPr>
          <p:cNvSpPr/>
          <p:nvPr/>
        </p:nvSpPr>
        <p:spPr>
          <a:xfrm>
            <a:off x="11338560" y="0"/>
            <a:ext cx="853440"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0098923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4D65094-71B4-FBE7-2166-A11DA32A78BB}"/>
              </a:ext>
            </a:extLst>
          </p:cNvPr>
          <p:cNvSpPr/>
          <p:nvPr/>
        </p:nvSpPr>
        <p:spPr>
          <a:xfrm>
            <a:off x="-1" y="0"/>
            <a:ext cx="6930189"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Metin kutusu 1">
            <a:extLst>
              <a:ext uri="{FF2B5EF4-FFF2-40B4-BE49-F238E27FC236}">
                <a16:creationId xmlns:a16="http://schemas.microsoft.com/office/drawing/2014/main" id="{E4AF3646-9FC3-091E-82BF-C6953D730A81}"/>
              </a:ext>
            </a:extLst>
          </p:cNvPr>
          <p:cNvSpPr txBox="1"/>
          <p:nvPr/>
        </p:nvSpPr>
        <p:spPr>
          <a:xfrm>
            <a:off x="1896173" y="2644170"/>
            <a:ext cx="3137839" cy="1569660"/>
          </a:xfrm>
          <a:prstGeom prst="rect">
            <a:avLst/>
          </a:prstGeom>
          <a:noFill/>
        </p:spPr>
        <p:txBody>
          <a:bodyPr wrap="square" rtlCol="0">
            <a:spAutoFit/>
          </a:bodyPr>
          <a:lstStyle/>
          <a:p>
            <a:r>
              <a:rPr lang="tr-TR" sz="9600" b="1" dirty="0">
                <a:solidFill>
                  <a:schemeClr val="bg1"/>
                </a:solidFill>
              </a:rPr>
              <a:t>LSTM</a:t>
            </a:r>
          </a:p>
        </p:txBody>
      </p:sp>
      <p:sp>
        <p:nvSpPr>
          <p:cNvPr id="5" name="Metin kutusu 4">
            <a:extLst>
              <a:ext uri="{FF2B5EF4-FFF2-40B4-BE49-F238E27FC236}">
                <a16:creationId xmlns:a16="http://schemas.microsoft.com/office/drawing/2014/main" id="{360A1CD1-2E39-1E03-A16E-F0F98B812D57}"/>
              </a:ext>
            </a:extLst>
          </p:cNvPr>
          <p:cNvSpPr txBox="1"/>
          <p:nvPr/>
        </p:nvSpPr>
        <p:spPr>
          <a:xfrm>
            <a:off x="7498080" y="2367171"/>
            <a:ext cx="4331368" cy="2123658"/>
          </a:xfrm>
          <a:prstGeom prst="rect">
            <a:avLst/>
          </a:prstGeom>
          <a:noFill/>
        </p:spPr>
        <p:txBody>
          <a:bodyPr wrap="square" rtlCol="0">
            <a:spAutoFit/>
          </a:bodyPr>
          <a:lstStyle/>
          <a:p>
            <a:r>
              <a:rPr lang="tr-TR" sz="2400" b="1" dirty="0">
                <a:solidFill>
                  <a:srgbClr val="262626"/>
                </a:solidFill>
              </a:rPr>
              <a:t>Projede Kullanılan Model</a:t>
            </a:r>
          </a:p>
          <a:p>
            <a:endParaRPr lang="tr-TR" dirty="0">
              <a:solidFill>
                <a:srgbClr val="262626"/>
              </a:solidFill>
            </a:endParaRPr>
          </a:p>
          <a:p>
            <a:r>
              <a:rPr lang="tr-TR" dirty="0">
                <a:solidFill>
                  <a:srgbClr val="262626"/>
                </a:solidFill>
              </a:rPr>
              <a:t>Bu projede kullanılan model, verilen bir metin dizisine dayanarak sonraki kelimeyi tahmin etmek için LSTM (</a:t>
            </a:r>
            <a:r>
              <a:rPr lang="tr-TR" dirty="0" err="1">
                <a:solidFill>
                  <a:srgbClr val="262626"/>
                </a:solidFill>
              </a:rPr>
              <a:t>Long</a:t>
            </a:r>
            <a:r>
              <a:rPr lang="tr-TR" dirty="0">
                <a:solidFill>
                  <a:srgbClr val="262626"/>
                </a:solidFill>
              </a:rPr>
              <a:t> </a:t>
            </a:r>
            <a:r>
              <a:rPr lang="tr-TR" dirty="0" err="1">
                <a:solidFill>
                  <a:srgbClr val="262626"/>
                </a:solidFill>
              </a:rPr>
              <a:t>Short-Term</a:t>
            </a:r>
            <a:r>
              <a:rPr lang="tr-TR" dirty="0">
                <a:solidFill>
                  <a:srgbClr val="262626"/>
                </a:solidFill>
              </a:rPr>
              <a:t> Memory) katmanları içeren bir derin öğrenme modelidir.</a:t>
            </a:r>
          </a:p>
        </p:txBody>
      </p:sp>
    </p:spTree>
    <p:extLst>
      <p:ext uri="{BB962C8B-B14F-4D97-AF65-F5344CB8AC3E}">
        <p14:creationId xmlns:p14="http://schemas.microsoft.com/office/powerpoint/2010/main" val="40194605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4D65094-71B4-FBE7-2166-A11DA32A78BB}"/>
              </a:ext>
            </a:extLst>
          </p:cNvPr>
          <p:cNvSpPr/>
          <p:nvPr/>
        </p:nvSpPr>
        <p:spPr>
          <a:xfrm>
            <a:off x="-1" y="0"/>
            <a:ext cx="12192001"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Metin kutusu 1">
            <a:extLst>
              <a:ext uri="{FF2B5EF4-FFF2-40B4-BE49-F238E27FC236}">
                <a16:creationId xmlns:a16="http://schemas.microsoft.com/office/drawing/2014/main" id="{E4AF3646-9FC3-091E-82BF-C6953D730A81}"/>
              </a:ext>
            </a:extLst>
          </p:cNvPr>
          <p:cNvSpPr txBox="1"/>
          <p:nvPr/>
        </p:nvSpPr>
        <p:spPr>
          <a:xfrm>
            <a:off x="3567460" y="2551837"/>
            <a:ext cx="5057077" cy="1754326"/>
          </a:xfrm>
          <a:prstGeom prst="rect">
            <a:avLst/>
          </a:prstGeom>
          <a:noFill/>
        </p:spPr>
        <p:txBody>
          <a:bodyPr wrap="square" rtlCol="0">
            <a:spAutoFit/>
          </a:bodyPr>
          <a:lstStyle/>
          <a:p>
            <a:r>
              <a:rPr lang="tr-TR" sz="5400" b="1" dirty="0">
                <a:solidFill>
                  <a:schemeClr val="bg1"/>
                </a:solidFill>
              </a:rPr>
              <a:t>Modelin Detaylı Açıklaması</a:t>
            </a:r>
          </a:p>
        </p:txBody>
      </p:sp>
    </p:spTree>
    <p:extLst>
      <p:ext uri="{BB962C8B-B14F-4D97-AF65-F5344CB8AC3E}">
        <p14:creationId xmlns:p14="http://schemas.microsoft.com/office/powerpoint/2010/main" val="14316420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4D65094-71B4-FBE7-2166-A11DA32A78BB}"/>
              </a:ext>
            </a:extLst>
          </p:cNvPr>
          <p:cNvSpPr/>
          <p:nvPr/>
        </p:nvSpPr>
        <p:spPr>
          <a:xfrm>
            <a:off x="7305675" y="0"/>
            <a:ext cx="4886325"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Metin kutusu 2">
            <a:extLst>
              <a:ext uri="{FF2B5EF4-FFF2-40B4-BE49-F238E27FC236}">
                <a16:creationId xmlns:a16="http://schemas.microsoft.com/office/drawing/2014/main" id="{45138104-95BF-C2C7-7192-91D3CE17B1D3}"/>
              </a:ext>
            </a:extLst>
          </p:cNvPr>
          <p:cNvSpPr txBox="1"/>
          <p:nvPr/>
        </p:nvSpPr>
        <p:spPr>
          <a:xfrm>
            <a:off x="590550" y="428625"/>
            <a:ext cx="3362325" cy="646331"/>
          </a:xfrm>
          <a:prstGeom prst="rect">
            <a:avLst/>
          </a:prstGeom>
          <a:noFill/>
        </p:spPr>
        <p:txBody>
          <a:bodyPr wrap="square" rtlCol="0">
            <a:spAutoFit/>
          </a:bodyPr>
          <a:lstStyle/>
          <a:p>
            <a:r>
              <a:rPr lang="tr-TR" sz="3600" b="1" dirty="0">
                <a:solidFill>
                  <a:srgbClr val="262626"/>
                </a:solidFill>
              </a:rPr>
              <a:t>1. Veri Hazırlığı</a:t>
            </a:r>
          </a:p>
        </p:txBody>
      </p:sp>
      <p:sp>
        <p:nvSpPr>
          <p:cNvPr id="6" name="Metin kutusu 5">
            <a:extLst>
              <a:ext uri="{FF2B5EF4-FFF2-40B4-BE49-F238E27FC236}">
                <a16:creationId xmlns:a16="http://schemas.microsoft.com/office/drawing/2014/main" id="{E797D0E8-E982-FE95-7D58-783442468C06}"/>
              </a:ext>
            </a:extLst>
          </p:cNvPr>
          <p:cNvSpPr txBox="1"/>
          <p:nvPr/>
        </p:nvSpPr>
        <p:spPr>
          <a:xfrm>
            <a:off x="590549" y="2676525"/>
            <a:ext cx="5800725" cy="276998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a:ln>
                  <a:noFill/>
                </a:ln>
                <a:solidFill>
                  <a:schemeClr val="tx1"/>
                </a:solidFill>
                <a:effectLst/>
              </a:rPr>
              <a:t>Veri Yükleme ve Temizleme: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b="0" i="1" u="none" strike="noStrike" cap="none" normalizeH="0" baseline="0" dirty="0" err="1">
                <a:ln>
                  <a:noFill/>
                </a:ln>
                <a:solidFill>
                  <a:schemeClr val="tx1"/>
                </a:solidFill>
                <a:effectLst/>
              </a:rPr>
              <a:t>file_path</a:t>
            </a:r>
            <a:r>
              <a:rPr kumimoji="0" lang="tr-TR" altLang="tr-TR" b="0" i="1" u="none" strike="noStrike" cap="none" normalizeH="0" baseline="0" dirty="0">
                <a:ln>
                  <a:noFill/>
                </a:ln>
                <a:solidFill>
                  <a:schemeClr val="tx1"/>
                </a:solidFill>
                <a:effectLst/>
              </a:rPr>
              <a:t> </a:t>
            </a:r>
            <a:r>
              <a:rPr kumimoji="0" lang="tr-TR" altLang="tr-TR" b="0" i="0" u="none" strike="noStrike" cap="none" normalizeH="0" baseline="0" dirty="0">
                <a:ln>
                  <a:noFill/>
                </a:ln>
                <a:solidFill>
                  <a:schemeClr val="tx1"/>
                </a:solidFill>
                <a:effectLst/>
              </a:rPr>
              <a:t>yolundan metin dosyası okunur ve içerik yüklenir.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b="0" i="0" u="none" strike="noStrike" cap="none" normalizeH="0" baseline="0" dirty="0">
                <a:ln>
                  <a:noFill/>
                </a:ln>
                <a:solidFill>
                  <a:schemeClr val="tx1"/>
                </a:solidFill>
                <a:effectLst/>
              </a:rPr>
              <a:t>Metin verisi küçük harflere dönüştürülür ve noktalama işaretleri kaldırılır.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endParaRPr lang="tr-TR" dirty="0"/>
          </a:p>
        </p:txBody>
      </p:sp>
      <p:sp>
        <p:nvSpPr>
          <p:cNvPr id="7" name="Metin kutusu 6">
            <a:extLst>
              <a:ext uri="{FF2B5EF4-FFF2-40B4-BE49-F238E27FC236}">
                <a16:creationId xmlns:a16="http://schemas.microsoft.com/office/drawing/2014/main" id="{907428FF-50AC-0FCB-C973-0612442385C9}"/>
              </a:ext>
            </a:extLst>
          </p:cNvPr>
          <p:cNvSpPr txBox="1"/>
          <p:nvPr/>
        </p:nvSpPr>
        <p:spPr>
          <a:xfrm>
            <a:off x="8048625" y="3198167"/>
            <a:ext cx="3552825" cy="461665"/>
          </a:xfrm>
          <a:prstGeom prst="rect">
            <a:avLst/>
          </a:prstGeom>
          <a:noFill/>
        </p:spPr>
        <p:txBody>
          <a:bodyPr wrap="square" rtlCol="0">
            <a:spAutoFit/>
          </a:bodyPr>
          <a:lstStyle/>
          <a:p>
            <a:r>
              <a:rPr lang="tr-TR" sz="1200" dirty="0">
                <a:solidFill>
                  <a:schemeClr val="bg1"/>
                </a:solidFill>
                <a:latin typeface="Lucida Console" panose="020B0609040504020204" pitchFamily="49" charset="0"/>
              </a:rPr>
              <a:t>data = </a:t>
            </a:r>
            <a:r>
              <a:rPr lang="tr-TR" sz="1200" dirty="0" err="1">
                <a:solidFill>
                  <a:schemeClr val="bg1"/>
                </a:solidFill>
                <a:latin typeface="Lucida Console" panose="020B0609040504020204" pitchFamily="49" charset="0"/>
              </a:rPr>
              <a:t>data.lower</a:t>
            </a:r>
            <a:r>
              <a:rPr lang="tr-TR" sz="1200" dirty="0">
                <a:solidFill>
                  <a:schemeClr val="bg1"/>
                </a:solidFill>
                <a:latin typeface="Lucida Console" panose="020B0609040504020204" pitchFamily="49" charset="0"/>
              </a:rPr>
              <a:t>()</a:t>
            </a:r>
          </a:p>
          <a:p>
            <a:r>
              <a:rPr lang="tr-TR" sz="1200" dirty="0">
                <a:solidFill>
                  <a:schemeClr val="bg1"/>
                </a:solidFill>
                <a:latin typeface="Lucida Console" panose="020B0609040504020204" pitchFamily="49" charset="0"/>
              </a:rPr>
              <a:t>data = </a:t>
            </a:r>
            <a:r>
              <a:rPr lang="tr-TR" sz="1200" dirty="0" err="1">
                <a:solidFill>
                  <a:schemeClr val="bg1"/>
                </a:solidFill>
                <a:latin typeface="Lucida Console" panose="020B0609040504020204" pitchFamily="49" charset="0"/>
              </a:rPr>
              <a:t>re.sub</a:t>
            </a:r>
            <a:r>
              <a:rPr lang="tr-TR" sz="1200" dirty="0">
                <a:solidFill>
                  <a:schemeClr val="bg1"/>
                </a:solidFill>
                <a:latin typeface="Lucida Console" panose="020B0609040504020204" pitchFamily="49" charset="0"/>
              </a:rPr>
              <a:t>(r'[^\w\s]', '', data)</a:t>
            </a:r>
          </a:p>
        </p:txBody>
      </p:sp>
    </p:spTree>
    <p:extLst>
      <p:ext uri="{BB962C8B-B14F-4D97-AF65-F5344CB8AC3E}">
        <p14:creationId xmlns:p14="http://schemas.microsoft.com/office/powerpoint/2010/main" val="2690648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4D65094-71B4-FBE7-2166-A11DA32A78BB}"/>
              </a:ext>
            </a:extLst>
          </p:cNvPr>
          <p:cNvSpPr/>
          <p:nvPr/>
        </p:nvSpPr>
        <p:spPr>
          <a:xfrm>
            <a:off x="5476875" y="0"/>
            <a:ext cx="6715125"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E797D0E8-E982-FE95-7D58-783442468C06}"/>
              </a:ext>
            </a:extLst>
          </p:cNvPr>
          <p:cNvSpPr txBox="1"/>
          <p:nvPr/>
        </p:nvSpPr>
        <p:spPr>
          <a:xfrm>
            <a:off x="571500" y="2276475"/>
            <a:ext cx="4391026" cy="34163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a:ln>
                  <a:noFill/>
                </a:ln>
                <a:solidFill>
                  <a:schemeClr val="tx1"/>
                </a:solidFill>
                <a:effectLst/>
              </a:rPr>
              <a:t>Dizilere Dönüştürme: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b="0" i="0" u="none" strike="noStrike" cap="none" normalizeH="0" baseline="0" dirty="0">
                <a:ln>
                  <a:noFill/>
                </a:ln>
                <a:solidFill>
                  <a:schemeClr val="tx1"/>
                </a:solidFill>
                <a:effectLst/>
              </a:rPr>
              <a:t>Her satır için ardışık kelime çiftleri oluşturulur ve bu çiftler </a:t>
            </a:r>
            <a:r>
              <a:rPr kumimoji="0" lang="tr-TR" altLang="tr-TR" b="0" i="1" u="none" strike="noStrike" cap="none" normalizeH="0" baseline="0" dirty="0" err="1">
                <a:ln>
                  <a:noFill/>
                </a:ln>
                <a:solidFill>
                  <a:schemeClr val="tx1"/>
                </a:solidFill>
                <a:effectLst/>
              </a:rPr>
              <a:t>sequences</a:t>
            </a:r>
            <a:r>
              <a:rPr kumimoji="0" lang="tr-TR" altLang="tr-TR" b="0" i="1" u="none" strike="noStrike" cap="none" normalizeH="0" baseline="0" dirty="0">
                <a:ln>
                  <a:noFill/>
                </a:ln>
                <a:solidFill>
                  <a:schemeClr val="tx1"/>
                </a:solidFill>
                <a:effectLst/>
              </a:rPr>
              <a:t> </a:t>
            </a:r>
            <a:r>
              <a:rPr kumimoji="0" lang="tr-TR" altLang="tr-TR" b="0" i="0" u="none" strike="noStrike" cap="none" normalizeH="0" baseline="0" dirty="0">
                <a:ln>
                  <a:noFill/>
                </a:ln>
                <a:solidFill>
                  <a:schemeClr val="tx1"/>
                </a:solidFill>
                <a:effectLst/>
              </a:rPr>
              <a:t>listesine eklenir.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b="0" i="0" u="none" strike="noStrike" cap="none" normalizeH="0" baseline="0" dirty="0">
                <a:ln>
                  <a:noFill/>
                </a:ln>
                <a:solidFill>
                  <a:schemeClr val="tx1"/>
                </a:solidFill>
                <a:effectLst/>
              </a:rPr>
              <a:t>Bu diziler, eğitim için kullanılacak x ve y verilerine dönüştürülür.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endParaRPr lang="tr-TR" dirty="0"/>
          </a:p>
        </p:txBody>
      </p:sp>
      <p:sp>
        <p:nvSpPr>
          <p:cNvPr id="7" name="Metin kutusu 6">
            <a:extLst>
              <a:ext uri="{FF2B5EF4-FFF2-40B4-BE49-F238E27FC236}">
                <a16:creationId xmlns:a16="http://schemas.microsoft.com/office/drawing/2014/main" id="{907428FF-50AC-0FCB-C973-0612442385C9}"/>
              </a:ext>
            </a:extLst>
          </p:cNvPr>
          <p:cNvSpPr txBox="1"/>
          <p:nvPr/>
        </p:nvSpPr>
        <p:spPr>
          <a:xfrm>
            <a:off x="6286500" y="2828835"/>
            <a:ext cx="5095874" cy="1200329"/>
          </a:xfrm>
          <a:prstGeom prst="rect">
            <a:avLst/>
          </a:prstGeom>
          <a:noFill/>
        </p:spPr>
        <p:txBody>
          <a:bodyPr wrap="square" rtlCol="0">
            <a:spAutoFit/>
          </a:bodyPr>
          <a:lstStyle/>
          <a:p>
            <a:r>
              <a:rPr lang="en-US" sz="1200" dirty="0">
                <a:solidFill>
                  <a:schemeClr val="bg1"/>
                </a:solidFill>
                <a:latin typeface="Lucida Console" panose="020B0609040504020204" pitchFamily="49" charset="0"/>
              </a:rPr>
              <a:t>sequences = []</a:t>
            </a:r>
          </a:p>
          <a:p>
            <a:r>
              <a:rPr lang="en-US" sz="1200" dirty="0">
                <a:solidFill>
                  <a:schemeClr val="bg1"/>
                </a:solidFill>
                <a:latin typeface="Lucida Console" panose="020B0609040504020204" pitchFamily="49" charset="0"/>
              </a:rPr>
              <a:t>for line in data:</a:t>
            </a:r>
          </a:p>
          <a:p>
            <a:r>
              <a:rPr lang="en-US" sz="1200" dirty="0">
                <a:solidFill>
                  <a:schemeClr val="bg1"/>
                </a:solidFill>
                <a:latin typeface="Lucida Console" panose="020B0609040504020204" pitchFamily="49" charset="0"/>
              </a:rPr>
              <a:t>    encoded = </a:t>
            </a:r>
            <a:r>
              <a:rPr lang="en-US" sz="1200" dirty="0" err="1">
                <a:solidFill>
                  <a:schemeClr val="bg1"/>
                </a:solidFill>
                <a:latin typeface="Lucida Console" panose="020B0609040504020204" pitchFamily="49" charset="0"/>
              </a:rPr>
              <a:t>tokenizer.texts_to_sequences</a:t>
            </a:r>
            <a:r>
              <a:rPr lang="en-US" sz="1200" dirty="0">
                <a:solidFill>
                  <a:schemeClr val="bg1"/>
                </a:solidFill>
                <a:latin typeface="Lucida Console" panose="020B0609040504020204" pitchFamily="49" charset="0"/>
              </a:rPr>
              <a:t>([line])[0]</a:t>
            </a:r>
          </a:p>
          <a:p>
            <a:r>
              <a:rPr lang="en-US" sz="1200" dirty="0">
                <a:solidFill>
                  <a:schemeClr val="bg1"/>
                </a:solidFill>
                <a:latin typeface="Lucida Console" panose="020B0609040504020204" pitchFamily="49" charset="0"/>
              </a:rPr>
              <a:t>    for </a:t>
            </a:r>
            <a:r>
              <a:rPr lang="en-US" sz="1200" dirty="0" err="1">
                <a:solidFill>
                  <a:schemeClr val="bg1"/>
                </a:solidFill>
                <a:latin typeface="Lucida Console" panose="020B0609040504020204" pitchFamily="49" charset="0"/>
              </a:rPr>
              <a:t>i</a:t>
            </a:r>
            <a:r>
              <a:rPr lang="en-US" sz="1200" dirty="0">
                <a:solidFill>
                  <a:schemeClr val="bg1"/>
                </a:solidFill>
                <a:latin typeface="Lucida Console" panose="020B0609040504020204" pitchFamily="49" charset="0"/>
              </a:rPr>
              <a:t> in range(1, </a:t>
            </a:r>
            <a:r>
              <a:rPr lang="en-US" sz="1200" dirty="0" err="1">
                <a:solidFill>
                  <a:schemeClr val="bg1"/>
                </a:solidFill>
                <a:latin typeface="Lucida Console" panose="020B0609040504020204" pitchFamily="49" charset="0"/>
              </a:rPr>
              <a:t>len</a:t>
            </a:r>
            <a:r>
              <a:rPr lang="en-US" sz="1200" dirty="0">
                <a:solidFill>
                  <a:schemeClr val="bg1"/>
                </a:solidFill>
                <a:latin typeface="Lucida Console" panose="020B0609040504020204" pitchFamily="49" charset="0"/>
              </a:rPr>
              <a:t>(encoded)):</a:t>
            </a:r>
          </a:p>
          <a:p>
            <a:r>
              <a:rPr lang="en-US" sz="1200" dirty="0">
                <a:solidFill>
                  <a:schemeClr val="bg1"/>
                </a:solidFill>
                <a:latin typeface="Lucida Console" panose="020B0609040504020204" pitchFamily="49" charset="0"/>
              </a:rPr>
              <a:t>        sequence = encoded[:i+1]</a:t>
            </a:r>
          </a:p>
          <a:p>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sequences.append</a:t>
            </a:r>
            <a:r>
              <a:rPr lang="en-US" sz="1200" dirty="0">
                <a:solidFill>
                  <a:schemeClr val="bg1"/>
                </a:solidFill>
                <a:latin typeface="Lucida Console" panose="020B0609040504020204" pitchFamily="49" charset="0"/>
              </a:rPr>
              <a:t>(sequence)</a:t>
            </a:r>
          </a:p>
        </p:txBody>
      </p:sp>
    </p:spTree>
    <p:extLst>
      <p:ext uri="{BB962C8B-B14F-4D97-AF65-F5344CB8AC3E}">
        <p14:creationId xmlns:p14="http://schemas.microsoft.com/office/powerpoint/2010/main" val="39349300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4D65094-71B4-FBE7-2166-A11DA32A78BB}"/>
              </a:ext>
            </a:extLst>
          </p:cNvPr>
          <p:cNvSpPr/>
          <p:nvPr/>
        </p:nvSpPr>
        <p:spPr>
          <a:xfrm>
            <a:off x="4667251" y="0"/>
            <a:ext cx="7524750"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E797D0E8-E982-FE95-7D58-783442468C06}"/>
              </a:ext>
            </a:extLst>
          </p:cNvPr>
          <p:cNvSpPr txBox="1"/>
          <p:nvPr/>
        </p:nvSpPr>
        <p:spPr>
          <a:xfrm>
            <a:off x="409575" y="2736499"/>
            <a:ext cx="4391026" cy="1384995"/>
          </a:xfrm>
          <a:prstGeom prst="rect">
            <a:avLst/>
          </a:prstGeom>
          <a:noFill/>
        </p:spPr>
        <p:txBody>
          <a:bodyPr wrap="square" rtlCol="0">
            <a:spAutoFit/>
          </a:bodyPr>
          <a:lstStyle/>
          <a:p>
            <a:r>
              <a:rPr lang="tr-TR" sz="2400" b="1" dirty="0"/>
              <a:t>Dizilerin </a:t>
            </a:r>
            <a:r>
              <a:rPr lang="tr-TR" sz="2400" b="1" dirty="0" err="1"/>
              <a:t>Pad</a:t>
            </a:r>
            <a:r>
              <a:rPr lang="tr-TR" sz="2400" b="1" dirty="0"/>
              <a:t> Edilmesi:</a:t>
            </a:r>
          </a:p>
          <a:p>
            <a:pPr>
              <a:buFont typeface="Arial" panose="020B0604020202020204" pitchFamily="34" charset="0"/>
              <a:buChar char="•"/>
            </a:pPr>
            <a:endParaRPr lang="tr-TR" sz="2400" b="1" dirty="0"/>
          </a:p>
          <a:p>
            <a:r>
              <a:rPr lang="tr-TR" dirty="0"/>
              <a:t>Tüm diziler, en uzun diziye eşit olacak şekilde </a:t>
            </a:r>
            <a:r>
              <a:rPr lang="tr-TR" dirty="0" err="1"/>
              <a:t>pad</a:t>
            </a:r>
            <a:r>
              <a:rPr lang="tr-TR" dirty="0"/>
              <a:t> edilir.</a:t>
            </a:r>
          </a:p>
        </p:txBody>
      </p:sp>
      <p:sp>
        <p:nvSpPr>
          <p:cNvPr id="7" name="Metin kutusu 6">
            <a:extLst>
              <a:ext uri="{FF2B5EF4-FFF2-40B4-BE49-F238E27FC236}">
                <a16:creationId xmlns:a16="http://schemas.microsoft.com/office/drawing/2014/main" id="{907428FF-50AC-0FCB-C973-0612442385C9}"/>
              </a:ext>
            </a:extLst>
          </p:cNvPr>
          <p:cNvSpPr txBox="1"/>
          <p:nvPr/>
        </p:nvSpPr>
        <p:spPr>
          <a:xfrm>
            <a:off x="5153025" y="3198163"/>
            <a:ext cx="6972299" cy="461665"/>
          </a:xfrm>
          <a:prstGeom prst="rect">
            <a:avLst/>
          </a:prstGeom>
          <a:noFill/>
        </p:spPr>
        <p:txBody>
          <a:bodyPr wrap="square" rtlCol="0">
            <a:spAutoFit/>
          </a:bodyPr>
          <a:lstStyle/>
          <a:p>
            <a:r>
              <a:rPr lang="en-US" sz="1200" dirty="0" err="1">
                <a:solidFill>
                  <a:schemeClr val="bg1"/>
                </a:solidFill>
                <a:latin typeface="Lucida Console" panose="020B0609040504020204" pitchFamily="49" charset="0"/>
              </a:rPr>
              <a:t>max_length</a:t>
            </a:r>
            <a:r>
              <a:rPr lang="en-US" sz="1200" dirty="0">
                <a:solidFill>
                  <a:schemeClr val="bg1"/>
                </a:solidFill>
                <a:latin typeface="Lucida Console" panose="020B0609040504020204" pitchFamily="49" charset="0"/>
              </a:rPr>
              <a:t> = max([</a:t>
            </a:r>
            <a:r>
              <a:rPr lang="en-US" sz="1200" dirty="0" err="1">
                <a:solidFill>
                  <a:schemeClr val="bg1"/>
                </a:solidFill>
                <a:latin typeface="Lucida Console" panose="020B0609040504020204" pitchFamily="49" charset="0"/>
              </a:rPr>
              <a:t>len</a:t>
            </a:r>
            <a:r>
              <a:rPr lang="en-US" sz="1200" dirty="0">
                <a:solidFill>
                  <a:schemeClr val="bg1"/>
                </a:solidFill>
                <a:latin typeface="Lucida Console" panose="020B0609040504020204" pitchFamily="49" charset="0"/>
              </a:rPr>
              <a:t>(seq) for seq in sequences])</a:t>
            </a:r>
          </a:p>
          <a:p>
            <a:r>
              <a:rPr lang="en-US" sz="1200" dirty="0">
                <a:solidFill>
                  <a:schemeClr val="bg1"/>
                </a:solidFill>
                <a:latin typeface="Lucida Console" panose="020B0609040504020204" pitchFamily="49" charset="0"/>
              </a:rPr>
              <a:t>sequences = </a:t>
            </a:r>
            <a:r>
              <a:rPr lang="en-US" sz="1200" dirty="0" err="1">
                <a:solidFill>
                  <a:schemeClr val="bg1"/>
                </a:solidFill>
                <a:latin typeface="Lucida Console" panose="020B0609040504020204" pitchFamily="49" charset="0"/>
              </a:rPr>
              <a:t>pad_sequences</a:t>
            </a:r>
            <a:r>
              <a:rPr lang="en-US" sz="1200" dirty="0">
                <a:solidFill>
                  <a:schemeClr val="bg1"/>
                </a:solidFill>
                <a:latin typeface="Lucida Console" panose="020B0609040504020204" pitchFamily="49" charset="0"/>
              </a:rPr>
              <a:t>(sequences, </a:t>
            </a:r>
            <a:r>
              <a:rPr lang="en-US" sz="1200" dirty="0" err="1">
                <a:solidFill>
                  <a:schemeClr val="bg1"/>
                </a:solidFill>
                <a:latin typeface="Lucida Console" panose="020B0609040504020204" pitchFamily="49" charset="0"/>
              </a:rPr>
              <a:t>maxlen</a:t>
            </a:r>
            <a:r>
              <a:rPr lang="en-US" sz="1200" dirty="0">
                <a:solidFill>
                  <a:schemeClr val="bg1"/>
                </a:solidFill>
                <a:latin typeface="Lucida Console" panose="020B0609040504020204" pitchFamily="49" charset="0"/>
              </a:rPr>
              <a:t>=</a:t>
            </a:r>
            <a:r>
              <a:rPr lang="en-US" sz="1200" dirty="0" err="1">
                <a:solidFill>
                  <a:schemeClr val="bg1"/>
                </a:solidFill>
                <a:latin typeface="Lucida Console" panose="020B0609040504020204" pitchFamily="49" charset="0"/>
              </a:rPr>
              <a:t>max_length</a:t>
            </a:r>
            <a:r>
              <a:rPr lang="en-US" sz="1200" dirty="0">
                <a:solidFill>
                  <a:schemeClr val="bg1"/>
                </a:solidFill>
                <a:latin typeface="Lucida Console" panose="020B0609040504020204" pitchFamily="49" charset="0"/>
              </a:rPr>
              <a:t>, padding='pre')</a:t>
            </a:r>
          </a:p>
        </p:txBody>
      </p:sp>
    </p:spTree>
    <p:extLst>
      <p:ext uri="{BB962C8B-B14F-4D97-AF65-F5344CB8AC3E}">
        <p14:creationId xmlns:p14="http://schemas.microsoft.com/office/powerpoint/2010/main" val="1216862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TotalTime>
  <Words>1242</Words>
  <Application>Microsoft Office PowerPoint</Application>
  <PresentationFormat>Geniş ekran</PresentationFormat>
  <Paragraphs>142</Paragraphs>
  <Slides>19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19</vt:i4>
      </vt:variant>
    </vt:vector>
  </HeadingPairs>
  <TitlesOfParts>
    <vt:vector size="25" baseType="lpstr">
      <vt:lpstr>Abadi Extra Light</vt:lpstr>
      <vt:lpstr>Aptos</vt:lpstr>
      <vt:lpstr>Aptos Display</vt:lpstr>
      <vt:lpstr>Arial</vt:lpstr>
      <vt:lpstr>Lucida Console</vt:lpstr>
      <vt:lpstr>Office Teması</vt:lpstr>
      <vt:lpstr>BYM308 - Yapay Zekaya Giriş  Next Word Prediction (Sonraki Kelime Tahmini)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Muzaffer Enes Yıldırım</dc:creator>
  <cp:lastModifiedBy>Muzaffer Enes Yıldırım</cp:lastModifiedBy>
  <cp:revision>3</cp:revision>
  <dcterms:created xsi:type="dcterms:W3CDTF">2024-06-06T18:25:39Z</dcterms:created>
  <dcterms:modified xsi:type="dcterms:W3CDTF">2024-06-07T15:39:00Z</dcterms:modified>
</cp:coreProperties>
</file>