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4082D3-1220-4674-93D4-E15979C6FAA7}" v="1777" dt="2019-11-19T05:30:45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4E256D-6750-4271-9F3E-DA1B8898D2E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939A924-24DB-4B20-8DF9-55803DBD0B38}">
      <dgm:prSet phldrT="[Text]" phldr="0"/>
      <dgm:spPr/>
      <dgm:t>
        <a:bodyPr/>
        <a:lstStyle/>
        <a:p>
          <a:pPr>
            <a:defRPr b="1"/>
          </a:pPr>
          <a:r>
            <a:rPr lang="en-US" b="0" i="0" u="none" strike="noStrike" cap="none" baseline="0" noProof="0">
              <a:latin typeface="Calibri Light"/>
              <a:cs typeface="Calibri Light"/>
            </a:rPr>
            <a:t>Proc Contents</a:t>
          </a:r>
        </a:p>
      </dgm:t>
    </dgm:pt>
    <dgm:pt modelId="{03B0D106-3C42-4C70-B41D-C59D92B65A6E}" type="parTrans" cxnId="{1C83CD24-0684-4501-B731-03EC1683C1E8}">
      <dgm:prSet/>
      <dgm:spPr/>
      <dgm:t>
        <a:bodyPr/>
        <a:lstStyle/>
        <a:p>
          <a:endParaRPr lang="en-US"/>
        </a:p>
      </dgm:t>
    </dgm:pt>
    <dgm:pt modelId="{9E316628-EBA0-4B17-AC17-06632AF017CF}" type="sibTrans" cxnId="{1C83CD24-0684-4501-B731-03EC1683C1E8}">
      <dgm:prSet/>
      <dgm:spPr/>
      <dgm:t>
        <a:bodyPr/>
        <a:lstStyle/>
        <a:p>
          <a:endParaRPr lang="en-US"/>
        </a:p>
      </dgm:t>
    </dgm:pt>
    <dgm:pt modelId="{06A02E44-6A76-44C1-8577-D6F516C7635A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Type of Variables</a:t>
          </a:r>
          <a:endParaRPr lang="en-US"/>
        </a:p>
      </dgm:t>
    </dgm:pt>
    <dgm:pt modelId="{EBC11721-AD11-4EFD-B372-D6ADDE291BAC}" type="parTrans" cxnId="{517AC466-2ED8-4DFB-932C-BC7753A5A313}">
      <dgm:prSet/>
      <dgm:spPr/>
      <dgm:t>
        <a:bodyPr/>
        <a:lstStyle/>
        <a:p>
          <a:endParaRPr lang="en-US"/>
        </a:p>
      </dgm:t>
    </dgm:pt>
    <dgm:pt modelId="{14185D48-3CDA-44B2-9909-6EC8A0B6959E}" type="sibTrans" cxnId="{517AC466-2ED8-4DFB-932C-BC7753A5A313}">
      <dgm:prSet/>
      <dgm:spPr/>
      <dgm:t>
        <a:bodyPr/>
        <a:lstStyle/>
        <a:p>
          <a:endParaRPr lang="en-US"/>
        </a:p>
      </dgm:t>
    </dgm:pt>
    <dgm:pt modelId="{250E239C-4730-4B90-A649-A1EEECFFE7C0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Format of Variables</a:t>
          </a:r>
          <a:endParaRPr lang="en-US"/>
        </a:p>
      </dgm:t>
    </dgm:pt>
    <dgm:pt modelId="{640B9FB8-94D0-4669-B680-9F74B3B2BAA2}" type="parTrans" cxnId="{FAF0B090-ED85-4A4F-9611-D8AAA4CF4984}">
      <dgm:prSet/>
      <dgm:spPr/>
      <dgm:t>
        <a:bodyPr/>
        <a:lstStyle/>
        <a:p>
          <a:endParaRPr lang="en-US"/>
        </a:p>
      </dgm:t>
    </dgm:pt>
    <dgm:pt modelId="{64F249B3-5C58-4A1B-A1D2-636D9E633DC2}" type="sibTrans" cxnId="{FAF0B090-ED85-4A4F-9611-D8AAA4CF4984}">
      <dgm:prSet/>
      <dgm:spPr/>
      <dgm:t>
        <a:bodyPr/>
        <a:lstStyle/>
        <a:p>
          <a:endParaRPr lang="en-US"/>
        </a:p>
      </dgm:t>
    </dgm:pt>
    <dgm:pt modelId="{D8B3206A-E84B-4DFC-9967-7D6305EE6A51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Total Observations</a:t>
          </a:r>
          <a:endParaRPr lang="en-US"/>
        </a:p>
      </dgm:t>
    </dgm:pt>
    <dgm:pt modelId="{59495665-595A-4210-AB22-5A1A786900C2}" type="parTrans" cxnId="{A8273977-CAF2-40A4-8C6E-7FB42F0A72EB}">
      <dgm:prSet/>
      <dgm:spPr/>
      <dgm:t>
        <a:bodyPr/>
        <a:lstStyle/>
        <a:p>
          <a:endParaRPr lang="en-US"/>
        </a:p>
      </dgm:t>
    </dgm:pt>
    <dgm:pt modelId="{FE0DA988-0535-49C4-BD82-B7842B5FB35E}" type="sibTrans" cxnId="{A8273977-CAF2-40A4-8C6E-7FB42F0A72EB}">
      <dgm:prSet/>
      <dgm:spPr/>
      <dgm:t>
        <a:bodyPr/>
        <a:lstStyle/>
        <a:p>
          <a:endParaRPr lang="en-US"/>
        </a:p>
      </dgm:t>
    </dgm:pt>
    <dgm:pt modelId="{0050852F-2DCF-46E0-9327-CCB26803802F}">
      <dgm:prSet phldrT="[Text]" phldr="0"/>
      <dgm:spPr/>
      <dgm:t>
        <a:bodyPr/>
        <a:lstStyle/>
        <a:p>
          <a:pPr>
            <a:defRPr b="1"/>
          </a:pPr>
          <a:r>
            <a:rPr lang="en-US">
              <a:latin typeface="Calibri Light" panose="020F0302020204030204"/>
            </a:rPr>
            <a:t>Proc SQL</a:t>
          </a:r>
          <a:endParaRPr lang="en-US"/>
        </a:p>
      </dgm:t>
    </dgm:pt>
    <dgm:pt modelId="{5D0CFAB9-7649-4E7D-BBD6-AFF84F2F3821}" type="parTrans" cxnId="{CB3412F3-D4F0-4E2B-A5E4-BC8AD0046034}">
      <dgm:prSet/>
      <dgm:spPr/>
      <dgm:t>
        <a:bodyPr/>
        <a:lstStyle/>
        <a:p>
          <a:endParaRPr lang="en-US"/>
        </a:p>
      </dgm:t>
    </dgm:pt>
    <dgm:pt modelId="{3B54195E-632F-41D6-9684-1C85720DD896}" type="sibTrans" cxnId="{CB3412F3-D4F0-4E2B-A5E4-BC8AD0046034}">
      <dgm:prSet/>
      <dgm:spPr/>
      <dgm:t>
        <a:bodyPr/>
        <a:lstStyle/>
        <a:p>
          <a:endParaRPr lang="en-US"/>
        </a:p>
      </dgm:t>
    </dgm:pt>
    <dgm:pt modelId="{8700A676-9A82-4778-9DAE-838CC081CB64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Identify Primary Key</a:t>
          </a:r>
          <a:endParaRPr lang="en-US"/>
        </a:p>
      </dgm:t>
    </dgm:pt>
    <dgm:pt modelId="{E8A6FF27-B6D9-49D4-9091-67642F894C6F}" type="parTrans" cxnId="{3DF7D380-66FD-45F9-B17B-D9467C136135}">
      <dgm:prSet/>
      <dgm:spPr/>
      <dgm:t>
        <a:bodyPr/>
        <a:lstStyle/>
        <a:p>
          <a:endParaRPr lang="en-US"/>
        </a:p>
      </dgm:t>
    </dgm:pt>
    <dgm:pt modelId="{26E083F7-B6C5-45C2-8E23-DEF5FEB7BD34}" type="sibTrans" cxnId="{3DF7D380-66FD-45F9-B17B-D9467C136135}">
      <dgm:prSet/>
      <dgm:spPr/>
      <dgm:t>
        <a:bodyPr/>
        <a:lstStyle/>
        <a:p>
          <a:endParaRPr lang="en-US"/>
        </a:p>
      </dgm:t>
    </dgm:pt>
    <dgm:pt modelId="{2CEDC7A0-C0CB-4AD0-A715-6264ED0B5B00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Explore Extreme Values of Data</a:t>
          </a:r>
        </a:p>
      </dgm:t>
    </dgm:pt>
    <dgm:pt modelId="{5AEE49E2-B688-4143-BAE2-D2ABBE8146BC}" type="parTrans" cxnId="{F49D1282-301C-4211-99CC-E13E8DCC27C2}">
      <dgm:prSet/>
      <dgm:spPr/>
      <dgm:t>
        <a:bodyPr/>
        <a:lstStyle/>
        <a:p>
          <a:endParaRPr lang="en-US"/>
        </a:p>
      </dgm:t>
    </dgm:pt>
    <dgm:pt modelId="{34AD2891-208B-4BB1-8F2D-AE95524CB762}" type="sibTrans" cxnId="{F49D1282-301C-4211-99CC-E13E8DCC27C2}">
      <dgm:prSet/>
      <dgm:spPr/>
      <dgm:t>
        <a:bodyPr/>
        <a:lstStyle/>
        <a:p>
          <a:endParaRPr lang="en-US"/>
        </a:p>
      </dgm:t>
    </dgm:pt>
    <dgm:pt modelId="{A75A5C94-B223-420E-840D-8B434B47C205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Check Population Rate of Variables</a:t>
          </a:r>
        </a:p>
      </dgm:t>
    </dgm:pt>
    <dgm:pt modelId="{397F339B-0237-4545-B0FE-EFFEF2B91008}" type="parTrans" cxnId="{BB68849A-637A-4130-BDFE-27F5E4FFD117}">
      <dgm:prSet/>
      <dgm:spPr/>
      <dgm:t>
        <a:bodyPr/>
        <a:lstStyle/>
        <a:p>
          <a:endParaRPr lang="en-US"/>
        </a:p>
      </dgm:t>
    </dgm:pt>
    <dgm:pt modelId="{DFCC3822-AE5A-46DB-8D72-0470130B649D}" type="sibTrans" cxnId="{BB68849A-637A-4130-BDFE-27F5E4FFD117}">
      <dgm:prSet/>
      <dgm:spPr/>
      <dgm:t>
        <a:bodyPr/>
        <a:lstStyle/>
        <a:p>
          <a:endParaRPr lang="en-US"/>
        </a:p>
      </dgm:t>
    </dgm:pt>
    <dgm:pt modelId="{43D643C3-4233-4689-849D-157716129F93}">
      <dgm:prSet phldr="0"/>
      <dgm:spPr/>
      <dgm:t>
        <a:bodyPr/>
        <a:lstStyle/>
        <a:p>
          <a:pPr>
            <a:defRPr b="1"/>
          </a:pPr>
          <a:r>
            <a:rPr lang="en-US" b="0" i="0" u="none" strike="noStrike" cap="none" baseline="0" noProof="0">
              <a:latin typeface="Calibri Light"/>
              <a:cs typeface="Calibri Light"/>
            </a:rPr>
            <a:t>Data Step</a:t>
          </a:r>
        </a:p>
      </dgm:t>
    </dgm:pt>
    <dgm:pt modelId="{91D2C711-DBA2-4B4B-B0F5-2456F526504B}" type="parTrans" cxnId="{1DA153F2-432B-4CD1-8883-6E9DA0FD2E07}">
      <dgm:prSet/>
      <dgm:spPr/>
      <dgm:t>
        <a:bodyPr/>
        <a:lstStyle/>
        <a:p>
          <a:endParaRPr lang="en-US"/>
        </a:p>
      </dgm:t>
    </dgm:pt>
    <dgm:pt modelId="{BAFC1491-3E67-44E4-B7ED-FD95C8CF15FD}" type="sibTrans" cxnId="{1DA153F2-432B-4CD1-8883-6E9DA0FD2E07}">
      <dgm:prSet/>
      <dgm:spPr/>
      <dgm:t>
        <a:bodyPr/>
        <a:lstStyle/>
        <a:p>
          <a:endParaRPr lang="en-US"/>
        </a:p>
      </dgm:t>
    </dgm:pt>
    <dgm:pt modelId="{78938639-48E1-4217-9FA5-ADD0A19B5752}">
      <dgm:prSet phldr="0"/>
      <dgm:spPr/>
      <dgm:t>
        <a:bodyPr/>
        <a:lstStyle/>
        <a:p>
          <a:r>
            <a:rPr lang="en-US" b="0" i="0" u="none" strike="noStrike" cap="none" baseline="0" noProof="0">
              <a:latin typeface="Calibri Light"/>
              <a:cs typeface="Calibri Light"/>
            </a:rPr>
            <a:t>Load data using infile</a:t>
          </a:r>
        </a:p>
      </dgm:t>
    </dgm:pt>
    <dgm:pt modelId="{A4D9EF71-C422-430B-A6F1-13C22413FA0E}" type="parTrans" cxnId="{27EEB5CC-E7D2-4788-A9E6-B4B93C99D6E6}">
      <dgm:prSet/>
      <dgm:spPr/>
      <dgm:t>
        <a:bodyPr/>
        <a:lstStyle/>
        <a:p>
          <a:endParaRPr lang="en-US"/>
        </a:p>
      </dgm:t>
    </dgm:pt>
    <dgm:pt modelId="{79EEBAFA-AFDC-44F3-A62C-00DC18FAFC71}" type="sibTrans" cxnId="{27EEB5CC-E7D2-4788-A9E6-B4B93C99D6E6}">
      <dgm:prSet/>
      <dgm:spPr/>
      <dgm:t>
        <a:bodyPr/>
        <a:lstStyle/>
        <a:p>
          <a:endParaRPr lang="en-US"/>
        </a:p>
      </dgm:t>
    </dgm:pt>
    <dgm:pt modelId="{82D5C872-BF66-4EC6-9DE7-F6F946738F2C}">
      <dgm:prSet phldr="0"/>
      <dgm:spPr/>
      <dgm:t>
        <a:bodyPr/>
        <a:lstStyle/>
        <a:p>
          <a:r>
            <a:rPr lang="en-US" b="0" i="0" u="none" strike="noStrike" cap="none" baseline="0" noProof="0">
              <a:latin typeface="Calibri Light"/>
              <a:cs typeface="Calibri Light"/>
            </a:rPr>
            <a:t>Have a look at the data before loading</a:t>
          </a:r>
        </a:p>
      </dgm:t>
    </dgm:pt>
    <dgm:pt modelId="{89B75FC6-379E-4F93-93F5-858C8BDC8BD0}" type="parTrans" cxnId="{DE3BF5B9-C03F-416A-AC1D-D1FA980BF563}">
      <dgm:prSet/>
      <dgm:spPr/>
      <dgm:t>
        <a:bodyPr/>
        <a:lstStyle/>
        <a:p>
          <a:endParaRPr lang="en-US"/>
        </a:p>
      </dgm:t>
    </dgm:pt>
    <dgm:pt modelId="{3FFE3672-4E77-41B1-8803-4514705FBDBC}" type="sibTrans" cxnId="{DE3BF5B9-C03F-416A-AC1D-D1FA980BF563}">
      <dgm:prSet/>
      <dgm:spPr/>
      <dgm:t>
        <a:bodyPr/>
        <a:lstStyle/>
        <a:p>
          <a:endParaRPr lang="en-US"/>
        </a:p>
      </dgm:t>
    </dgm:pt>
    <dgm:pt modelId="{348F6E64-715B-4A33-AD57-82F073228B3F}" type="pres">
      <dgm:prSet presAssocID="{E94E256D-6750-4271-9F3E-DA1B8898D2EB}" presName="linear" presStyleCnt="0">
        <dgm:presLayoutVars>
          <dgm:dir/>
          <dgm:animLvl val="lvl"/>
          <dgm:resizeHandles val="exact"/>
        </dgm:presLayoutVars>
      </dgm:prSet>
      <dgm:spPr/>
    </dgm:pt>
    <dgm:pt modelId="{D2411A1A-74B5-4033-98D0-6A116204A028}" type="pres">
      <dgm:prSet presAssocID="{43D643C3-4233-4689-849D-157716129F93}" presName="parentLin" presStyleCnt="0"/>
      <dgm:spPr/>
    </dgm:pt>
    <dgm:pt modelId="{9B22962C-CD95-4DEF-911E-0DB3D8586BA3}" type="pres">
      <dgm:prSet presAssocID="{43D643C3-4233-4689-849D-157716129F93}" presName="parentLeftMargin" presStyleLbl="node1" presStyleIdx="0" presStyleCnt="3"/>
      <dgm:spPr/>
    </dgm:pt>
    <dgm:pt modelId="{46925C30-2C6F-4B59-8525-2671B4309FE0}" type="pres">
      <dgm:prSet presAssocID="{43D643C3-4233-4689-849D-157716129F9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D685204-9934-4B20-BC02-FE525086C2EA}" type="pres">
      <dgm:prSet presAssocID="{43D643C3-4233-4689-849D-157716129F93}" presName="negativeSpace" presStyleCnt="0"/>
      <dgm:spPr/>
    </dgm:pt>
    <dgm:pt modelId="{EC28594C-445B-47F7-A0F4-93AE123F69C8}" type="pres">
      <dgm:prSet presAssocID="{43D643C3-4233-4689-849D-157716129F93}" presName="childText" presStyleLbl="conFgAcc1" presStyleIdx="0" presStyleCnt="3">
        <dgm:presLayoutVars>
          <dgm:bulletEnabled val="1"/>
        </dgm:presLayoutVars>
      </dgm:prSet>
      <dgm:spPr/>
    </dgm:pt>
    <dgm:pt modelId="{71B89F73-200E-4B66-835D-C6ADB8D86E2B}" type="pres">
      <dgm:prSet presAssocID="{BAFC1491-3E67-44E4-B7ED-FD95C8CF15FD}" presName="spaceBetweenRectangles" presStyleCnt="0"/>
      <dgm:spPr/>
    </dgm:pt>
    <dgm:pt modelId="{8EF6AAF0-FC25-4928-9C48-2A574BE22AF3}" type="pres">
      <dgm:prSet presAssocID="{D939A924-24DB-4B20-8DF9-55803DBD0B38}" presName="parentLin" presStyleCnt="0"/>
      <dgm:spPr/>
    </dgm:pt>
    <dgm:pt modelId="{7A359385-611E-4A43-A122-FCC96FEAAD4D}" type="pres">
      <dgm:prSet presAssocID="{D939A924-24DB-4B20-8DF9-55803DBD0B38}" presName="parentLeftMargin" presStyleLbl="node1" presStyleIdx="0" presStyleCnt="3"/>
      <dgm:spPr/>
    </dgm:pt>
    <dgm:pt modelId="{1EB530F7-28DE-4B46-B890-8D597F4FF8FB}" type="pres">
      <dgm:prSet presAssocID="{D939A924-24DB-4B20-8DF9-55803DBD0B3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24E5664-F0CE-45A0-ABAF-4DB185CD886E}" type="pres">
      <dgm:prSet presAssocID="{D939A924-24DB-4B20-8DF9-55803DBD0B38}" presName="negativeSpace" presStyleCnt="0"/>
      <dgm:spPr/>
    </dgm:pt>
    <dgm:pt modelId="{9B4822DD-1943-49D3-A198-D5C7CE198FC5}" type="pres">
      <dgm:prSet presAssocID="{D939A924-24DB-4B20-8DF9-55803DBD0B38}" presName="childText" presStyleLbl="conFgAcc1" presStyleIdx="1" presStyleCnt="3">
        <dgm:presLayoutVars>
          <dgm:bulletEnabled val="1"/>
        </dgm:presLayoutVars>
      </dgm:prSet>
      <dgm:spPr/>
    </dgm:pt>
    <dgm:pt modelId="{C6B3121E-F584-4E84-91A6-1BC9BB9CAF1A}" type="pres">
      <dgm:prSet presAssocID="{9E316628-EBA0-4B17-AC17-06632AF017CF}" presName="spaceBetweenRectangles" presStyleCnt="0"/>
      <dgm:spPr/>
    </dgm:pt>
    <dgm:pt modelId="{4D25E908-9D8F-40CF-9F76-086DE18195E2}" type="pres">
      <dgm:prSet presAssocID="{0050852F-2DCF-46E0-9327-CCB26803802F}" presName="parentLin" presStyleCnt="0"/>
      <dgm:spPr/>
    </dgm:pt>
    <dgm:pt modelId="{6C99D438-5289-4FB4-8F0B-76F6917A3BA2}" type="pres">
      <dgm:prSet presAssocID="{0050852F-2DCF-46E0-9327-CCB26803802F}" presName="parentLeftMargin" presStyleLbl="node1" presStyleIdx="1" presStyleCnt="3"/>
      <dgm:spPr/>
    </dgm:pt>
    <dgm:pt modelId="{465E6EA7-74FB-4211-A071-CDB471C93752}" type="pres">
      <dgm:prSet presAssocID="{0050852F-2DCF-46E0-9327-CCB26803802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3FE1232-8BDC-44AC-8B90-A35A94492D0D}" type="pres">
      <dgm:prSet presAssocID="{0050852F-2DCF-46E0-9327-CCB26803802F}" presName="negativeSpace" presStyleCnt="0"/>
      <dgm:spPr/>
    </dgm:pt>
    <dgm:pt modelId="{97131C0E-BB82-474B-8D80-365F555E87B6}" type="pres">
      <dgm:prSet presAssocID="{0050852F-2DCF-46E0-9327-CCB26803802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BD0300A-8599-49C6-BC43-9351C9257931}" type="presOf" srcId="{82D5C872-BF66-4EC6-9DE7-F6F946738F2C}" destId="{EC28594C-445B-47F7-A0F4-93AE123F69C8}" srcOrd="0" destOrd="1" presId="urn:microsoft.com/office/officeart/2005/8/layout/list1"/>
    <dgm:cxn modelId="{91043F18-AC0A-4FCD-A1FE-9C8CBA4FCCC2}" type="presOf" srcId="{D939A924-24DB-4B20-8DF9-55803DBD0B38}" destId="{1EB530F7-28DE-4B46-B890-8D597F4FF8FB}" srcOrd="1" destOrd="0" presId="urn:microsoft.com/office/officeart/2005/8/layout/list1"/>
    <dgm:cxn modelId="{68B5C31A-1590-4827-B308-7A6BCACA2315}" type="presOf" srcId="{E94E256D-6750-4271-9F3E-DA1B8898D2EB}" destId="{348F6E64-715B-4A33-AD57-82F073228B3F}" srcOrd="0" destOrd="0" presId="urn:microsoft.com/office/officeart/2005/8/layout/list1"/>
    <dgm:cxn modelId="{36DE421C-C6E2-4119-83EC-7240558329D2}" type="presOf" srcId="{43D643C3-4233-4689-849D-157716129F93}" destId="{46925C30-2C6F-4B59-8525-2671B4309FE0}" srcOrd="1" destOrd="0" presId="urn:microsoft.com/office/officeart/2005/8/layout/list1"/>
    <dgm:cxn modelId="{63437022-0D00-4B87-B05E-A22B55EB648D}" type="presOf" srcId="{8700A676-9A82-4778-9DAE-838CC081CB64}" destId="{97131C0E-BB82-474B-8D80-365F555E87B6}" srcOrd="0" destOrd="0" presId="urn:microsoft.com/office/officeart/2005/8/layout/list1"/>
    <dgm:cxn modelId="{1C83CD24-0684-4501-B731-03EC1683C1E8}" srcId="{E94E256D-6750-4271-9F3E-DA1B8898D2EB}" destId="{D939A924-24DB-4B20-8DF9-55803DBD0B38}" srcOrd="1" destOrd="0" parTransId="{03B0D106-3C42-4C70-B41D-C59D92B65A6E}" sibTransId="{9E316628-EBA0-4B17-AC17-06632AF017CF}"/>
    <dgm:cxn modelId="{517AC466-2ED8-4DFB-932C-BC7753A5A313}" srcId="{D939A924-24DB-4B20-8DF9-55803DBD0B38}" destId="{06A02E44-6A76-44C1-8577-D6F516C7635A}" srcOrd="0" destOrd="0" parTransId="{EBC11721-AD11-4EFD-B372-D6ADDE291BAC}" sibTransId="{14185D48-3CDA-44B2-9909-6EC8A0B6959E}"/>
    <dgm:cxn modelId="{09750952-75CE-4D4C-A1D6-0927EFFE75E6}" type="presOf" srcId="{2CEDC7A0-C0CB-4AD0-A715-6264ED0B5B00}" destId="{97131C0E-BB82-474B-8D80-365F555E87B6}" srcOrd="0" destOrd="1" presId="urn:microsoft.com/office/officeart/2005/8/layout/list1"/>
    <dgm:cxn modelId="{A8273977-CAF2-40A4-8C6E-7FB42F0A72EB}" srcId="{D939A924-24DB-4B20-8DF9-55803DBD0B38}" destId="{D8B3206A-E84B-4DFC-9967-7D6305EE6A51}" srcOrd="2" destOrd="0" parTransId="{59495665-595A-4210-AB22-5A1A786900C2}" sibTransId="{FE0DA988-0535-49C4-BD82-B7842B5FB35E}"/>
    <dgm:cxn modelId="{E1107378-7A7F-4584-99E8-3DA750046878}" type="presOf" srcId="{43D643C3-4233-4689-849D-157716129F93}" destId="{9B22962C-CD95-4DEF-911E-0DB3D8586BA3}" srcOrd="0" destOrd="0" presId="urn:microsoft.com/office/officeart/2005/8/layout/list1"/>
    <dgm:cxn modelId="{42F8C67F-3816-40E0-A259-ED999B0F6B6C}" type="presOf" srcId="{A75A5C94-B223-420E-840D-8B434B47C205}" destId="{97131C0E-BB82-474B-8D80-365F555E87B6}" srcOrd="0" destOrd="2" presId="urn:microsoft.com/office/officeart/2005/8/layout/list1"/>
    <dgm:cxn modelId="{3DF7D380-66FD-45F9-B17B-D9467C136135}" srcId="{0050852F-2DCF-46E0-9327-CCB26803802F}" destId="{8700A676-9A82-4778-9DAE-838CC081CB64}" srcOrd="0" destOrd="0" parTransId="{E8A6FF27-B6D9-49D4-9091-67642F894C6F}" sibTransId="{26E083F7-B6C5-45C2-8E23-DEF5FEB7BD34}"/>
    <dgm:cxn modelId="{F49D1282-301C-4211-99CC-E13E8DCC27C2}" srcId="{0050852F-2DCF-46E0-9327-CCB26803802F}" destId="{2CEDC7A0-C0CB-4AD0-A715-6264ED0B5B00}" srcOrd="1" destOrd="0" parTransId="{5AEE49E2-B688-4143-BAE2-D2ABBE8146BC}" sibTransId="{34AD2891-208B-4BB1-8F2D-AE95524CB762}"/>
    <dgm:cxn modelId="{E1B88490-7340-472C-A816-F43B131F9474}" type="presOf" srcId="{D939A924-24DB-4B20-8DF9-55803DBD0B38}" destId="{7A359385-611E-4A43-A122-FCC96FEAAD4D}" srcOrd="0" destOrd="0" presId="urn:microsoft.com/office/officeart/2005/8/layout/list1"/>
    <dgm:cxn modelId="{FAF0B090-ED85-4A4F-9611-D8AAA4CF4984}" srcId="{D939A924-24DB-4B20-8DF9-55803DBD0B38}" destId="{250E239C-4730-4B90-A649-A1EEECFFE7C0}" srcOrd="1" destOrd="0" parTransId="{640B9FB8-94D0-4669-B680-9F74B3B2BAA2}" sibTransId="{64F249B3-5C58-4A1B-A1D2-636D9E633DC2}"/>
    <dgm:cxn modelId="{BB68849A-637A-4130-BDFE-27F5E4FFD117}" srcId="{0050852F-2DCF-46E0-9327-CCB26803802F}" destId="{A75A5C94-B223-420E-840D-8B434B47C205}" srcOrd="2" destOrd="0" parTransId="{397F339B-0237-4545-B0FE-EFFEF2B91008}" sibTransId="{DFCC3822-AE5A-46DB-8D72-0470130B649D}"/>
    <dgm:cxn modelId="{112775A2-642D-4EF0-A1AC-753AD7FE0255}" type="presOf" srcId="{0050852F-2DCF-46E0-9327-CCB26803802F}" destId="{465E6EA7-74FB-4211-A071-CDB471C93752}" srcOrd="1" destOrd="0" presId="urn:microsoft.com/office/officeart/2005/8/layout/list1"/>
    <dgm:cxn modelId="{DE3BF5B9-C03F-416A-AC1D-D1FA980BF563}" srcId="{43D643C3-4233-4689-849D-157716129F93}" destId="{82D5C872-BF66-4EC6-9DE7-F6F946738F2C}" srcOrd="1" destOrd="0" parTransId="{89B75FC6-379E-4F93-93F5-858C8BDC8BD0}" sibTransId="{3FFE3672-4E77-41B1-8803-4514705FBDBC}"/>
    <dgm:cxn modelId="{AEDAA9BB-31EB-4B95-8696-8300DE030235}" type="presOf" srcId="{06A02E44-6A76-44C1-8577-D6F516C7635A}" destId="{9B4822DD-1943-49D3-A198-D5C7CE198FC5}" srcOrd="0" destOrd="0" presId="urn:microsoft.com/office/officeart/2005/8/layout/list1"/>
    <dgm:cxn modelId="{27EEB5CC-E7D2-4788-A9E6-B4B93C99D6E6}" srcId="{43D643C3-4233-4689-849D-157716129F93}" destId="{78938639-48E1-4217-9FA5-ADD0A19B5752}" srcOrd="0" destOrd="0" parTransId="{A4D9EF71-C422-430B-A6F1-13C22413FA0E}" sibTransId="{79EEBAFA-AFDC-44F3-A62C-00DC18FAFC71}"/>
    <dgm:cxn modelId="{425E9BD4-F823-4BAD-99D9-F6EED8630EDE}" type="presOf" srcId="{D8B3206A-E84B-4DFC-9967-7D6305EE6A51}" destId="{9B4822DD-1943-49D3-A198-D5C7CE198FC5}" srcOrd="0" destOrd="2" presId="urn:microsoft.com/office/officeart/2005/8/layout/list1"/>
    <dgm:cxn modelId="{126F25E0-1A21-462F-9324-93AEA386D6D1}" type="presOf" srcId="{250E239C-4730-4B90-A649-A1EEECFFE7C0}" destId="{9B4822DD-1943-49D3-A198-D5C7CE198FC5}" srcOrd="0" destOrd="1" presId="urn:microsoft.com/office/officeart/2005/8/layout/list1"/>
    <dgm:cxn modelId="{86B7FCE4-C695-4D58-A9F3-84E1759EDAD2}" type="presOf" srcId="{78938639-48E1-4217-9FA5-ADD0A19B5752}" destId="{EC28594C-445B-47F7-A0F4-93AE123F69C8}" srcOrd="0" destOrd="0" presId="urn:microsoft.com/office/officeart/2005/8/layout/list1"/>
    <dgm:cxn modelId="{D06B23EF-77C1-4E28-99FD-865E2745337D}" type="presOf" srcId="{0050852F-2DCF-46E0-9327-CCB26803802F}" destId="{6C99D438-5289-4FB4-8F0B-76F6917A3BA2}" srcOrd="0" destOrd="0" presId="urn:microsoft.com/office/officeart/2005/8/layout/list1"/>
    <dgm:cxn modelId="{1DA153F2-432B-4CD1-8883-6E9DA0FD2E07}" srcId="{E94E256D-6750-4271-9F3E-DA1B8898D2EB}" destId="{43D643C3-4233-4689-849D-157716129F93}" srcOrd="0" destOrd="0" parTransId="{91D2C711-DBA2-4B4B-B0F5-2456F526504B}" sibTransId="{BAFC1491-3E67-44E4-B7ED-FD95C8CF15FD}"/>
    <dgm:cxn modelId="{CB3412F3-D4F0-4E2B-A5E4-BC8AD0046034}" srcId="{E94E256D-6750-4271-9F3E-DA1B8898D2EB}" destId="{0050852F-2DCF-46E0-9327-CCB26803802F}" srcOrd="2" destOrd="0" parTransId="{5D0CFAB9-7649-4E7D-BBD6-AFF84F2F3821}" sibTransId="{3B54195E-632F-41D6-9684-1C85720DD896}"/>
    <dgm:cxn modelId="{D8C8E60A-DA29-4F97-8315-70E68128498C}" type="presParOf" srcId="{348F6E64-715B-4A33-AD57-82F073228B3F}" destId="{D2411A1A-74B5-4033-98D0-6A116204A028}" srcOrd="0" destOrd="0" presId="urn:microsoft.com/office/officeart/2005/8/layout/list1"/>
    <dgm:cxn modelId="{BEE91A0F-B803-4778-90EE-35CBC6CC7E04}" type="presParOf" srcId="{D2411A1A-74B5-4033-98D0-6A116204A028}" destId="{9B22962C-CD95-4DEF-911E-0DB3D8586BA3}" srcOrd="0" destOrd="0" presId="urn:microsoft.com/office/officeart/2005/8/layout/list1"/>
    <dgm:cxn modelId="{F97A998A-A403-4624-AD5D-C58D7A4C3F27}" type="presParOf" srcId="{D2411A1A-74B5-4033-98D0-6A116204A028}" destId="{46925C30-2C6F-4B59-8525-2671B4309FE0}" srcOrd="1" destOrd="0" presId="urn:microsoft.com/office/officeart/2005/8/layout/list1"/>
    <dgm:cxn modelId="{C5702760-B85E-41CA-899E-44925D6E2A96}" type="presParOf" srcId="{348F6E64-715B-4A33-AD57-82F073228B3F}" destId="{1D685204-9934-4B20-BC02-FE525086C2EA}" srcOrd="1" destOrd="0" presId="urn:microsoft.com/office/officeart/2005/8/layout/list1"/>
    <dgm:cxn modelId="{214D8BE5-0A75-402B-8700-6229C853351E}" type="presParOf" srcId="{348F6E64-715B-4A33-AD57-82F073228B3F}" destId="{EC28594C-445B-47F7-A0F4-93AE123F69C8}" srcOrd="2" destOrd="0" presId="urn:microsoft.com/office/officeart/2005/8/layout/list1"/>
    <dgm:cxn modelId="{FB9321A5-1BA4-41A0-A6AA-85718292851C}" type="presParOf" srcId="{348F6E64-715B-4A33-AD57-82F073228B3F}" destId="{71B89F73-200E-4B66-835D-C6ADB8D86E2B}" srcOrd="3" destOrd="0" presId="urn:microsoft.com/office/officeart/2005/8/layout/list1"/>
    <dgm:cxn modelId="{4EB228D7-DE95-41A3-93CE-B069AB8F773F}" type="presParOf" srcId="{348F6E64-715B-4A33-AD57-82F073228B3F}" destId="{8EF6AAF0-FC25-4928-9C48-2A574BE22AF3}" srcOrd="4" destOrd="0" presId="urn:microsoft.com/office/officeart/2005/8/layout/list1"/>
    <dgm:cxn modelId="{7D02E5BD-03E5-47E4-B963-1B917B6DE660}" type="presParOf" srcId="{8EF6AAF0-FC25-4928-9C48-2A574BE22AF3}" destId="{7A359385-611E-4A43-A122-FCC96FEAAD4D}" srcOrd="0" destOrd="0" presId="urn:microsoft.com/office/officeart/2005/8/layout/list1"/>
    <dgm:cxn modelId="{89FF40A8-53FD-4F63-AE2E-9E34ED691DAF}" type="presParOf" srcId="{8EF6AAF0-FC25-4928-9C48-2A574BE22AF3}" destId="{1EB530F7-28DE-4B46-B890-8D597F4FF8FB}" srcOrd="1" destOrd="0" presId="urn:microsoft.com/office/officeart/2005/8/layout/list1"/>
    <dgm:cxn modelId="{F062FE37-76E2-4421-A802-B90A502C084D}" type="presParOf" srcId="{348F6E64-715B-4A33-AD57-82F073228B3F}" destId="{924E5664-F0CE-45A0-ABAF-4DB185CD886E}" srcOrd="5" destOrd="0" presId="urn:microsoft.com/office/officeart/2005/8/layout/list1"/>
    <dgm:cxn modelId="{BCDF2492-C9E2-41CE-A59A-B09A89978F3A}" type="presParOf" srcId="{348F6E64-715B-4A33-AD57-82F073228B3F}" destId="{9B4822DD-1943-49D3-A198-D5C7CE198FC5}" srcOrd="6" destOrd="0" presId="urn:microsoft.com/office/officeart/2005/8/layout/list1"/>
    <dgm:cxn modelId="{7808FB7E-A324-40A3-AF53-CBBF0913B7F2}" type="presParOf" srcId="{348F6E64-715B-4A33-AD57-82F073228B3F}" destId="{C6B3121E-F584-4E84-91A6-1BC9BB9CAF1A}" srcOrd="7" destOrd="0" presId="urn:microsoft.com/office/officeart/2005/8/layout/list1"/>
    <dgm:cxn modelId="{81B8EBB8-197F-4291-96CA-502B8C2C4EC4}" type="presParOf" srcId="{348F6E64-715B-4A33-AD57-82F073228B3F}" destId="{4D25E908-9D8F-40CF-9F76-086DE18195E2}" srcOrd="8" destOrd="0" presId="urn:microsoft.com/office/officeart/2005/8/layout/list1"/>
    <dgm:cxn modelId="{1E4EC1B1-1119-43BB-BD6F-93BE534C10B1}" type="presParOf" srcId="{4D25E908-9D8F-40CF-9F76-086DE18195E2}" destId="{6C99D438-5289-4FB4-8F0B-76F6917A3BA2}" srcOrd="0" destOrd="0" presId="urn:microsoft.com/office/officeart/2005/8/layout/list1"/>
    <dgm:cxn modelId="{5F6D5550-17A6-4EB2-A51A-EB6FE4E0FD6A}" type="presParOf" srcId="{4D25E908-9D8F-40CF-9F76-086DE18195E2}" destId="{465E6EA7-74FB-4211-A071-CDB471C93752}" srcOrd="1" destOrd="0" presId="urn:microsoft.com/office/officeart/2005/8/layout/list1"/>
    <dgm:cxn modelId="{5811BF7A-18AF-42D7-B07B-EA319DC50F58}" type="presParOf" srcId="{348F6E64-715B-4A33-AD57-82F073228B3F}" destId="{13FE1232-8BDC-44AC-8B90-A35A94492D0D}" srcOrd="9" destOrd="0" presId="urn:microsoft.com/office/officeart/2005/8/layout/list1"/>
    <dgm:cxn modelId="{0BC65B2A-CFBA-42FA-8062-2C8C73039475}" type="presParOf" srcId="{348F6E64-715B-4A33-AD57-82F073228B3F}" destId="{97131C0E-BB82-474B-8D80-365F555E87B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B7F63E-9531-4A22-A6A1-7926DB657B9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A6F0F5E-8D51-4673-A310-5D216FA40E5E}">
      <dgm:prSet/>
      <dgm:spPr/>
      <dgm:t>
        <a:bodyPr/>
        <a:lstStyle/>
        <a:p>
          <a:pPr>
            <a:defRPr b="1"/>
          </a:pPr>
          <a:r>
            <a:rPr lang="en-US" dirty="0"/>
            <a:t>Key Points</a:t>
          </a:r>
        </a:p>
      </dgm:t>
    </dgm:pt>
    <dgm:pt modelId="{83137107-BD89-4183-9F9A-180519ED6CEE}" type="parTrans" cxnId="{746B05C1-85E9-463C-B55B-07E5CEFA30E6}">
      <dgm:prSet/>
      <dgm:spPr/>
      <dgm:t>
        <a:bodyPr/>
        <a:lstStyle/>
        <a:p>
          <a:endParaRPr lang="en-US"/>
        </a:p>
      </dgm:t>
    </dgm:pt>
    <dgm:pt modelId="{985A5A46-CA0D-443B-A01E-A003B4DEAC9D}" type="sibTrans" cxnId="{746B05C1-85E9-463C-B55B-07E5CEFA30E6}">
      <dgm:prSet/>
      <dgm:spPr/>
      <dgm:t>
        <a:bodyPr/>
        <a:lstStyle/>
        <a:p>
          <a:endParaRPr lang="en-US"/>
        </a:p>
      </dgm:t>
    </dgm:pt>
    <dgm:pt modelId="{EC3E513A-9CB0-486F-BE41-2B0EFF75FDAA}">
      <dgm:prSet/>
      <dgm:spPr/>
      <dgm:t>
        <a:bodyPr/>
        <a:lstStyle/>
        <a:p>
          <a:r>
            <a:rPr lang="en-US" dirty="0"/>
            <a:t>Customers with good credit tend to stay longer with company.</a:t>
          </a:r>
        </a:p>
      </dgm:t>
    </dgm:pt>
    <dgm:pt modelId="{017926B9-899F-4D25-AE0A-A24D54AF22E5}" type="parTrans" cxnId="{57CB75B0-A327-44D6-B111-182E8ADA0C24}">
      <dgm:prSet/>
      <dgm:spPr/>
      <dgm:t>
        <a:bodyPr/>
        <a:lstStyle/>
        <a:p>
          <a:endParaRPr lang="en-US"/>
        </a:p>
      </dgm:t>
    </dgm:pt>
    <dgm:pt modelId="{471546F2-CAA0-4A31-8329-BE5F6A52D62F}" type="sibTrans" cxnId="{57CB75B0-A327-44D6-B111-182E8ADA0C24}">
      <dgm:prSet/>
      <dgm:spPr/>
      <dgm:t>
        <a:bodyPr/>
        <a:lstStyle/>
        <a:p>
          <a:endParaRPr lang="en-US"/>
        </a:p>
      </dgm:t>
    </dgm:pt>
    <dgm:pt modelId="{1B9385AF-DBC9-40AB-A5DE-68A46700D846}">
      <dgm:prSet/>
      <dgm:spPr/>
      <dgm:t>
        <a:bodyPr/>
        <a:lstStyle/>
        <a:p>
          <a:r>
            <a:rPr lang="en-US" dirty="0"/>
            <a:t>New customers have a higher tendency to move on within the 1st year.</a:t>
          </a:r>
        </a:p>
      </dgm:t>
    </dgm:pt>
    <dgm:pt modelId="{7DC66E4E-CD12-4060-9FF8-9047389DD2CF}" type="parTrans" cxnId="{9E4FA546-A719-438E-AFEC-CE60BEE5F302}">
      <dgm:prSet/>
      <dgm:spPr/>
      <dgm:t>
        <a:bodyPr/>
        <a:lstStyle/>
        <a:p>
          <a:endParaRPr lang="en-US"/>
        </a:p>
      </dgm:t>
    </dgm:pt>
    <dgm:pt modelId="{4B6F55D1-377F-41C6-8C74-AFFD93FD8B98}" type="sibTrans" cxnId="{9E4FA546-A719-438E-AFEC-CE60BEE5F302}">
      <dgm:prSet/>
      <dgm:spPr/>
      <dgm:t>
        <a:bodyPr/>
        <a:lstStyle/>
        <a:p>
          <a:endParaRPr lang="en-US"/>
        </a:p>
      </dgm:t>
    </dgm:pt>
    <dgm:pt modelId="{5261BF08-6B49-4848-BF91-24F0220FD73B}">
      <dgm:prSet/>
      <dgm:spPr/>
      <dgm:t>
        <a:bodyPr/>
        <a:lstStyle/>
        <a:p>
          <a:pPr>
            <a:defRPr b="1"/>
          </a:pPr>
          <a:r>
            <a:rPr lang="en-US"/>
            <a:t>Action Items:</a:t>
          </a:r>
        </a:p>
      </dgm:t>
    </dgm:pt>
    <dgm:pt modelId="{409AB165-13E8-4072-89DB-97C5F05B0CC8}" type="parTrans" cxnId="{111A3E91-6C26-4FAA-8435-D3FC6E213C0E}">
      <dgm:prSet/>
      <dgm:spPr/>
      <dgm:t>
        <a:bodyPr/>
        <a:lstStyle/>
        <a:p>
          <a:endParaRPr lang="en-US"/>
        </a:p>
      </dgm:t>
    </dgm:pt>
    <dgm:pt modelId="{0A50F32D-CB31-4A7A-AC28-E5399B229061}" type="sibTrans" cxnId="{111A3E91-6C26-4FAA-8435-D3FC6E213C0E}">
      <dgm:prSet/>
      <dgm:spPr/>
      <dgm:t>
        <a:bodyPr/>
        <a:lstStyle/>
        <a:p>
          <a:endParaRPr lang="en-US"/>
        </a:p>
      </dgm:t>
    </dgm:pt>
    <dgm:pt modelId="{565DA518-B841-4DA7-A610-118B745F2386}">
      <dgm:prSet/>
      <dgm:spPr/>
      <dgm:t>
        <a:bodyPr/>
        <a:lstStyle/>
        <a:p>
          <a:r>
            <a:rPr lang="en-US" dirty="0"/>
            <a:t>Marketing needs to target customers with good credit.</a:t>
          </a:r>
        </a:p>
      </dgm:t>
    </dgm:pt>
    <dgm:pt modelId="{9584523A-41D3-4978-B66A-A6493EF01CC4}" type="parTrans" cxnId="{6BE31462-34D2-4330-B519-CA7E21F197C5}">
      <dgm:prSet/>
      <dgm:spPr/>
      <dgm:t>
        <a:bodyPr/>
        <a:lstStyle/>
        <a:p>
          <a:endParaRPr lang="en-US"/>
        </a:p>
      </dgm:t>
    </dgm:pt>
    <dgm:pt modelId="{85579FC5-1486-4991-9E90-9EFEDDE59E65}" type="sibTrans" cxnId="{6BE31462-34D2-4330-B519-CA7E21F197C5}">
      <dgm:prSet/>
      <dgm:spPr/>
      <dgm:t>
        <a:bodyPr/>
        <a:lstStyle/>
        <a:p>
          <a:endParaRPr lang="en-US"/>
        </a:p>
      </dgm:t>
    </dgm:pt>
    <dgm:pt modelId="{528CFFB9-C06C-4BCF-B02D-7BF209247B74}">
      <dgm:prSet/>
      <dgm:spPr/>
      <dgm:t>
        <a:bodyPr/>
        <a:lstStyle/>
        <a:p>
          <a:r>
            <a:rPr lang="en-US" dirty="0"/>
            <a:t>Company should roll out better offers for new customers to win loyalty.</a:t>
          </a:r>
        </a:p>
        <a:p>
          <a:r>
            <a:rPr lang="en-US" dirty="0"/>
            <a:t>Further explore reason for de-activation.</a:t>
          </a:r>
        </a:p>
      </dgm:t>
    </dgm:pt>
    <dgm:pt modelId="{43C6351D-7602-4F3B-996F-8150702E696D}" type="parTrans" cxnId="{642BA9FD-CBF0-4E90-80D2-1D8C726487D8}">
      <dgm:prSet/>
      <dgm:spPr/>
      <dgm:t>
        <a:bodyPr/>
        <a:lstStyle/>
        <a:p>
          <a:endParaRPr lang="en-US"/>
        </a:p>
      </dgm:t>
    </dgm:pt>
    <dgm:pt modelId="{5987E39C-CA10-4CA1-836C-60EA28A19808}" type="sibTrans" cxnId="{642BA9FD-CBF0-4E90-80D2-1D8C726487D8}">
      <dgm:prSet/>
      <dgm:spPr/>
      <dgm:t>
        <a:bodyPr/>
        <a:lstStyle/>
        <a:p>
          <a:endParaRPr lang="en-US"/>
        </a:p>
      </dgm:t>
    </dgm:pt>
    <dgm:pt modelId="{5D433060-7351-48BB-A9A5-F1FE8D7A62E8}" type="pres">
      <dgm:prSet presAssocID="{E9B7F63E-9531-4A22-A6A1-7926DB657B98}" presName="root" presStyleCnt="0">
        <dgm:presLayoutVars>
          <dgm:dir/>
          <dgm:resizeHandles val="exact"/>
        </dgm:presLayoutVars>
      </dgm:prSet>
      <dgm:spPr/>
    </dgm:pt>
    <dgm:pt modelId="{C846B26C-8588-487F-BFFD-25FDE7329C36}" type="pres">
      <dgm:prSet presAssocID="{3A6F0F5E-8D51-4673-A310-5D216FA40E5E}" presName="compNode" presStyleCnt="0"/>
      <dgm:spPr/>
    </dgm:pt>
    <dgm:pt modelId="{A21CABED-F369-45E9-8E12-6F9EE9027B7F}" type="pres">
      <dgm:prSet presAssocID="{3A6F0F5E-8D51-4673-A310-5D216FA40E5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3EBFE7FF-37CB-4BA3-B810-692FCEA001EC}" type="pres">
      <dgm:prSet presAssocID="{3A6F0F5E-8D51-4673-A310-5D216FA40E5E}" presName="iconSpace" presStyleCnt="0"/>
      <dgm:spPr/>
    </dgm:pt>
    <dgm:pt modelId="{A21355BD-021D-4DEA-8B02-074E9CC7F71F}" type="pres">
      <dgm:prSet presAssocID="{3A6F0F5E-8D51-4673-A310-5D216FA40E5E}" presName="parTx" presStyleLbl="revTx" presStyleIdx="0" presStyleCnt="4">
        <dgm:presLayoutVars>
          <dgm:chMax val="0"/>
          <dgm:chPref val="0"/>
        </dgm:presLayoutVars>
      </dgm:prSet>
      <dgm:spPr/>
    </dgm:pt>
    <dgm:pt modelId="{F876589E-1F42-48F1-ACA5-0BC74D6ACF30}" type="pres">
      <dgm:prSet presAssocID="{3A6F0F5E-8D51-4673-A310-5D216FA40E5E}" presName="txSpace" presStyleCnt="0"/>
      <dgm:spPr/>
    </dgm:pt>
    <dgm:pt modelId="{16F4C72C-FCC0-4FD7-A199-92C88CD0D1F4}" type="pres">
      <dgm:prSet presAssocID="{3A6F0F5E-8D51-4673-A310-5D216FA40E5E}" presName="desTx" presStyleLbl="revTx" presStyleIdx="1" presStyleCnt="4">
        <dgm:presLayoutVars/>
      </dgm:prSet>
      <dgm:spPr/>
    </dgm:pt>
    <dgm:pt modelId="{081C3FF1-2F66-4C4B-B643-98F44013B9B4}" type="pres">
      <dgm:prSet presAssocID="{985A5A46-CA0D-443B-A01E-A003B4DEAC9D}" presName="sibTrans" presStyleCnt="0"/>
      <dgm:spPr/>
    </dgm:pt>
    <dgm:pt modelId="{BE197BF7-B7EF-4E68-98DA-37AB7CAB5534}" type="pres">
      <dgm:prSet presAssocID="{5261BF08-6B49-4848-BF91-24F0220FD73B}" presName="compNode" presStyleCnt="0"/>
      <dgm:spPr/>
    </dgm:pt>
    <dgm:pt modelId="{066F5438-4039-4879-A029-8FF19AEAD5D0}" type="pres">
      <dgm:prSet presAssocID="{5261BF08-6B49-4848-BF91-24F0220FD73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21FBD2B2-1C71-4D69-BF75-8DE4A7401487}" type="pres">
      <dgm:prSet presAssocID="{5261BF08-6B49-4848-BF91-24F0220FD73B}" presName="iconSpace" presStyleCnt="0"/>
      <dgm:spPr/>
    </dgm:pt>
    <dgm:pt modelId="{C76E66D7-AAC6-4A63-B469-11305357A376}" type="pres">
      <dgm:prSet presAssocID="{5261BF08-6B49-4848-BF91-24F0220FD73B}" presName="parTx" presStyleLbl="revTx" presStyleIdx="2" presStyleCnt="4">
        <dgm:presLayoutVars>
          <dgm:chMax val="0"/>
          <dgm:chPref val="0"/>
        </dgm:presLayoutVars>
      </dgm:prSet>
      <dgm:spPr/>
    </dgm:pt>
    <dgm:pt modelId="{C8DE4BC5-8EB0-4670-BF74-121417279267}" type="pres">
      <dgm:prSet presAssocID="{5261BF08-6B49-4848-BF91-24F0220FD73B}" presName="txSpace" presStyleCnt="0"/>
      <dgm:spPr/>
    </dgm:pt>
    <dgm:pt modelId="{85DBA8EC-ADDE-4022-9F4D-70A7B2A56268}" type="pres">
      <dgm:prSet presAssocID="{5261BF08-6B49-4848-BF91-24F0220FD73B}" presName="desTx" presStyleLbl="revTx" presStyleIdx="3" presStyleCnt="4">
        <dgm:presLayoutVars/>
      </dgm:prSet>
      <dgm:spPr/>
    </dgm:pt>
  </dgm:ptLst>
  <dgm:cxnLst>
    <dgm:cxn modelId="{B01ED804-85E5-424E-9B17-47DD59E7FE80}" type="presOf" srcId="{EC3E513A-9CB0-486F-BE41-2B0EFF75FDAA}" destId="{16F4C72C-FCC0-4FD7-A199-92C88CD0D1F4}" srcOrd="0" destOrd="0" presId="urn:microsoft.com/office/officeart/2018/5/layout/CenteredIconLabelDescriptionList"/>
    <dgm:cxn modelId="{729D442F-1B99-4FE1-A5CA-288D5DBE0D65}" type="presOf" srcId="{5261BF08-6B49-4848-BF91-24F0220FD73B}" destId="{C76E66D7-AAC6-4A63-B469-11305357A376}" srcOrd="0" destOrd="0" presId="urn:microsoft.com/office/officeart/2018/5/layout/CenteredIconLabelDescriptionList"/>
    <dgm:cxn modelId="{950ACF39-C80E-4BB4-9F3C-9834AB219F0E}" type="presOf" srcId="{565DA518-B841-4DA7-A610-118B745F2386}" destId="{85DBA8EC-ADDE-4022-9F4D-70A7B2A56268}" srcOrd="0" destOrd="0" presId="urn:microsoft.com/office/officeart/2018/5/layout/CenteredIconLabelDescriptionList"/>
    <dgm:cxn modelId="{6BE31462-34D2-4330-B519-CA7E21F197C5}" srcId="{5261BF08-6B49-4848-BF91-24F0220FD73B}" destId="{565DA518-B841-4DA7-A610-118B745F2386}" srcOrd="0" destOrd="0" parTransId="{9584523A-41D3-4978-B66A-A6493EF01CC4}" sibTransId="{85579FC5-1486-4991-9E90-9EFEDDE59E65}"/>
    <dgm:cxn modelId="{9E4FA546-A719-438E-AFEC-CE60BEE5F302}" srcId="{3A6F0F5E-8D51-4673-A310-5D216FA40E5E}" destId="{1B9385AF-DBC9-40AB-A5DE-68A46700D846}" srcOrd="1" destOrd="0" parTransId="{7DC66E4E-CD12-4060-9FF8-9047389DD2CF}" sibTransId="{4B6F55D1-377F-41C6-8C74-AFFD93FD8B98}"/>
    <dgm:cxn modelId="{A80FC356-2157-44BA-99F1-8DEC50794227}" type="presOf" srcId="{3A6F0F5E-8D51-4673-A310-5D216FA40E5E}" destId="{A21355BD-021D-4DEA-8B02-074E9CC7F71F}" srcOrd="0" destOrd="0" presId="urn:microsoft.com/office/officeart/2018/5/layout/CenteredIconLabelDescriptionList"/>
    <dgm:cxn modelId="{111A3E91-6C26-4FAA-8435-D3FC6E213C0E}" srcId="{E9B7F63E-9531-4A22-A6A1-7926DB657B98}" destId="{5261BF08-6B49-4848-BF91-24F0220FD73B}" srcOrd="1" destOrd="0" parTransId="{409AB165-13E8-4072-89DB-97C5F05B0CC8}" sibTransId="{0A50F32D-CB31-4A7A-AC28-E5399B229061}"/>
    <dgm:cxn modelId="{3480A29A-31BD-4198-8A77-BA01D67B09E7}" type="presOf" srcId="{E9B7F63E-9531-4A22-A6A1-7926DB657B98}" destId="{5D433060-7351-48BB-A9A5-F1FE8D7A62E8}" srcOrd="0" destOrd="0" presId="urn:microsoft.com/office/officeart/2018/5/layout/CenteredIconLabelDescriptionList"/>
    <dgm:cxn modelId="{57CB75B0-A327-44D6-B111-182E8ADA0C24}" srcId="{3A6F0F5E-8D51-4673-A310-5D216FA40E5E}" destId="{EC3E513A-9CB0-486F-BE41-2B0EFF75FDAA}" srcOrd="0" destOrd="0" parTransId="{017926B9-899F-4D25-AE0A-A24D54AF22E5}" sibTransId="{471546F2-CAA0-4A31-8329-BE5F6A52D62F}"/>
    <dgm:cxn modelId="{746B05C1-85E9-463C-B55B-07E5CEFA30E6}" srcId="{E9B7F63E-9531-4A22-A6A1-7926DB657B98}" destId="{3A6F0F5E-8D51-4673-A310-5D216FA40E5E}" srcOrd="0" destOrd="0" parTransId="{83137107-BD89-4183-9F9A-180519ED6CEE}" sibTransId="{985A5A46-CA0D-443B-A01E-A003B4DEAC9D}"/>
    <dgm:cxn modelId="{6786B9F1-0E5F-4B72-9041-324A4F71834C}" type="presOf" srcId="{528CFFB9-C06C-4BCF-B02D-7BF209247B74}" destId="{85DBA8EC-ADDE-4022-9F4D-70A7B2A56268}" srcOrd="0" destOrd="1" presId="urn:microsoft.com/office/officeart/2018/5/layout/CenteredIconLabelDescriptionList"/>
    <dgm:cxn modelId="{A376F0F7-CE87-4A77-AF63-67104F40EC8D}" type="presOf" srcId="{1B9385AF-DBC9-40AB-A5DE-68A46700D846}" destId="{16F4C72C-FCC0-4FD7-A199-92C88CD0D1F4}" srcOrd="0" destOrd="1" presId="urn:microsoft.com/office/officeart/2018/5/layout/CenteredIconLabelDescriptionList"/>
    <dgm:cxn modelId="{642BA9FD-CBF0-4E90-80D2-1D8C726487D8}" srcId="{5261BF08-6B49-4848-BF91-24F0220FD73B}" destId="{528CFFB9-C06C-4BCF-B02D-7BF209247B74}" srcOrd="1" destOrd="0" parTransId="{43C6351D-7602-4F3B-996F-8150702E696D}" sibTransId="{5987E39C-CA10-4CA1-836C-60EA28A19808}"/>
    <dgm:cxn modelId="{86B6C942-28D9-4C14-87C3-463CD40A2518}" type="presParOf" srcId="{5D433060-7351-48BB-A9A5-F1FE8D7A62E8}" destId="{C846B26C-8588-487F-BFFD-25FDE7329C36}" srcOrd="0" destOrd="0" presId="urn:microsoft.com/office/officeart/2018/5/layout/CenteredIconLabelDescriptionList"/>
    <dgm:cxn modelId="{2F054C04-B571-4A1A-8A2A-4EBB2F4FD18D}" type="presParOf" srcId="{C846B26C-8588-487F-BFFD-25FDE7329C36}" destId="{A21CABED-F369-45E9-8E12-6F9EE9027B7F}" srcOrd="0" destOrd="0" presId="urn:microsoft.com/office/officeart/2018/5/layout/CenteredIconLabelDescriptionList"/>
    <dgm:cxn modelId="{D8C22254-4C74-421E-A053-C01DD67D9D5E}" type="presParOf" srcId="{C846B26C-8588-487F-BFFD-25FDE7329C36}" destId="{3EBFE7FF-37CB-4BA3-B810-692FCEA001EC}" srcOrd="1" destOrd="0" presId="urn:microsoft.com/office/officeart/2018/5/layout/CenteredIconLabelDescriptionList"/>
    <dgm:cxn modelId="{1A32FC69-8058-4403-9F5F-101BCCDDA390}" type="presParOf" srcId="{C846B26C-8588-487F-BFFD-25FDE7329C36}" destId="{A21355BD-021D-4DEA-8B02-074E9CC7F71F}" srcOrd="2" destOrd="0" presId="urn:microsoft.com/office/officeart/2018/5/layout/CenteredIconLabelDescriptionList"/>
    <dgm:cxn modelId="{C20FF473-8252-4557-BD2A-82A12D5F067F}" type="presParOf" srcId="{C846B26C-8588-487F-BFFD-25FDE7329C36}" destId="{F876589E-1F42-48F1-ACA5-0BC74D6ACF30}" srcOrd="3" destOrd="0" presId="urn:microsoft.com/office/officeart/2018/5/layout/CenteredIconLabelDescriptionList"/>
    <dgm:cxn modelId="{E511306D-F0AC-4A5F-AE43-0C02449E8ECB}" type="presParOf" srcId="{C846B26C-8588-487F-BFFD-25FDE7329C36}" destId="{16F4C72C-FCC0-4FD7-A199-92C88CD0D1F4}" srcOrd="4" destOrd="0" presId="urn:microsoft.com/office/officeart/2018/5/layout/CenteredIconLabelDescriptionList"/>
    <dgm:cxn modelId="{274EB90C-816D-43AF-AE90-74602848C6B7}" type="presParOf" srcId="{5D433060-7351-48BB-A9A5-F1FE8D7A62E8}" destId="{081C3FF1-2F66-4C4B-B643-98F44013B9B4}" srcOrd="1" destOrd="0" presId="urn:microsoft.com/office/officeart/2018/5/layout/CenteredIconLabelDescriptionList"/>
    <dgm:cxn modelId="{3B76CDB4-0188-497A-A802-EAA01E0CCB84}" type="presParOf" srcId="{5D433060-7351-48BB-A9A5-F1FE8D7A62E8}" destId="{BE197BF7-B7EF-4E68-98DA-37AB7CAB5534}" srcOrd="2" destOrd="0" presId="urn:microsoft.com/office/officeart/2018/5/layout/CenteredIconLabelDescriptionList"/>
    <dgm:cxn modelId="{FFCD63F5-3A61-4A1F-A3CA-CFE798F9C397}" type="presParOf" srcId="{BE197BF7-B7EF-4E68-98DA-37AB7CAB5534}" destId="{066F5438-4039-4879-A029-8FF19AEAD5D0}" srcOrd="0" destOrd="0" presId="urn:microsoft.com/office/officeart/2018/5/layout/CenteredIconLabelDescriptionList"/>
    <dgm:cxn modelId="{32885531-C4DA-4CA8-B28B-5330F350223C}" type="presParOf" srcId="{BE197BF7-B7EF-4E68-98DA-37AB7CAB5534}" destId="{21FBD2B2-1C71-4D69-BF75-8DE4A7401487}" srcOrd="1" destOrd="0" presId="urn:microsoft.com/office/officeart/2018/5/layout/CenteredIconLabelDescriptionList"/>
    <dgm:cxn modelId="{5F0F42C4-73A6-4488-BA53-E23386E3F4BE}" type="presParOf" srcId="{BE197BF7-B7EF-4E68-98DA-37AB7CAB5534}" destId="{C76E66D7-AAC6-4A63-B469-11305357A376}" srcOrd="2" destOrd="0" presId="urn:microsoft.com/office/officeart/2018/5/layout/CenteredIconLabelDescriptionList"/>
    <dgm:cxn modelId="{79B9744A-9F22-4D5B-9B3C-47E24528196C}" type="presParOf" srcId="{BE197BF7-B7EF-4E68-98DA-37AB7CAB5534}" destId="{C8DE4BC5-8EB0-4670-BF74-121417279267}" srcOrd="3" destOrd="0" presId="urn:microsoft.com/office/officeart/2018/5/layout/CenteredIconLabelDescriptionList"/>
    <dgm:cxn modelId="{EFFA5857-D765-4A75-8B70-0EFAA2CD29A9}" type="presParOf" srcId="{BE197BF7-B7EF-4E68-98DA-37AB7CAB5534}" destId="{85DBA8EC-ADDE-4022-9F4D-70A7B2A562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8594C-445B-47F7-A0F4-93AE123F69C8}">
      <dsp:nvSpPr>
        <dsp:cNvPr id="0" name=""/>
        <dsp:cNvSpPr/>
      </dsp:nvSpPr>
      <dsp:spPr>
        <a:xfrm>
          <a:off x="0" y="264555"/>
          <a:ext cx="7315200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741" tIns="354076" rIns="567741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u="none" strike="noStrike" kern="1200" cap="none" baseline="0" noProof="0">
              <a:latin typeface="Calibri Light"/>
              <a:cs typeface="Calibri Light"/>
            </a:rPr>
            <a:t>Load data using infile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u="none" strike="noStrike" kern="1200" cap="none" baseline="0" noProof="0">
              <a:latin typeface="Calibri Light"/>
              <a:cs typeface="Calibri Light"/>
            </a:rPr>
            <a:t>Have a look at the data before loading</a:t>
          </a:r>
        </a:p>
      </dsp:txBody>
      <dsp:txXfrm>
        <a:off x="0" y="264555"/>
        <a:ext cx="7315200" cy="990675"/>
      </dsp:txXfrm>
    </dsp:sp>
    <dsp:sp modelId="{46925C30-2C6F-4B59-8525-2671B4309FE0}">
      <dsp:nvSpPr>
        <dsp:cNvPr id="0" name=""/>
        <dsp:cNvSpPr/>
      </dsp:nvSpPr>
      <dsp:spPr>
        <a:xfrm>
          <a:off x="365760" y="13635"/>
          <a:ext cx="512064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0" i="0" u="none" strike="noStrike" kern="1200" cap="none" baseline="0" noProof="0">
              <a:latin typeface="Calibri Light"/>
              <a:cs typeface="Calibri Light"/>
            </a:rPr>
            <a:t>Data Step</a:t>
          </a:r>
        </a:p>
      </dsp:txBody>
      <dsp:txXfrm>
        <a:off x="390258" y="38133"/>
        <a:ext cx="5071644" cy="452844"/>
      </dsp:txXfrm>
    </dsp:sp>
    <dsp:sp modelId="{9B4822DD-1943-49D3-A198-D5C7CE198FC5}">
      <dsp:nvSpPr>
        <dsp:cNvPr id="0" name=""/>
        <dsp:cNvSpPr/>
      </dsp:nvSpPr>
      <dsp:spPr>
        <a:xfrm>
          <a:off x="0" y="1597950"/>
          <a:ext cx="7315200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741" tIns="354076" rIns="567741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Calibri Light" panose="020F0302020204030204"/>
            </a:rPr>
            <a:t>Type of Variables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Calibri Light" panose="020F0302020204030204"/>
            </a:rPr>
            <a:t>Format of Variables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Calibri Light" panose="020F0302020204030204"/>
            </a:rPr>
            <a:t>Total Observations</a:t>
          </a:r>
          <a:endParaRPr lang="en-US" sz="1700" kern="1200"/>
        </a:p>
      </dsp:txBody>
      <dsp:txXfrm>
        <a:off x="0" y="1597950"/>
        <a:ext cx="7315200" cy="1285200"/>
      </dsp:txXfrm>
    </dsp:sp>
    <dsp:sp modelId="{1EB530F7-28DE-4B46-B890-8D597F4FF8FB}">
      <dsp:nvSpPr>
        <dsp:cNvPr id="0" name=""/>
        <dsp:cNvSpPr/>
      </dsp:nvSpPr>
      <dsp:spPr>
        <a:xfrm>
          <a:off x="365760" y="1347030"/>
          <a:ext cx="5120640" cy="50184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0" i="0" u="none" strike="noStrike" kern="1200" cap="none" baseline="0" noProof="0">
              <a:latin typeface="Calibri Light"/>
              <a:cs typeface="Calibri Light"/>
            </a:rPr>
            <a:t>Proc Contents</a:t>
          </a:r>
        </a:p>
      </dsp:txBody>
      <dsp:txXfrm>
        <a:off x="390258" y="1371528"/>
        <a:ext cx="5071644" cy="452844"/>
      </dsp:txXfrm>
    </dsp:sp>
    <dsp:sp modelId="{97131C0E-BB82-474B-8D80-365F555E87B6}">
      <dsp:nvSpPr>
        <dsp:cNvPr id="0" name=""/>
        <dsp:cNvSpPr/>
      </dsp:nvSpPr>
      <dsp:spPr>
        <a:xfrm>
          <a:off x="0" y="3225870"/>
          <a:ext cx="7315200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741" tIns="354076" rIns="567741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Calibri Light" panose="020F0302020204030204"/>
            </a:rPr>
            <a:t>Identify Primary Key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Calibri Light" panose="020F0302020204030204"/>
            </a:rPr>
            <a:t>Explore Extreme Values of Data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Calibri Light" panose="020F0302020204030204"/>
            </a:rPr>
            <a:t>Check Population Rate of Variables</a:t>
          </a:r>
        </a:p>
      </dsp:txBody>
      <dsp:txXfrm>
        <a:off x="0" y="3225870"/>
        <a:ext cx="7315200" cy="1285200"/>
      </dsp:txXfrm>
    </dsp:sp>
    <dsp:sp modelId="{465E6EA7-74FB-4211-A071-CDB471C93752}">
      <dsp:nvSpPr>
        <dsp:cNvPr id="0" name=""/>
        <dsp:cNvSpPr/>
      </dsp:nvSpPr>
      <dsp:spPr>
        <a:xfrm>
          <a:off x="365760" y="2974950"/>
          <a:ext cx="5120640" cy="5018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>
              <a:latin typeface="Calibri Light" panose="020F0302020204030204"/>
            </a:rPr>
            <a:t>Proc SQL</a:t>
          </a:r>
          <a:endParaRPr lang="en-US" sz="1700" kern="1200"/>
        </a:p>
      </dsp:txBody>
      <dsp:txXfrm>
        <a:off x="390258" y="2999448"/>
        <a:ext cx="5071644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CABED-F369-45E9-8E12-6F9EE9027B7F}">
      <dsp:nvSpPr>
        <dsp:cNvPr id="0" name=""/>
        <dsp:cNvSpPr/>
      </dsp:nvSpPr>
      <dsp:spPr>
        <a:xfrm>
          <a:off x="1963800" y="28630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355BD-021D-4DEA-8B02-074E9CC7F71F}">
      <dsp:nvSpPr>
        <dsp:cNvPr id="0" name=""/>
        <dsp:cNvSpPr/>
      </dsp:nvSpPr>
      <dsp:spPr>
        <a:xfrm>
          <a:off x="559800" y="196079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Key Points</a:t>
          </a:r>
        </a:p>
      </dsp:txBody>
      <dsp:txXfrm>
        <a:off x="559800" y="1960791"/>
        <a:ext cx="4320000" cy="648000"/>
      </dsp:txXfrm>
    </dsp:sp>
    <dsp:sp modelId="{16F4C72C-FCC0-4FD7-A199-92C88CD0D1F4}">
      <dsp:nvSpPr>
        <dsp:cNvPr id="0" name=""/>
        <dsp:cNvSpPr/>
      </dsp:nvSpPr>
      <dsp:spPr>
        <a:xfrm>
          <a:off x="559800" y="2684366"/>
          <a:ext cx="4320000" cy="1380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Customers with good credit tend to stay longer with company.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New customers have a higher tendency to move on within the 1st year.</a:t>
          </a:r>
        </a:p>
      </dsp:txBody>
      <dsp:txXfrm>
        <a:off x="559800" y="2684366"/>
        <a:ext cx="4320000" cy="1380664"/>
      </dsp:txXfrm>
    </dsp:sp>
    <dsp:sp modelId="{066F5438-4039-4879-A029-8FF19AEAD5D0}">
      <dsp:nvSpPr>
        <dsp:cNvPr id="0" name=""/>
        <dsp:cNvSpPr/>
      </dsp:nvSpPr>
      <dsp:spPr>
        <a:xfrm>
          <a:off x="7039800" y="28630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E66D7-AAC6-4A63-B469-11305357A376}">
      <dsp:nvSpPr>
        <dsp:cNvPr id="0" name=""/>
        <dsp:cNvSpPr/>
      </dsp:nvSpPr>
      <dsp:spPr>
        <a:xfrm>
          <a:off x="5635800" y="196079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Action Items:</a:t>
          </a:r>
        </a:p>
      </dsp:txBody>
      <dsp:txXfrm>
        <a:off x="5635800" y="1960791"/>
        <a:ext cx="4320000" cy="648000"/>
      </dsp:txXfrm>
    </dsp:sp>
    <dsp:sp modelId="{85DBA8EC-ADDE-4022-9F4D-70A7B2A56268}">
      <dsp:nvSpPr>
        <dsp:cNvPr id="0" name=""/>
        <dsp:cNvSpPr/>
      </dsp:nvSpPr>
      <dsp:spPr>
        <a:xfrm>
          <a:off x="5635800" y="2684366"/>
          <a:ext cx="4320000" cy="1380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Marketing needs to target customers with good credit.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Company should roll out better offers for new customers to win loyalty.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Further explore reason for de-activation.</a:t>
          </a:r>
        </a:p>
      </dsp:txBody>
      <dsp:txXfrm>
        <a:off x="5635800" y="2684366"/>
        <a:ext cx="4320000" cy="1380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95490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46957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05071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8158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4849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8852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6047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49837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91967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9379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9277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26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SAS - Mini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Saleh Hassan Nasir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BC0F-4DE4-4C3F-ACE6-4D39FBFC8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  <a:cs typeface="Calibri Light"/>
              </a:rPr>
              <a:t>Understand the Data</a:t>
            </a:r>
            <a:endParaRPr lang="en-US" sz="2600">
              <a:solidFill>
                <a:srgbClr val="FFFFFF"/>
              </a:solidFill>
            </a:endParaRP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DE4833AC-5752-48BA-B096-0008C8CFBC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374136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086" y="4661549"/>
            <a:ext cx="671512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6298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1E2E0AFE-704B-4CB8-AB9D-D44727875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575911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2F620-4F4C-4E6A-8130-973B47BD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4911826" cy="1344975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Active and In-Active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55C62-788C-4F78-A3C3-18614B5FC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4911827" cy="36269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cs typeface="Calibri"/>
              </a:rPr>
              <a:t>Use SQL to add flag for Active and In-Active Customers</a:t>
            </a:r>
          </a:p>
          <a:p>
            <a:r>
              <a:rPr lang="en-US" sz="2400">
                <a:cs typeface="Calibri"/>
              </a:rPr>
              <a:t>Explore Reasons for leaving</a:t>
            </a:r>
          </a:p>
          <a:p>
            <a:r>
              <a:rPr lang="en-US" sz="2400">
                <a:cs typeface="Calibri"/>
              </a:rPr>
              <a:t>Provincial breakdown of Active Status</a:t>
            </a:r>
          </a:p>
          <a:p>
            <a:r>
              <a:rPr lang="en-US" sz="2400">
                <a:cs typeface="Calibri"/>
              </a:rPr>
              <a:t>No Trend in Age of Customers</a:t>
            </a:r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03AB509-14C0-45A7-9724-22AEE6D07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867" y="447617"/>
            <a:ext cx="2802882" cy="2102161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6248CB6-8E6A-4F06-A44D-27D8711F6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267" y="458193"/>
            <a:ext cx="2761692" cy="2091864"/>
          </a:xfrm>
          <a:prstGeom prst="rect">
            <a:avLst/>
          </a:prstGeom>
        </p:spPr>
      </p:pic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28D925B-9820-4F9C-909B-C7863F9DD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662" y="2810760"/>
            <a:ext cx="4573368" cy="340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0451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E2E0AFE-704B-4CB8-AB9D-D44727875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575911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3790B-8897-415F-9B74-F85CD158B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4911826" cy="1344975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Tenure of Customers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160DC-2F15-42A4-95CC-953B01D82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4911827" cy="36269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Use the '</a:t>
            </a:r>
            <a:r>
              <a:rPr lang="en-US" sz="2400" dirty="0" err="1">
                <a:cs typeface="Calibri"/>
              </a:rPr>
              <a:t>intck</a:t>
            </a:r>
            <a:r>
              <a:rPr lang="en-US" sz="2400" dirty="0">
                <a:cs typeface="Calibri"/>
              </a:rPr>
              <a:t>' function to identify tenure</a:t>
            </a:r>
          </a:p>
          <a:p>
            <a:r>
              <a:rPr lang="en-US" sz="2400" dirty="0">
                <a:cs typeface="Calibri"/>
              </a:rPr>
              <a:t>Basic Analysis using Proc Means.</a:t>
            </a:r>
          </a:p>
          <a:p>
            <a:r>
              <a:rPr lang="en-US" sz="2400" dirty="0">
                <a:cs typeface="Calibri"/>
              </a:rPr>
              <a:t>Box Plot reveals Customers with Good Credit tend to have longer tenure.</a:t>
            </a:r>
          </a:p>
          <a:p>
            <a:r>
              <a:rPr lang="en-US" sz="2400" dirty="0">
                <a:cs typeface="Calibri"/>
              </a:rPr>
              <a:t>Customers tend to leave at the end of the year.</a:t>
            </a:r>
          </a:p>
          <a:p>
            <a:endParaRPr lang="en-US" sz="2400" dirty="0">
              <a:cs typeface="Calibri"/>
            </a:endParaRPr>
          </a:p>
        </p:txBody>
      </p:sp>
      <p:pic>
        <p:nvPicPr>
          <p:cNvPr id="16" name="Picture 1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7EA1A65-AE4B-4F1B-9C4E-66447210D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408" y="451525"/>
            <a:ext cx="2896262" cy="2187584"/>
          </a:xfrm>
          <a:prstGeom prst="rect">
            <a:avLst/>
          </a:prstGeom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7BBBF11-C15E-4A78-A40B-4B4E890AF1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76" r="3864" b="-1"/>
          <a:stretch/>
        </p:blipFill>
        <p:spPr>
          <a:xfrm>
            <a:off x="6810162" y="3117940"/>
            <a:ext cx="4483737" cy="3100552"/>
          </a:xfrm>
          <a:prstGeom prst="rect">
            <a:avLst/>
          </a:prstGeom>
        </p:spPr>
      </p:pic>
      <p:pic>
        <p:nvPicPr>
          <p:cNvPr id="12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C6397FC-FBC8-45F3-BC4E-2BAAE15D8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3528" y="451690"/>
            <a:ext cx="2874999" cy="2172612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408" y="321177"/>
            <a:ext cx="5527847" cy="2948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36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70384-0CA0-46AF-9634-4D2340F7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Tenure of Customers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53546-CB52-4D21-9FC1-DDAC0CACD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Create Customer segments using tenure.</a:t>
            </a:r>
          </a:p>
          <a:p>
            <a:r>
              <a:rPr lang="en-US" sz="2400" dirty="0">
                <a:cs typeface="Calibri"/>
              </a:rPr>
              <a:t>Overall 19.15% customers discontinue.</a:t>
            </a:r>
          </a:p>
          <a:p>
            <a:r>
              <a:rPr lang="en-US" sz="2400">
                <a:cs typeface="Calibri"/>
              </a:rPr>
              <a:t>Customers who stay for 1 year tend to stay longer as they have low disconnection rate (10.12%</a:t>
            </a:r>
            <a:r>
              <a:rPr lang="en-US" sz="2400" dirty="0">
                <a:cs typeface="Calibri"/>
              </a:rPr>
              <a:t>)</a:t>
            </a:r>
            <a:endParaRPr lang="en-US" sz="2400">
              <a:cs typeface="Calibri"/>
            </a:endParaRPr>
          </a:p>
          <a:p>
            <a:r>
              <a:rPr lang="en-US" sz="2400" dirty="0">
                <a:cs typeface="Calibri"/>
              </a:rPr>
              <a:t>Most customers leave within the first year (</a:t>
            </a:r>
            <a:r>
              <a:rPr lang="en-US" sz="2400" dirty="0" err="1">
                <a:cs typeface="Calibri"/>
              </a:rPr>
              <a:t>Approx</a:t>
            </a:r>
            <a:r>
              <a:rPr lang="en-US" sz="2400" dirty="0">
                <a:cs typeface="Calibri"/>
              </a:rPr>
              <a:t> 24.8%)</a:t>
            </a: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9E5034B-023B-4D8B-ABE4-BE771755B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237" y="306909"/>
            <a:ext cx="3659037" cy="2286000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E27EEED-1E56-4944-8C51-B35BDFCA8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1" y="3007518"/>
            <a:ext cx="4042410" cy="303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3380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70384-0CA0-46AF-9634-4D2340F7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Tenure of Customers (contd.)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53546-CB52-4D21-9FC1-DDAC0CACD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Create Customer segments using tenure.</a:t>
            </a:r>
          </a:p>
          <a:p>
            <a:r>
              <a:rPr lang="en-US" sz="2400" dirty="0">
                <a:cs typeface="Calibri"/>
              </a:rPr>
              <a:t>Overall 19.15% customers discontinue.</a:t>
            </a:r>
          </a:p>
          <a:p>
            <a:r>
              <a:rPr lang="en-US" sz="2400" dirty="0">
                <a:cs typeface="Calibri"/>
              </a:rPr>
              <a:t>Customers who stay for 1 year tend to stay longer as they have low disconnection rate (10.12%)</a:t>
            </a:r>
          </a:p>
          <a:p>
            <a:r>
              <a:rPr lang="en-US" sz="2400" dirty="0">
                <a:cs typeface="Calibri"/>
              </a:rPr>
              <a:t>Most customers leave within the first year (</a:t>
            </a:r>
            <a:r>
              <a:rPr lang="en-US" sz="2400" dirty="0" err="1">
                <a:cs typeface="Calibri"/>
              </a:rPr>
              <a:t>Approx</a:t>
            </a:r>
            <a:r>
              <a:rPr lang="en-US" sz="2400" dirty="0">
                <a:cs typeface="Calibri"/>
              </a:rPr>
              <a:t> 24.8%)</a:t>
            </a: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808" y="321176"/>
            <a:ext cx="4356414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987" y="3798569"/>
            <a:ext cx="415323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779830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5A27-1752-4CCE-8688-D3E2611C2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Conclusion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386F93-A99C-4517-B057-586C592E14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6557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959061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271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SAS - Mini Project</vt:lpstr>
      <vt:lpstr>Understand the Data</vt:lpstr>
      <vt:lpstr>Active and In-Active Customers</vt:lpstr>
      <vt:lpstr>Tenure of Customers</vt:lpstr>
      <vt:lpstr>Tenure of Customers</vt:lpstr>
      <vt:lpstr>Tenure of Customers (contd.)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Saleh Hassan NASIR</dc:creator>
  <cp:lastModifiedBy>Ahmed Ali</cp:lastModifiedBy>
  <cp:revision>313</cp:revision>
  <dcterms:created xsi:type="dcterms:W3CDTF">2019-11-19T03:01:14Z</dcterms:created>
  <dcterms:modified xsi:type="dcterms:W3CDTF">2020-01-07T01:51:42Z</dcterms:modified>
</cp:coreProperties>
</file>