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5067" y="1118696"/>
            <a:ext cx="4321767" cy="646331"/>
          </a:xfrm>
          <a:prstGeom prst="rect">
            <a:avLst/>
          </a:prstGeom>
        </p:spPr>
        <p:txBody>
          <a:bodyPr wrap="square">
            <a:spAutoFit/>
          </a:bodyPr>
          <a:lstStyle/>
          <a:p>
            <a:r>
              <a:rPr lang="en-US" sz="3600" b="1" dirty="0" smtClean="0"/>
              <a:t>PROJECT TITLE:</a:t>
            </a:r>
            <a:endParaRPr lang="en-IN" sz="3600" dirty="0"/>
          </a:p>
        </p:txBody>
      </p:sp>
      <p:sp>
        <p:nvSpPr>
          <p:cNvPr id="7" name="TextBox 6"/>
          <p:cNvSpPr txBox="1"/>
          <p:nvPr/>
        </p:nvSpPr>
        <p:spPr>
          <a:xfrm>
            <a:off x="3266386" y="1965279"/>
            <a:ext cx="5240739" cy="3139321"/>
          </a:xfrm>
          <a:prstGeom prst="rect">
            <a:avLst/>
          </a:prstGeom>
          <a:noFill/>
        </p:spPr>
        <p:txBody>
          <a:bodyPr wrap="square" rtlCol="0">
            <a:spAutoFit/>
          </a:bodyPr>
          <a:lstStyle/>
          <a:p>
            <a:r>
              <a:rPr lang="en-IN" sz="2400" dirty="0" smtClean="0"/>
              <a:t>RECOMMENDATION SYSTEM </a:t>
            </a:r>
          </a:p>
          <a:p>
            <a:r>
              <a:rPr lang="en-IN" sz="2400" dirty="0" smtClean="0"/>
              <a:t>FROM DATA USING </a:t>
            </a:r>
          </a:p>
          <a:p>
            <a:r>
              <a:rPr lang="en-IN" sz="2400" dirty="0" smtClean="0"/>
              <a:t>DEEP LEARNING</a:t>
            </a:r>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19532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771EE-4C5A-2A25-54AF-3935B99EA55D}"/>
              </a:ext>
            </a:extLst>
          </p:cNvPr>
          <p:cNvSpPr>
            <a:spLocks noGrp="1"/>
          </p:cNvSpPr>
          <p:nvPr>
            <p:ph type="title"/>
          </p:nvPr>
        </p:nvSpPr>
        <p:spPr/>
        <p:txBody>
          <a:bodyPr/>
          <a:lstStyle/>
          <a:p>
            <a:r>
              <a:rPr lang="en-US" b="1" dirty="0"/>
              <a:t>Evaluation metrics:</a:t>
            </a:r>
          </a:p>
        </p:txBody>
      </p:sp>
      <p:sp>
        <p:nvSpPr>
          <p:cNvPr id="3" name="Content Placeholder 2">
            <a:extLst>
              <a:ext uri="{FF2B5EF4-FFF2-40B4-BE49-F238E27FC236}">
                <a16:creationId xmlns:a16="http://schemas.microsoft.com/office/drawing/2014/main" xmlns="" id="{D137ADC2-B380-BBAE-05E2-05DE0FFD315F}"/>
              </a:ext>
            </a:extLst>
          </p:cNvPr>
          <p:cNvSpPr>
            <a:spLocks noGrp="1"/>
          </p:cNvSpPr>
          <p:nvPr>
            <p:ph idx="1"/>
          </p:nvPr>
        </p:nvSpPr>
        <p:spPr/>
        <p:txBody>
          <a:bodyPr>
            <a:normAutofit fontScale="85000" lnSpcReduction="20000"/>
          </a:bodyPr>
          <a:lstStyle/>
          <a:p>
            <a:r>
              <a:rPr lang="en-US" b="1" dirty="0"/>
              <a:t>Accuracy : Measures overall recommendation effectiveness.</a:t>
            </a:r>
          </a:p>
          <a:p>
            <a:r>
              <a:rPr lang="en-US" b="1" dirty="0"/>
              <a:t>Precision : Gauges recommendation relevancy by assessing relevant items among recommendations.</a:t>
            </a:r>
          </a:p>
          <a:p>
            <a:r>
              <a:rPr lang="en-US" b="1" dirty="0"/>
              <a:t>Recall : Measures recommendation completeness by assessing retrieved relevant items.</a:t>
            </a:r>
          </a:p>
          <a:p>
            <a:r>
              <a:rPr lang="en-US" b="1" dirty="0"/>
              <a:t>MAP (Mean Average Precision) : Quantifies recommendation quality across all users comprehensively.</a:t>
            </a:r>
          </a:p>
          <a:p>
            <a:r>
              <a:rPr lang="en-US" b="1" dirty="0"/>
              <a:t>F1 Score : Balances precision and recall for a holistic evaluation of recommendation performance.</a:t>
            </a:r>
          </a:p>
        </p:txBody>
      </p:sp>
    </p:spTree>
    <p:extLst>
      <p:ext uri="{BB962C8B-B14F-4D97-AF65-F5344CB8AC3E}">
        <p14:creationId xmlns:p14="http://schemas.microsoft.com/office/powerpoint/2010/main" val="246715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45266-8ADC-21AE-8B25-1BE5A941305A}"/>
              </a:ext>
            </a:extLst>
          </p:cNvPr>
          <p:cNvSpPr>
            <a:spLocks noGrp="1"/>
          </p:cNvSpPr>
          <p:nvPr>
            <p:ph type="title"/>
          </p:nvPr>
        </p:nvSpPr>
        <p:spPr/>
        <p:txBody>
          <a:bodyPr/>
          <a:lstStyle/>
          <a:p>
            <a:r>
              <a:rPr lang="en-US" b="1" dirty="0"/>
              <a:t>Deployment strategy:</a:t>
            </a:r>
          </a:p>
        </p:txBody>
      </p:sp>
      <p:sp>
        <p:nvSpPr>
          <p:cNvPr id="3" name="Content Placeholder 2">
            <a:extLst>
              <a:ext uri="{FF2B5EF4-FFF2-40B4-BE49-F238E27FC236}">
                <a16:creationId xmlns:a16="http://schemas.microsoft.com/office/drawing/2014/main" xmlns="" id="{10DAC36A-22F2-010D-18A7-01FC079DD8E1}"/>
              </a:ext>
            </a:extLst>
          </p:cNvPr>
          <p:cNvSpPr>
            <a:spLocks noGrp="1"/>
          </p:cNvSpPr>
          <p:nvPr>
            <p:ph idx="1"/>
          </p:nvPr>
        </p:nvSpPr>
        <p:spPr/>
        <p:txBody>
          <a:bodyPr>
            <a:normAutofit fontScale="85000" lnSpcReduction="10000"/>
          </a:bodyPr>
          <a:lstStyle/>
          <a:p>
            <a:r>
              <a:rPr lang="en-US" b="1" dirty="0"/>
              <a:t>Integration : Seamlessly integrate the model into the production environment.</a:t>
            </a:r>
          </a:p>
          <a:p>
            <a:r>
              <a:rPr lang="en-US" b="1" dirty="0"/>
              <a:t>Scalability : Ensure efficient handling of large data volumes and user traffic.</a:t>
            </a:r>
          </a:p>
          <a:p>
            <a:r>
              <a:rPr lang="en-US" b="1" dirty="0"/>
              <a:t>Latency Optimization : Minimize response time for real-time recommendations.</a:t>
            </a:r>
          </a:p>
          <a:p>
            <a:r>
              <a:rPr lang="en-US" b="1" dirty="0"/>
              <a:t>A/B Testing : Evaluate system effectiveness before full deployment.</a:t>
            </a:r>
          </a:p>
          <a:p>
            <a:r>
              <a:rPr lang="en-US" b="1" dirty="0"/>
              <a:t>Continuous Monitoring : Track performance and user feedback for ongoing improvements.</a:t>
            </a:r>
          </a:p>
        </p:txBody>
      </p:sp>
    </p:spTree>
    <p:extLst>
      <p:ext uri="{BB962C8B-B14F-4D97-AF65-F5344CB8AC3E}">
        <p14:creationId xmlns:p14="http://schemas.microsoft.com/office/powerpoint/2010/main" val="296316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812" y="859809"/>
            <a:ext cx="184731" cy="369332"/>
          </a:xfrm>
          <a:prstGeom prst="rect">
            <a:avLst/>
          </a:prstGeom>
          <a:noFill/>
        </p:spPr>
        <p:txBody>
          <a:bodyPr wrap="none" rtlCol="0">
            <a:spAutoFit/>
          </a:bodyPr>
          <a:lstStyle/>
          <a:p>
            <a:endParaRPr lang="en-IN" dirty="0"/>
          </a:p>
        </p:txBody>
      </p:sp>
      <p:sp>
        <p:nvSpPr>
          <p:cNvPr id="5" name="TextBox 4"/>
          <p:cNvSpPr txBox="1"/>
          <p:nvPr/>
        </p:nvSpPr>
        <p:spPr>
          <a:xfrm>
            <a:off x="1897039" y="552032"/>
            <a:ext cx="1483098" cy="492443"/>
          </a:xfrm>
          <a:prstGeom prst="rect">
            <a:avLst/>
          </a:prstGeom>
          <a:noFill/>
        </p:spPr>
        <p:txBody>
          <a:bodyPr wrap="none" rtlCol="0">
            <a:spAutoFit/>
          </a:bodyPr>
          <a:lstStyle/>
          <a:p>
            <a:r>
              <a:rPr lang="en-IN" sz="2600" b="1" dirty="0" smtClean="0"/>
              <a:t>RESULT:</a:t>
            </a:r>
            <a:endParaRPr lang="en-IN" sz="26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88" y="1331078"/>
            <a:ext cx="7054807" cy="4428277"/>
          </a:xfrm>
          <a:prstGeom prst="rect">
            <a:avLst/>
          </a:prstGeom>
        </p:spPr>
      </p:pic>
    </p:spTree>
    <p:extLst>
      <p:ext uri="{BB962C8B-B14F-4D97-AF65-F5344CB8AC3E}">
        <p14:creationId xmlns:p14="http://schemas.microsoft.com/office/powerpoint/2010/main" val="37919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B38EA-7C58-FF77-7ADD-70076264A414}"/>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xmlns="" id="{246667BA-49AF-66A1-0C8E-188F208C85BA}"/>
              </a:ext>
            </a:extLst>
          </p:cNvPr>
          <p:cNvSpPr>
            <a:spLocks noGrp="1"/>
          </p:cNvSpPr>
          <p:nvPr>
            <p:ph idx="1"/>
          </p:nvPr>
        </p:nvSpPr>
        <p:spPr/>
        <p:txBody>
          <a:bodyPr/>
          <a:lstStyle/>
          <a:p>
            <a:pPr marL="0" indent="0">
              <a:buNone/>
            </a:pPr>
            <a:r>
              <a:rPr lang="en-US" b="1" dirty="0"/>
              <a:t>The recommendation system developed using deep learning techniques offers personalized product suggestions, enhancing sales performance and customer satisfaction. Through meticulous preprocessing, model selection, and testing, we've demonstrated its efficacy in driving sales growth. Further refinement and ongoing monitoring will ensure continued success and adaptation to evolving market demands.</a:t>
            </a:r>
          </a:p>
        </p:txBody>
      </p:sp>
    </p:spTree>
    <p:extLst>
      <p:ext uri="{BB962C8B-B14F-4D97-AF65-F5344CB8AC3E}">
        <p14:creationId xmlns:p14="http://schemas.microsoft.com/office/powerpoint/2010/main" val="19779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16840-46FF-FB1B-4DB2-7837305F59EF}"/>
              </a:ext>
            </a:extLst>
          </p:cNvPr>
          <p:cNvSpPr>
            <a:spLocks noGrp="1"/>
          </p:cNvSpPr>
          <p:nvPr>
            <p:ph type="title"/>
          </p:nvPr>
        </p:nvSpPr>
        <p:spPr>
          <a:xfrm>
            <a:off x="3786641" y="2308715"/>
            <a:ext cx="9905998" cy="1478570"/>
          </a:xfrm>
        </p:spPr>
        <p:txBody>
          <a:bodyPr>
            <a:normAutofit/>
          </a:bodyPr>
          <a:lstStyle/>
          <a:p>
            <a:r>
              <a:rPr lang="en-US" sz="6000" b="1" dirty="0"/>
              <a:t>Thank you</a:t>
            </a:r>
          </a:p>
        </p:txBody>
      </p:sp>
    </p:spTree>
    <p:extLst>
      <p:ext uri="{BB962C8B-B14F-4D97-AF65-F5344CB8AC3E}">
        <p14:creationId xmlns:p14="http://schemas.microsoft.com/office/powerpoint/2010/main" val="196580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29756B96-F146-C5BF-23DD-F13B18357DFD}"/>
              </a:ext>
            </a:extLst>
          </p:cNvPr>
          <p:cNvSpPr txBox="1">
            <a:spLocks/>
          </p:cNvSpPr>
          <p:nvPr/>
        </p:nvSpPr>
        <p:spPr>
          <a:xfrm>
            <a:off x="1692322" y="736980"/>
            <a:ext cx="7847463" cy="533627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b="1" u="sng" dirty="0" smtClean="0"/>
              <a:t>PRESENTED BY,</a:t>
            </a:r>
          </a:p>
          <a:p>
            <a:pPr marL="0" indent="0">
              <a:buNone/>
            </a:pPr>
            <a:r>
              <a:rPr lang="en-US" sz="3200" b="1" dirty="0"/>
              <a:t/>
            </a:r>
            <a:br>
              <a:rPr lang="en-US" sz="3200" b="1" dirty="0"/>
            </a:br>
            <a:r>
              <a:rPr lang="en-US" sz="3200" b="1" dirty="0"/>
              <a:t>     </a:t>
            </a:r>
            <a:r>
              <a:rPr lang="en-US" sz="3200" b="1" dirty="0" smtClean="0"/>
              <a:t>HELTRIN LADO J </a:t>
            </a:r>
            <a:r>
              <a:rPr lang="en-US" sz="3200" b="1" dirty="0"/>
              <a:t/>
            </a:r>
            <a:br>
              <a:rPr lang="en-US" sz="3200" b="1" dirty="0"/>
            </a:br>
            <a:r>
              <a:rPr lang="en-US" sz="3200" b="1" dirty="0"/>
              <a:t>         </a:t>
            </a:r>
            <a:r>
              <a:rPr lang="en-US" sz="3200" b="1" dirty="0" smtClean="0"/>
              <a:t>Nm </a:t>
            </a:r>
            <a:r>
              <a:rPr lang="en-US" sz="3200" b="1" dirty="0"/>
              <a:t>id: (au962821104034)</a:t>
            </a:r>
            <a:br>
              <a:rPr lang="en-US" sz="3200" b="1" dirty="0"/>
            </a:br>
            <a:r>
              <a:rPr lang="en-US" sz="3200" b="1" dirty="0"/>
              <a:t>       </a:t>
            </a:r>
            <a:r>
              <a:rPr lang="en-US" sz="3200" b="1" dirty="0" smtClean="0"/>
              <a:t>ASOLIN SOWMIYA </a:t>
            </a:r>
            <a:r>
              <a:rPr lang="en-US" sz="3200" b="1" dirty="0"/>
              <a:t>A </a:t>
            </a:r>
            <a:br>
              <a:rPr lang="en-US" sz="3200" b="1" dirty="0"/>
            </a:br>
            <a:r>
              <a:rPr lang="en-US" sz="3200" b="1" dirty="0"/>
              <a:t>         </a:t>
            </a:r>
            <a:r>
              <a:rPr lang="en-US" sz="3200" b="1" dirty="0" smtClean="0"/>
              <a:t>Nm </a:t>
            </a:r>
            <a:r>
              <a:rPr lang="en-US" sz="3200" b="1" dirty="0"/>
              <a:t>id: (au962821104014)</a:t>
            </a:r>
            <a:br>
              <a:rPr lang="en-US" sz="3200" b="1" dirty="0"/>
            </a:br>
            <a:r>
              <a:rPr lang="en-US" sz="3200" b="1" dirty="0"/>
              <a:t>       </a:t>
            </a:r>
            <a:r>
              <a:rPr lang="en-US" sz="3200" b="1" dirty="0" smtClean="0"/>
              <a:t>GOKILA K </a:t>
            </a:r>
            <a:r>
              <a:rPr lang="en-US" sz="3200" b="1" dirty="0"/>
              <a:t/>
            </a:r>
            <a:br>
              <a:rPr lang="en-US" sz="3200" b="1" dirty="0"/>
            </a:br>
            <a:r>
              <a:rPr lang="en-US" sz="3200" b="1" dirty="0"/>
              <a:t>         nm id: (au962821104032)</a:t>
            </a:r>
            <a:br>
              <a:rPr lang="en-US" sz="3200" b="1" dirty="0"/>
            </a:br>
            <a:r>
              <a:rPr lang="en-US" sz="3200" b="1" dirty="0"/>
              <a:t/>
            </a:r>
            <a:br>
              <a:rPr lang="en-US" sz="3200" b="1" dirty="0"/>
            </a:br>
            <a:r>
              <a:rPr lang="en-US" sz="3200" b="1" u="sng" dirty="0"/>
              <a:t>DEPARTMENT,</a:t>
            </a:r>
            <a:r>
              <a:rPr lang="en-US" sz="3200" b="1" dirty="0"/>
              <a:t/>
            </a:r>
            <a:br>
              <a:rPr lang="en-US" sz="3200" b="1" dirty="0"/>
            </a:br>
            <a:r>
              <a:rPr lang="en-US" sz="3200" b="1" dirty="0"/>
              <a:t>       COMPUTER SCIENCE AND ENGINEERING</a:t>
            </a:r>
            <a:br>
              <a:rPr lang="en-US" sz="3200" b="1" dirty="0"/>
            </a:br>
            <a:r>
              <a:rPr lang="en-US" sz="3200" b="1" dirty="0"/>
              <a:t/>
            </a:r>
            <a:br>
              <a:rPr lang="en-US" sz="3200" b="1" dirty="0"/>
            </a:br>
            <a:r>
              <a:rPr lang="en-US" sz="3200" b="1" u="sng" dirty="0"/>
              <a:t>COLLEGE </a:t>
            </a:r>
            <a:r>
              <a:rPr lang="en-US" sz="3200" b="1" u="sng" dirty="0" smtClean="0"/>
              <a:t>NAME, </a:t>
            </a:r>
            <a:r>
              <a:rPr lang="en-US" sz="3200" b="1" u="sng" dirty="0"/>
              <a:t/>
            </a:r>
            <a:br>
              <a:rPr lang="en-US" sz="3200" b="1" u="sng" dirty="0"/>
            </a:br>
            <a:r>
              <a:rPr lang="en-US" sz="3200" b="1" dirty="0"/>
              <a:t>        UNIVERSITY COLLEGE OF ENGINEERING NAGERCOIL</a:t>
            </a:r>
            <a:endParaRPr lang="en-US" sz="3200" b="1" dirty="0"/>
          </a:p>
        </p:txBody>
      </p:sp>
    </p:spTree>
    <p:extLst>
      <p:ext uri="{BB962C8B-B14F-4D97-AF65-F5344CB8AC3E}">
        <p14:creationId xmlns:p14="http://schemas.microsoft.com/office/powerpoint/2010/main" val="4169315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8C357-CAC5-9B8A-F76D-3A49180DBB4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58CAC222-E3ED-6F69-4755-7B0EA488FBBB}"/>
              </a:ext>
            </a:extLst>
          </p:cNvPr>
          <p:cNvSpPr>
            <a:spLocks noGrp="1"/>
          </p:cNvSpPr>
          <p:nvPr>
            <p:ph idx="1"/>
          </p:nvPr>
        </p:nvSpPr>
        <p:spPr>
          <a:xfrm>
            <a:off x="1640343" y="1879373"/>
            <a:ext cx="9905999" cy="3527198"/>
          </a:xfrm>
        </p:spPr>
        <p:txBody>
          <a:bodyPr>
            <a:noAutofit/>
          </a:bodyPr>
          <a:lstStyle/>
          <a:p>
            <a:pPr marL="0" indent="0">
              <a:buNone/>
            </a:pPr>
            <a:r>
              <a:rPr lang="en-US" sz="2000" b="1" dirty="0"/>
              <a:t>1.Problem Statement</a:t>
            </a:r>
          </a:p>
          <a:p>
            <a:pPr marL="0" indent="0">
              <a:buNone/>
            </a:pPr>
            <a:r>
              <a:rPr lang="en-US" sz="2000" b="1" dirty="0"/>
              <a:t>2. Data Description</a:t>
            </a:r>
          </a:p>
          <a:p>
            <a:pPr marL="0" indent="0">
              <a:buNone/>
            </a:pPr>
            <a:r>
              <a:rPr lang="en-US" sz="2000" b="1" dirty="0"/>
              <a:t>3. Data Preprocessing</a:t>
            </a:r>
          </a:p>
          <a:p>
            <a:pPr marL="0" indent="0">
              <a:buNone/>
            </a:pPr>
            <a:r>
              <a:rPr lang="en-US" sz="2000" b="1" dirty="0"/>
              <a:t>4. Model Selection</a:t>
            </a:r>
          </a:p>
          <a:p>
            <a:pPr marL="0" indent="0">
              <a:buNone/>
            </a:pPr>
            <a:r>
              <a:rPr lang="en-US" sz="2000" b="1" dirty="0"/>
              <a:t>5. Algorithm Overview</a:t>
            </a:r>
          </a:p>
          <a:p>
            <a:pPr marL="0" indent="0">
              <a:buNone/>
            </a:pPr>
            <a:r>
              <a:rPr lang="en-US" sz="2000" b="1" dirty="0"/>
              <a:t>6. Training Procedure</a:t>
            </a:r>
          </a:p>
          <a:p>
            <a:pPr marL="0" indent="0">
              <a:buNone/>
            </a:pPr>
            <a:r>
              <a:rPr lang="en-US" sz="2000" b="1" dirty="0"/>
              <a:t>7. Evaluation Metrics</a:t>
            </a:r>
          </a:p>
          <a:p>
            <a:pPr marL="0" indent="0">
              <a:buNone/>
            </a:pPr>
            <a:r>
              <a:rPr lang="en-US" sz="2000" b="1" dirty="0"/>
              <a:t>8. Deployment Strategy</a:t>
            </a:r>
          </a:p>
          <a:p>
            <a:pPr marL="0" indent="0">
              <a:buNone/>
            </a:pPr>
            <a:r>
              <a:rPr lang="en-US" sz="2000" b="1" dirty="0"/>
              <a:t>9. Result</a:t>
            </a:r>
          </a:p>
          <a:p>
            <a:pPr marL="0" indent="0">
              <a:buNone/>
            </a:pPr>
            <a:r>
              <a:rPr lang="en-US" sz="2000" b="1" dirty="0"/>
              <a:t>10. Conclusion</a:t>
            </a:r>
          </a:p>
        </p:txBody>
      </p:sp>
    </p:spTree>
    <p:extLst>
      <p:ext uri="{BB962C8B-B14F-4D97-AF65-F5344CB8AC3E}">
        <p14:creationId xmlns:p14="http://schemas.microsoft.com/office/powerpoint/2010/main" val="1317536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6B383-704B-EBE3-D926-CD696B0B6249}"/>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xmlns="" id="{6A4F0C93-E74B-9C0F-110A-3D6594468AF1}"/>
              </a:ext>
            </a:extLst>
          </p:cNvPr>
          <p:cNvSpPr>
            <a:spLocks noGrp="1"/>
          </p:cNvSpPr>
          <p:nvPr>
            <p:ph idx="1"/>
          </p:nvPr>
        </p:nvSpPr>
        <p:spPr/>
        <p:txBody>
          <a:bodyPr/>
          <a:lstStyle/>
          <a:p>
            <a:r>
              <a:rPr lang="en-US" b="1" dirty="0"/>
              <a:t>The Project aims to develop a deep learning-based recommendation system to analyze customer transactions and product details. Enhance user engagement and satisfaction by delivering personalized product suggestions tailored to individual preferences. Optimize sales performance by leveraging data-driven insights to increase the conversion rate of recommendations into purchases.</a:t>
            </a:r>
          </a:p>
        </p:txBody>
      </p:sp>
    </p:spTree>
    <p:extLst>
      <p:ext uri="{BB962C8B-B14F-4D97-AF65-F5344CB8AC3E}">
        <p14:creationId xmlns:p14="http://schemas.microsoft.com/office/powerpoint/2010/main" val="399221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61689-1F42-69F5-4476-E58BE4070BD5}"/>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xmlns="" id="{4223457A-610E-F677-2F12-BF52F3C9428D}"/>
              </a:ext>
            </a:extLst>
          </p:cNvPr>
          <p:cNvSpPr>
            <a:spLocks noGrp="1"/>
          </p:cNvSpPr>
          <p:nvPr>
            <p:ph idx="1"/>
          </p:nvPr>
        </p:nvSpPr>
        <p:spPr>
          <a:xfrm>
            <a:off x="1413555" y="2097088"/>
            <a:ext cx="9905999" cy="3541714"/>
          </a:xfrm>
        </p:spPr>
        <p:txBody>
          <a:bodyPr>
            <a:noAutofit/>
          </a:bodyPr>
          <a:lstStyle/>
          <a:p>
            <a:r>
              <a:rPr lang="en-US" b="1" dirty="0"/>
              <a:t>The sales dataset includes customer transactions, product details, timestamps, and key attributes essential for recommendation system development. </a:t>
            </a:r>
          </a:p>
          <a:p>
            <a:r>
              <a:rPr lang="en-US" b="1" dirty="0"/>
              <a:t>Customer transactions encompass purchase history and browsing behavior.  </a:t>
            </a:r>
          </a:p>
          <a:p>
            <a:r>
              <a:rPr lang="en-US" b="1" dirty="0"/>
              <a:t> Timestamps provide temporal context for customer interactions.  </a:t>
            </a:r>
          </a:p>
          <a:p>
            <a:r>
              <a:rPr lang="en-US" b="1" dirty="0"/>
              <a:t> Challenges such as data sparsity and missing values require preprocessing for data quality assurance.</a:t>
            </a:r>
          </a:p>
        </p:txBody>
      </p:sp>
    </p:spTree>
    <p:extLst>
      <p:ext uri="{BB962C8B-B14F-4D97-AF65-F5344CB8AC3E}">
        <p14:creationId xmlns:p14="http://schemas.microsoft.com/office/powerpoint/2010/main" val="17525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AEA45-237C-A66A-3B0B-50302D78C9DF}"/>
              </a:ext>
            </a:extLst>
          </p:cNvPr>
          <p:cNvSpPr>
            <a:spLocks noGrp="1"/>
          </p:cNvSpPr>
          <p:nvPr>
            <p:ph type="title"/>
          </p:nvPr>
        </p:nvSpPr>
        <p:spPr/>
        <p:txBody>
          <a:bodyPr/>
          <a:lstStyle/>
          <a:p>
            <a:r>
              <a:rPr lang="en-US" b="1" dirty="0"/>
              <a:t>Data preprocessing</a:t>
            </a:r>
            <a:r>
              <a:rPr lang="en-US" dirty="0"/>
              <a:t>:</a:t>
            </a:r>
          </a:p>
        </p:txBody>
      </p:sp>
      <p:sp>
        <p:nvSpPr>
          <p:cNvPr id="3" name="Content Placeholder 2">
            <a:extLst>
              <a:ext uri="{FF2B5EF4-FFF2-40B4-BE49-F238E27FC236}">
                <a16:creationId xmlns:a16="http://schemas.microsoft.com/office/drawing/2014/main" xmlns="" id="{D6B19956-A291-BF0F-C12F-67FCB7B4DF0C}"/>
              </a:ext>
            </a:extLst>
          </p:cNvPr>
          <p:cNvSpPr>
            <a:spLocks noGrp="1"/>
          </p:cNvSpPr>
          <p:nvPr>
            <p:ph idx="1"/>
          </p:nvPr>
        </p:nvSpPr>
        <p:spPr/>
        <p:txBody>
          <a:bodyPr>
            <a:noAutofit/>
          </a:bodyPr>
          <a:lstStyle/>
          <a:p>
            <a:r>
              <a:rPr lang="en-US" b="1" dirty="0"/>
              <a:t>Data Cleaning : Address missing values, outliers, and inconsistencies.  </a:t>
            </a:r>
          </a:p>
          <a:p>
            <a:r>
              <a:rPr lang="en-US" b="1" dirty="0"/>
              <a:t>Feature Engineering: Extract relevant features and encode categorical variables.  </a:t>
            </a:r>
          </a:p>
          <a:p>
            <a:r>
              <a:rPr lang="en-US" b="1" dirty="0"/>
              <a:t>Normalization : Scale numerical features for balanced model training.</a:t>
            </a:r>
          </a:p>
          <a:p>
            <a:r>
              <a:rPr lang="en-US" b="1" dirty="0"/>
              <a:t>Handling Temporal Data: Extract insights from timestamps for improved model understanding.  </a:t>
            </a:r>
          </a:p>
          <a:p>
            <a:r>
              <a:rPr lang="en-US" b="1" dirty="0"/>
              <a:t>Data Splitting : Divide the dataset for training, validation, and testing to assess model performance accurately.</a:t>
            </a:r>
          </a:p>
        </p:txBody>
      </p:sp>
    </p:spTree>
    <p:extLst>
      <p:ext uri="{BB962C8B-B14F-4D97-AF65-F5344CB8AC3E}">
        <p14:creationId xmlns:p14="http://schemas.microsoft.com/office/powerpoint/2010/main" val="170293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B9E91-2500-52AE-FC9E-C83DA5F254C9}"/>
              </a:ext>
            </a:extLst>
          </p:cNvPr>
          <p:cNvSpPr>
            <a:spLocks noGrp="1"/>
          </p:cNvSpPr>
          <p:nvPr>
            <p:ph type="title"/>
          </p:nvPr>
        </p:nvSpPr>
        <p:spPr/>
        <p:txBody>
          <a:bodyPr/>
          <a:lstStyle/>
          <a:p>
            <a:r>
              <a:rPr lang="en-US" b="1" dirty="0"/>
              <a:t>Model selection:</a:t>
            </a:r>
          </a:p>
        </p:txBody>
      </p:sp>
      <p:sp>
        <p:nvSpPr>
          <p:cNvPr id="3" name="Content Placeholder 2">
            <a:extLst>
              <a:ext uri="{FF2B5EF4-FFF2-40B4-BE49-F238E27FC236}">
                <a16:creationId xmlns:a16="http://schemas.microsoft.com/office/drawing/2014/main" xmlns="" id="{942580FF-1CF9-5E11-D08B-A996D86B7DDA}"/>
              </a:ext>
            </a:extLst>
          </p:cNvPr>
          <p:cNvSpPr>
            <a:spLocks noGrp="1"/>
          </p:cNvSpPr>
          <p:nvPr>
            <p:ph idx="1"/>
          </p:nvPr>
        </p:nvSpPr>
        <p:spPr/>
        <p:txBody>
          <a:bodyPr>
            <a:normAutofit fontScale="92500"/>
          </a:bodyPr>
          <a:lstStyle/>
          <a:p>
            <a:r>
              <a:rPr lang="en-US" b="1" dirty="0"/>
              <a:t>Neural Collaborative Filtering: Utilize neural networks for collaborative filtering, leveraging user-item interactions.  </a:t>
            </a:r>
          </a:p>
          <a:p>
            <a:r>
              <a:rPr lang="en-US" b="1" dirty="0" err="1"/>
              <a:t>Autoencoder</a:t>
            </a:r>
            <a:r>
              <a:rPr lang="en-US" b="1" dirty="0"/>
              <a:t> Approaches : Employ </a:t>
            </a:r>
            <a:r>
              <a:rPr lang="en-US" b="1" dirty="0" err="1"/>
              <a:t>autoencoders</a:t>
            </a:r>
            <a:r>
              <a:rPr lang="en-US" b="1" dirty="0"/>
              <a:t> for learning latent representations of users and items, facilitating personalized recommendations.</a:t>
            </a:r>
          </a:p>
          <a:p>
            <a:r>
              <a:rPr lang="en-US" b="1" dirty="0"/>
              <a:t>Hybrid Models : Combine collaborative filtering with content-based or context-aware methods for enhanced recommendation accuracy.</a:t>
            </a:r>
          </a:p>
        </p:txBody>
      </p:sp>
    </p:spTree>
    <p:extLst>
      <p:ext uri="{BB962C8B-B14F-4D97-AF65-F5344CB8AC3E}">
        <p14:creationId xmlns:p14="http://schemas.microsoft.com/office/powerpoint/2010/main" val="314909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20A1-ED9E-4769-28F9-D001A9A9B7A7}"/>
              </a:ext>
            </a:extLst>
          </p:cNvPr>
          <p:cNvSpPr>
            <a:spLocks noGrp="1"/>
          </p:cNvSpPr>
          <p:nvPr>
            <p:ph type="title"/>
          </p:nvPr>
        </p:nvSpPr>
        <p:spPr/>
        <p:txBody>
          <a:bodyPr/>
          <a:lstStyle/>
          <a:p>
            <a:r>
              <a:rPr lang="en-US" b="1" dirty="0"/>
              <a:t>Algorithm overview:</a:t>
            </a:r>
          </a:p>
        </p:txBody>
      </p:sp>
      <p:sp>
        <p:nvSpPr>
          <p:cNvPr id="3" name="Content Placeholder 2">
            <a:extLst>
              <a:ext uri="{FF2B5EF4-FFF2-40B4-BE49-F238E27FC236}">
                <a16:creationId xmlns:a16="http://schemas.microsoft.com/office/drawing/2014/main" xmlns="" id="{ED92954E-8F26-AF6F-631D-2BAF8AEDC4A8}"/>
              </a:ext>
            </a:extLst>
          </p:cNvPr>
          <p:cNvSpPr>
            <a:spLocks noGrp="1"/>
          </p:cNvSpPr>
          <p:nvPr>
            <p:ph idx="1"/>
          </p:nvPr>
        </p:nvSpPr>
        <p:spPr/>
        <p:txBody>
          <a:bodyPr>
            <a:normAutofit fontScale="77500" lnSpcReduction="20000"/>
          </a:bodyPr>
          <a:lstStyle/>
          <a:p>
            <a:r>
              <a:rPr lang="en-US" b="1" dirty="0"/>
              <a:t>Embedding Layers : Represent users and items as dense vectors, capturing latent preferences.  </a:t>
            </a:r>
          </a:p>
          <a:p>
            <a:r>
              <a:rPr lang="en-US" b="1" dirty="0"/>
              <a:t>Neural Network Structure : Design a tailored architecture incorporating embedding and fully connected layers.  </a:t>
            </a:r>
          </a:p>
          <a:p>
            <a:r>
              <a:rPr lang="en-US" b="1" dirty="0"/>
              <a:t>Loss Functions : Define appropriate loss functions to optimize model parameters.  </a:t>
            </a:r>
          </a:p>
          <a:p>
            <a:r>
              <a:rPr lang="en-US" b="1" dirty="0"/>
              <a:t>Optimization Algorithms : Utilize techniques like SGD or Adam for iterative weight updates.  </a:t>
            </a:r>
          </a:p>
          <a:p>
            <a:r>
              <a:rPr lang="en-US" b="1" dirty="0"/>
              <a:t>Regularization Techniques : Apply dropout or L2 regularization to prevent overfitting.</a:t>
            </a:r>
          </a:p>
        </p:txBody>
      </p:sp>
    </p:spTree>
    <p:extLst>
      <p:ext uri="{BB962C8B-B14F-4D97-AF65-F5344CB8AC3E}">
        <p14:creationId xmlns:p14="http://schemas.microsoft.com/office/powerpoint/2010/main" val="180484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E06C0-2351-C8DE-7D6F-554BE233C684}"/>
              </a:ext>
            </a:extLst>
          </p:cNvPr>
          <p:cNvSpPr>
            <a:spLocks noGrp="1"/>
          </p:cNvSpPr>
          <p:nvPr>
            <p:ph type="title"/>
          </p:nvPr>
        </p:nvSpPr>
        <p:spPr/>
        <p:txBody>
          <a:bodyPr/>
          <a:lstStyle/>
          <a:p>
            <a:r>
              <a:rPr lang="en-US" b="1" dirty="0"/>
              <a:t>Training procedure:</a:t>
            </a:r>
          </a:p>
        </p:txBody>
      </p:sp>
      <p:sp>
        <p:nvSpPr>
          <p:cNvPr id="3" name="Content Placeholder 2">
            <a:extLst>
              <a:ext uri="{FF2B5EF4-FFF2-40B4-BE49-F238E27FC236}">
                <a16:creationId xmlns:a16="http://schemas.microsoft.com/office/drawing/2014/main" xmlns="" id="{79E7A951-02E6-97D5-4687-ED02A46EB7E8}"/>
              </a:ext>
            </a:extLst>
          </p:cNvPr>
          <p:cNvSpPr>
            <a:spLocks noGrp="1"/>
          </p:cNvSpPr>
          <p:nvPr>
            <p:ph idx="1"/>
          </p:nvPr>
        </p:nvSpPr>
        <p:spPr/>
        <p:txBody>
          <a:bodyPr>
            <a:normAutofit fontScale="85000" lnSpcReduction="10000"/>
          </a:bodyPr>
          <a:lstStyle/>
          <a:p>
            <a:r>
              <a:rPr lang="en-US" b="1" dirty="0"/>
              <a:t>Data Splitting : Divide data into training, validation, and test sets.</a:t>
            </a:r>
          </a:p>
          <a:p>
            <a:r>
              <a:rPr lang="en-US" b="1" dirty="0"/>
              <a:t>Batch Processing : Train model efficiently using mini-batch gradient descent.</a:t>
            </a:r>
          </a:p>
          <a:p>
            <a:r>
              <a:rPr lang="en-US" b="1" dirty="0"/>
              <a:t>Parameter Optimization : Fine-tune </a:t>
            </a:r>
            <a:r>
              <a:rPr lang="en-US" b="1" dirty="0" err="1"/>
              <a:t>hyperparameters</a:t>
            </a:r>
            <a:r>
              <a:rPr lang="en-US" b="1" dirty="0"/>
              <a:t> to optimize performance.</a:t>
            </a:r>
          </a:p>
          <a:p>
            <a:r>
              <a:rPr lang="en-US" b="1" dirty="0"/>
              <a:t>Model Training : Update weights iteratively using optimization algorithms.</a:t>
            </a:r>
          </a:p>
          <a:p>
            <a:r>
              <a:rPr lang="en-US" b="1" dirty="0"/>
              <a:t>Validation Monitoring : Monitor model performance to prevent overfitting.</a:t>
            </a:r>
          </a:p>
        </p:txBody>
      </p:sp>
    </p:spTree>
    <p:extLst>
      <p:ext uri="{BB962C8B-B14F-4D97-AF65-F5344CB8AC3E}">
        <p14:creationId xmlns:p14="http://schemas.microsoft.com/office/powerpoint/2010/main" val="4176326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154</TotalTime>
  <Words>593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PowerPoint Presentation</vt:lpstr>
      <vt:lpstr>PowerPoint Presentation</vt:lpstr>
      <vt:lpstr>Outline:</vt:lpstr>
      <vt:lpstr>Problem statement:</vt:lpstr>
      <vt:lpstr>Data description:</vt:lpstr>
      <vt:lpstr>Data preprocessing:</vt:lpstr>
      <vt:lpstr>Model selection:</vt:lpstr>
      <vt:lpstr>Algorithm overview:</vt:lpstr>
      <vt:lpstr>Training procedure:</vt:lpstr>
      <vt:lpstr>Evaluation metrics:</vt:lpstr>
      <vt:lpstr>Deployment strategy:</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Heltrin lado j        Asolin sowmiya a        Gokila k</dc:title>
  <dc:creator>Heltrin Lado J</dc:creator>
  <cp:lastModifiedBy>New</cp:lastModifiedBy>
  <cp:revision>10</cp:revision>
  <dcterms:created xsi:type="dcterms:W3CDTF">2024-04-04T22:29:35Z</dcterms:created>
  <dcterms:modified xsi:type="dcterms:W3CDTF">2024-04-05T06:08:56Z</dcterms:modified>
</cp:coreProperties>
</file>