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12" y="1821628"/>
            <a:ext cx="9144000" cy="977772"/>
          </a:xfrm>
        </p:spPr>
        <p:txBody>
          <a:bodyPr/>
          <a:lstStyle/>
          <a:p>
            <a:pPr algn="ctr"/>
            <a:r>
              <a:rPr b="1">
                <a:solidFill>
                  <a:schemeClr val="accent1"/>
                </a:solidFill>
                <a:latin typeface="Arial"/>
                <a:cs typeface="Arial"/>
              </a:rPr>
              <a:t>KEYLOGGER</a:t>
            </a:r>
          </a:p>
        </p:txBody>
      </p:sp>
      <p:sp>
        <p:nvSpPr>
          <p:cNvPr id="3" name="TextBox 2"/>
          <p:cNvSpPr txBox="1"/>
          <p:nvPr/>
        </p:nvSpPr>
        <p:spPr>
          <a:xfrm>
            <a:off x="-329784" y="1034322"/>
            <a:ext cx="12726646" cy="584768"/>
          </a:xfrm>
          <a:prstGeom prst="rect">
            <a:avLst/>
          </a:prstGeom>
          <a:noFill/>
        </p:spPr>
        <p:txBody>
          <a:bodyPr wrap="square" lIns="91440" tIns="45720" rIns="91440" bIns="45720" rtlCol="0" anchor="t">
            <a:spAutoFit/>
          </a:bodyPr>
          <a:lstStyle/>
          <a:p>
            <a:pPr algn="ctr"/>
            <a:r>
              <a:rPr sz="3200" b="1">
                <a:solidFill>
                  <a:schemeClr val="accent1">
                    <a:lumMod val="75000"/>
                  </a:schemeClr>
                </a:solidFill>
                <a:latin typeface="Arial"/>
                <a:cs typeface="Arial"/>
              </a:rPr>
              <a:t>CAPSTONE PROJECT</a:t>
            </a:r>
          </a:p>
        </p:txBody>
      </p:sp>
      <p:sp>
        <p:nvSpPr>
          <p:cNvPr id="4" name="TextBox 3"/>
          <p:cNvSpPr txBox="1"/>
          <p:nvPr/>
        </p:nvSpPr>
        <p:spPr>
          <a:xfrm>
            <a:off x="2522930" y="4058601"/>
            <a:ext cx="7980182" cy="1323439"/>
          </a:xfrm>
          <a:prstGeom prst="rect">
            <a:avLst/>
          </a:prstGeom>
          <a:noFill/>
        </p:spPr>
        <p:txBody>
          <a:bodyPr wrap="square" lIns="91440" tIns="45720" rIns="91440" bIns="45720" rtlCol="0" anchor="t">
            <a:spAutoFit/>
          </a:bodyPr>
          <a:lstStyle/>
          <a:p>
            <a:r>
              <a:rPr sz="2000" b="1" dirty="0">
                <a:solidFill>
                  <a:schemeClr val="accent1">
                    <a:lumMod val="75000"/>
                  </a:schemeClr>
                </a:solidFill>
                <a:latin typeface="Arial"/>
                <a:cs typeface="Arial"/>
              </a:rPr>
              <a:t>Presented By:</a:t>
            </a:r>
          </a:p>
          <a:p>
            <a:pPr marL="457200" indent="-457200">
              <a:buAutoNum type="arabicPeriod"/>
            </a:pPr>
            <a:r>
              <a:rPr sz="2000" b="1" dirty="0" err="1">
                <a:solidFill>
                  <a:schemeClr val="accent1">
                    <a:lumMod val="75000"/>
                  </a:schemeClr>
                </a:solidFill>
                <a:latin typeface="Arial"/>
                <a:cs typeface="Arial"/>
              </a:rPr>
              <a:t>M</a:t>
            </a:r>
            <a:r>
              <a:rPr lang="en-US" sz="2000" b="1" dirty="0" err="1">
                <a:solidFill>
                  <a:schemeClr val="accent1">
                    <a:lumMod val="75000"/>
                  </a:schemeClr>
                </a:solidFill>
                <a:latin typeface="Arial"/>
                <a:cs typeface="Arial"/>
              </a:rPr>
              <a:t>.Gokila</a:t>
            </a:r>
            <a:endParaRPr lang="en-US" sz="2000" b="1" dirty="0">
              <a:solidFill>
                <a:schemeClr val="accent1">
                  <a:lumMod val="75000"/>
                </a:schemeClr>
              </a:solidFill>
              <a:latin typeface="Arial"/>
              <a:cs typeface="Arial"/>
            </a:endParaRPr>
          </a:p>
          <a:p>
            <a:pPr marL="457200" indent="-457200">
              <a:buAutoNum type="arabicPeriod"/>
            </a:pPr>
            <a:r>
              <a:rPr lang="en-US" sz="2000" b="1">
                <a:solidFill>
                  <a:schemeClr val="accent1">
                    <a:lumMod val="75000"/>
                  </a:schemeClr>
                </a:solidFill>
                <a:latin typeface="Arial"/>
                <a:cs typeface="Arial"/>
              </a:rPr>
              <a:t>Dr.</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sz="4400" b="1">
                <a:solidFill>
                  <a:schemeClr val="accent1"/>
                </a:solidFill>
                <a:latin typeface="Arial"/>
                <a:ea typeface="+mj-lt"/>
                <a:cs typeface="Arial"/>
              </a:rPr>
              <a:t>References</a:t>
            </a: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7" indent="-305437"/>
            <a:r>
              <a:rPr sz="240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5" y="2766221"/>
            <a:ext cx="9298748" cy="1325556"/>
          </a:xfrm>
        </p:spPr>
        <p:txBody>
          <a:bodyPr/>
          <a:lstStyle/>
          <a:p>
            <a:pPr algn="ctr"/>
            <a:r>
              <a:rPr b="1">
                <a:solidFill>
                  <a:srgbClr val="002060"/>
                </a:solidFill>
                <a:latin typeface="Arial"/>
                <a:cs typeface="Arial"/>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6" y="558468"/>
            <a:ext cx="10515600" cy="1325556"/>
          </a:xfrm>
        </p:spPr>
        <p:txBody>
          <a:bodyPr/>
          <a:lstStyle/>
          <a:p>
            <a:r>
              <a:rPr b="1">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4" y="1618938"/>
            <a:ext cx="11019025" cy="5239061"/>
          </a:xfrm>
        </p:spPr>
        <p:txBody>
          <a:bodyPr vert="horz" lIns="91445" tIns="45722" rIns="91445" bIns="45722" rtlCol="0" anchor="t">
            <a:noAutofit/>
          </a:bodyPr>
          <a:lstStyle/>
          <a:p>
            <a:pPr marL="0" indent="0">
              <a:buNone/>
            </a:pPr>
            <a:r>
              <a:rPr sz="2000" b="1">
                <a:latin typeface="Arial"/>
                <a:ea typeface="+mn-lt"/>
                <a:cs typeface="Arial"/>
              </a:rPr>
              <a:t>  </a:t>
            </a:r>
          </a:p>
          <a:p>
            <a:pPr marL="305437" indent="-305437"/>
            <a:r>
              <a:rPr sz="2000" b="1">
                <a:latin typeface="Arial"/>
                <a:ea typeface="+mn-lt"/>
                <a:cs typeface="Arial"/>
              </a:rPr>
              <a:t>Problem Statement </a:t>
            </a:r>
            <a:r>
              <a:rPr sz="2000">
                <a:latin typeface="Arial"/>
                <a:ea typeface="+mn-lt"/>
                <a:cs typeface="Arial"/>
              </a:rPr>
              <a:t>(Should not include solution)</a:t>
            </a:r>
          </a:p>
          <a:p>
            <a:pPr marL="305437" indent="-305437"/>
            <a:r>
              <a:rPr sz="2000" b="1">
                <a:latin typeface="Arial"/>
                <a:ea typeface="+mn-lt"/>
                <a:cs typeface="Arial"/>
              </a:rPr>
              <a:t>Proposed System/Solution</a:t>
            </a:r>
          </a:p>
          <a:p>
            <a:pPr marL="305437" indent="-305437"/>
            <a:r>
              <a:rPr sz="2000" b="1">
                <a:latin typeface="Arial"/>
                <a:ea typeface="+mn-lt"/>
                <a:cs typeface="Calibri"/>
              </a:rPr>
              <a:t>System </a:t>
            </a:r>
            <a:r>
              <a:rPr sz="2000" b="1">
                <a:latin typeface="Arial"/>
                <a:ea typeface="+mn-lt"/>
                <a:cs typeface="+mn-lt"/>
              </a:rPr>
              <a:t>Development Approach </a:t>
            </a:r>
            <a:r>
              <a:rPr sz="2000">
                <a:latin typeface="Arial"/>
                <a:ea typeface="+mn-lt"/>
                <a:cs typeface="+mn-lt"/>
              </a:rPr>
              <a:t>(Technology Used) </a:t>
            </a:r>
          </a:p>
          <a:p>
            <a:pPr marL="305437" indent="-305437"/>
            <a:r>
              <a:rPr sz="2000" b="1">
                <a:latin typeface="Arial"/>
                <a:ea typeface="+mn-lt"/>
                <a:cs typeface="+mn-lt"/>
              </a:rPr>
              <a:t>Algorithm &amp; Deployment  </a:t>
            </a:r>
          </a:p>
          <a:p>
            <a:pPr marL="305437" indent="-305437"/>
            <a:r>
              <a:rPr sz="2000" b="1">
                <a:latin typeface="Arial"/>
                <a:ea typeface="+mn-lt"/>
                <a:cs typeface="Arial"/>
              </a:rPr>
              <a:t>Result (Output Image)</a:t>
            </a:r>
          </a:p>
          <a:p>
            <a:pPr marL="305437" indent="-305437"/>
            <a:r>
              <a:rPr sz="2000" b="1">
                <a:latin typeface="Arial"/>
                <a:ea typeface="+mn-lt"/>
                <a:cs typeface="Arial"/>
              </a:rPr>
              <a:t>Conclusion</a:t>
            </a:r>
          </a:p>
          <a:p>
            <a:pPr marL="305437" indent="-305437"/>
            <a:r>
              <a:rPr sz="2000" b="1">
                <a:latin typeface="Arial"/>
                <a:ea typeface="+mn-lt"/>
                <a:cs typeface="Arial"/>
              </a:rPr>
              <a:t>Future Scope</a:t>
            </a:r>
          </a:p>
          <a:p>
            <a:pPr marL="305437" indent="-305437"/>
            <a:r>
              <a:rPr sz="2000" b="1">
                <a:latin typeface="Arial"/>
                <a:ea typeface="+mn-lt"/>
                <a:cs typeface="Arial"/>
              </a:rPr>
              <a:t>References</a:t>
            </a:r>
          </a:p>
          <a:p>
            <a:pPr marL="305437" indent="-305437"/>
            <a:endParaRPr sz="2000" b="1">
              <a:latin typeface="Arial"/>
              <a:ea typeface="+mn-lt"/>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sz="4400" b="1">
                <a:solidFill>
                  <a:schemeClr val="accent1"/>
                </a:solidFill>
                <a:latin typeface="Arial"/>
                <a:cs typeface="Arial"/>
              </a:rPr>
              <a:t>Problem Statement</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4" y="1218581"/>
            <a:ext cx="11029615" cy="4673324"/>
          </a:xfrm>
        </p:spPr>
        <p:txBody>
          <a:bodyPr>
            <a:normAutofit lnSpcReduction="10000"/>
          </a:bodyPr>
          <a:lstStyle/>
          <a:p>
            <a:pPr marL="0" indent="0" algn="just">
              <a:buNone/>
            </a:pPr>
            <a:r>
              <a:rPr sz="320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sz="4400" b="1">
                <a:solidFill>
                  <a:schemeClr val="accent1"/>
                </a:solidFill>
                <a:latin typeface="Arial"/>
                <a:cs typeface="Arial"/>
              </a:rPr>
              <a:t>Proposed Solution</a:t>
            </a: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0" y="1087384"/>
            <a:ext cx="11613491" cy="5563976"/>
          </a:xfrm>
        </p:spPr>
        <p:txBody>
          <a:bodyPr vert="horz" lIns="91445" tIns="45722" rIns="91445" bIns="45722" rtlCol="0" anchor="ctr">
            <a:noAutofit/>
          </a:bodyPr>
          <a:lstStyle/>
          <a:p>
            <a:pPr marL="305437" indent="-305437"/>
            <a:endParaRPr/>
          </a:p>
          <a:p>
            <a:pPr marL="305437" indent="-305437"/>
            <a:r>
              <a:rPr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marL="305437" indent="-305437"/>
            <a:r>
              <a:rPr sz="1200" b="1">
                <a:latin typeface="Calibri"/>
                <a:ea typeface="+mn-lt"/>
                <a:cs typeface="+mn-lt"/>
              </a:rPr>
              <a:t>Data Collection:</a:t>
            </a:r>
          </a:p>
          <a:p>
            <a:pPr marL="629919" lvl="1" indent="-305437"/>
            <a:r>
              <a:rPr sz="1200" b="1">
                <a:latin typeface="Calibri"/>
                <a:ea typeface="+mn-lt"/>
                <a:cs typeface="+mn-lt"/>
              </a:rPr>
              <a:t>Gather historical data on bike rentals, including time, date, location, and other relevant factors.</a:t>
            </a:r>
          </a:p>
          <a:p>
            <a:pPr marL="629919" lvl="1" indent="-305437"/>
            <a:r>
              <a:rPr sz="1200" b="1">
                <a:latin typeface="Calibri"/>
                <a:ea typeface="+mn-lt"/>
                <a:cs typeface="+mn-lt"/>
              </a:rPr>
              <a:t>Utilize real-time data sources, such as weather conditions, events, and holidays, to enhance prediction accuracy.</a:t>
            </a:r>
          </a:p>
          <a:p>
            <a:pPr marL="305437" indent="-305437"/>
            <a:r>
              <a:rPr sz="1200" b="1">
                <a:latin typeface="Calibri"/>
                <a:ea typeface="+mn-lt"/>
                <a:cs typeface="+mn-lt"/>
              </a:rPr>
              <a:t>Data Preprocessing:</a:t>
            </a:r>
          </a:p>
          <a:p>
            <a:pPr marL="629919" lvl="1" indent="-305437"/>
            <a:r>
              <a:rPr sz="1200" b="1">
                <a:latin typeface="Calibri"/>
                <a:ea typeface="+mn-lt"/>
                <a:cs typeface="+mn-lt"/>
              </a:rPr>
              <a:t>Clean and preprocess the collected data to handle missing values, outliers, and inconsistencies.</a:t>
            </a:r>
          </a:p>
          <a:p>
            <a:pPr marL="629919" lvl="1" indent="-305437"/>
            <a:r>
              <a:rPr sz="1200" b="1">
                <a:latin typeface="Calibri"/>
                <a:ea typeface="+mn-lt"/>
                <a:cs typeface="+mn-lt"/>
              </a:rPr>
              <a:t>Feature engineering to extract relevant features from the data that might impact bike demand.</a:t>
            </a:r>
          </a:p>
          <a:p>
            <a:pPr marL="305437" indent="-305437"/>
            <a:r>
              <a:rPr sz="1200" b="1">
                <a:latin typeface="Calibri"/>
                <a:ea typeface="+mn-lt"/>
                <a:cs typeface="+mn-lt"/>
              </a:rPr>
              <a:t>Machine Learning Algorithm:</a:t>
            </a:r>
          </a:p>
          <a:p>
            <a:pPr marL="629919" lvl="1" indent="-305437"/>
            <a:r>
              <a:rPr sz="1200" b="1">
                <a:latin typeface="Calibri"/>
                <a:ea typeface="+mn-lt"/>
                <a:cs typeface="+mn-lt"/>
              </a:rPr>
              <a:t>Implement a machine learning algorithm, such as a time-series forecasting model (e.g., ARIMA, SARIMA, or LSTM), to predict bike counts based on historical patterns.</a:t>
            </a:r>
          </a:p>
          <a:p>
            <a:pPr marL="629919" lvl="1" indent="-305437"/>
            <a:r>
              <a:rPr sz="1200" b="1">
                <a:latin typeface="Calibri"/>
                <a:ea typeface="+mn-lt"/>
                <a:cs typeface="+mn-lt"/>
              </a:rPr>
              <a:t>Consider incorporating other factors like weather conditions, day of the week, and special events to improve prediction accuracy.</a:t>
            </a:r>
          </a:p>
          <a:p>
            <a:pPr marL="305437" indent="-305437"/>
            <a:r>
              <a:rPr sz="1200" b="1">
                <a:latin typeface="Calibri"/>
                <a:ea typeface="+mn-lt"/>
                <a:cs typeface="+mn-lt"/>
              </a:rPr>
              <a:t>Deployment:</a:t>
            </a:r>
          </a:p>
          <a:p>
            <a:pPr marL="629919" lvl="1" indent="-305437"/>
            <a:r>
              <a:rPr sz="1200" b="1">
                <a:latin typeface="Calibri"/>
                <a:ea typeface="+mn-lt"/>
                <a:cs typeface="+mn-lt"/>
              </a:rPr>
              <a:t>Develop a user-friendly interface or application that provides real-time predictions for bike counts at different hours.</a:t>
            </a:r>
          </a:p>
          <a:p>
            <a:pPr marL="629919" lvl="1" indent="-305437"/>
            <a:r>
              <a:rPr sz="1200" b="1">
                <a:latin typeface="Calibri"/>
                <a:ea typeface="+mn-lt"/>
                <a:cs typeface="+mn-lt"/>
              </a:rPr>
              <a:t>Deploy the solution on a scalable and reliable platform, considering factors like server infrastructure, response time, and user accessibility.</a:t>
            </a:r>
          </a:p>
          <a:p>
            <a:pPr marL="305437" indent="-305437"/>
            <a:r>
              <a:rPr sz="1200" b="1">
                <a:latin typeface="Calibri"/>
                <a:ea typeface="+mn-lt"/>
                <a:cs typeface="+mn-lt"/>
              </a:rPr>
              <a:t>Evaluation:</a:t>
            </a:r>
          </a:p>
          <a:p>
            <a:pPr marL="629919" lvl="1" indent="-305437"/>
            <a:r>
              <a:rPr sz="1200" b="1">
                <a:latin typeface="Calibri"/>
                <a:ea typeface="+mn-lt"/>
                <a:cs typeface="+mn-lt"/>
              </a:rPr>
              <a:t>Assess the model's performance using appropriate metrics such as Mean Absolute Error (MAE), Root Mean Squared Error (RMSE), or other relevant metrics.</a:t>
            </a:r>
          </a:p>
          <a:p>
            <a:pPr marL="629919" lvl="1" indent="-305437"/>
            <a:r>
              <a:rPr sz="1200" b="1">
                <a:latin typeface="Calibri"/>
                <a:ea typeface="+mn-lt"/>
                <a:cs typeface="+mn-lt"/>
              </a:rPr>
              <a:t>Fine-tune the model based on feedback and continuous monitoring of prediction accuracy.</a:t>
            </a:r>
          </a:p>
          <a:p>
            <a:pPr marL="629919" lvl="1" indent="-305437"/>
            <a:r>
              <a:rPr sz="1200">
                <a:ea typeface="+mn-lt"/>
                <a:cs typeface="+mn-lt"/>
              </a:rPr>
              <a:t>Result:</a:t>
            </a:r>
          </a:p>
          <a:p>
            <a:pPr marL="0" indent="0">
              <a:buNone/>
            </a:pPr>
            <a:endParaRPr sz="1200">
              <a:ea typeface="+mn-lt"/>
              <a:cs typeface="+mn-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7" y="662568"/>
            <a:ext cx="11029615" cy="530297"/>
          </a:xfrm>
        </p:spPr>
        <p:txBody>
          <a:bodyPr>
            <a:normAutofit fontScale="90000"/>
          </a:bodyPr>
          <a:lstStyle/>
          <a:p>
            <a:r>
              <a:rPr sz="4400" b="1">
                <a:solidFill>
                  <a:schemeClr val="accent1"/>
                </a:solidFill>
                <a:latin typeface="Arial"/>
                <a:ea typeface="+mj-lt"/>
                <a:cs typeface="Arial"/>
              </a:rPr>
              <a:t>System  Approach</a:t>
            </a: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p>
          <a:p>
            <a:pPr marL="305437" indent="-305437"/>
            <a:r>
              <a:rPr sz="1800" b="1">
                <a:solidFill>
                  <a:srgbClr val="0F0F0F"/>
                </a:solidFill>
              </a:rPr>
              <a:t>System requirements</a:t>
            </a:r>
          </a:p>
          <a:p>
            <a:pPr marL="305437" indent="-305437"/>
            <a:r>
              <a:rPr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sz="4400" b="1">
                <a:solidFill>
                  <a:schemeClr val="accent1"/>
                </a:solidFill>
                <a:latin typeface="Arial"/>
                <a:ea typeface="+mj-lt"/>
                <a:cs typeface="Arial"/>
              </a:rPr>
              <a:t>Algorithm &amp; Deployment</a:t>
            </a: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7" indent="-305437"/>
            <a:r>
              <a:rPr sz="1400">
                <a:ea typeface="+mn-lt"/>
                <a:cs typeface="+mn-lt"/>
              </a:rPr>
              <a:t>In the Algorithm section, describe the machine learning algorithm chosen for predicting bike counts. Here's an example structure for this section:</a:t>
            </a:r>
          </a:p>
          <a:p>
            <a:pPr marL="305437" indent="-305437"/>
            <a:r>
              <a:rPr sz="1400" b="1">
                <a:ea typeface="+mn-lt"/>
                <a:cs typeface="+mn-lt"/>
              </a:rPr>
              <a:t>Algorithm Selection:</a:t>
            </a:r>
          </a:p>
          <a:p>
            <a:pPr marL="629919" lvl="1" indent="-305437"/>
            <a:r>
              <a:rPr>
                <a:ea typeface="+mn-lt"/>
                <a:cs typeface="+mn-lt"/>
              </a:rPr>
              <a:t>Provide a brief overview of the chosen algorithm (e.g., time-series forecasting model, like ARIMA or LSTM) and justify its selection based on the problem statement and data characteristics.</a:t>
            </a:r>
          </a:p>
          <a:p>
            <a:pPr marL="305437" indent="-305437"/>
            <a:r>
              <a:rPr sz="1400" b="1">
                <a:ea typeface="+mn-lt"/>
                <a:cs typeface="+mn-lt"/>
              </a:rPr>
              <a:t>Data Input:</a:t>
            </a:r>
          </a:p>
          <a:p>
            <a:pPr marL="629919" lvl="1" indent="-305437"/>
            <a:r>
              <a:rPr>
                <a:ea typeface="+mn-lt"/>
                <a:cs typeface="+mn-lt"/>
              </a:rPr>
              <a:t>Specify the input features used by the algorithm, such as historical bike rental data, weather conditions, day of the week, and any other relevant factors.</a:t>
            </a:r>
          </a:p>
          <a:p>
            <a:pPr marL="305437" indent="-305437"/>
            <a:r>
              <a:rPr sz="1400" b="1">
                <a:ea typeface="+mn-lt"/>
                <a:cs typeface="+mn-lt"/>
              </a:rPr>
              <a:t>Training Process:</a:t>
            </a:r>
          </a:p>
          <a:p>
            <a:pPr marL="629919" lvl="1" indent="-305437"/>
            <a:r>
              <a:rPr>
                <a:ea typeface="+mn-lt"/>
                <a:cs typeface="+mn-lt"/>
              </a:rPr>
              <a:t>Explain how the algorithm is trained using historical data. Highlight any specific considerations or techniques employed, such as cross-validation or hyperparameter tuning.</a:t>
            </a:r>
          </a:p>
          <a:p>
            <a:pPr marL="305437" indent="-305437"/>
            <a:r>
              <a:rPr sz="1400" b="1">
                <a:ea typeface="+mn-lt"/>
                <a:cs typeface="+mn-lt"/>
              </a:rPr>
              <a:t>Prediction Process:</a:t>
            </a:r>
          </a:p>
          <a:p>
            <a:pPr marL="629919" lvl="1" indent="-305437"/>
            <a:r>
              <a:rPr>
                <a:ea typeface="+mn-lt"/>
                <a:cs typeface="+mn-lt"/>
              </a:rPr>
              <a:t>Detail how the trained algorithm makes predictions for future bike counts. Discuss any real-time data inputs considered during the prediction phase.</a:t>
            </a:r>
          </a:p>
          <a:p>
            <a:pPr marL="305437" indent="-305437"/>
            <a:endParaRPr>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sz="4400" b="1">
                <a:solidFill>
                  <a:schemeClr val="accent1"/>
                </a:solidFill>
                <a:latin typeface="Arial"/>
                <a:ea typeface="+mj-lt"/>
                <a:cs typeface="Arial"/>
              </a:rPr>
              <a:t>Result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sz="240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sz="4400" b="1">
                <a:solidFill>
                  <a:schemeClr val="accent1"/>
                </a:solidFill>
                <a:latin typeface="Arial"/>
                <a:ea typeface="+mj-lt"/>
                <a:cs typeface="Arial"/>
              </a:rPr>
              <a:t>Conclusion</a:t>
            </a: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7" indent="-305437"/>
            <a:r>
              <a:rPr sz="200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a:p>
          <a:p>
            <a:pPr marL="305437" indent="-305437"/>
            <a:r>
              <a:rPr sz="200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marL="305437" indent="-305437"/>
            <a:endParaRPr sz="2000">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69" y="844664"/>
            <a:ext cx="11029615" cy="530297"/>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yoki r</cp:lastModifiedBy>
  <cp:revision>26</cp:revision>
  <dcterms:created xsi:type="dcterms:W3CDTF">2021-05-26T16:50:10Z</dcterms:created>
  <dcterms:modified xsi:type="dcterms:W3CDTF">2024-04-03T07:48:31Z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