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4" r:id="rId6"/>
    <p:sldId id="259" r:id="rId7"/>
    <p:sldId id="266" r:id="rId8"/>
    <p:sldId id="260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KPMG_VI_Raw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Transactions by Brand (2017)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Count of Transactions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Sheet1!$D$4:$D$9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Sheet1!$E$4:$E$9</c:f>
              <c:numCache>
                <c:formatCode>General</c:formatCode>
                <c:ptCount val="6"/>
                <c:pt idx="0">
                  <c:v>3312</c:v>
                </c:pt>
                <c:pt idx="1">
                  <c:v>2910</c:v>
                </c:pt>
                <c:pt idx="2">
                  <c:v>3043</c:v>
                </c:pt>
                <c:pt idx="3">
                  <c:v>4253</c:v>
                </c:pt>
                <c:pt idx="4">
                  <c:v>2990</c:v>
                </c:pt>
                <c:pt idx="5">
                  <c:v>3295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4-48CE-AF42-D252933C0D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15959791"/>
        <c:axId val="466820479"/>
      </c:barChart>
      <c:catAx>
        <c:axId val="415959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20479"/>
        <c:crosses val="autoZero"/>
        <c:auto val="1"/>
        <c:lblAlgn val="ctr"/>
        <c:lblOffset val="100"/>
        <c:noMultiLvlLbl val="0"/>
      </c:catAx>
      <c:valAx>
        <c:axId val="4668204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5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/>
              <a:t>Gokila</a:t>
            </a:r>
            <a:r>
              <a:rPr lang="en-US" dirty="0"/>
              <a:t> Sundaram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360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Recommended Models for Prediction:</a:t>
            </a:r>
          </a:p>
          <a:p>
            <a:endParaRPr lang="en-US" dirty="0"/>
          </a:p>
          <a:p>
            <a:r>
              <a:rPr lang="en-US" sz="1400" b="0" dirty="0"/>
              <a:t>Evaluate the performance of Predictive models using following metrics:</a:t>
            </a:r>
          </a:p>
          <a:p>
            <a:r>
              <a:rPr lang="en-US" sz="1400" b="0" dirty="0"/>
              <a:t>Accuracy, Precision, Recall, F1-Score</a:t>
            </a:r>
          </a:p>
          <a:p>
            <a:endParaRPr lang="en-US" sz="1400" b="0" dirty="0"/>
          </a:p>
          <a:p>
            <a:r>
              <a:rPr lang="en-US" sz="1400" b="0" dirty="0"/>
              <a:t>Approach:</a:t>
            </a:r>
          </a:p>
          <a:p>
            <a:r>
              <a:rPr lang="en-US" sz="1400" b="0" dirty="0"/>
              <a:t>Based on the performance metrics, Predictive model will be recommended.</a:t>
            </a:r>
          </a:p>
          <a:p>
            <a:r>
              <a:rPr lang="en-US" sz="1400" b="0" dirty="0" err="1"/>
              <a:t>Newcustomerlist</a:t>
            </a:r>
            <a:r>
              <a:rPr lang="en-US" sz="1400" b="0" dirty="0"/>
              <a:t> will be segmented as High, Low and Medium value customers by the Predictive Models.</a:t>
            </a:r>
          </a:p>
          <a:p>
            <a:r>
              <a:rPr lang="en-US" sz="1400" b="0" dirty="0"/>
              <a:t>Provide insights into the characteristics of target customers.</a:t>
            </a:r>
          </a:p>
          <a:p>
            <a:r>
              <a:rPr lang="en-US" sz="1400" b="0" dirty="0"/>
              <a:t>Estimated Timeline: 10hrs</a:t>
            </a:r>
          </a:p>
          <a:p>
            <a:endParaRPr lang="en-US" sz="1400" b="0" dirty="0"/>
          </a:p>
          <a:p>
            <a:endParaRPr sz="1400" b="0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99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Goals &amp; Objective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Business Question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Data Exploration Tasks &amp; Timelines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Predictive </a:t>
            </a:r>
            <a:r>
              <a:rPr lang="en-IN" dirty="0" err="1"/>
              <a:t>Modeling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Approach to Target High-Value Customers (Market Penetration):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19864"/>
            <a:ext cx="4134600" cy="4946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3 datasets available for analysis, shows the customer buying patterns during the year 2017.  </a:t>
            </a:r>
          </a:p>
          <a:p>
            <a:endParaRPr lang="en-US" dirty="0"/>
          </a:p>
          <a:p>
            <a:r>
              <a:rPr lang="en-US" dirty="0"/>
              <a:t>We strongly recommend that Data Analytics helps in Customer Segmentation &amp; to predict the potential customers by  Job Title, Industry category, Age group &amp; Tenure. A detailed approach to Target High-value customers will be discussed in this presentation.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ADE3EEC-118D-E0B4-FD4A-30AADEB3E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448319"/>
              </p:ext>
            </p:extLst>
          </p:nvPr>
        </p:nvGraphicFramePr>
        <p:xfrm>
          <a:off x="4804377" y="2164723"/>
          <a:ext cx="4134598" cy="271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71CC-8FCF-BFF7-D3F5-E1D2295B4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determine customer trends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recommend high-value customer from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NewcustomerList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Data.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Customer Segmentation based on Last Year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Transanctions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Customer demography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 the high-value customers from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NewcustomerList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Dataset.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id="{869A61FF-CDAF-D890-9052-46F65EED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0"/>
            <a:ext cx="9144000" cy="5730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Goals &amp; Objective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132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515E-B1F1-9D39-A64B-2726047C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11699" y="276625"/>
            <a:ext cx="3630210" cy="43799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E09AC-203B-D439-38BD-3E79E087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16625"/>
            <a:ext cx="8520602" cy="3452250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analytics will provide an insight into the following questions: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highest count of transactions made by individual customers?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Which gender had the highest number of transactions last year?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Which Age Groups among customers are suitable for targeting?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job titles indicate the highest interest in bike sales among customers?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which job industry category were the sales most prominent last year?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wealth segment do the highly interested customers fall into?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customers with cars be considered as potential targets?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Should customer tenure period be taken into consideration?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Which state is a viable target for our efforts?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population of potential customers by state?</a:t>
            </a:r>
          </a:p>
          <a:p>
            <a:pPr algn="l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property valuation significantly impact buying patterns?</a:t>
            </a:r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id="{186B20B2-6306-6658-CBCF-2CC9B28AE9D3}"/>
              </a:ext>
            </a:extLst>
          </p:cNvPr>
          <p:cNvSpPr/>
          <p:nvPr/>
        </p:nvSpPr>
        <p:spPr>
          <a:xfrm>
            <a:off x="0" y="154625"/>
            <a:ext cx="9144000" cy="73672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GB" sz="2000" dirty="0">
                <a:solidFill>
                  <a:schemeClr val="bg1"/>
                </a:solidFill>
                <a:cs typeface="Calibri"/>
              </a:rPr>
              <a:t>Business Questions…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3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Visualize the Patterns &amp; Trends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91597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ym typeface="Arial"/>
              </a:rPr>
              <a:t>Exploring or understanding the data is critical for obtaining precise insights. This phase involves in-depth analysis of data distributions, feature engineering, and data transformations. </a:t>
            </a:r>
          </a:p>
          <a:p>
            <a:r>
              <a:rPr lang="en-US" dirty="0">
                <a:sym typeface="Arial"/>
              </a:rPr>
              <a:t>The given datasets(Transactions, Customer Demographic, </a:t>
            </a:r>
            <a:r>
              <a:rPr lang="en-US" dirty="0" err="1">
                <a:sym typeface="Arial"/>
              </a:rPr>
              <a:t>CustomerAddress</a:t>
            </a:r>
            <a:r>
              <a:rPr lang="en-US" dirty="0">
                <a:sym typeface="Arial"/>
              </a:rPr>
              <a:t>) will be thoroughly explored to visualize patterns and trends. </a:t>
            </a:r>
            <a:r>
              <a:rPr lang="en-US" dirty="0"/>
              <a:t>Additional attributes, including Age and Age group, will be incorporated to extract comprehensive insights.</a:t>
            </a:r>
            <a:endParaRPr lang="en-US" dirty="0">
              <a:sym typeface="Arial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28245-FC70-7D72-03EF-89E88FFD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043953"/>
            <a:ext cx="4198625" cy="2989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Tasks &amp; Milestones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47344D-DFF1-4A56-B436-33C1C6479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8169"/>
              </p:ext>
            </p:extLst>
          </p:nvPr>
        </p:nvGraphicFramePr>
        <p:xfrm>
          <a:off x="205026" y="1237609"/>
          <a:ext cx="6887337" cy="3278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5779">
                  <a:extLst>
                    <a:ext uri="{9D8B030D-6E8A-4147-A177-3AD203B41FA5}">
                      <a16:colId xmlns:a16="http://schemas.microsoft.com/office/drawing/2014/main" val="1901446926"/>
                    </a:ext>
                  </a:extLst>
                </a:gridCol>
                <a:gridCol w="3385165">
                  <a:extLst>
                    <a:ext uri="{9D8B030D-6E8A-4147-A177-3AD203B41FA5}">
                      <a16:colId xmlns:a16="http://schemas.microsoft.com/office/drawing/2014/main" val="4105166924"/>
                    </a:ext>
                  </a:extLst>
                </a:gridCol>
                <a:gridCol w="1206393">
                  <a:extLst>
                    <a:ext uri="{9D8B030D-6E8A-4147-A177-3AD203B41FA5}">
                      <a16:colId xmlns:a16="http://schemas.microsoft.com/office/drawing/2014/main" val="3923379200"/>
                    </a:ext>
                  </a:extLst>
                </a:gridCol>
              </a:tblGrid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Deliverables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Timeline(hrs)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262986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Understanding the Dataset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Cleaned\Preprocessed data without Missing values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9535061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Transformations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Dataset with Consistent format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313932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Descriptive Statistics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Standardized Dataset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kumimoji="0" lang="en-IN" sz="11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</a:p>
                    <a:p>
                      <a:pPr algn="l" fontAlgn="b"/>
                      <a:endParaRPr kumimoji="0" lang="en-IN" sz="11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536557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Visualization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Correlation Heatmaps, Scatter Plots, Histograms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125187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Outlier Detection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Refined Dataset with accurate values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kumimoji="0" lang="en-IN" sz="11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11007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Engineering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 of relevant features for Predictive Modeling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3735174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Summary and Insights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1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recommendations based on the exploration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1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21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914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197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Build the Machine Learning Model:</a:t>
            </a:r>
          </a:p>
          <a:p>
            <a:endParaRPr lang="en-US" dirty="0"/>
          </a:p>
          <a:p>
            <a:r>
              <a:rPr lang="en-US" sz="1400" b="0" dirty="0"/>
              <a:t>Following unsupervised models will be used for existing customer segmentation based on their purchase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K-means clustering: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Hierarchical Clustering</a:t>
            </a:r>
          </a:p>
          <a:p>
            <a:endParaRPr lang="en-US" sz="1400" b="0" dirty="0"/>
          </a:p>
          <a:p>
            <a:r>
              <a:rPr lang="en-US" sz="1400" b="0" dirty="0"/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Identify the relevant number of clusters using WCSS method (Within-Cluster Sum of Squares)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Identify the feature engineering metrics such as Recency, Frequency and Monetary of existing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Segment customers based on RFM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Create a New Label and categorize customers as High, Low, Medium value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Estimated TimeLine: 40hrs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49786"/>
            <a:ext cx="8623930" cy="91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ym typeface="Arial"/>
            </a:endParaRPr>
          </a:p>
          <a:p>
            <a:endParaRPr lang="en-US" sz="1400" dirty="0">
              <a:sym typeface="Arial"/>
            </a:endParaRPr>
          </a:p>
          <a:p>
            <a:r>
              <a:rPr lang="en-US" sz="1400" dirty="0"/>
              <a:t> 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Predictive Modeling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3106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Build a Predict Model:</a:t>
            </a:r>
          </a:p>
          <a:p>
            <a:endParaRPr lang="en-US" dirty="0"/>
          </a:p>
          <a:p>
            <a:r>
              <a:rPr lang="en-US" sz="1400" b="0" dirty="0"/>
              <a:t>Following models will be used for Predicting the high-Value customers from the </a:t>
            </a:r>
            <a:r>
              <a:rPr lang="en-US" sz="1400" b="0" dirty="0" err="1"/>
              <a:t>NewcustomerList</a:t>
            </a:r>
            <a:r>
              <a:rPr lang="en-US" sz="1400" b="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Multi-Layer Perceptron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Train the models with segmented customer dataset  from the previous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Test the model with unseen data (New customer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/>
              <a:t>Estimated TimeLine: 40hrs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862393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 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381936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994</Words>
  <Application>Microsoft Office PowerPoint</Application>
  <PresentationFormat>On-screen Show (16:9)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Goals &amp;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Vickram Manjankarani Arunkumar 2021 (N1045368)</cp:lastModifiedBy>
  <cp:revision>34</cp:revision>
  <dcterms:modified xsi:type="dcterms:W3CDTF">2023-09-26T15:54:28Z</dcterms:modified>
</cp:coreProperties>
</file>