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5"/>
    <p:restoredTop sz="70137"/>
  </p:normalViewPr>
  <p:slideViewPr>
    <p:cSldViewPr snapToGrid="0" snapToObjects="1">
      <p:cViewPr varScale="1">
        <p:scale>
          <a:sx n="106" d="100"/>
          <a:sy n="106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simonecaldaro/LAUREA_MAGISTRALE_IN_INGEGNERIA_INFORMATICA/I_Anno/DATA%20MINING/project/ScorePredictionRep/TODO/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Window_Input_ML!$F$4:$F$14</c:f>
              <c:numCache>
                <c:formatCode>General</c:formatCode>
                <c:ptCount val="11"/>
                <c:pt idx="0">
                  <c:v>0.464</c:v>
                </c:pt>
                <c:pt idx="1">
                  <c:v>0.438</c:v>
                </c:pt>
                <c:pt idx="2">
                  <c:v>0.458</c:v>
                </c:pt>
                <c:pt idx="3">
                  <c:v>0.465</c:v>
                </c:pt>
                <c:pt idx="4">
                  <c:v>0.487</c:v>
                </c:pt>
                <c:pt idx="5">
                  <c:v>0.491</c:v>
                </c:pt>
                <c:pt idx="6">
                  <c:v>0.503</c:v>
                </c:pt>
                <c:pt idx="7">
                  <c:v>0.501</c:v>
                </c:pt>
                <c:pt idx="8">
                  <c:v>0.491</c:v>
                </c:pt>
                <c:pt idx="9">
                  <c:v>0.579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Window_Input_ML!$F$15:$F$25</c:f>
              <c:numCache>
                <c:formatCode>General</c:formatCode>
                <c:ptCount val="11"/>
                <c:pt idx="0">
                  <c:v>0.398</c:v>
                </c:pt>
                <c:pt idx="1">
                  <c:v>0.413</c:v>
                </c:pt>
                <c:pt idx="2">
                  <c:v>0.411</c:v>
                </c:pt>
                <c:pt idx="3">
                  <c:v>0.411</c:v>
                </c:pt>
                <c:pt idx="4">
                  <c:v>0.447</c:v>
                </c:pt>
                <c:pt idx="5">
                  <c:v>0.4</c:v>
                </c:pt>
                <c:pt idx="6">
                  <c:v>0.448</c:v>
                </c:pt>
                <c:pt idx="7">
                  <c:v>0.414</c:v>
                </c:pt>
                <c:pt idx="8">
                  <c:v>0.357</c:v>
                </c:pt>
                <c:pt idx="9">
                  <c:v>0.459</c:v>
                </c:pt>
                <c:pt idx="10">
                  <c:v>0.537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Window_Input_ML!$F$26:$F$36</c:f>
              <c:numCache>
                <c:formatCode>General</c:formatCode>
                <c:ptCount val="11"/>
                <c:pt idx="0">
                  <c:v>0.453</c:v>
                </c:pt>
                <c:pt idx="1">
                  <c:v>0.456</c:v>
                </c:pt>
                <c:pt idx="2">
                  <c:v>0.474</c:v>
                </c:pt>
                <c:pt idx="3">
                  <c:v>0.497</c:v>
                </c:pt>
                <c:pt idx="4">
                  <c:v>0.491</c:v>
                </c:pt>
                <c:pt idx="5">
                  <c:v>0.504</c:v>
                </c:pt>
                <c:pt idx="6">
                  <c:v>0.515</c:v>
                </c:pt>
                <c:pt idx="7">
                  <c:v>0.507</c:v>
                </c:pt>
                <c:pt idx="8">
                  <c:v>0.511</c:v>
                </c:pt>
                <c:pt idx="9">
                  <c:v>0.536</c:v>
                </c:pt>
                <c:pt idx="10">
                  <c:v>0.564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543152"/>
        <c:axId val="840545200"/>
      </c:barChart>
      <c:catAx>
        <c:axId val="84054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45200"/>
        <c:crosses val="autoZero"/>
        <c:auto val="1"/>
        <c:lblAlgn val="ctr"/>
        <c:lblOffset val="100"/>
        <c:noMultiLvlLbl val="0"/>
      </c:catAx>
      <c:valAx>
        <c:axId val="84054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4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Most</a:t>
            </a:r>
            <a:r>
              <a:rPr lang="en-US" baseline="0" dirty="0" smtClean="0"/>
              <a:t>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'3_BEST TEAMS'!$A$1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TEAMS'!$B$2:$B$39</c:f>
              <c:numCache>
                <c:formatCode>General</c:formatCode>
                <c:ptCount val="38"/>
                <c:pt idx="0">
                  <c:v>1.17</c:v>
                </c:pt>
                <c:pt idx="1">
                  <c:v>1.5</c:v>
                </c:pt>
                <c:pt idx="2">
                  <c:v>4.55</c:v>
                </c:pt>
                <c:pt idx="3">
                  <c:v>6.82</c:v>
                </c:pt>
                <c:pt idx="4">
                  <c:v>6.7</c:v>
                </c:pt>
                <c:pt idx="5">
                  <c:v>6.4</c:v>
                </c:pt>
                <c:pt idx="6">
                  <c:v>4.8</c:v>
                </c:pt>
                <c:pt idx="7">
                  <c:v>3.12</c:v>
                </c:pt>
                <c:pt idx="8">
                  <c:v>-0.7</c:v>
                </c:pt>
                <c:pt idx="9">
                  <c:v>-5.7</c:v>
                </c:pt>
                <c:pt idx="10">
                  <c:v>-5.21</c:v>
                </c:pt>
                <c:pt idx="11">
                  <c:v>-6.38</c:v>
                </c:pt>
                <c:pt idx="12">
                  <c:v>-4.71</c:v>
                </c:pt>
                <c:pt idx="13">
                  <c:v>-3.76</c:v>
                </c:pt>
                <c:pt idx="14">
                  <c:v>-4.18</c:v>
                </c:pt>
                <c:pt idx="15">
                  <c:v>-4.58</c:v>
                </c:pt>
                <c:pt idx="16">
                  <c:v>-6.67</c:v>
                </c:pt>
                <c:pt idx="17">
                  <c:v>-7.44</c:v>
                </c:pt>
                <c:pt idx="18">
                  <c:v>-2.53</c:v>
                </c:pt>
                <c:pt idx="19">
                  <c:v>-3.86</c:v>
                </c:pt>
                <c:pt idx="20">
                  <c:v>-3.55</c:v>
                </c:pt>
                <c:pt idx="21">
                  <c:v>1.54</c:v>
                </c:pt>
                <c:pt idx="22">
                  <c:v>0.17</c:v>
                </c:pt>
                <c:pt idx="23">
                  <c:v>0.28</c:v>
                </c:pt>
                <c:pt idx="24">
                  <c:v>2.88</c:v>
                </c:pt>
                <c:pt idx="25">
                  <c:v>-1.92</c:v>
                </c:pt>
                <c:pt idx="26">
                  <c:v>-4.5</c:v>
                </c:pt>
                <c:pt idx="27">
                  <c:v>-4.86</c:v>
                </c:pt>
                <c:pt idx="28">
                  <c:v>-5.3</c:v>
                </c:pt>
                <c:pt idx="29">
                  <c:v>-3.19</c:v>
                </c:pt>
                <c:pt idx="30">
                  <c:v>-2.29</c:v>
                </c:pt>
                <c:pt idx="31">
                  <c:v>-5.79</c:v>
                </c:pt>
                <c:pt idx="32">
                  <c:v>-4.769999999999999</c:v>
                </c:pt>
                <c:pt idx="33">
                  <c:v>-4.51</c:v>
                </c:pt>
                <c:pt idx="34">
                  <c:v>-7.51</c:v>
                </c:pt>
                <c:pt idx="35">
                  <c:v>-2.31</c:v>
                </c:pt>
                <c:pt idx="36">
                  <c:v>0.54</c:v>
                </c:pt>
                <c:pt idx="37">
                  <c:v>0.44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'3_BEST TEAMS'!$A$40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TEAMS'!$B$41:$B$78</c:f>
              <c:numCache>
                <c:formatCode>General</c:formatCode>
                <c:ptCount val="38"/>
                <c:pt idx="0">
                  <c:v>-2.55</c:v>
                </c:pt>
                <c:pt idx="1">
                  <c:v>-1.25</c:v>
                </c:pt>
                <c:pt idx="2">
                  <c:v>-4.05</c:v>
                </c:pt>
                <c:pt idx="3">
                  <c:v>-3.65</c:v>
                </c:pt>
                <c:pt idx="4">
                  <c:v>-0.82</c:v>
                </c:pt>
                <c:pt idx="5">
                  <c:v>8.23</c:v>
                </c:pt>
                <c:pt idx="6">
                  <c:v>7.28</c:v>
                </c:pt>
                <c:pt idx="7">
                  <c:v>7.33</c:v>
                </c:pt>
                <c:pt idx="8">
                  <c:v>6.46</c:v>
                </c:pt>
                <c:pt idx="9">
                  <c:v>5.9</c:v>
                </c:pt>
                <c:pt idx="10">
                  <c:v>4.47</c:v>
                </c:pt>
                <c:pt idx="11">
                  <c:v>4.44</c:v>
                </c:pt>
                <c:pt idx="12">
                  <c:v>2.46</c:v>
                </c:pt>
                <c:pt idx="13">
                  <c:v>0.65</c:v>
                </c:pt>
                <c:pt idx="14">
                  <c:v>-0.76</c:v>
                </c:pt>
                <c:pt idx="15">
                  <c:v>-1.09</c:v>
                </c:pt>
                <c:pt idx="16">
                  <c:v>-2.03</c:v>
                </c:pt>
                <c:pt idx="17">
                  <c:v>-1.78</c:v>
                </c:pt>
                <c:pt idx="18">
                  <c:v>-1.88</c:v>
                </c:pt>
                <c:pt idx="19">
                  <c:v>-3.51</c:v>
                </c:pt>
                <c:pt idx="20">
                  <c:v>0.88</c:v>
                </c:pt>
                <c:pt idx="21">
                  <c:v>-2.59</c:v>
                </c:pt>
                <c:pt idx="22">
                  <c:v>-0.98</c:v>
                </c:pt>
                <c:pt idx="23">
                  <c:v>-3.98</c:v>
                </c:pt>
                <c:pt idx="24">
                  <c:v>-1.3</c:v>
                </c:pt>
                <c:pt idx="25">
                  <c:v>-2.91</c:v>
                </c:pt>
                <c:pt idx="26">
                  <c:v>-6.34</c:v>
                </c:pt>
                <c:pt idx="27">
                  <c:v>-6.3</c:v>
                </c:pt>
                <c:pt idx="28">
                  <c:v>-6.1</c:v>
                </c:pt>
                <c:pt idx="29">
                  <c:v>-6.86</c:v>
                </c:pt>
                <c:pt idx="30">
                  <c:v>-8.46</c:v>
                </c:pt>
                <c:pt idx="31">
                  <c:v>-9.11</c:v>
                </c:pt>
                <c:pt idx="32">
                  <c:v>-10.97</c:v>
                </c:pt>
                <c:pt idx="33">
                  <c:v>-8.82</c:v>
                </c:pt>
                <c:pt idx="34">
                  <c:v>-0.57</c:v>
                </c:pt>
                <c:pt idx="35">
                  <c:v>2.47</c:v>
                </c:pt>
                <c:pt idx="36">
                  <c:v>1.09</c:v>
                </c:pt>
                <c:pt idx="37">
                  <c:v>0.64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'3_BEST TEAMS'!$A$2:$A$39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'3_BEST TEAMS'!$C$2:$C$39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8171920"/>
        <c:axId val="1042728336"/>
      </c:lineChart>
      <c:catAx>
        <c:axId val="151817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728336"/>
        <c:crosses val="autoZero"/>
        <c:auto val="1"/>
        <c:lblAlgn val="ctr"/>
        <c:lblOffset val="100"/>
        <c:noMultiLvlLbl val="0"/>
      </c:catAx>
      <c:valAx>
        <c:axId val="104272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817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 on the most accurate teams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'4_ 2x3'!$A$1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2x3'!$B$2:$B$39</c:f>
              <c:numCache>
                <c:formatCode>General</c:formatCode>
                <c:ptCount val="38"/>
                <c:pt idx="0">
                  <c:v>0.5</c:v>
                </c:pt>
                <c:pt idx="1">
                  <c:v>2.1</c:v>
                </c:pt>
                <c:pt idx="2">
                  <c:v>6.15</c:v>
                </c:pt>
                <c:pt idx="3">
                  <c:v>7.85</c:v>
                </c:pt>
                <c:pt idx="4">
                  <c:v>7.4</c:v>
                </c:pt>
                <c:pt idx="5">
                  <c:v>6.4</c:v>
                </c:pt>
                <c:pt idx="6">
                  <c:v>4.5</c:v>
                </c:pt>
                <c:pt idx="7">
                  <c:v>2.6</c:v>
                </c:pt>
                <c:pt idx="8">
                  <c:v>0.4</c:v>
                </c:pt>
                <c:pt idx="9">
                  <c:v>-2.6</c:v>
                </c:pt>
                <c:pt idx="10">
                  <c:v>-3.6</c:v>
                </c:pt>
                <c:pt idx="11">
                  <c:v>-3.6</c:v>
                </c:pt>
                <c:pt idx="12">
                  <c:v>-3.6</c:v>
                </c:pt>
                <c:pt idx="13">
                  <c:v>-2.27</c:v>
                </c:pt>
                <c:pt idx="14">
                  <c:v>-1.69</c:v>
                </c:pt>
                <c:pt idx="15">
                  <c:v>0.91</c:v>
                </c:pt>
                <c:pt idx="16">
                  <c:v>-0.18</c:v>
                </c:pt>
                <c:pt idx="17">
                  <c:v>-0.68</c:v>
                </c:pt>
                <c:pt idx="18">
                  <c:v>3.05</c:v>
                </c:pt>
                <c:pt idx="19">
                  <c:v>1.05</c:v>
                </c:pt>
                <c:pt idx="20">
                  <c:v>0.31</c:v>
                </c:pt>
                <c:pt idx="21">
                  <c:v>4.71</c:v>
                </c:pt>
                <c:pt idx="22">
                  <c:v>3.34</c:v>
                </c:pt>
                <c:pt idx="23">
                  <c:v>3.34</c:v>
                </c:pt>
                <c:pt idx="24">
                  <c:v>6.94</c:v>
                </c:pt>
                <c:pt idx="25">
                  <c:v>5.14</c:v>
                </c:pt>
                <c:pt idx="26">
                  <c:v>1.94</c:v>
                </c:pt>
                <c:pt idx="27">
                  <c:v>1.18</c:v>
                </c:pt>
                <c:pt idx="28">
                  <c:v>1.01</c:v>
                </c:pt>
                <c:pt idx="29">
                  <c:v>1.01</c:v>
                </c:pt>
                <c:pt idx="30">
                  <c:v>2.91</c:v>
                </c:pt>
                <c:pt idx="31">
                  <c:v>1.41</c:v>
                </c:pt>
                <c:pt idx="32">
                  <c:v>1.08</c:v>
                </c:pt>
                <c:pt idx="33">
                  <c:v>1.48</c:v>
                </c:pt>
                <c:pt idx="34">
                  <c:v>0.48</c:v>
                </c:pt>
                <c:pt idx="35">
                  <c:v>5.46</c:v>
                </c:pt>
                <c:pt idx="36">
                  <c:v>7.16</c:v>
                </c:pt>
                <c:pt idx="37">
                  <c:v>6.66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'4_ 2x3'!$A$40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2x3'!$B$41:$B$78</c:f>
              <c:numCache>
                <c:formatCode>General</c:formatCode>
                <c:ptCount val="38"/>
                <c:pt idx="0">
                  <c:v>-1.5</c:v>
                </c:pt>
                <c:pt idx="1">
                  <c:v>-0.2</c:v>
                </c:pt>
                <c:pt idx="2">
                  <c:v>-2.2</c:v>
                </c:pt>
                <c:pt idx="3">
                  <c:v>-0.8</c:v>
                </c:pt>
                <c:pt idx="4">
                  <c:v>-0.8</c:v>
                </c:pt>
                <c:pt idx="5">
                  <c:v>8.25</c:v>
                </c:pt>
                <c:pt idx="6">
                  <c:v>7.25</c:v>
                </c:pt>
                <c:pt idx="7">
                  <c:v>6.25</c:v>
                </c:pt>
                <c:pt idx="8">
                  <c:v>5.05</c:v>
                </c:pt>
                <c:pt idx="9">
                  <c:v>3.8</c:v>
                </c:pt>
                <c:pt idx="10">
                  <c:v>2.8</c:v>
                </c:pt>
                <c:pt idx="11">
                  <c:v>1.5</c:v>
                </c:pt>
                <c:pt idx="12">
                  <c:v>0.5</c:v>
                </c:pt>
                <c:pt idx="13">
                  <c:v>-1.5</c:v>
                </c:pt>
                <c:pt idx="14">
                  <c:v>-4.5</c:v>
                </c:pt>
                <c:pt idx="15">
                  <c:v>-4.5</c:v>
                </c:pt>
                <c:pt idx="16">
                  <c:v>-4.5</c:v>
                </c:pt>
                <c:pt idx="17">
                  <c:v>-3.42</c:v>
                </c:pt>
                <c:pt idx="18">
                  <c:v>-1.02</c:v>
                </c:pt>
                <c:pt idx="19">
                  <c:v>-3.45</c:v>
                </c:pt>
                <c:pt idx="20">
                  <c:v>-1.65</c:v>
                </c:pt>
                <c:pt idx="21">
                  <c:v>-4.65</c:v>
                </c:pt>
                <c:pt idx="22">
                  <c:v>-4.65</c:v>
                </c:pt>
                <c:pt idx="23">
                  <c:v>-5.65</c:v>
                </c:pt>
                <c:pt idx="24">
                  <c:v>-5.4</c:v>
                </c:pt>
                <c:pt idx="25">
                  <c:v>-6.3</c:v>
                </c:pt>
                <c:pt idx="26">
                  <c:v>-9.3</c:v>
                </c:pt>
                <c:pt idx="27">
                  <c:v>-8.77</c:v>
                </c:pt>
                <c:pt idx="28">
                  <c:v>-9.17</c:v>
                </c:pt>
                <c:pt idx="29">
                  <c:v>-9.220000000000001</c:v>
                </c:pt>
                <c:pt idx="30">
                  <c:v>-12.22</c:v>
                </c:pt>
                <c:pt idx="31">
                  <c:v>-12.17</c:v>
                </c:pt>
                <c:pt idx="32">
                  <c:v>-14.17</c:v>
                </c:pt>
                <c:pt idx="33">
                  <c:v>-13.07</c:v>
                </c:pt>
                <c:pt idx="34">
                  <c:v>-6.07</c:v>
                </c:pt>
                <c:pt idx="35">
                  <c:v>-3.87</c:v>
                </c:pt>
                <c:pt idx="36">
                  <c:v>-5.87</c:v>
                </c:pt>
                <c:pt idx="37">
                  <c:v>-7.87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'4_ 2x3'!$A$2:$A$39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'4_ 2x3'!$C$2:$C$39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1818320"/>
        <c:axId val="1045498016"/>
      </c:lineChart>
      <c:catAx>
        <c:axId val="111181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498016"/>
        <c:crosses val="autoZero"/>
        <c:auto val="1"/>
        <c:lblAlgn val="ctr"/>
        <c:lblOffset val="100"/>
        <c:noMultiLvlLbl val="0"/>
      </c:catAx>
      <c:valAx>
        <c:axId val="104549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81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2015/2016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331349639700012"/>
          <c:y val="0.129915447457522"/>
          <c:w val="0.854079157165635"/>
          <c:h val="0.829056999968937"/>
        </c:manualLayout>
      </c:layout>
      <c:lineChart>
        <c:grouping val="standard"/>
        <c:varyColors val="0"/>
        <c:ser>
          <c:idx val="0"/>
          <c:order val="0"/>
          <c:tx>
            <c:strRef>
              <c:f>compare_leagues!$A$1</c:f>
              <c:strCache>
                <c:ptCount val="1"/>
                <c:pt idx="0">
                  <c:v>italy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compare_leagues!$A$2:$A$39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compare_leagues!$B$2:$B$39</c:f>
              <c:numCache>
                <c:formatCode>General</c:formatCode>
                <c:ptCount val="38"/>
                <c:pt idx="0">
                  <c:v>-2.55</c:v>
                </c:pt>
                <c:pt idx="1">
                  <c:v>-1.25</c:v>
                </c:pt>
                <c:pt idx="2">
                  <c:v>-4.05</c:v>
                </c:pt>
                <c:pt idx="3">
                  <c:v>-3.65</c:v>
                </c:pt>
                <c:pt idx="4">
                  <c:v>0.83</c:v>
                </c:pt>
                <c:pt idx="5">
                  <c:v>9.88</c:v>
                </c:pt>
                <c:pt idx="6">
                  <c:v>8.93</c:v>
                </c:pt>
                <c:pt idx="7">
                  <c:v>8.98</c:v>
                </c:pt>
                <c:pt idx="8">
                  <c:v>7.78</c:v>
                </c:pt>
                <c:pt idx="9">
                  <c:v>7.22</c:v>
                </c:pt>
                <c:pt idx="10">
                  <c:v>5.79</c:v>
                </c:pt>
                <c:pt idx="11">
                  <c:v>5.76</c:v>
                </c:pt>
                <c:pt idx="12">
                  <c:v>5.66</c:v>
                </c:pt>
                <c:pt idx="13">
                  <c:v>3.85</c:v>
                </c:pt>
                <c:pt idx="14">
                  <c:v>2.44</c:v>
                </c:pt>
                <c:pt idx="15">
                  <c:v>0.44</c:v>
                </c:pt>
                <c:pt idx="16">
                  <c:v>-1.5</c:v>
                </c:pt>
                <c:pt idx="17">
                  <c:v>-1.25</c:v>
                </c:pt>
                <c:pt idx="18">
                  <c:v>-1.35</c:v>
                </c:pt>
                <c:pt idx="19">
                  <c:v>-2.98</c:v>
                </c:pt>
                <c:pt idx="20">
                  <c:v>-0.26</c:v>
                </c:pt>
                <c:pt idx="21">
                  <c:v>-3.73</c:v>
                </c:pt>
                <c:pt idx="22">
                  <c:v>-2.69</c:v>
                </c:pt>
                <c:pt idx="23">
                  <c:v>-5.69</c:v>
                </c:pt>
                <c:pt idx="24">
                  <c:v>-2.39</c:v>
                </c:pt>
                <c:pt idx="25">
                  <c:v>-4.0</c:v>
                </c:pt>
                <c:pt idx="26">
                  <c:v>-7.43</c:v>
                </c:pt>
                <c:pt idx="27">
                  <c:v>-7.39</c:v>
                </c:pt>
                <c:pt idx="28">
                  <c:v>-7.19</c:v>
                </c:pt>
                <c:pt idx="29">
                  <c:v>-7.95</c:v>
                </c:pt>
                <c:pt idx="30">
                  <c:v>-9.55</c:v>
                </c:pt>
                <c:pt idx="31">
                  <c:v>-8.37</c:v>
                </c:pt>
                <c:pt idx="32">
                  <c:v>-10.23</c:v>
                </c:pt>
                <c:pt idx="33">
                  <c:v>-6.63</c:v>
                </c:pt>
                <c:pt idx="34">
                  <c:v>1.62</c:v>
                </c:pt>
                <c:pt idx="35">
                  <c:v>4.66</c:v>
                </c:pt>
                <c:pt idx="36">
                  <c:v>3.28</c:v>
                </c:pt>
                <c:pt idx="37">
                  <c:v>2.83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compare_leagues!$A$40</c:f>
              <c:strCache>
                <c:ptCount val="1"/>
                <c:pt idx="0">
                  <c:v>spain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compare_leagues!$A$2:$A$39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compare_leagues!$B$41:$B$78</c:f>
              <c:numCache>
                <c:formatCode>General</c:formatCode>
                <c:ptCount val="38"/>
                <c:pt idx="0">
                  <c:v>-0.35</c:v>
                </c:pt>
                <c:pt idx="1">
                  <c:v>1.28</c:v>
                </c:pt>
                <c:pt idx="2">
                  <c:v>6.23</c:v>
                </c:pt>
                <c:pt idx="3">
                  <c:v>12.19</c:v>
                </c:pt>
                <c:pt idx="4">
                  <c:v>12.26</c:v>
                </c:pt>
                <c:pt idx="5">
                  <c:v>8.710000000000001</c:v>
                </c:pt>
                <c:pt idx="6">
                  <c:v>3.71</c:v>
                </c:pt>
                <c:pt idx="7">
                  <c:v>6.98</c:v>
                </c:pt>
                <c:pt idx="8">
                  <c:v>8.24</c:v>
                </c:pt>
                <c:pt idx="9">
                  <c:v>8.28</c:v>
                </c:pt>
                <c:pt idx="10">
                  <c:v>10.88</c:v>
                </c:pt>
                <c:pt idx="11">
                  <c:v>11.75</c:v>
                </c:pt>
                <c:pt idx="12">
                  <c:v>13.19</c:v>
                </c:pt>
                <c:pt idx="13">
                  <c:v>10.86</c:v>
                </c:pt>
                <c:pt idx="14">
                  <c:v>11.96</c:v>
                </c:pt>
                <c:pt idx="15">
                  <c:v>11.5</c:v>
                </c:pt>
                <c:pt idx="16">
                  <c:v>11.56</c:v>
                </c:pt>
                <c:pt idx="17">
                  <c:v>8.76</c:v>
                </c:pt>
                <c:pt idx="18">
                  <c:v>9.82</c:v>
                </c:pt>
                <c:pt idx="19">
                  <c:v>9.630000000000001</c:v>
                </c:pt>
                <c:pt idx="20">
                  <c:v>9.16</c:v>
                </c:pt>
                <c:pt idx="21">
                  <c:v>11.4</c:v>
                </c:pt>
                <c:pt idx="22">
                  <c:v>12.99</c:v>
                </c:pt>
                <c:pt idx="23">
                  <c:v>13.73</c:v>
                </c:pt>
                <c:pt idx="24">
                  <c:v>14.73</c:v>
                </c:pt>
                <c:pt idx="25">
                  <c:v>17.79</c:v>
                </c:pt>
                <c:pt idx="26">
                  <c:v>17.83</c:v>
                </c:pt>
                <c:pt idx="27">
                  <c:v>19.38</c:v>
                </c:pt>
                <c:pt idx="28">
                  <c:v>18.13</c:v>
                </c:pt>
                <c:pt idx="29">
                  <c:v>15.37</c:v>
                </c:pt>
                <c:pt idx="30">
                  <c:v>11.77</c:v>
                </c:pt>
                <c:pt idx="31">
                  <c:v>13.57</c:v>
                </c:pt>
                <c:pt idx="32">
                  <c:v>11.08</c:v>
                </c:pt>
                <c:pt idx="33">
                  <c:v>12.45</c:v>
                </c:pt>
                <c:pt idx="34">
                  <c:v>11.15</c:v>
                </c:pt>
                <c:pt idx="35">
                  <c:v>13.33</c:v>
                </c:pt>
                <c:pt idx="36">
                  <c:v>11.57</c:v>
                </c:pt>
                <c:pt idx="37">
                  <c:v>13.24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compare_leagues!$A$2:$A$39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compare_leagues!$C$2:$C$39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compare_leagues!$A$79</c:f>
              <c:strCache>
                <c:ptCount val="1"/>
                <c:pt idx="0">
                  <c:v>Germany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compare_leagues!$B$80:$B$113</c:f>
              <c:numCache>
                <c:formatCode>General</c:formatCode>
                <c:ptCount val="34"/>
                <c:pt idx="0">
                  <c:v>-0.42</c:v>
                </c:pt>
                <c:pt idx="1">
                  <c:v>-1.34</c:v>
                </c:pt>
                <c:pt idx="2">
                  <c:v>0.19</c:v>
                </c:pt>
                <c:pt idx="3">
                  <c:v>1.07</c:v>
                </c:pt>
                <c:pt idx="4">
                  <c:v>1.72</c:v>
                </c:pt>
                <c:pt idx="5">
                  <c:v>1.9</c:v>
                </c:pt>
                <c:pt idx="6">
                  <c:v>3.2</c:v>
                </c:pt>
                <c:pt idx="7">
                  <c:v>0.7</c:v>
                </c:pt>
                <c:pt idx="8">
                  <c:v>1.0</c:v>
                </c:pt>
                <c:pt idx="9">
                  <c:v>4.42</c:v>
                </c:pt>
                <c:pt idx="10">
                  <c:v>4.82</c:v>
                </c:pt>
                <c:pt idx="11">
                  <c:v>7.22</c:v>
                </c:pt>
                <c:pt idx="12">
                  <c:v>8.51</c:v>
                </c:pt>
                <c:pt idx="13">
                  <c:v>9.99</c:v>
                </c:pt>
                <c:pt idx="14">
                  <c:v>8.19</c:v>
                </c:pt>
                <c:pt idx="15">
                  <c:v>4.36</c:v>
                </c:pt>
                <c:pt idx="16">
                  <c:v>5.23</c:v>
                </c:pt>
                <c:pt idx="17">
                  <c:v>2.45</c:v>
                </c:pt>
                <c:pt idx="18">
                  <c:v>0.78</c:v>
                </c:pt>
                <c:pt idx="19">
                  <c:v>0.88</c:v>
                </c:pt>
                <c:pt idx="20">
                  <c:v>-1.76</c:v>
                </c:pt>
                <c:pt idx="21">
                  <c:v>-2.01</c:v>
                </c:pt>
                <c:pt idx="22">
                  <c:v>-3.43</c:v>
                </c:pt>
                <c:pt idx="23">
                  <c:v>-3.53</c:v>
                </c:pt>
                <c:pt idx="24">
                  <c:v>-2.74</c:v>
                </c:pt>
                <c:pt idx="25">
                  <c:v>1.54</c:v>
                </c:pt>
                <c:pt idx="26">
                  <c:v>2.18</c:v>
                </c:pt>
                <c:pt idx="27">
                  <c:v>4.72</c:v>
                </c:pt>
                <c:pt idx="28">
                  <c:v>2.22</c:v>
                </c:pt>
                <c:pt idx="29">
                  <c:v>-0.27</c:v>
                </c:pt>
                <c:pt idx="30">
                  <c:v>1.38</c:v>
                </c:pt>
                <c:pt idx="31">
                  <c:v>-0.41</c:v>
                </c:pt>
                <c:pt idx="32">
                  <c:v>-2.5</c:v>
                </c:pt>
                <c:pt idx="33">
                  <c:v>0.38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compare_leagues!$A$114</c:f>
              <c:strCache>
                <c:ptCount val="1"/>
                <c:pt idx="0">
                  <c:v>France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compare_leagues!$B$115:$B$152</c:f>
              <c:numCache>
                <c:formatCode>General</c:formatCode>
                <c:ptCount val="38"/>
                <c:pt idx="0">
                  <c:v>-0.43</c:v>
                </c:pt>
                <c:pt idx="1">
                  <c:v>-2.23</c:v>
                </c:pt>
                <c:pt idx="2">
                  <c:v>-3.78</c:v>
                </c:pt>
                <c:pt idx="3">
                  <c:v>-5.53</c:v>
                </c:pt>
                <c:pt idx="4">
                  <c:v>-2.93</c:v>
                </c:pt>
                <c:pt idx="5">
                  <c:v>-6.26</c:v>
                </c:pt>
                <c:pt idx="6">
                  <c:v>-5.36</c:v>
                </c:pt>
                <c:pt idx="7">
                  <c:v>-5.08</c:v>
                </c:pt>
                <c:pt idx="8">
                  <c:v>-5.75</c:v>
                </c:pt>
                <c:pt idx="9">
                  <c:v>-5.52</c:v>
                </c:pt>
                <c:pt idx="10">
                  <c:v>-0.92</c:v>
                </c:pt>
                <c:pt idx="11">
                  <c:v>-1.1</c:v>
                </c:pt>
                <c:pt idx="12">
                  <c:v>-2.72</c:v>
                </c:pt>
                <c:pt idx="13">
                  <c:v>-5.28</c:v>
                </c:pt>
                <c:pt idx="14">
                  <c:v>-7.37</c:v>
                </c:pt>
                <c:pt idx="15">
                  <c:v>-12.37</c:v>
                </c:pt>
                <c:pt idx="16">
                  <c:v>-12.72</c:v>
                </c:pt>
                <c:pt idx="17">
                  <c:v>-13.42</c:v>
                </c:pt>
                <c:pt idx="18">
                  <c:v>-13.72</c:v>
                </c:pt>
                <c:pt idx="19">
                  <c:v>-16.29</c:v>
                </c:pt>
                <c:pt idx="20">
                  <c:v>-14.41</c:v>
                </c:pt>
                <c:pt idx="21">
                  <c:v>-16.56</c:v>
                </c:pt>
                <c:pt idx="22">
                  <c:v>-18.03</c:v>
                </c:pt>
                <c:pt idx="23">
                  <c:v>-14.29</c:v>
                </c:pt>
                <c:pt idx="24">
                  <c:v>-11.96</c:v>
                </c:pt>
                <c:pt idx="25">
                  <c:v>-16.96</c:v>
                </c:pt>
                <c:pt idx="26">
                  <c:v>-16.22</c:v>
                </c:pt>
                <c:pt idx="27">
                  <c:v>-17.02</c:v>
                </c:pt>
                <c:pt idx="28">
                  <c:v>-20.57</c:v>
                </c:pt>
                <c:pt idx="29">
                  <c:v>-24.32</c:v>
                </c:pt>
                <c:pt idx="30">
                  <c:v>-24.91</c:v>
                </c:pt>
                <c:pt idx="31">
                  <c:v>-27.34</c:v>
                </c:pt>
                <c:pt idx="32">
                  <c:v>-25.15</c:v>
                </c:pt>
                <c:pt idx="33">
                  <c:v>-28.79</c:v>
                </c:pt>
                <c:pt idx="34">
                  <c:v>-29.44</c:v>
                </c:pt>
                <c:pt idx="35">
                  <c:v>-25.21</c:v>
                </c:pt>
                <c:pt idx="36">
                  <c:v>-23.68</c:v>
                </c:pt>
                <c:pt idx="37">
                  <c:v>-24.99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compare_leagues!$A$153</c:f>
              <c:strCache>
                <c:ptCount val="1"/>
                <c:pt idx="0">
                  <c:v>England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compare_leagues!$B$154:$B$191</c:f>
              <c:numCache>
                <c:formatCode>General</c:formatCode>
                <c:ptCount val="38"/>
                <c:pt idx="0">
                  <c:v>-2.33</c:v>
                </c:pt>
                <c:pt idx="1">
                  <c:v>-2.93</c:v>
                </c:pt>
                <c:pt idx="2">
                  <c:v>-3.46</c:v>
                </c:pt>
                <c:pt idx="3">
                  <c:v>-7.46</c:v>
                </c:pt>
                <c:pt idx="4">
                  <c:v>-7.59</c:v>
                </c:pt>
                <c:pt idx="5">
                  <c:v>-7.59</c:v>
                </c:pt>
                <c:pt idx="6">
                  <c:v>-8.06</c:v>
                </c:pt>
                <c:pt idx="7">
                  <c:v>-3.66</c:v>
                </c:pt>
                <c:pt idx="8">
                  <c:v>-2.95</c:v>
                </c:pt>
                <c:pt idx="9">
                  <c:v>0.29</c:v>
                </c:pt>
                <c:pt idx="10">
                  <c:v>-0.23</c:v>
                </c:pt>
                <c:pt idx="11">
                  <c:v>-1.1</c:v>
                </c:pt>
                <c:pt idx="12">
                  <c:v>-1.03</c:v>
                </c:pt>
                <c:pt idx="13">
                  <c:v>-4.03</c:v>
                </c:pt>
                <c:pt idx="14">
                  <c:v>-5.99</c:v>
                </c:pt>
                <c:pt idx="15">
                  <c:v>-4.22</c:v>
                </c:pt>
                <c:pt idx="16">
                  <c:v>-4.44</c:v>
                </c:pt>
                <c:pt idx="17">
                  <c:v>-8.24</c:v>
                </c:pt>
                <c:pt idx="18">
                  <c:v>-9.34</c:v>
                </c:pt>
                <c:pt idx="19">
                  <c:v>-8.55</c:v>
                </c:pt>
                <c:pt idx="20">
                  <c:v>-13.55</c:v>
                </c:pt>
                <c:pt idx="21">
                  <c:v>-15.79</c:v>
                </c:pt>
                <c:pt idx="22">
                  <c:v>-18.79</c:v>
                </c:pt>
                <c:pt idx="23">
                  <c:v>-16.95</c:v>
                </c:pt>
                <c:pt idx="24">
                  <c:v>-13.22</c:v>
                </c:pt>
                <c:pt idx="25">
                  <c:v>-17.37</c:v>
                </c:pt>
                <c:pt idx="26">
                  <c:v>-17.67</c:v>
                </c:pt>
                <c:pt idx="27">
                  <c:v>-19.06</c:v>
                </c:pt>
                <c:pt idx="28">
                  <c:v>-21.84</c:v>
                </c:pt>
                <c:pt idx="29">
                  <c:v>-22.77</c:v>
                </c:pt>
                <c:pt idx="30">
                  <c:v>-22.6</c:v>
                </c:pt>
                <c:pt idx="31">
                  <c:v>-19.48</c:v>
                </c:pt>
                <c:pt idx="32">
                  <c:v>-16.47</c:v>
                </c:pt>
                <c:pt idx="33">
                  <c:v>-17.95</c:v>
                </c:pt>
                <c:pt idx="34">
                  <c:v>-18.37</c:v>
                </c:pt>
                <c:pt idx="35">
                  <c:v>-18.68</c:v>
                </c:pt>
                <c:pt idx="36">
                  <c:v>-19.86</c:v>
                </c:pt>
                <c:pt idx="37">
                  <c:v>-20.89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1731376"/>
        <c:axId val="920230560"/>
      </c:lineChart>
      <c:catAx>
        <c:axId val="111173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230560"/>
        <c:crosses val="autoZero"/>
        <c:auto val="1"/>
        <c:lblAlgn val="ctr"/>
        <c:lblOffset val="100"/>
        <c:noMultiLvlLbl val="0"/>
      </c:catAx>
      <c:valAx>
        <c:axId val="92023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73137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Seconds x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Window_Input_ML!$G$4:$G$14</c:f>
              <c:numCache>
                <c:formatCode>General</c:formatCode>
                <c:ptCount val="11"/>
                <c:pt idx="0">
                  <c:v>0.342</c:v>
                </c:pt>
                <c:pt idx="1">
                  <c:v>0.157</c:v>
                </c:pt>
                <c:pt idx="2">
                  <c:v>0.286</c:v>
                </c:pt>
                <c:pt idx="3">
                  <c:v>0.643</c:v>
                </c:pt>
                <c:pt idx="4">
                  <c:v>1.922</c:v>
                </c:pt>
                <c:pt idx="5">
                  <c:v>3.717</c:v>
                </c:pt>
                <c:pt idx="6">
                  <c:v>5.874</c:v>
                </c:pt>
                <c:pt idx="7">
                  <c:v>7.925</c:v>
                </c:pt>
                <c:pt idx="8">
                  <c:v>11.109</c:v>
                </c:pt>
                <c:pt idx="9">
                  <c:v>18.636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Window_Input_ML!$G$15:$G$25</c:f>
              <c:numCache>
                <c:formatCode>General</c:formatCode>
                <c:ptCount val="11"/>
                <c:pt idx="0">
                  <c:v>0.148</c:v>
                </c:pt>
                <c:pt idx="1">
                  <c:v>0.153</c:v>
                </c:pt>
                <c:pt idx="2">
                  <c:v>0.306</c:v>
                </c:pt>
                <c:pt idx="3">
                  <c:v>0.715</c:v>
                </c:pt>
                <c:pt idx="4">
                  <c:v>2.17</c:v>
                </c:pt>
                <c:pt idx="5">
                  <c:v>4.204</c:v>
                </c:pt>
                <c:pt idx="6">
                  <c:v>6.111</c:v>
                </c:pt>
                <c:pt idx="7">
                  <c:v>7.829</c:v>
                </c:pt>
                <c:pt idx="8">
                  <c:v>10.055</c:v>
                </c:pt>
                <c:pt idx="9">
                  <c:v>12.705</c:v>
                </c:pt>
                <c:pt idx="10">
                  <c:v>22.228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Window_Input_ML!$G$26:$G$36</c:f>
              <c:numCache>
                <c:formatCode>General</c:formatCode>
                <c:ptCount val="11"/>
                <c:pt idx="0">
                  <c:v>0.158</c:v>
                </c:pt>
                <c:pt idx="1">
                  <c:v>0.173</c:v>
                </c:pt>
                <c:pt idx="2">
                  <c:v>0.33</c:v>
                </c:pt>
                <c:pt idx="3">
                  <c:v>0.784</c:v>
                </c:pt>
                <c:pt idx="4">
                  <c:v>2.448</c:v>
                </c:pt>
                <c:pt idx="5">
                  <c:v>4.268</c:v>
                </c:pt>
                <c:pt idx="6">
                  <c:v>5.648</c:v>
                </c:pt>
                <c:pt idx="7">
                  <c:v>6.401</c:v>
                </c:pt>
                <c:pt idx="8">
                  <c:v>7.937</c:v>
                </c:pt>
                <c:pt idx="9">
                  <c:v>11.166</c:v>
                </c:pt>
                <c:pt idx="10">
                  <c:v>21.06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573552"/>
        <c:axId val="840576304"/>
      </c:barChart>
      <c:catAx>
        <c:axId val="84057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76304"/>
        <c:crosses val="autoZero"/>
        <c:auto val="1"/>
        <c:lblAlgn val="ctr"/>
        <c:lblOffset val="100"/>
        <c:noMultiLvlLbl val="0"/>
      </c:catAx>
      <c:valAx>
        <c:axId val="84057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57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Window_Input_ML!$B$4</c:f>
              <c:strCache>
                <c:ptCount val="1"/>
                <c:pt idx="0">
                  <c:v>Sklearn_KNN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Window_Input_ML!$D$4:$D$14</c:f>
              <c:numCache>
                <c:formatCode>General</c:formatCode>
                <c:ptCount val="11"/>
                <c:pt idx="0">
                  <c:v>2771.0</c:v>
                </c:pt>
                <c:pt idx="1">
                  <c:v>2729.0</c:v>
                </c:pt>
                <c:pt idx="2">
                  <c:v>2556.0</c:v>
                </c:pt>
                <c:pt idx="3">
                  <c:v>2207.0</c:v>
                </c:pt>
                <c:pt idx="4">
                  <c:v>1649.0</c:v>
                </c:pt>
                <c:pt idx="5">
                  <c:v>1217.0</c:v>
                </c:pt>
                <c:pt idx="6">
                  <c:v>871.0</c:v>
                </c:pt>
                <c:pt idx="7">
                  <c:v>595.0</c:v>
                </c:pt>
                <c:pt idx="8">
                  <c:v>342.0</c:v>
                </c:pt>
                <c:pt idx="9">
                  <c:v>140.0</c:v>
                </c:pt>
                <c:pt idx="1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Window_Input_ML!$B$15</c:f>
              <c:strCache>
                <c:ptCount val="1"/>
                <c:pt idx="0">
                  <c:v>Sklearn_RandomForest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Window_Input_ML!$D$15:$D$25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918.0</c:v>
                </c:pt>
                <c:pt idx="7">
                  <c:v>645.0</c:v>
                </c:pt>
                <c:pt idx="8">
                  <c:v>390.0</c:v>
                </c:pt>
                <c:pt idx="9">
                  <c:v>187.0</c:v>
                </c:pt>
                <c:pt idx="10">
                  <c:v>46.0</c:v>
                </c:pt>
              </c:numCache>
            </c:numRef>
          </c:val>
        </c:ser>
        <c:ser>
          <c:idx val="2"/>
          <c:order val="2"/>
          <c:tx>
            <c:strRef>
              <c:f>Window_Input_ML!$B$26</c:f>
              <c:strCache>
                <c:ptCount val="1"/>
                <c:pt idx="0">
                  <c:v>Sklearn_SVM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Window_Input_ML!$A$26:$A$36</c:f>
              <c:numCache>
                <c:formatCode>General</c:formatCode>
                <c:ptCount val="11"/>
                <c:pt idx="0">
                  <c:v>9.0</c:v>
                </c:pt>
                <c:pt idx="1">
                  <c:v>11.0</c:v>
                </c:pt>
                <c:pt idx="2">
                  <c:v>19.0</c:v>
                </c:pt>
                <c:pt idx="3">
                  <c:v>35.0</c:v>
                </c:pt>
                <c:pt idx="4">
                  <c:v>71.0</c:v>
                </c:pt>
                <c:pt idx="5">
                  <c:v>105.0</c:v>
                </c:pt>
                <c:pt idx="6">
                  <c:v>141.0</c:v>
                </c:pt>
                <c:pt idx="7">
                  <c:v>175.0</c:v>
                </c:pt>
                <c:pt idx="8">
                  <c:v>211.0</c:v>
                </c:pt>
                <c:pt idx="9">
                  <c:v>245.0</c:v>
                </c:pt>
                <c:pt idx="10">
                  <c:v>281.0</c:v>
                </c:pt>
              </c:numCache>
            </c:numRef>
          </c:cat>
          <c:val>
            <c:numRef>
              <c:f>Window_Input_ML!$D$26:$D$36</c:f>
              <c:numCache>
                <c:formatCode>General</c:formatCode>
                <c:ptCount val="11"/>
                <c:pt idx="0">
                  <c:v>2811.0</c:v>
                </c:pt>
                <c:pt idx="1">
                  <c:v>2769.0</c:v>
                </c:pt>
                <c:pt idx="2">
                  <c:v>2596.0</c:v>
                </c:pt>
                <c:pt idx="3">
                  <c:v>2248.0</c:v>
                </c:pt>
                <c:pt idx="4">
                  <c:v>1689.0</c:v>
                </c:pt>
                <c:pt idx="5">
                  <c:v>1261.0</c:v>
                </c:pt>
                <c:pt idx="6">
                  <c:v>909.0</c:v>
                </c:pt>
                <c:pt idx="7">
                  <c:v>638.0</c:v>
                </c:pt>
                <c:pt idx="8">
                  <c:v>382.0</c:v>
                </c:pt>
                <c:pt idx="9">
                  <c:v>181.0</c:v>
                </c:pt>
                <c:pt idx="10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601456"/>
        <c:axId val="840604208"/>
      </c:barChart>
      <c:catAx>
        <c:axId val="84060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04208"/>
        <c:crosses val="autoZero"/>
        <c:auto val="1"/>
        <c:lblAlgn val="ctr"/>
        <c:lblOffset val="100"/>
        <c:noMultiLvlLbl val="0"/>
      </c:catAx>
      <c:valAx>
        <c:axId val="84060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0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Accuracy</a:t>
            </a:r>
            <a:r>
              <a:rPr lang="en-US" baseline="0" dirty="0" smtClean="0"/>
              <a:t> comparison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39835786559934"/>
          <c:y val="0.20737555434881"/>
          <c:w val="0.864349737532808"/>
          <c:h val="0.697916779799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BEST!$G$4</c:f>
              <c:numCache>
                <c:formatCode>General</c:formatCode>
                <c:ptCount val="1"/>
                <c:pt idx="0">
                  <c:v>0.489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BEST!$G$8</c:f>
              <c:numCache>
                <c:formatCode>General</c:formatCode>
                <c:ptCount val="1"/>
                <c:pt idx="0">
                  <c:v>0.475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BEST!$G$10</c:f>
              <c:numCache>
                <c:formatCode>General</c:formatCode>
                <c:ptCount val="1"/>
                <c:pt idx="0">
                  <c:v>0.477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BEST!$G$12</c:f>
              <c:numCache>
                <c:formatCode>General</c:formatCode>
                <c:ptCount val="1"/>
                <c:pt idx="0">
                  <c:v>0.472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631424"/>
        <c:axId val="840634688"/>
      </c:barChart>
      <c:catAx>
        <c:axId val="840631424"/>
        <c:scaling>
          <c:orientation val="minMax"/>
        </c:scaling>
        <c:delete val="1"/>
        <c:axPos val="b"/>
        <c:majorTickMark val="none"/>
        <c:minorTickMark val="none"/>
        <c:tickLblPos val="nextTo"/>
        <c:crossAx val="840634688"/>
        <c:crosses val="autoZero"/>
        <c:auto val="1"/>
        <c:lblAlgn val="ctr"/>
        <c:lblOffset val="100"/>
        <c:noMultiLvlLbl val="0"/>
      </c:catAx>
      <c:valAx>
        <c:axId val="840634688"/>
        <c:scaling>
          <c:orientation val="minMax"/>
          <c:max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3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764845605701"/>
          <c:y val="0.0851529550185537"/>
          <c:w val="0.738479809976247"/>
          <c:h val="0.127595564395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Time comparison</a:t>
            </a:r>
            <a:endParaRPr lang="en-US" dirty="0"/>
          </a:p>
        </c:rich>
      </c:tx>
      <c:layout>
        <c:manualLayout>
          <c:xMode val="edge"/>
          <c:yMode val="edge"/>
          <c:x val="0.361812335958005"/>
          <c:y val="0.08622849262855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542384076990376"/>
          <c:y val="0.235615668627859"/>
          <c:w val="0.906872703412073"/>
          <c:h val="0.6529412040147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BEST!$A$4:$C$4</c:f>
              <c:strCache>
                <c:ptCount val="3"/>
                <c:pt idx="0">
                  <c:v>1_3</c:v>
                </c:pt>
                <c:pt idx="1">
                  <c:v>35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BEST!$H$4</c:f>
              <c:numCache>
                <c:formatCode>General</c:formatCode>
                <c:ptCount val="1"/>
                <c:pt idx="0">
                  <c:v>0.993</c:v>
                </c:pt>
              </c:numCache>
            </c:numRef>
          </c:val>
        </c:ser>
        <c:ser>
          <c:idx val="1"/>
          <c:order val="1"/>
          <c:tx>
            <c:strRef>
              <c:f>BEST!$A$8:$C$8</c:f>
              <c:strCache>
                <c:ptCount val="3"/>
                <c:pt idx="0">
                  <c:v>2_3</c:v>
                </c:pt>
                <c:pt idx="1">
                  <c:v>19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BEST!$H$8</c:f>
              <c:numCache>
                <c:formatCode>General</c:formatCode>
                <c:ptCount val="1"/>
                <c:pt idx="0">
                  <c:v>0.841</c:v>
                </c:pt>
              </c:numCache>
            </c:numRef>
          </c:val>
        </c:ser>
        <c:ser>
          <c:idx val="2"/>
          <c:order val="2"/>
          <c:tx>
            <c:strRef>
              <c:f>BEST!$A$10:$C$10</c:f>
              <c:strCache>
                <c:ptCount val="3"/>
                <c:pt idx="0">
                  <c:v>3</c:v>
                </c:pt>
                <c:pt idx="1">
                  <c:v>71</c:v>
                </c:pt>
                <c:pt idx="2">
                  <c:v>Sklearn_SVM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BEST!$H$10</c:f>
              <c:numCache>
                <c:formatCode>General</c:formatCode>
                <c:ptCount val="1"/>
                <c:pt idx="0">
                  <c:v>7.436</c:v>
                </c:pt>
              </c:numCache>
            </c:numRef>
          </c:val>
        </c:ser>
        <c:ser>
          <c:idx val="3"/>
          <c:order val="3"/>
          <c:tx>
            <c:strRef>
              <c:f>BEST!$A$12:$C$12</c:f>
              <c:strCache>
                <c:ptCount val="3"/>
                <c:pt idx="0">
                  <c:v>5</c:v>
                </c:pt>
                <c:pt idx="1">
                  <c:v>19</c:v>
                </c:pt>
                <c:pt idx="2">
                  <c:v>my_poisson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BEST!$H$12</c:f>
              <c:numCache>
                <c:formatCode>General</c:formatCode>
                <c:ptCount val="1"/>
                <c:pt idx="0">
                  <c:v>0.077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666144"/>
        <c:axId val="840669408"/>
      </c:barChart>
      <c:catAx>
        <c:axId val="840666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69408"/>
        <c:crosses val="autoZero"/>
        <c:auto val="1"/>
        <c:lblAlgn val="ctr"/>
        <c:lblOffset val="100"/>
        <c:noMultiLvlLbl val="0"/>
      </c:catAx>
      <c:valAx>
        <c:axId val="84066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6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06364829396325"/>
          <c:y val="0.0601851851851852"/>
          <c:w val="0.886030183727034"/>
          <c:h val="0.709730242053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POISSON!$A$1:$B$1</c:f>
              <c:strCache>
                <c:ptCount val="1"/>
                <c:pt idx="0">
                  <c:v>Serie A Home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POISSON!$A$3:$A$10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POISSON!$B$3:$B$10</c:f>
              <c:numCache>
                <c:formatCode>General</c:formatCode>
                <c:ptCount val="8"/>
                <c:pt idx="0">
                  <c:v>89.0</c:v>
                </c:pt>
                <c:pt idx="1">
                  <c:v>124.0</c:v>
                </c:pt>
                <c:pt idx="2">
                  <c:v>100.0</c:v>
                </c:pt>
                <c:pt idx="3">
                  <c:v>43.0</c:v>
                </c:pt>
                <c:pt idx="4">
                  <c:v>15.0</c:v>
                </c:pt>
                <c:pt idx="5">
                  <c:v>8.0</c:v>
                </c:pt>
                <c:pt idx="6">
                  <c:v>1.0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POISSON!$D$3:$D$10</c:f>
              <c:numCache>
                <c:formatCode>General</c:formatCode>
                <c:ptCount val="8"/>
                <c:pt idx="0">
                  <c:v>87.2797625652658</c:v>
                </c:pt>
                <c:pt idx="1">
                  <c:v>128.39312440522</c:v>
                </c:pt>
                <c:pt idx="2">
                  <c:v>94.436521766471</c:v>
                </c:pt>
                <c:pt idx="3">
                  <c:v>46.30703128724321</c:v>
                </c:pt>
                <c:pt idx="4">
                  <c:v>17.03002005892695</c:v>
                </c:pt>
                <c:pt idx="5">
                  <c:v>5.010411164705347</c:v>
                </c:pt>
                <c:pt idx="6">
                  <c:v>1.228429754855389</c:v>
                </c:pt>
                <c:pt idx="7">
                  <c:v>0.258154974798558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721200"/>
        <c:axId val="840723952"/>
      </c:barChart>
      <c:catAx>
        <c:axId val="84072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723952"/>
        <c:crosses val="autoZero"/>
        <c:auto val="1"/>
        <c:lblAlgn val="ctr"/>
        <c:lblOffset val="100"/>
        <c:noMultiLvlLbl val="0"/>
      </c:catAx>
      <c:valAx>
        <c:axId val="84072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72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POISSON!$A$19:$B$19</c:f>
              <c:strCache>
                <c:ptCount val="1"/>
                <c:pt idx="0">
                  <c:v>Serie A Away Goals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POISSON!$B$21:$B$28</c:f>
              <c:numCache>
                <c:formatCode>General</c:formatCode>
                <c:ptCount val="8"/>
                <c:pt idx="0">
                  <c:v>128.0</c:v>
                </c:pt>
                <c:pt idx="1">
                  <c:v>142.0</c:v>
                </c:pt>
                <c:pt idx="2">
                  <c:v>67.0</c:v>
                </c:pt>
                <c:pt idx="3">
                  <c:v>30.0</c:v>
                </c:pt>
                <c:pt idx="4">
                  <c:v>11.0</c:v>
                </c:pt>
                <c:pt idx="5">
                  <c:v>2.0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POISSON!$D$20</c:f>
              <c:strCache>
                <c:ptCount val="1"/>
                <c:pt idx="0">
                  <c:v>Poisson Distribution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POISSON!$A$21:$A$28</c:f>
              <c:numCache>
                <c:formatCode>General</c:formatCode>
                <c:ptCount val="8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</c:numCache>
            </c:numRef>
          </c:cat>
          <c:val>
            <c:numRef>
              <c:f>POISSON!$D$21:$D$28</c:f>
              <c:numCache>
                <c:formatCode>General</c:formatCode>
                <c:ptCount val="8"/>
                <c:pt idx="0">
                  <c:v>125.8270185213842</c:v>
                </c:pt>
                <c:pt idx="1">
                  <c:v>139.0719678394247</c:v>
                </c:pt>
                <c:pt idx="2">
                  <c:v>76.85556117441892</c:v>
                </c:pt>
                <c:pt idx="3">
                  <c:v>28.31520674847013</c:v>
                </c:pt>
                <c:pt idx="4">
                  <c:v>7.823938706814114</c:v>
                </c:pt>
                <c:pt idx="5">
                  <c:v>1.729502240453647</c:v>
                </c:pt>
                <c:pt idx="6">
                  <c:v>0.318592517978303</c:v>
                </c:pt>
                <c:pt idx="7">
                  <c:v>0.0503040817860479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745424"/>
        <c:axId val="840748176"/>
      </c:barChart>
      <c:catAx>
        <c:axId val="84074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748176"/>
        <c:crosses val="autoZero"/>
        <c:auto val="1"/>
        <c:lblAlgn val="ctr"/>
        <c:lblOffset val="100"/>
        <c:noMultiLvlLbl val="0"/>
      </c:catAx>
      <c:valAx>
        <c:axId val="84074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74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Flat Bet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'1_FLAT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BET'!$B$2:$B$39</c:f>
              <c:numCache>
                <c:formatCode>General</c:formatCode>
                <c:ptCount val="38"/>
                <c:pt idx="0">
                  <c:v>-1.88</c:v>
                </c:pt>
                <c:pt idx="1">
                  <c:v>-1.01</c:v>
                </c:pt>
                <c:pt idx="2">
                  <c:v>-1.66</c:v>
                </c:pt>
                <c:pt idx="3">
                  <c:v>1.11</c:v>
                </c:pt>
                <c:pt idx="4">
                  <c:v>1.79</c:v>
                </c:pt>
                <c:pt idx="5">
                  <c:v>-1.01</c:v>
                </c:pt>
                <c:pt idx="6">
                  <c:v>-4.96</c:v>
                </c:pt>
                <c:pt idx="7">
                  <c:v>-6.67</c:v>
                </c:pt>
                <c:pt idx="8">
                  <c:v>-11.04</c:v>
                </c:pt>
                <c:pt idx="9">
                  <c:v>-14.04</c:v>
                </c:pt>
                <c:pt idx="10">
                  <c:v>-15.8</c:v>
                </c:pt>
                <c:pt idx="11">
                  <c:v>-18.87</c:v>
                </c:pt>
                <c:pt idx="12">
                  <c:v>-16.95</c:v>
                </c:pt>
                <c:pt idx="13">
                  <c:v>-15.2</c:v>
                </c:pt>
                <c:pt idx="14">
                  <c:v>-18.67</c:v>
                </c:pt>
                <c:pt idx="15">
                  <c:v>-19.74</c:v>
                </c:pt>
                <c:pt idx="16">
                  <c:v>-23.62</c:v>
                </c:pt>
                <c:pt idx="17">
                  <c:v>-24.39</c:v>
                </c:pt>
                <c:pt idx="18">
                  <c:v>-22.48</c:v>
                </c:pt>
                <c:pt idx="19">
                  <c:v>-26.41</c:v>
                </c:pt>
                <c:pt idx="20">
                  <c:v>-26.1</c:v>
                </c:pt>
                <c:pt idx="21">
                  <c:v>-21.71</c:v>
                </c:pt>
                <c:pt idx="22">
                  <c:v>-23.83</c:v>
                </c:pt>
                <c:pt idx="23">
                  <c:v>-24.82</c:v>
                </c:pt>
                <c:pt idx="24">
                  <c:v>-19.6</c:v>
                </c:pt>
                <c:pt idx="25">
                  <c:v>-25.55</c:v>
                </c:pt>
                <c:pt idx="26">
                  <c:v>-29.22</c:v>
                </c:pt>
                <c:pt idx="27">
                  <c:v>-30.11</c:v>
                </c:pt>
                <c:pt idx="28">
                  <c:v>-27.7</c:v>
                </c:pt>
                <c:pt idx="29">
                  <c:v>-24.59</c:v>
                </c:pt>
                <c:pt idx="30">
                  <c:v>-29.69</c:v>
                </c:pt>
                <c:pt idx="31">
                  <c:v>-27.72</c:v>
                </c:pt>
                <c:pt idx="32">
                  <c:v>-27.65</c:v>
                </c:pt>
                <c:pt idx="33">
                  <c:v>-26.42</c:v>
                </c:pt>
                <c:pt idx="34">
                  <c:v>-32.67</c:v>
                </c:pt>
                <c:pt idx="35">
                  <c:v>-26.12</c:v>
                </c:pt>
                <c:pt idx="36">
                  <c:v>-18.82</c:v>
                </c:pt>
                <c:pt idx="37">
                  <c:v>-21.56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'1_FLAT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BET'!$B$41:$B$78</c:f>
              <c:numCache>
                <c:formatCode>General</c:formatCode>
                <c:ptCount val="38"/>
                <c:pt idx="0">
                  <c:v>-5.05</c:v>
                </c:pt>
                <c:pt idx="1">
                  <c:v>-4.15</c:v>
                </c:pt>
                <c:pt idx="2">
                  <c:v>-6.5</c:v>
                </c:pt>
                <c:pt idx="3">
                  <c:v>-5.44</c:v>
                </c:pt>
                <c:pt idx="4">
                  <c:v>-3.21</c:v>
                </c:pt>
                <c:pt idx="5">
                  <c:v>-0.91</c:v>
                </c:pt>
                <c:pt idx="6">
                  <c:v>-1.69</c:v>
                </c:pt>
                <c:pt idx="7">
                  <c:v>-3.24</c:v>
                </c:pt>
                <c:pt idx="8">
                  <c:v>-1.37</c:v>
                </c:pt>
                <c:pt idx="9">
                  <c:v>-4.08</c:v>
                </c:pt>
                <c:pt idx="10">
                  <c:v>-3.81</c:v>
                </c:pt>
                <c:pt idx="11">
                  <c:v>-4.09</c:v>
                </c:pt>
                <c:pt idx="12">
                  <c:v>-6.19</c:v>
                </c:pt>
                <c:pt idx="13">
                  <c:v>-11.0</c:v>
                </c:pt>
                <c:pt idx="14">
                  <c:v>-9.710000000000001</c:v>
                </c:pt>
                <c:pt idx="15">
                  <c:v>-11.64</c:v>
                </c:pt>
                <c:pt idx="16">
                  <c:v>-9.83</c:v>
                </c:pt>
                <c:pt idx="17">
                  <c:v>-11.22</c:v>
                </c:pt>
                <c:pt idx="18">
                  <c:v>-7.62</c:v>
                </c:pt>
                <c:pt idx="19">
                  <c:v>-10.96</c:v>
                </c:pt>
                <c:pt idx="20">
                  <c:v>-9.57</c:v>
                </c:pt>
                <c:pt idx="21">
                  <c:v>-14.79</c:v>
                </c:pt>
                <c:pt idx="22">
                  <c:v>-13.8</c:v>
                </c:pt>
                <c:pt idx="23">
                  <c:v>-20.36</c:v>
                </c:pt>
                <c:pt idx="24">
                  <c:v>-14.76</c:v>
                </c:pt>
                <c:pt idx="25">
                  <c:v>-13.87</c:v>
                </c:pt>
                <c:pt idx="26">
                  <c:v>-16.77</c:v>
                </c:pt>
                <c:pt idx="27">
                  <c:v>-16.73</c:v>
                </c:pt>
                <c:pt idx="28">
                  <c:v>-15.51</c:v>
                </c:pt>
                <c:pt idx="29">
                  <c:v>-18.07</c:v>
                </c:pt>
                <c:pt idx="30">
                  <c:v>-20.47</c:v>
                </c:pt>
                <c:pt idx="31">
                  <c:v>-19.29</c:v>
                </c:pt>
                <c:pt idx="32">
                  <c:v>-17.47</c:v>
                </c:pt>
                <c:pt idx="33">
                  <c:v>-15.87</c:v>
                </c:pt>
                <c:pt idx="34">
                  <c:v>-7.23</c:v>
                </c:pt>
                <c:pt idx="35">
                  <c:v>-4.19</c:v>
                </c:pt>
                <c:pt idx="36">
                  <c:v>-6.11</c:v>
                </c:pt>
                <c:pt idx="37">
                  <c:v>-9.56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'1_FLAT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'1_FLAT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7957056"/>
        <c:axId val="1517976544"/>
      </c:lineChart>
      <c:catAx>
        <c:axId val="151795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976544"/>
        <c:crosses val="autoZero"/>
        <c:auto val="1"/>
        <c:lblAlgn val="ctr"/>
        <c:lblOffset val="100"/>
        <c:noMultiLvlLbl val="0"/>
      </c:catAx>
      <c:valAx>
        <c:axId val="151797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95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Smart Bet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'2_SMART BET'!$A$1</c:f>
              <c:strCache>
                <c:ptCount val="1"/>
                <c:pt idx="0">
                  <c:v>2014/2015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BET'!$B$2:$B$39</c:f>
              <c:numCache>
                <c:formatCode>General</c:formatCode>
                <c:ptCount val="38"/>
                <c:pt idx="0">
                  <c:v>-3.55</c:v>
                </c:pt>
                <c:pt idx="1">
                  <c:v>-1.85</c:v>
                </c:pt>
                <c:pt idx="2">
                  <c:v>-1.8</c:v>
                </c:pt>
                <c:pt idx="3">
                  <c:v>2.4</c:v>
                </c:pt>
                <c:pt idx="4">
                  <c:v>3.75</c:v>
                </c:pt>
                <c:pt idx="5">
                  <c:v>0.75</c:v>
                </c:pt>
                <c:pt idx="6">
                  <c:v>-3.15</c:v>
                </c:pt>
                <c:pt idx="7">
                  <c:v>-4.48</c:v>
                </c:pt>
                <c:pt idx="8">
                  <c:v>-9.68</c:v>
                </c:pt>
                <c:pt idx="9">
                  <c:v>-12.08</c:v>
                </c:pt>
                <c:pt idx="10">
                  <c:v>-14.33</c:v>
                </c:pt>
                <c:pt idx="11">
                  <c:v>-15.23</c:v>
                </c:pt>
                <c:pt idx="12">
                  <c:v>-15.98</c:v>
                </c:pt>
                <c:pt idx="13">
                  <c:v>-11.85</c:v>
                </c:pt>
                <c:pt idx="14">
                  <c:v>-14.32</c:v>
                </c:pt>
                <c:pt idx="15">
                  <c:v>-11.72</c:v>
                </c:pt>
                <c:pt idx="16">
                  <c:v>-14.45</c:v>
                </c:pt>
                <c:pt idx="17">
                  <c:v>-14.57</c:v>
                </c:pt>
                <c:pt idx="18">
                  <c:v>-11.84</c:v>
                </c:pt>
                <c:pt idx="19">
                  <c:v>-14.84</c:v>
                </c:pt>
                <c:pt idx="20">
                  <c:v>-17.58</c:v>
                </c:pt>
                <c:pt idx="21">
                  <c:v>-13.38</c:v>
                </c:pt>
                <c:pt idx="22">
                  <c:v>-15.5</c:v>
                </c:pt>
                <c:pt idx="23">
                  <c:v>-15.2</c:v>
                </c:pt>
                <c:pt idx="24">
                  <c:v>-10.6</c:v>
                </c:pt>
                <c:pt idx="25">
                  <c:v>-14.4</c:v>
                </c:pt>
                <c:pt idx="26">
                  <c:v>-18.6</c:v>
                </c:pt>
                <c:pt idx="27">
                  <c:v>-19.89</c:v>
                </c:pt>
                <c:pt idx="28">
                  <c:v>-17.36</c:v>
                </c:pt>
                <c:pt idx="29">
                  <c:v>-15.36</c:v>
                </c:pt>
                <c:pt idx="30">
                  <c:v>-17.46</c:v>
                </c:pt>
                <c:pt idx="31">
                  <c:v>-16.66</c:v>
                </c:pt>
                <c:pt idx="32">
                  <c:v>-17.99</c:v>
                </c:pt>
                <c:pt idx="33">
                  <c:v>-17.19</c:v>
                </c:pt>
                <c:pt idx="34">
                  <c:v>-17.44</c:v>
                </c:pt>
                <c:pt idx="35">
                  <c:v>-11.66</c:v>
                </c:pt>
                <c:pt idx="36">
                  <c:v>-4.51</c:v>
                </c:pt>
                <c:pt idx="37">
                  <c:v>-6.01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'2_SMART BET'!$A$40</c:f>
              <c:strCache>
                <c:ptCount val="1"/>
                <c:pt idx="0">
                  <c:v>2015/2016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BET'!$B$41:$B$78</c:f>
              <c:numCache>
                <c:formatCode>General</c:formatCode>
                <c:ptCount val="38"/>
                <c:pt idx="0">
                  <c:v>-2.5</c:v>
                </c:pt>
                <c:pt idx="1">
                  <c:v>-2.6</c:v>
                </c:pt>
                <c:pt idx="2">
                  <c:v>-4.98</c:v>
                </c:pt>
                <c:pt idx="3">
                  <c:v>-4.58</c:v>
                </c:pt>
                <c:pt idx="4">
                  <c:v>-1.93</c:v>
                </c:pt>
                <c:pt idx="5">
                  <c:v>0.62</c:v>
                </c:pt>
                <c:pt idx="6">
                  <c:v>-1.0</c:v>
                </c:pt>
                <c:pt idx="7">
                  <c:v>-4.0</c:v>
                </c:pt>
                <c:pt idx="8">
                  <c:v>-4.29</c:v>
                </c:pt>
                <c:pt idx="9">
                  <c:v>-7.69</c:v>
                </c:pt>
                <c:pt idx="10">
                  <c:v>-6.99</c:v>
                </c:pt>
                <c:pt idx="11">
                  <c:v>-7.54</c:v>
                </c:pt>
                <c:pt idx="12">
                  <c:v>-8.66</c:v>
                </c:pt>
                <c:pt idx="13">
                  <c:v>-12.66</c:v>
                </c:pt>
                <c:pt idx="14">
                  <c:v>-12.96</c:v>
                </c:pt>
                <c:pt idx="15">
                  <c:v>-14.96</c:v>
                </c:pt>
                <c:pt idx="16">
                  <c:v>-13.86</c:v>
                </c:pt>
                <c:pt idx="17">
                  <c:v>-14.78</c:v>
                </c:pt>
                <c:pt idx="18">
                  <c:v>-7.68</c:v>
                </c:pt>
                <c:pt idx="19">
                  <c:v>-11.11</c:v>
                </c:pt>
                <c:pt idx="20">
                  <c:v>-11.31</c:v>
                </c:pt>
                <c:pt idx="21">
                  <c:v>-16.31</c:v>
                </c:pt>
                <c:pt idx="22">
                  <c:v>-16.93</c:v>
                </c:pt>
                <c:pt idx="23">
                  <c:v>-20.93</c:v>
                </c:pt>
                <c:pt idx="24">
                  <c:v>-18.88</c:v>
                </c:pt>
                <c:pt idx="25">
                  <c:v>-18.83</c:v>
                </c:pt>
                <c:pt idx="26">
                  <c:v>-21.03</c:v>
                </c:pt>
                <c:pt idx="27">
                  <c:v>-20.5</c:v>
                </c:pt>
                <c:pt idx="28">
                  <c:v>-20.05</c:v>
                </c:pt>
                <c:pt idx="29">
                  <c:v>-23.1</c:v>
                </c:pt>
                <c:pt idx="30">
                  <c:v>-27.1</c:v>
                </c:pt>
                <c:pt idx="31">
                  <c:v>-26.22</c:v>
                </c:pt>
                <c:pt idx="32">
                  <c:v>-27.52</c:v>
                </c:pt>
                <c:pt idx="33">
                  <c:v>-27.42</c:v>
                </c:pt>
                <c:pt idx="34">
                  <c:v>-21.42</c:v>
                </c:pt>
                <c:pt idx="35">
                  <c:v>-20.22</c:v>
                </c:pt>
                <c:pt idx="36">
                  <c:v>-24.22</c:v>
                </c:pt>
                <c:pt idx="37">
                  <c:v>-27.12</c:v>
                </c:pt>
              </c:numCache>
            </c:numRef>
          </c:val>
          <c:smooth val="0"/>
        </c:ser>
        <c:ser>
          <c:idx val="2"/>
          <c:order val="2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'2_SMART BET'!$A$2:$A$39</c:f>
              <c:numCache>
                <c:formatCode>General</c:formatCode>
                <c:ptCount val="3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</c:numCache>
            </c:numRef>
          </c:cat>
          <c:val>
            <c:numRef>
              <c:f>'2_SMART BET'!$C$2:$C$39</c:f>
              <c:numCache>
                <c:formatCode>General</c:formatCode>
                <c:ptCount val="3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2040336"/>
        <c:axId val="1111994624"/>
      </c:lineChart>
      <c:catAx>
        <c:axId val="11120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994624"/>
        <c:crosses val="autoZero"/>
        <c:auto val="1"/>
        <c:lblAlgn val="ctr"/>
        <c:lblOffset val="100"/>
        <c:noMultiLvlLbl val="0"/>
      </c:catAx>
      <c:valAx>
        <c:axId val="111199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04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WHY: We want</a:t>
            </a:r>
            <a:r>
              <a:rPr lang="en-US" baseline="0" dirty="0" smtClean="0"/>
              <a:t> result to be comparable </a:t>
            </a:r>
            <a:r>
              <a:rPr lang="en-US" baseline="0" dirty="0" smtClean="0">
                <a:sym typeface="Wingdings"/>
              </a:rPr>
              <a:t> SVM-RBF and </a:t>
            </a:r>
            <a:r>
              <a:rPr lang="en-US" baseline="0" dirty="0" err="1" smtClean="0">
                <a:sym typeface="Wingdings"/>
              </a:rPr>
              <a:t>RandomForest</a:t>
            </a:r>
            <a:r>
              <a:rPr lang="en-US" baseline="0" dirty="0" smtClean="0">
                <a:sym typeface="Wingdings"/>
              </a:rPr>
              <a:t> can be comparable with 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Soccer Match Results in the English Premier League</a:t>
            </a:r>
            <a:r>
              <a:rPr lang="en-US" baseline="0" dirty="0" smtClean="0">
                <a:sym typeface="Wingdings"/>
              </a:rPr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C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trades off misclassification of training examples against simplicity of the decision surface.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low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makes the decision surface smooth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a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 </a:t>
            </a:r>
            <a:r>
              <a:rPr lang="en-US" u="sng" dirty="0" smtClean="0">
                <a:effectLst/>
              </a:rPr>
              <a:t>C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aims at classifying all training examples correctly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giving the model freedom to select more samples as support vectors</a:t>
            </a:r>
            <a:endParaRPr lang="en-US" baseline="0" dirty="0" smtClean="0"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/>
              </a:rPr>
              <a:t>-</a:t>
            </a:r>
            <a:r>
              <a:rPr lang="en-US" b="1" baseline="0" dirty="0" smtClean="0">
                <a:sym typeface="Wingdings"/>
              </a:rPr>
              <a:t>Gamma</a:t>
            </a:r>
            <a:r>
              <a:rPr lang="en-US" baseline="0" dirty="0" smtClean="0">
                <a:sym typeface="Wingdings"/>
              </a:rPr>
              <a:t>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how far the influence of a single training example reaches,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low values meaning ‘far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and 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values meaning ‘close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’; can be seen as the inverse of the radius of influence of samples selected by the model as support vectors</a:t>
            </a: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2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200" i="1">
                            <a:latin typeface="Cambria Math" charset="0"/>
                          </a:rPr>
                          <m:t>𝑖</m:t>
                        </m:r>
                        <m:r>
                          <a:rPr lang="it-IT" sz="1200" i="1">
                            <a:latin typeface="Cambria Math" charset="0"/>
                          </a:rPr>
                          <m:t>,</m:t>
                        </m:r>
                        <m:r>
                          <a:rPr lang="it-IT" sz="12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 smtClean="0"/>
                  <a:t>=y)=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1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mr-IN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mr-IN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it-IT" sz="1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sz="1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it-IT" sz="12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it-IT" sz="1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it-IT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assumption</a:t>
                </a:r>
                <a:r>
                  <a:rPr lang="en-US" baseline="0" dirty="0" smtClean="0"/>
                  <a:t> of Maher’s model is that the number of goals scored by the home and way teams in any particular game are independent Poisson variables,</a:t>
                </a:r>
              </a:p>
              <a:p>
                <a:r>
                  <a:rPr lang="en-US" baseline="0" dirty="0" smtClean="0"/>
                  <a:t>Whose means are determined by the respective attack and defense qualities on each side.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Pr</a:t>
                </a:r>
                <a:r>
                  <a:rPr lang="en-US" sz="1200" dirty="0" smtClean="0"/>
                  <a:t>(</a:t>
                </a:r>
                <a:r>
                  <a:rPr lang="it-IT" sz="1200" i="0">
                    <a:latin typeface="Cambria Math" charset="0"/>
                  </a:rPr>
                  <a:t>𝑋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=x, </a:t>
                </a:r>
                <a:r>
                  <a:rPr lang="it-IT" sz="1200" i="0">
                    <a:latin typeface="Cambria Math" charset="0"/>
                  </a:rPr>
                  <a:t>𝑌</a:t>
                </a:r>
                <a:r>
                  <a:rPr lang="en-US" sz="1200" i="0">
                    <a:latin typeface="Cambria Math" charset="0"/>
                  </a:rPr>
                  <a:t>_(</a:t>
                </a:r>
                <a:r>
                  <a:rPr lang="it-IT" sz="1200" i="0">
                    <a:latin typeface="Cambria Math" charset="0"/>
                  </a:rPr>
                  <a:t>𝑖,𝑗</a:t>
                </a:r>
                <a:r>
                  <a:rPr lang="en-US" sz="1200" i="0">
                    <a:latin typeface="Cambria Math" charset="0"/>
                  </a:rPr>
                  <a:t>)</a:t>
                </a:r>
                <a:r>
                  <a:rPr lang="en-US" sz="1200" dirty="0" smtClean="0"/>
                  <a:t>=y)= 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𝜆^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𝑥 𝑒^(−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𝜆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 smtClean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𝑥!</a:t>
                </a:r>
                <a:r>
                  <a:rPr lang="mr-IN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(</a:t>
                </a:r>
                <a:r>
                  <a:rPr lang="en-US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en-US" sz="1200" i="0">
                    <a:latin typeface="Cambria Math" charset="0"/>
                    <a:ea typeface="Cambria Math" charset="0"/>
                    <a:cs typeface="Cambria Math" charset="0"/>
                  </a:rPr>
                  <a:t>^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b="0" i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𝑒^(−</a:t>
                </a:r>
                <a:r>
                  <a:rPr lang="it-IT" sz="1200" i="0" smtClean="0">
                    <a:latin typeface="Cambria Math" charset="0"/>
                    <a:ea typeface="Cambria Math" charset="0"/>
                    <a:cs typeface="Cambria Math" charset="0"/>
                  </a:rPr>
                  <a:t>𝜇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)</a:t>
                </a:r>
                <a:r>
                  <a:rPr lang="mr-IN" sz="1200" i="0">
                    <a:latin typeface="Cambria Math" charset="0"/>
                    <a:ea typeface="Cambria Math" charset="0"/>
                    <a:cs typeface="Cambria Math" charset="0"/>
                  </a:rPr>
                  <a:t>)/</a:t>
                </a:r>
                <a:r>
                  <a:rPr lang="it-IT" sz="1200" b="0" i="0" smtClean="0">
                    <a:latin typeface="Cambria Math" charset="0"/>
                    <a:ea typeface="Cambria Math" charset="0"/>
                    <a:cs typeface="Cambria Math" charset="0"/>
                  </a:rPr>
                  <a:t>𝑦</a:t>
                </a:r>
                <a:r>
                  <a:rPr lang="it-IT" sz="1200" i="0">
                    <a:latin typeface="Cambria Math" charset="0"/>
                    <a:ea typeface="Cambria Math" charset="0"/>
                    <a:cs typeface="Cambria Math" charset="0"/>
                  </a:rPr>
                  <a:t>!</a:t>
                </a:r>
                <a:endParaRPr lang="en-US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44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Overcome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Time: 1 day of computation</a:t>
            </a:r>
            <a:endParaRPr lang="en-GB" dirty="0"/>
          </a:p>
          <a:p>
            <a:pPr lvl="1"/>
            <a:r>
              <a:rPr lang="en-GB" dirty="0"/>
              <a:t>Bigger </a:t>
            </a:r>
            <a:r>
              <a:rPr lang="en-GB" dirty="0" smtClean="0"/>
              <a:t>windows seems to be more precise, but they </a:t>
            </a:r>
            <a:r>
              <a:rPr lang="en-GB" dirty="0"/>
              <a:t>allow to predict lesser </a:t>
            </a:r>
            <a:r>
              <a:rPr lang="en-GB" dirty="0" smtClean="0"/>
              <a:t>matches</a:t>
            </a:r>
            <a:endParaRPr lang="en-GB" dirty="0"/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)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</a:t>
            </a:r>
            <a:r>
              <a:rPr lang="en-GB" dirty="0" smtClean="0"/>
              <a:t>windows</a:t>
            </a:r>
            <a:endParaRPr lang="en-GB" dirty="0"/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 of the bests</a:t>
            </a:r>
            <a:endParaRPr lang="en-US" dirty="0"/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30051"/>
              </p:ext>
            </p:extLst>
          </p:nvPr>
        </p:nvGraphicFramePr>
        <p:xfrm>
          <a:off x="775703" y="2057401"/>
          <a:ext cx="53467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785770"/>
              </p:ext>
            </p:extLst>
          </p:nvPr>
        </p:nvGraphicFramePr>
        <p:xfrm>
          <a:off x="6934200" y="2057401"/>
          <a:ext cx="4572000" cy="427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9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The Most precise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“Team Form”, Representation: 3</a:t>
            </a:r>
          </a:p>
          <a:p>
            <a:pPr lvl="1"/>
            <a:r>
              <a:rPr lang="en-US" dirty="0" smtClean="0"/>
              <a:t>Home vs Away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home_n</a:t>
            </a:r>
            <a:r>
              <a:rPr lang="en-US" dirty="0"/>
              <a:t> - </a:t>
            </a:r>
            <a:r>
              <a:rPr lang="en-US" dirty="0" err="1"/>
              <a:t>away_form</a:t>
            </a:r>
            <a:r>
              <a:rPr lang="en-US" dirty="0"/>
              <a:t> / </a:t>
            </a:r>
            <a:r>
              <a:rPr lang="en-US" dirty="0" err="1"/>
              <a:t>away_n</a:t>
            </a:r>
            <a:r>
              <a:rPr lang="en-US" dirty="0" smtClean="0"/>
              <a:t>]</a:t>
            </a:r>
          </a:p>
          <a:p>
            <a:pPr lvl="1"/>
            <a:r>
              <a:rPr lang="en-US" i="1" dirty="0" smtClean="0"/>
              <a:t>form</a:t>
            </a:r>
            <a:r>
              <a:rPr lang="en-US" dirty="0" smtClean="0"/>
              <a:t>: points gathered in the last </a:t>
            </a:r>
            <a:r>
              <a:rPr lang="en-US" i="1" dirty="0" smtClean="0"/>
              <a:t>n</a:t>
            </a:r>
            <a:r>
              <a:rPr lang="en-US" dirty="0" smtClean="0"/>
              <a:t> matches</a:t>
            </a:r>
          </a:p>
          <a:p>
            <a:pPr lvl="1"/>
            <a:endParaRPr lang="en-US" dirty="0"/>
          </a:p>
          <a:p>
            <a:r>
              <a:rPr lang="en-US" dirty="0"/>
              <a:t>Algorithm: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smtClean="0"/>
              <a:t>SVM (</a:t>
            </a:r>
            <a:r>
              <a:rPr lang="en-US" dirty="0" err="1" smtClean="0"/>
              <a:t>rbf</a:t>
            </a:r>
            <a:r>
              <a:rPr lang="en-US" dirty="0" smtClean="0"/>
              <a:t> Kernel)</a:t>
            </a:r>
          </a:p>
          <a:p>
            <a:pPr lvl="1"/>
            <a:r>
              <a:rPr lang="en-US" dirty="0" smtClean="0"/>
              <a:t>Grid search of </a:t>
            </a:r>
            <a:r>
              <a:rPr lang="en-US" u="sng" dirty="0" smtClean="0"/>
              <a:t>C</a:t>
            </a:r>
            <a:r>
              <a:rPr lang="en-US" dirty="0" smtClean="0"/>
              <a:t> and </a:t>
            </a:r>
            <a:r>
              <a:rPr lang="en-US" u="sng" dirty="0" smtClean="0"/>
              <a:t>gamma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Precision: 48,9%</a:t>
            </a:r>
          </a:p>
          <a:p>
            <a:r>
              <a:rPr lang="en-US" dirty="0" smtClean="0"/>
              <a:t>Secs per Match: 0,993 secs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68" y="3299591"/>
            <a:ext cx="3663532" cy="28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916" y="639315"/>
            <a:ext cx="8610600" cy="1293028"/>
          </a:xfrm>
        </p:spPr>
        <p:txBody>
          <a:bodyPr/>
          <a:lstStyle/>
          <a:p>
            <a:r>
              <a:rPr lang="en-US" dirty="0" smtClean="0"/>
              <a:t>The fastest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 smtClean="0"/>
                  <a:t>Input: “Team strength”, Poisson (Maher’s model)</a:t>
                </a:r>
                <a:endParaRPr lang="en-US" sz="1800" dirty="0"/>
              </a:p>
              <a:p>
                <a:r>
                  <a:rPr lang="en-US" sz="1800" dirty="0" err="1" smtClean="0"/>
                  <a:t>Serie</a:t>
                </a:r>
                <a:r>
                  <a:rPr lang="en-US" sz="1800" dirty="0" smtClean="0"/>
                  <a:t> A (2015/2016):</a:t>
                </a:r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lvl="1"/>
                <a:r>
                  <a:rPr lang="en-US" sz="1800" dirty="0" err="1" smtClean="0"/>
                  <a:t>avg_home_goal</a:t>
                </a:r>
                <a:r>
                  <a:rPr lang="en-US" sz="1800" dirty="0" smtClean="0"/>
                  <a:t> = 1,47</a:t>
                </a:r>
              </a:p>
              <a:p>
                <a:pPr lvl="1"/>
                <a:r>
                  <a:rPr lang="en-US" sz="1800" dirty="0" err="1"/>
                  <a:t>a</a:t>
                </a:r>
                <a:r>
                  <a:rPr lang="en-US" sz="1800" dirty="0" err="1" smtClean="0"/>
                  <a:t>vg_away_goal</a:t>
                </a:r>
                <a:r>
                  <a:rPr lang="en-US" sz="1800" dirty="0" smtClean="0"/>
                  <a:t> = 1,10</a:t>
                </a:r>
              </a:p>
              <a:p>
                <a:pPr lvl="1"/>
                <a:endParaRPr lang="en-US" sz="1800" dirty="0"/>
              </a:p>
              <a:p>
                <a:r>
                  <a:rPr lang="en-US" sz="1800" dirty="0" smtClean="0"/>
                  <a:t>Team-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vs Team-j: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,</m:t>
                        </m:r>
                        <m:r>
                          <a:rPr lang="it-IT" sz="1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it-IT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>: goal team 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will score to to team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1800" i="1">
                            <a:latin typeface="Cambria Math" charset="0"/>
                          </a:rPr>
                          <m:t>𝑖</m:t>
                        </m:r>
                        <m:r>
                          <a:rPr lang="it-IT" sz="1800" i="1">
                            <a:latin typeface="Cambria Math" charset="0"/>
                          </a:rPr>
                          <m:t>,</m:t>
                        </m:r>
                        <m:r>
                          <a:rPr lang="it-IT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it-IT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it-IT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: goal </a:t>
                </a:r>
                <a:r>
                  <a:rPr lang="en-US" sz="1800" dirty="0" smtClean="0"/>
                  <a:t>team j </a:t>
                </a:r>
                <a:r>
                  <a:rPr lang="en-US" sz="1800" dirty="0"/>
                  <a:t>will score to to team </a:t>
                </a:r>
                <a:r>
                  <a:rPr lang="en-US" sz="1800" dirty="0" err="1" smtClean="0"/>
                  <a:t>i</a:t>
                </a:r>
                <a:endParaRPr lang="en-US" sz="1800" dirty="0"/>
              </a:p>
              <a:p>
                <a:pPr lvl="1"/>
                <a:endParaRPr lang="it-IT" sz="180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it-IT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attack rate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 smtClean="0"/>
                  <a:t>: defense rate</a:t>
                </a:r>
              </a:p>
              <a:p>
                <a:endParaRPr lang="en-US" sz="1800" dirty="0" smtClean="0"/>
              </a:p>
              <a:p>
                <a:r>
                  <a:rPr lang="en-US" sz="1800" dirty="0"/>
                  <a:t>Precision: </a:t>
                </a:r>
                <a:r>
                  <a:rPr lang="en-US" sz="1800" dirty="0" smtClean="0"/>
                  <a:t>47,2%</a:t>
                </a:r>
                <a:endParaRPr lang="en-US" sz="1800" dirty="0"/>
              </a:p>
              <a:p>
                <a:r>
                  <a:rPr lang="en-US" sz="1800" dirty="0"/>
                  <a:t>Secs per Match: </a:t>
                </a:r>
                <a:r>
                  <a:rPr lang="en-US" sz="1800" dirty="0" smtClean="0"/>
                  <a:t>0,077 </a:t>
                </a:r>
                <a:r>
                  <a:rPr lang="en-US" sz="1800" dirty="0"/>
                  <a:t>secs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194560"/>
                <a:ext cx="7092616" cy="4567187"/>
              </a:xfrm>
              <a:blipFill rotWithShape="0">
                <a:blip r:embed="rId3"/>
                <a:stretch>
                  <a:fillRect l="-602" t="-1869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334376"/>
              </p:ext>
            </p:extLst>
          </p:nvPr>
        </p:nvGraphicFramePr>
        <p:xfrm>
          <a:off x="7321216" y="418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363834"/>
              </p:ext>
            </p:extLst>
          </p:nvPr>
        </p:nvGraphicFramePr>
        <p:xfrm>
          <a:off x="7321216" y="16635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Flat Bet: for all predictions, bet 1€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Smart Bet: for all prediction bet if and only if </a:t>
                </a:r>
                <a14:m>
                  <m:oMath xmlns:m="http://schemas.openxmlformats.org/officeDocument/2006/math">
                    <m:r>
                      <a:rPr lang="en-GB" i="1"/>
                      <m:t>𝑝</m:t>
                    </m:r>
                    <m:r>
                      <a:rPr lang="en-GB" i="1"/>
                      <m:t>&gt;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1</m:t>
                        </m:r>
                      </m:num>
                      <m:den>
                        <m:r>
                          <a:rPr lang="en-GB" i="1"/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(probability &gt; 1/bet-odd)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Most accurate teams bet: bet only on that teams that seems to be most accurate in predictions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Combination of 2 and 3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9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Loss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30156"/>
              </p:ext>
            </p:extLst>
          </p:nvPr>
        </p:nvGraphicFramePr>
        <p:xfrm>
          <a:off x="1467852" y="1587918"/>
          <a:ext cx="4559970" cy="225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325073"/>
              </p:ext>
            </p:extLst>
          </p:nvPr>
        </p:nvGraphicFramePr>
        <p:xfrm>
          <a:off x="6027822" y="1587918"/>
          <a:ext cx="5775157" cy="2391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636392"/>
              </p:ext>
            </p:extLst>
          </p:nvPr>
        </p:nvGraphicFramePr>
        <p:xfrm>
          <a:off x="1467852" y="4211052"/>
          <a:ext cx="4559969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713868"/>
              </p:ext>
            </p:extLst>
          </p:nvPr>
        </p:nvGraphicFramePr>
        <p:xfrm>
          <a:off x="6027822" y="4211052"/>
          <a:ext cx="4620125" cy="229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7613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036131"/>
              </p:ext>
            </p:extLst>
          </p:nvPr>
        </p:nvGraphicFramePr>
        <p:xfrm>
          <a:off x="774032" y="2057401"/>
          <a:ext cx="10732168" cy="40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835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next match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8" y="2193925"/>
            <a:ext cx="6223164" cy="4024313"/>
          </a:xfrm>
        </p:spPr>
      </p:pic>
    </p:spTree>
    <p:extLst>
      <p:ext uri="{BB962C8B-B14F-4D97-AF65-F5344CB8AC3E}">
        <p14:creationId xmlns:p14="http://schemas.microsoft.com/office/powerpoint/2010/main" val="4891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err="1" smtClean="0"/>
              <a:t>Kekko</a:t>
            </a:r>
            <a:r>
              <a:rPr lang="en-AU" i="1" u="sng" dirty="0" smtClean="0"/>
              <a:t> input</a:t>
            </a:r>
            <a:r>
              <a:rPr lang="en-AU" dirty="0" smtClean="0"/>
              <a:t>: features an human uses to gather information before placing a bet.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 input types</a:t>
                </a:r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+1)=275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063"/>
            <a:ext cx="8610600" cy="1293028"/>
          </a:xfrm>
        </p:spPr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26468"/>
            <a:ext cx="4257881" cy="2183631"/>
          </a:xfrm>
        </p:spPr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 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87175"/>
              </p:ext>
            </p:extLst>
          </p:nvPr>
        </p:nvGraphicFramePr>
        <p:xfrm>
          <a:off x="5521861" y="1000653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179099"/>
              </p:ext>
            </p:extLst>
          </p:nvPr>
        </p:nvGraphicFramePr>
        <p:xfrm>
          <a:off x="5521861" y="3723228"/>
          <a:ext cx="64722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032169"/>
              </p:ext>
            </p:extLst>
          </p:nvPr>
        </p:nvGraphicFramePr>
        <p:xfrm>
          <a:off x="539750" y="2873829"/>
          <a:ext cx="4982111" cy="361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455</TotalTime>
  <Words>904</Words>
  <Application>Microsoft Macintosh PowerPoint</Application>
  <PresentationFormat>Widescreen</PresentationFormat>
  <Paragraphs>150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Cambria Math</vt:lpstr>
      <vt:lpstr>Century Gothic</vt:lpstr>
      <vt:lpstr>Mangal</vt:lpstr>
      <vt:lpstr>Wingdings</vt:lpstr>
      <vt:lpstr>Arial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Overcome difficulties</vt:lpstr>
      <vt:lpstr>Comparisons of the bests</vt:lpstr>
      <vt:lpstr> The Most precise </vt:lpstr>
      <vt:lpstr>The fastest</vt:lpstr>
      <vt:lpstr>Betting</vt:lpstr>
      <vt:lpstr>Money Loss</vt:lpstr>
      <vt:lpstr>PowerPoint Presentation</vt:lpstr>
      <vt:lpstr>Look at the next match…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100</cp:revision>
  <dcterms:created xsi:type="dcterms:W3CDTF">2017-02-27T11:15:06Z</dcterms:created>
  <dcterms:modified xsi:type="dcterms:W3CDTF">2017-03-21T14:04:40Z</dcterms:modified>
</cp:coreProperties>
</file>