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4"/>
    <p:restoredTop sz="70166"/>
  </p:normalViewPr>
  <p:slideViewPr>
    <p:cSldViewPr snapToGrid="0" snapToObjects="1">
      <p:cViewPr varScale="1">
        <p:scale>
          <a:sx n="106" d="100"/>
          <a:sy n="106" d="100"/>
        </p:scale>
        <p:origin x="2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589520"/>
        <c:axId val="1343088928"/>
      </c:barChart>
      <c:catAx>
        <c:axId val="134758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088928"/>
        <c:crosses val="autoZero"/>
        <c:auto val="1"/>
        <c:lblAlgn val="ctr"/>
        <c:lblOffset val="100"/>
        <c:noMultiLvlLbl val="0"/>
      </c:catAx>
      <c:valAx>
        <c:axId val="13430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58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046064"/>
        <c:axId val="1342839904"/>
      </c:barChart>
      <c:catAx>
        <c:axId val="134804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839904"/>
        <c:crosses val="autoZero"/>
        <c:auto val="1"/>
        <c:lblAlgn val="ctr"/>
        <c:lblOffset val="100"/>
        <c:noMultiLvlLbl val="0"/>
      </c:catAx>
      <c:valAx>
        <c:axId val="13428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04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3002064"/>
        <c:axId val="1343052304"/>
      </c:barChart>
      <c:catAx>
        <c:axId val="134300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052304"/>
        <c:crosses val="autoZero"/>
        <c:auto val="1"/>
        <c:lblAlgn val="ctr"/>
        <c:lblOffset val="100"/>
        <c:noMultiLvlLbl val="0"/>
      </c:catAx>
      <c:valAx>
        <c:axId val="134305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00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835786559934"/>
          <c:y val="0.20737555434881"/>
          <c:w val="0.864349737532808"/>
          <c:h val="0.697916779799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BEST!$G$4</c:f>
              <c:numCache>
                <c:formatCode>General</c:formatCode>
                <c:ptCount val="1"/>
                <c:pt idx="0">
                  <c:v>0.489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BEST!$G$8</c:f>
              <c:numCache>
                <c:formatCode>General</c:formatCode>
                <c:ptCount val="1"/>
                <c:pt idx="0">
                  <c:v>0.475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BEST!$G$10</c:f>
              <c:numCache>
                <c:formatCode>General</c:formatCode>
                <c:ptCount val="1"/>
                <c:pt idx="0">
                  <c:v>0.477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BEST!$G$12</c:f>
              <c:numCache>
                <c:formatCode>General</c:formatCode>
                <c:ptCount val="1"/>
                <c:pt idx="0">
                  <c:v>0.472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104688"/>
        <c:axId val="1417107520"/>
      </c:barChart>
      <c:catAx>
        <c:axId val="1417104688"/>
        <c:scaling>
          <c:orientation val="minMax"/>
        </c:scaling>
        <c:delete val="1"/>
        <c:axPos val="b"/>
        <c:majorTickMark val="none"/>
        <c:minorTickMark val="none"/>
        <c:tickLblPos val="nextTo"/>
        <c:crossAx val="1417107520"/>
        <c:crosses val="autoZero"/>
        <c:auto val="1"/>
        <c:lblAlgn val="ctr"/>
        <c:lblOffset val="100"/>
        <c:noMultiLvlLbl val="0"/>
      </c:catAx>
      <c:valAx>
        <c:axId val="1417107520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10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764845605701"/>
          <c:y val="0.0851529550185537"/>
          <c:w val="0.738479809976247"/>
          <c:h val="0.127595564395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Time comparison</a:t>
            </a:r>
            <a:endParaRPr lang="en-US" dirty="0"/>
          </a:p>
        </c:rich>
      </c:tx>
      <c:layout>
        <c:manualLayout>
          <c:xMode val="edge"/>
          <c:yMode val="edge"/>
          <c:x val="0.361812335958005"/>
          <c:y val="0.086228492628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384076990376"/>
          <c:y val="0.235615668627859"/>
          <c:w val="0.906872703412073"/>
          <c:h val="0.6529412040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BEST!$H$4</c:f>
              <c:numCache>
                <c:formatCode>General</c:formatCode>
                <c:ptCount val="1"/>
                <c:pt idx="0">
                  <c:v>0.993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BEST!$H$8</c:f>
              <c:numCache>
                <c:formatCode>General</c:formatCode>
                <c:ptCount val="1"/>
                <c:pt idx="0">
                  <c:v>0.841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BEST!$H$10</c:f>
              <c:numCache>
                <c:formatCode>General</c:formatCode>
                <c:ptCount val="1"/>
                <c:pt idx="0">
                  <c:v>7.436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BEST!$H$12</c:f>
              <c:numCache>
                <c:formatCode>General</c:formatCode>
                <c:ptCount val="1"/>
                <c:pt idx="0">
                  <c:v>0.077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135888"/>
        <c:axId val="1417138720"/>
      </c:barChart>
      <c:catAx>
        <c:axId val="1417135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138720"/>
        <c:crosses val="autoZero"/>
        <c:auto val="1"/>
        <c:lblAlgn val="ctr"/>
        <c:lblOffset val="100"/>
        <c:noMultiLvlLbl val="0"/>
      </c:catAx>
      <c:valAx>
        <c:axId val="141713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13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6364829396325"/>
          <c:y val="0.0601851851851852"/>
          <c:w val="0.886030183727034"/>
          <c:h val="0.709730242053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POISSON!$A$1:$B$1</c:f>
              <c:strCache>
                <c:ptCount val="1"/>
                <c:pt idx="0">
                  <c:v>Serie A Home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POISSON!$A$3:$A$10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POISSON!$B$3:$B$10</c:f>
              <c:numCache>
                <c:formatCode>General</c:formatCode>
                <c:ptCount val="8"/>
                <c:pt idx="0">
                  <c:v>89.0</c:v>
                </c:pt>
                <c:pt idx="1">
                  <c:v>124.0</c:v>
                </c:pt>
                <c:pt idx="2">
                  <c:v>100.0</c:v>
                </c:pt>
                <c:pt idx="3">
                  <c:v>43.0</c:v>
                </c:pt>
                <c:pt idx="4">
                  <c:v>15.0</c:v>
                </c:pt>
                <c:pt idx="5">
                  <c:v>8.0</c:v>
                </c:pt>
                <c:pt idx="6">
                  <c:v>1.0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POISSON!$D$3:$D$10</c:f>
              <c:numCache>
                <c:formatCode>General</c:formatCode>
                <c:ptCount val="8"/>
                <c:pt idx="0">
                  <c:v>87.2797625652658</c:v>
                </c:pt>
                <c:pt idx="1">
                  <c:v>128.39312440522</c:v>
                </c:pt>
                <c:pt idx="2">
                  <c:v>94.436521766471</c:v>
                </c:pt>
                <c:pt idx="3">
                  <c:v>46.30703128724323</c:v>
                </c:pt>
                <c:pt idx="4">
                  <c:v>17.03002005892695</c:v>
                </c:pt>
                <c:pt idx="5">
                  <c:v>5.010411164705347</c:v>
                </c:pt>
                <c:pt idx="6">
                  <c:v>1.228429754855389</c:v>
                </c:pt>
                <c:pt idx="7">
                  <c:v>0.258154974798558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7612368"/>
        <c:axId val="1247564400"/>
      </c:barChart>
      <c:catAx>
        <c:axId val="124761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64400"/>
        <c:crosses val="autoZero"/>
        <c:auto val="1"/>
        <c:lblAlgn val="ctr"/>
        <c:lblOffset val="100"/>
        <c:noMultiLvlLbl val="0"/>
      </c:catAx>
      <c:valAx>
        <c:axId val="124756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61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POISSON!$A$19:$B$19</c:f>
              <c:strCache>
                <c:ptCount val="1"/>
                <c:pt idx="0">
                  <c:v>Serie A Away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POISSON!$B$21:$B$28</c:f>
              <c:numCache>
                <c:formatCode>General</c:formatCode>
                <c:ptCount val="8"/>
                <c:pt idx="0">
                  <c:v>128.0</c:v>
                </c:pt>
                <c:pt idx="1">
                  <c:v>142.0</c:v>
                </c:pt>
                <c:pt idx="2">
                  <c:v>67.0</c:v>
                </c:pt>
                <c:pt idx="3">
                  <c:v>30.0</c:v>
                </c:pt>
                <c:pt idx="4">
                  <c:v>11.0</c:v>
                </c:pt>
                <c:pt idx="5">
                  <c:v>2.0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POISSON!$D$20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POISSON!$D$21:$D$28</c:f>
              <c:numCache>
                <c:formatCode>General</c:formatCode>
                <c:ptCount val="8"/>
                <c:pt idx="0">
                  <c:v>125.8270185213842</c:v>
                </c:pt>
                <c:pt idx="1">
                  <c:v>139.0719678394247</c:v>
                </c:pt>
                <c:pt idx="2">
                  <c:v>76.85556117441894</c:v>
                </c:pt>
                <c:pt idx="3">
                  <c:v>28.31520674847013</c:v>
                </c:pt>
                <c:pt idx="4">
                  <c:v>7.823938706814114</c:v>
                </c:pt>
                <c:pt idx="5">
                  <c:v>1.729502240453647</c:v>
                </c:pt>
                <c:pt idx="6">
                  <c:v>0.318592517978303</c:v>
                </c:pt>
                <c:pt idx="7">
                  <c:v>0.0503040817860479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7584496"/>
        <c:axId val="1343119888"/>
      </c:barChart>
      <c:catAx>
        <c:axId val="124758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119888"/>
        <c:crosses val="autoZero"/>
        <c:auto val="1"/>
        <c:lblAlgn val="ctr"/>
        <c:lblOffset val="100"/>
        <c:noMultiLvlLbl val="0"/>
      </c:catAx>
      <c:valAx>
        <c:axId val="134311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WHY: We want</a:t>
            </a:r>
            <a:r>
              <a:rPr lang="en-US" baseline="0" dirty="0" smtClean="0"/>
              <a:t> result to be comparable </a:t>
            </a:r>
            <a:r>
              <a:rPr lang="en-US" baseline="0" dirty="0" smtClean="0">
                <a:sym typeface="Wingdings"/>
              </a:rPr>
              <a:t> SVM-RBF and </a:t>
            </a:r>
            <a:r>
              <a:rPr lang="en-US" baseline="0" dirty="0" err="1" smtClean="0">
                <a:sym typeface="Wingdings"/>
              </a:rPr>
              <a:t>RandomForest</a:t>
            </a:r>
            <a:r>
              <a:rPr lang="en-US" baseline="0" dirty="0" smtClean="0">
                <a:sym typeface="Wingdings"/>
              </a:rPr>
              <a:t> can be comparable with 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Soccer Match Results in the English Premier League</a:t>
            </a:r>
            <a:r>
              <a:rPr lang="en-US" baseline="0" dirty="0" smtClean="0">
                <a:sym typeface="Wingding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C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trades off misclassification of training examples against simplicity of the decision surface.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decision surface smooth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a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giving the model freedom to select more samples as support vectors</a:t>
            </a: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Gamma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how far the influence of a single training example reaches,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low values meaning ‘far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values meaning ‘close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’; can be seen as the inverse of the radius of influence of samples selected by the model as support vectors</a:t>
            </a: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</a:t>
                </a:r>
                <a:r>
                  <a:rPr lang="en-US" sz="1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mr-I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mr-I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it-IT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it-IT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20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</a:t>
                </a:r>
                <a:r>
                  <a:rPr lang="en-US" sz="1200" dirty="0" smtClean="0"/>
                  <a:t>(</a:t>
                </a:r>
                <a:r>
                  <a:rPr lang="it-IT" sz="1200" i="0">
                    <a:latin typeface="Cambria Math" charset="0"/>
                  </a:rPr>
                  <a:t>𝑋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=x, </a:t>
                </a:r>
                <a:r>
                  <a:rPr lang="it-IT" sz="1200" i="0">
                    <a:latin typeface="Cambria Math" charset="0"/>
                  </a:rPr>
                  <a:t>𝑌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=y)= 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𝜆^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𝑥 𝑒^(−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𝜆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𝑥!</a:t>
                </a:r>
                <a:r>
                  <a:rPr lang="mr-IN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𝑒^(−</a:t>
                </a:r>
                <a:r>
                  <a:rPr lang="it-IT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!</a:t>
                </a:r>
                <a:endParaRPr lang="en-US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Overcome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the bests</a:t>
            </a:r>
            <a:endParaRPr lang="en-US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0051"/>
              </p:ext>
            </p:extLst>
          </p:nvPr>
        </p:nvGraphicFramePr>
        <p:xfrm>
          <a:off x="775703" y="2057401"/>
          <a:ext cx="5346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85770"/>
              </p:ext>
            </p:extLst>
          </p:nvPr>
        </p:nvGraphicFramePr>
        <p:xfrm>
          <a:off x="6934200" y="2057401"/>
          <a:ext cx="4572000" cy="427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The Most precise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“Team Form”, Representation: 3</a:t>
            </a:r>
          </a:p>
          <a:p>
            <a:pPr lvl="1"/>
            <a:r>
              <a:rPr lang="en-US" dirty="0" smtClean="0"/>
              <a:t>Home vs Away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home_n</a:t>
            </a:r>
            <a:r>
              <a:rPr lang="en-US" dirty="0"/>
              <a:t> - </a:t>
            </a:r>
            <a:r>
              <a:rPr lang="en-US" dirty="0" err="1"/>
              <a:t>away_form</a:t>
            </a:r>
            <a:r>
              <a:rPr lang="en-US" dirty="0"/>
              <a:t> / </a:t>
            </a:r>
            <a:r>
              <a:rPr lang="en-US" dirty="0" err="1"/>
              <a:t>away_n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form</a:t>
            </a:r>
            <a:r>
              <a:rPr lang="en-US" dirty="0" smtClean="0"/>
              <a:t>: points gathered in the last </a:t>
            </a:r>
            <a:r>
              <a:rPr lang="en-US" i="1" dirty="0" smtClean="0"/>
              <a:t>n</a:t>
            </a:r>
            <a:r>
              <a:rPr lang="en-US" dirty="0" smtClean="0"/>
              <a:t> matches</a:t>
            </a:r>
          </a:p>
          <a:p>
            <a:pPr lvl="1"/>
            <a:endParaRPr lang="en-US" dirty="0"/>
          </a:p>
          <a:p>
            <a:r>
              <a:rPr lang="en-US" dirty="0"/>
              <a:t>Algorithm: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SVM (</a:t>
            </a:r>
            <a:r>
              <a:rPr lang="en-US" dirty="0" err="1" smtClean="0"/>
              <a:t>rbf</a:t>
            </a:r>
            <a:r>
              <a:rPr lang="en-US" dirty="0" smtClean="0"/>
              <a:t> Kernel)</a:t>
            </a:r>
          </a:p>
          <a:p>
            <a:pPr lvl="1"/>
            <a:r>
              <a:rPr lang="en-US" dirty="0" smtClean="0"/>
              <a:t>Grid search of </a:t>
            </a:r>
            <a:r>
              <a:rPr lang="en-US" u="sng" dirty="0" smtClean="0"/>
              <a:t>C</a:t>
            </a:r>
            <a:r>
              <a:rPr lang="en-US" dirty="0" smtClean="0"/>
              <a:t> and </a:t>
            </a:r>
            <a:r>
              <a:rPr lang="en-US" u="sng" dirty="0" smtClean="0"/>
              <a:t>gamma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Precision: 48,9%</a:t>
            </a:r>
          </a:p>
          <a:p>
            <a:r>
              <a:rPr lang="en-US" dirty="0" smtClean="0"/>
              <a:t>Secs per Match: 0,993 secs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68" y="3299591"/>
            <a:ext cx="3663532" cy="28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916" y="639315"/>
            <a:ext cx="8610600" cy="129302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fastest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Input: “Team strength”, Poisson (Maher’s model)</a:t>
                </a:r>
                <a:endParaRPr lang="en-US" sz="1800" dirty="0"/>
              </a:p>
              <a:p>
                <a:r>
                  <a:rPr lang="en-US" sz="1800" dirty="0" err="1" smtClean="0"/>
                  <a:t>Serie</a:t>
                </a:r>
                <a:r>
                  <a:rPr lang="en-US" sz="1800" dirty="0" smtClean="0"/>
                  <a:t> A (2015/2016):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avg_home_goal</a:t>
                </a:r>
                <a:r>
                  <a:rPr lang="en-US" sz="1800" dirty="0" smtClean="0"/>
                  <a:t> = 1,47</a:t>
                </a:r>
              </a:p>
              <a:p>
                <a:pPr lvl="1"/>
                <a:r>
                  <a:rPr lang="en-US" sz="1800" dirty="0" err="1"/>
                  <a:t>a</a:t>
                </a:r>
                <a:r>
                  <a:rPr lang="en-US" sz="1800" dirty="0" err="1" smtClean="0"/>
                  <a:t>vg_away_goal</a:t>
                </a:r>
                <a:r>
                  <a:rPr lang="en-US" sz="1800" dirty="0" smtClean="0"/>
                  <a:t> = 1,10</a:t>
                </a:r>
              </a:p>
              <a:p>
                <a:pPr lvl="1"/>
                <a:endParaRPr lang="en-US" sz="1800" dirty="0"/>
              </a:p>
              <a:p>
                <a:r>
                  <a:rPr lang="en-US" sz="1800" dirty="0" smtClean="0"/>
                  <a:t>Team-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vs Team-j: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: goal team 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will score to to team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800" i="1">
                            <a:latin typeface="Cambria Math" charset="0"/>
                          </a:rPr>
                          <m:t>𝑖</m:t>
                        </m:r>
                        <m:r>
                          <a:rPr lang="it-IT" sz="1800" i="1">
                            <a:latin typeface="Cambria Math" charset="0"/>
                          </a:rPr>
                          <m:t>,</m:t>
                        </m:r>
                        <m:r>
                          <a:rPr lang="it-IT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: goal </a:t>
                </a:r>
                <a:r>
                  <a:rPr lang="en-US" sz="1800" dirty="0" smtClean="0"/>
                  <a:t>team j </a:t>
                </a:r>
                <a:r>
                  <a:rPr lang="en-US" sz="1800" dirty="0"/>
                  <a:t>will score to to team </a:t>
                </a:r>
                <a:r>
                  <a:rPr lang="en-US" sz="1800" dirty="0" err="1" smtClean="0"/>
                  <a:t>i</a:t>
                </a:r>
                <a:endParaRPr lang="en-US" sz="1800" dirty="0"/>
              </a:p>
              <a:p>
                <a:pPr lvl="1"/>
                <a:endParaRPr lang="it-IT" sz="180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attack rate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defense rate</a:t>
                </a:r>
              </a:p>
              <a:p>
                <a:endParaRPr lang="en-US" sz="1800" dirty="0" smtClean="0"/>
              </a:p>
              <a:p>
                <a:r>
                  <a:rPr lang="en-US" sz="1800" dirty="0"/>
                  <a:t>Precision: </a:t>
                </a:r>
                <a:r>
                  <a:rPr lang="en-US" sz="1800" dirty="0" smtClean="0"/>
                  <a:t>47,2%</a:t>
                </a:r>
                <a:endParaRPr lang="en-US" sz="1800" dirty="0"/>
              </a:p>
              <a:p>
                <a:r>
                  <a:rPr lang="en-US" sz="1800" dirty="0"/>
                  <a:t>Secs per Match: </a:t>
                </a:r>
                <a:r>
                  <a:rPr lang="en-US" sz="1800" dirty="0" smtClean="0"/>
                  <a:t>0,077 </a:t>
                </a:r>
                <a:r>
                  <a:rPr lang="en-US" sz="1800" dirty="0"/>
                  <a:t>secs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  <a:blipFill rotWithShape="0">
                <a:blip r:embed="rId3"/>
                <a:stretch>
                  <a:fillRect l="-602" t="-1869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334376"/>
              </p:ext>
            </p:extLst>
          </p:nvPr>
        </p:nvGraphicFramePr>
        <p:xfrm>
          <a:off x="7321216" y="418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63834"/>
              </p:ext>
            </p:extLst>
          </p:nvPr>
        </p:nvGraphicFramePr>
        <p:xfrm>
          <a:off x="7321216" y="16635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717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406</TotalTime>
  <Words>827</Words>
  <Application>Microsoft Macintosh PowerPoint</Application>
  <PresentationFormat>Widescreen</PresentationFormat>
  <Paragraphs>138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Overcome difficulties</vt:lpstr>
      <vt:lpstr>Comparisons of the bests</vt:lpstr>
      <vt:lpstr> The Most precise </vt:lpstr>
      <vt:lpstr>The fastest</vt:lpstr>
      <vt:lpstr>Look at the next match…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92</cp:revision>
  <dcterms:created xsi:type="dcterms:W3CDTF">2017-02-27T11:15:06Z</dcterms:created>
  <dcterms:modified xsi:type="dcterms:W3CDTF">2017-03-20T12:44:30Z</dcterms:modified>
</cp:coreProperties>
</file>