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55"/>
    <p:restoredTop sz="70137"/>
  </p:normalViewPr>
  <p:slideViewPr>
    <p:cSldViewPr snapToGrid="0" snapToObjects="1">
      <p:cViewPr varScale="1">
        <p:scale>
          <a:sx n="106" d="100"/>
          <a:sy n="106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Window_Input_ML!$B$4</c:f>
              <c:strCache>
                <c:ptCount val="1"/>
                <c:pt idx="0">
                  <c:v>Sklearn_KNN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Window_Input_ML!$F$4:$F$14</c:f>
              <c:numCache>
                <c:formatCode>General</c:formatCode>
                <c:ptCount val="11"/>
                <c:pt idx="0">
                  <c:v>0.464</c:v>
                </c:pt>
                <c:pt idx="1">
                  <c:v>0.438</c:v>
                </c:pt>
                <c:pt idx="2">
                  <c:v>0.458</c:v>
                </c:pt>
                <c:pt idx="3">
                  <c:v>0.465</c:v>
                </c:pt>
                <c:pt idx="4">
                  <c:v>0.487</c:v>
                </c:pt>
                <c:pt idx="5">
                  <c:v>0.491</c:v>
                </c:pt>
                <c:pt idx="6">
                  <c:v>0.503</c:v>
                </c:pt>
                <c:pt idx="7">
                  <c:v>0.501</c:v>
                </c:pt>
                <c:pt idx="8">
                  <c:v>0.491</c:v>
                </c:pt>
                <c:pt idx="9">
                  <c:v>0.579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Window_Input_ML!$B$15</c:f>
              <c:strCache>
                <c:ptCount val="1"/>
                <c:pt idx="0">
                  <c:v>Sklearn_RandomForest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Window_Input_ML!$F$15:$F$25</c:f>
              <c:numCache>
                <c:formatCode>General</c:formatCode>
                <c:ptCount val="11"/>
                <c:pt idx="0">
                  <c:v>0.398</c:v>
                </c:pt>
                <c:pt idx="1">
                  <c:v>0.413</c:v>
                </c:pt>
                <c:pt idx="2">
                  <c:v>0.411</c:v>
                </c:pt>
                <c:pt idx="3">
                  <c:v>0.411</c:v>
                </c:pt>
                <c:pt idx="4">
                  <c:v>0.447</c:v>
                </c:pt>
                <c:pt idx="5">
                  <c:v>0.4</c:v>
                </c:pt>
                <c:pt idx="6">
                  <c:v>0.448</c:v>
                </c:pt>
                <c:pt idx="7">
                  <c:v>0.414</c:v>
                </c:pt>
                <c:pt idx="8">
                  <c:v>0.357</c:v>
                </c:pt>
                <c:pt idx="9">
                  <c:v>0.459</c:v>
                </c:pt>
                <c:pt idx="10">
                  <c:v>0.537</c:v>
                </c:pt>
              </c:numCache>
            </c:numRef>
          </c:val>
        </c:ser>
        <c:ser>
          <c:idx val="2"/>
          <c:order val="2"/>
          <c:tx>
            <c:strRef>
              <c:f>Window_Input_ML!$B$26</c:f>
              <c:strCache>
                <c:ptCount val="1"/>
                <c:pt idx="0">
                  <c:v>Sklearn_SVM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Window_Input_ML!$F$26:$F$36</c:f>
              <c:numCache>
                <c:formatCode>General</c:formatCode>
                <c:ptCount val="11"/>
                <c:pt idx="0">
                  <c:v>0.453</c:v>
                </c:pt>
                <c:pt idx="1">
                  <c:v>0.456</c:v>
                </c:pt>
                <c:pt idx="2">
                  <c:v>0.474</c:v>
                </c:pt>
                <c:pt idx="3">
                  <c:v>0.497</c:v>
                </c:pt>
                <c:pt idx="4">
                  <c:v>0.491</c:v>
                </c:pt>
                <c:pt idx="5">
                  <c:v>0.504</c:v>
                </c:pt>
                <c:pt idx="6">
                  <c:v>0.515</c:v>
                </c:pt>
                <c:pt idx="7">
                  <c:v>0.507</c:v>
                </c:pt>
                <c:pt idx="8">
                  <c:v>0.511</c:v>
                </c:pt>
                <c:pt idx="9">
                  <c:v>0.536</c:v>
                </c:pt>
                <c:pt idx="10">
                  <c:v>0.564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0543152"/>
        <c:axId val="840545200"/>
      </c:barChart>
      <c:catAx>
        <c:axId val="84054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545200"/>
        <c:crosses val="autoZero"/>
        <c:auto val="1"/>
        <c:lblAlgn val="ctr"/>
        <c:lblOffset val="100"/>
        <c:noMultiLvlLbl val="0"/>
      </c:catAx>
      <c:valAx>
        <c:axId val="84054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543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Most</a:t>
            </a:r>
            <a:r>
              <a:rPr lang="en-US" baseline="0" dirty="0" smtClean="0"/>
              <a:t> accurate teams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'3_BEST TEAMS'!$A$1</c:f>
              <c:strCache>
                <c:ptCount val="1"/>
                <c:pt idx="0">
                  <c:v>2014/2015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'3_BEST TEAMS'!$A$2:$A$39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'3_BEST TEAMS'!$B$2:$B$39</c:f>
              <c:numCache>
                <c:formatCode>General</c:formatCode>
                <c:ptCount val="38"/>
                <c:pt idx="0">
                  <c:v>1.17</c:v>
                </c:pt>
                <c:pt idx="1">
                  <c:v>1.5</c:v>
                </c:pt>
                <c:pt idx="2">
                  <c:v>4.55</c:v>
                </c:pt>
                <c:pt idx="3">
                  <c:v>6.82</c:v>
                </c:pt>
                <c:pt idx="4">
                  <c:v>6.7</c:v>
                </c:pt>
                <c:pt idx="5">
                  <c:v>6.4</c:v>
                </c:pt>
                <c:pt idx="6">
                  <c:v>4.8</c:v>
                </c:pt>
                <c:pt idx="7">
                  <c:v>3.12</c:v>
                </c:pt>
                <c:pt idx="8">
                  <c:v>-0.7</c:v>
                </c:pt>
                <c:pt idx="9">
                  <c:v>-5.7</c:v>
                </c:pt>
                <c:pt idx="10">
                  <c:v>-5.21</c:v>
                </c:pt>
                <c:pt idx="11">
                  <c:v>-6.38</c:v>
                </c:pt>
                <c:pt idx="12">
                  <c:v>-4.71</c:v>
                </c:pt>
                <c:pt idx="13">
                  <c:v>-3.76</c:v>
                </c:pt>
                <c:pt idx="14">
                  <c:v>-4.18</c:v>
                </c:pt>
                <c:pt idx="15">
                  <c:v>-4.58</c:v>
                </c:pt>
                <c:pt idx="16">
                  <c:v>-6.67</c:v>
                </c:pt>
                <c:pt idx="17">
                  <c:v>-7.44</c:v>
                </c:pt>
                <c:pt idx="18">
                  <c:v>-2.53</c:v>
                </c:pt>
                <c:pt idx="19">
                  <c:v>-3.86</c:v>
                </c:pt>
                <c:pt idx="20">
                  <c:v>-3.55</c:v>
                </c:pt>
                <c:pt idx="21">
                  <c:v>1.54</c:v>
                </c:pt>
                <c:pt idx="22">
                  <c:v>0.17</c:v>
                </c:pt>
                <c:pt idx="23">
                  <c:v>0.28</c:v>
                </c:pt>
                <c:pt idx="24">
                  <c:v>2.88</c:v>
                </c:pt>
                <c:pt idx="25">
                  <c:v>-1.92</c:v>
                </c:pt>
                <c:pt idx="26">
                  <c:v>-4.5</c:v>
                </c:pt>
                <c:pt idx="27">
                  <c:v>-4.86</c:v>
                </c:pt>
                <c:pt idx="28">
                  <c:v>-5.3</c:v>
                </c:pt>
                <c:pt idx="29">
                  <c:v>-3.19</c:v>
                </c:pt>
                <c:pt idx="30">
                  <c:v>-2.29</c:v>
                </c:pt>
                <c:pt idx="31">
                  <c:v>-5.79</c:v>
                </c:pt>
                <c:pt idx="32">
                  <c:v>-4.769999999999999</c:v>
                </c:pt>
                <c:pt idx="33">
                  <c:v>-4.51</c:v>
                </c:pt>
                <c:pt idx="34">
                  <c:v>-7.51</c:v>
                </c:pt>
                <c:pt idx="35">
                  <c:v>-2.31</c:v>
                </c:pt>
                <c:pt idx="36">
                  <c:v>0.54</c:v>
                </c:pt>
                <c:pt idx="37">
                  <c:v>0.44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'3_BEST TEAMS'!$A$40</c:f>
              <c:strCache>
                <c:ptCount val="1"/>
                <c:pt idx="0">
                  <c:v>2015/2016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'3_BEST TEAMS'!$A$2:$A$39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'3_BEST TEAMS'!$B$41:$B$78</c:f>
              <c:numCache>
                <c:formatCode>General</c:formatCode>
                <c:ptCount val="38"/>
                <c:pt idx="0">
                  <c:v>-2.55</c:v>
                </c:pt>
                <c:pt idx="1">
                  <c:v>-1.25</c:v>
                </c:pt>
                <c:pt idx="2">
                  <c:v>-4.05</c:v>
                </c:pt>
                <c:pt idx="3">
                  <c:v>-3.65</c:v>
                </c:pt>
                <c:pt idx="4">
                  <c:v>-0.82</c:v>
                </c:pt>
                <c:pt idx="5">
                  <c:v>8.23</c:v>
                </c:pt>
                <c:pt idx="6">
                  <c:v>7.28</c:v>
                </c:pt>
                <c:pt idx="7">
                  <c:v>7.33</c:v>
                </c:pt>
                <c:pt idx="8">
                  <c:v>6.46</c:v>
                </c:pt>
                <c:pt idx="9">
                  <c:v>5.9</c:v>
                </c:pt>
                <c:pt idx="10">
                  <c:v>4.47</c:v>
                </c:pt>
                <c:pt idx="11">
                  <c:v>4.44</c:v>
                </c:pt>
                <c:pt idx="12">
                  <c:v>2.46</c:v>
                </c:pt>
                <c:pt idx="13">
                  <c:v>0.65</c:v>
                </c:pt>
                <c:pt idx="14">
                  <c:v>-0.76</c:v>
                </c:pt>
                <c:pt idx="15">
                  <c:v>-1.09</c:v>
                </c:pt>
                <c:pt idx="16">
                  <c:v>-2.03</c:v>
                </c:pt>
                <c:pt idx="17">
                  <c:v>-1.78</c:v>
                </c:pt>
                <c:pt idx="18">
                  <c:v>-1.88</c:v>
                </c:pt>
                <c:pt idx="19">
                  <c:v>-3.51</c:v>
                </c:pt>
                <c:pt idx="20">
                  <c:v>0.88</c:v>
                </c:pt>
                <c:pt idx="21">
                  <c:v>-2.59</c:v>
                </c:pt>
                <c:pt idx="22">
                  <c:v>-0.98</c:v>
                </c:pt>
                <c:pt idx="23">
                  <c:v>-3.98</c:v>
                </c:pt>
                <c:pt idx="24">
                  <c:v>-1.3</c:v>
                </c:pt>
                <c:pt idx="25">
                  <c:v>-2.91</c:v>
                </c:pt>
                <c:pt idx="26">
                  <c:v>-6.34</c:v>
                </c:pt>
                <c:pt idx="27">
                  <c:v>-6.3</c:v>
                </c:pt>
                <c:pt idx="28">
                  <c:v>-6.1</c:v>
                </c:pt>
                <c:pt idx="29">
                  <c:v>-6.86</c:v>
                </c:pt>
                <c:pt idx="30">
                  <c:v>-8.46</c:v>
                </c:pt>
                <c:pt idx="31">
                  <c:v>-9.11</c:v>
                </c:pt>
                <c:pt idx="32">
                  <c:v>-10.97</c:v>
                </c:pt>
                <c:pt idx="33">
                  <c:v>-8.82</c:v>
                </c:pt>
                <c:pt idx="34">
                  <c:v>-0.57</c:v>
                </c:pt>
                <c:pt idx="35">
                  <c:v>2.47</c:v>
                </c:pt>
                <c:pt idx="36">
                  <c:v>1.09</c:v>
                </c:pt>
                <c:pt idx="37">
                  <c:v>0.64</c:v>
                </c:pt>
              </c:numCache>
            </c:numRef>
          </c:val>
          <c:smooth val="0"/>
        </c:ser>
        <c:ser>
          <c:idx val="2"/>
          <c:order val="2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'3_BEST TEAMS'!$A$2:$A$39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'3_BEST TEAMS'!$C$2:$C$39</c:f>
              <c:numCache>
                <c:formatCode>General</c:formatCode>
                <c:ptCount val="3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8171920"/>
        <c:axId val="1042728336"/>
      </c:lineChart>
      <c:catAx>
        <c:axId val="151817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2728336"/>
        <c:crosses val="autoZero"/>
        <c:auto val="1"/>
        <c:lblAlgn val="ctr"/>
        <c:lblOffset val="100"/>
        <c:noMultiLvlLbl val="0"/>
      </c:catAx>
      <c:valAx>
        <c:axId val="104272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8171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Smart Bet on the most accurate teams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'4_ 2x3'!$A$1</c:f>
              <c:strCache>
                <c:ptCount val="1"/>
                <c:pt idx="0">
                  <c:v>2014/2015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'4_ 2x3'!$A$2:$A$39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'4_ 2x3'!$B$2:$B$39</c:f>
              <c:numCache>
                <c:formatCode>General</c:formatCode>
                <c:ptCount val="38"/>
                <c:pt idx="0">
                  <c:v>0.5</c:v>
                </c:pt>
                <c:pt idx="1">
                  <c:v>2.1</c:v>
                </c:pt>
                <c:pt idx="2">
                  <c:v>6.15</c:v>
                </c:pt>
                <c:pt idx="3">
                  <c:v>7.85</c:v>
                </c:pt>
                <c:pt idx="4">
                  <c:v>7.4</c:v>
                </c:pt>
                <c:pt idx="5">
                  <c:v>6.4</c:v>
                </c:pt>
                <c:pt idx="6">
                  <c:v>4.5</c:v>
                </c:pt>
                <c:pt idx="7">
                  <c:v>2.6</c:v>
                </c:pt>
                <c:pt idx="8">
                  <c:v>0.4</c:v>
                </c:pt>
                <c:pt idx="9">
                  <c:v>-2.6</c:v>
                </c:pt>
                <c:pt idx="10">
                  <c:v>-3.6</c:v>
                </c:pt>
                <c:pt idx="11">
                  <c:v>-3.6</c:v>
                </c:pt>
                <c:pt idx="12">
                  <c:v>-3.6</c:v>
                </c:pt>
                <c:pt idx="13">
                  <c:v>-2.27</c:v>
                </c:pt>
                <c:pt idx="14">
                  <c:v>-1.69</c:v>
                </c:pt>
                <c:pt idx="15">
                  <c:v>0.91</c:v>
                </c:pt>
                <c:pt idx="16">
                  <c:v>-0.18</c:v>
                </c:pt>
                <c:pt idx="17">
                  <c:v>-0.68</c:v>
                </c:pt>
                <c:pt idx="18">
                  <c:v>3.05</c:v>
                </c:pt>
                <c:pt idx="19">
                  <c:v>1.05</c:v>
                </c:pt>
                <c:pt idx="20">
                  <c:v>0.31</c:v>
                </c:pt>
                <c:pt idx="21">
                  <c:v>4.71</c:v>
                </c:pt>
                <c:pt idx="22">
                  <c:v>3.34</c:v>
                </c:pt>
                <c:pt idx="23">
                  <c:v>3.34</c:v>
                </c:pt>
                <c:pt idx="24">
                  <c:v>6.94</c:v>
                </c:pt>
                <c:pt idx="25">
                  <c:v>5.14</c:v>
                </c:pt>
                <c:pt idx="26">
                  <c:v>1.94</c:v>
                </c:pt>
                <c:pt idx="27">
                  <c:v>1.18</c:v>
                </c:pt>
                <c:pt idx="28">
                  <c:v>1.01</c:v>
                </c:pt>
                <c:pt idx="29">
                  <c:v>1.01</c:v>
                </c:pt>
                <c:pt idx="30">
                  <c:v>2.91</c:v>
                </c:pt>
                <c:pt idx="31">
                  <c:v>1.41</c:v>
                </c:pt>
                <c:pt idx="32">
                  <c:v>1.08</c:v>
                </c:pt>
                <c:pt idx="33">
                  <c:v>1.48</c:v>
                </c:pt>
                <c:pt idx="34">
                  <c:v>0.48</c:v>
                </c:pt>
                <c:pt idx="35">
                  <c:v>5.46</c:v>
                </c:pt>
                <c:pt idx="36">
                  <c:v>7.16</c:v>
                </c:pt>
                <c:pt idx="37">
                  <c:v>6.66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'4_ 2x3'!$A$40</c:f>
              <c:strCache>
                <c:ptCount val="1"/>
                <c:pt idx="0">
                  <c:v>2015/2016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'4_ 2x3'!$A$2:$A$39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'4_ 2x3'!$B$41:$B$78</c:f>
              <c:numCache>
                <c:formatCode>General</c:formatCode>
                <c:ptCount val="38"/>
                <c:pt idx="0">
                  <c:v>-1.5</c:v>
                </c:pt>
                <c:pt idx="1">
                  <c:v>-0.2</c:v>
                </c:pt>
                <c:pt idx="2">
                  <c:v>-2.2</c:v>
                </c:pt>
                <c:pt idx="3">
                  <c:v>-0.8</c:v>
                </c:pt>
                <c:pt idx="4">
                  <c:v>-0.8</c:v>
                </c:pt>
                <c:pt idx="5">
                  <c:v>8.25</c:v>
                </c:pt>
                <c:pt idx="6">
                  <c:v>7.25</c:v>
                </c:pt>
                <c:pt idx="7">
                  <c:v>6.25</c:v>
                </c:pt>
                <c:pt idx="8">
                  <c:v>5.05</c:v>
                </c:pt>
                <c:pt idx="9">
                  <c:v>3.8</c:v>
                </c:pt>
                <c:pt idx="10">
                  <c:v>2.8</c:v>
                </c:pt>
                <c:pt idx="11">
                  <c:v>1.5</c:v>
                </c:pt>
                <c:pt idx="12">
                  <c:v>0.5</c:v>
                </c:pt>
                <c:pt idx="13">
                  <c:v>-1.5</c:v>
                </c:pt>
                <c:pt idx="14">
                  <c:v>-4.5</c:v>
                </c:pt>
                <c:pt idx="15">
                  <c:v>-4.5</c:v>
                </c:pt>
                <c:pt idx="16">
                  <c:v>-4.5</c:v>
                </c:pt>
                <c:pt idx="17">
                  <c:v>-3.42</c:v>
                </c:pt>
                <c:pt idx="18">
                  <c:v>-1.02</c:v>
                </c:pt>
                <c:pt idx="19">
                  <c:v>-3.45</c:v>
                </c:pt>
                <c:pt idx="20">
                  <c:v>-1.65</c:v>
                </c:pt>
                <c:pt idx="21">
                  <c:v>-4.65</c:v>
                </c:pt>
                <c:pt idx="22">
                  <c:v>-4.65</c:v>
                </c:pt>
                <c:pt idx="23">
                  <c:v>-5.65</c:v>
                </c:pt>
                <c:pt idx="24">
                  <c:v>-5.4</c:v>
                </c:pt>
                <c:pt idx="25">
                  <c:v>-6.3</c:v>
                </c:pt>
                <c:pt idx="26">
                  <c:v>-9.3</c:v>
                </c:pt>
                <c:pt idx="27">
                  <c:v>-8.77</c:v>
                </c:pt>
                <c:pt idx="28">
                  <c:v>-9.17</c:v>
                </c:pt>
                <c:pt idx="29">
                  <c:v>-9.220000000000001</c:v>
                </c:pt>
                <c:pt idx="30">
                  <c:v>-12.22</c:v>
                </c:pt>
                <c:pt idx="31">
                  <c:v>-12.17</c:v>
                </c:pt>
                <c:pt idx="32">
                  <c:v>-14.17</c:v>
                </c:pt>
                <c:pt idx="33">
                  <c:v>-13.07</c:v>
                </c:pt>
                <c:pt idx="34">
                  <c:v>-6.07</c:v>
                </c:pt>
                <c:pt idx="35">
                  <c:v>-3.87</c:v>
                </c:pt>
                <c:pt idx="36">
                  <c:v>-5.87</c:v>
                </c:pt>
                <c:pt idx="37">
                  <c:v>-7.87</c:v>
                </c:pt>
              </c:numCache>
            </c:numRef>
          </c:val>
          <c:smooth val="0"/>
        </c:ser>
        <c:ser>
          <c:idx val="2"/>
          <c:order val="2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'4_ 2x3'!$A$2:$A$39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'4_ 2x3'!$C$2:$C$39</c:f>
              <c:numCache>
                <c:formatCode>General</c:formatCode>
                <c:ptCount val="3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1818320"/>
        <c:axId val="1045498016"/>
      </c:lineChart>
      <c:catAx>
        <c:axId val="111181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5498016"/>
        <c:crosses val="autoZero"/>
        <c:auto val="1"/>
        <c:lblAlgn val="ctr"/>
        <c:lblOffset val="100"/>
        <c:noMultiLvlLbl val="0"/>
      </c:catAx>
      <c:valAx>
        <c:axId val="104549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818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Seconds x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Window_Input_ML!$B$4</c:f>
              <c:strCache>
                <c:ptCount val="1"/>
                <c:pt idx="0">
                  <c:v>Sklearn_KNN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Window_Input_ML!$G$4:$G$14</c:f>
              <c:numCache>
                <c:formatCode>General</c:formatCode>
                <c:ptCount val="11"/>
                <c:pt idx="0">
                  <c:v>0.342</c:v>
                </c:pt>
                <c:pt idx="1">
                  <c:v>0.157</c:v>
                </c:pt>
                <c:pt idx="2">
                  <c:v>0.286</c:v>
                </c:pt>
                <c:pt idx="3">
                  <c:v>0.643</c:v>
                </c:pt>
                <c:pt idx="4">
                  <c:v>1.922</c:v>
                </c:pt>
                <c:pt idx="5">
                  <c:v>3.717</c:v>
                </c:pt>
                <c:pt idx="6">
                  <c:v>5.874</c:v>
                </c:pt>
                <c:pt idx="7">
                  <c:v>7.925</c:v>
                </c:pt>
                <c:pt idx="8">
                  <c:v>11.109</c:v>
                </c:pt>
                <c:pt idx="9">
                  <c:v>18.636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Window_Input_ML!$B$15</c:f>
              <c:strCache>
                <c:ptCount val="1"/>
                <c:pt idx="0">
                  <c:v>Sklearn_RandomForest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Window_Input_ML!$G$15:$G$25</c:f>
              <c:numCache>
                <c:formatCode>General</c:formatCode>
                <c:ptCount val="11"/>
                <c:pt idx="0">
                  <c:v>0.148</c:v>
                </c:pt>
                <c:pt idx="1">
                  <c:v>0.153</c:v>
                </c:pt>
                <c:pt idx="2">
                  <c:v>0.306</c:v>
                </c:pt>
                <c:pt idx="3">
                  <c:v>0.715</c:v>
                </c:pt>
                <c:pt idx="4">
                  <c:v>2.17</c:v>
                </c:pt>
                <c:pt idx="5">
                  <c:v>4.204</c:v>
                </c:pt>
                <c:pt idx="6">
                  <c:v>6.111</c:v>
                </c:pt>
                <c:pt idx="7">
                  <c:v>7.829</c:v>
                </c:pt>
                <c:pt idx="8">
                  <c:v>10.055</c:v>
                </c:pt>
                <c:pt idx="9">
                  <c:v>12.705</c:v>
                </c:pt>
                <c:pt idx="10">
                  <c:v>22.228</c:v>
                </c:pt>
              </c:numCache>
            </c:numRef>
          </c:val>
        </c:ser>
        <c:ser>
          <c:idx val="2"/>
          <c:order val="2"/>
          <c:tx>
            <c:strRef>
              <c:f>Window_Input_ML!$B$26</c:f>
              <c:strCache>
                <c:ptCount val="1"/>
                <c:pt idx="0">
                  <c:v>Sklearn_SVM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Window_Input_ML!$G$26:$G$36</c:f>
              <c:numCache>
                <c:formatCode>General</c:formatCode>
                <c:ptCount val="11"/>
                <c:pt idx="0">
                  <c:v>0.158</c:v>
                </c:pt>
                <c:pt idx="1">
                  <c:v>0.173</c:v>
                </c:pt>
                <c:pt idx="2">
                  <c:v>0.33</c:v>
                </c:pt>
                <c:pt idx="3">
                  <c:v>0.784</c:v>
                </c:pt>
                <c:pt idx="4">
                  <c:v>2.448</c:v>
                </c:pt>
                <c:pt idx="5">
                  <c:v>4.268</c:v>
                </c:pt>
                <c:pt idx="6">
                  <c:v>5.648</c:v>
                </c:pt>
                <c:pt idx="7">
                  <c:v>6.401</c:v>
                </c:pt>
                <c:pt idx="8">
                  <c:v>7.937</c:v>
                </c:pt>
                <c:pt idx="9">
                  <c:v>11.166</c:v>
                </c:pt>
                <c:pt idx="10">
                  <c:v>21.06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0573552"/>
        <c:axId val="840576304"/>
      </c:barChart>
      <c:catAx>
        <c:axId val="84057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576304"/>
        <c:crosses val="autoZero"/>
        <c:auto val="1"/>
        <c:lblAlgn val="ctr"/>
        <c:lblOffset val="100"/>
        <c:noMultiLvlLbl val="0"/>
      </c:catAx>
      <c:valAx>
        <c:axId val="84057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573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Window_Input_ML!$B$4</c:f>
              <c:strCache>
                <c:ptCount val="1"/>
                <c:pt idx="0">
                  <c:v>Sklearn_KNN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Window_Input_ML!$D$4:$D$14</c:f>
              <c:numCache>
                <c:formatCode>General</c:formatCode>
                <c:ptCount val="11"/>
                <c:pt idx="0">
                  <c:v>2771.0</c:v>
                </c:pt>
                <c:pt idx="1">
                  <c:v>2729.0</c:v>
                </c:pt>
                <c:pt idx="2">
                  <c:v>2556.0</c:v>
                </c:pt>
                <c:pt idx="3">
                  <c:v>2207.0</c:v>
                </c:pt>
                <c:pt idx="4">
                  <c:v>1649.0</c:v>
                </c:pt>
                <c:pt idx="5">
                  <c:v>1217.0</c:v>
                </c:pt>
                <c:pt idx="6">
                  <c:v>871.0</c:v>
                </c:pt>
                <c:pt idx="7">
                  <c:v>595.0</c:v>
                </c:pt>
                <c:pt idx="8">
                  <c:v>342.0</c:v>
                </c:pt>
                <c:pt idx="9">
                  <c:v>140.0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Window_Input_ML!$B$15</c:f>
              <c:strCache>
                <c:ptCount val="1"/>
                <c:pt idx="0">
                  <c:v>Sklearn_RandomForest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Window_Input_ML!$D$15:$D$25</c:f>
              <c:numCache>
                <c:formatCode>General</c:formatCode>
                <c:ptCount val="11"/>
                <c:pt idx="0">
                  <c:v>2811.0</c:v>
                </c:pt>
                <c:pt idx="1">
                  <c:v>2769.0</c:v>
                </c:pt>
                <c:pt idx="2">
                  <c:v>2596.0</c:v>
                </c:pt>
                <c:pt idx="3">
                  <c:v>2248.0</c:v>
                </c:pt>
                <c:pt idx="4">
                  <c:v>1689.0</c:v>
                </c:pt>
                <c:pt idx="5">
                  <c:v>1261.0</c:v>
                </c:pt>
                <c:pt idx="6">
                  <c:v>918.0</c:v>
                </c:pt>
                <c:pt idx="7">
                  <c:v>645.0</c:v>
                </c:pt>
                <c:pt idx="8">
                  <c:v>390.0</c:v>
                </c:pt>
                <c:pt idx="9">
                  <c:v>187.0</c:v>
                </c:pt>
                <c:pt idx="10">
                  <c:v>46.0</c:v>
                </c:pt>
              </c:numCache>
            </c:numRef>
          </c:val>
        </c:ser>
        <c:ser>
          <c:idx val="2"/>
          <c:order val="2"/>
          <c:tx>
            <c:strRef>
              <c:f>Window_Input_ML!$B$26</c:f>
              <c:strCache>
                <c:ptCount val="1"/>
                <c:pt idx="0">
                  <c:v>Sklearn_SVM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Window_Input_ML!$D$26:$D$36</c:f>
              <c:numCache>
                <c:formatCode>General</c:formatCode>
                <c:ptCount val="11"/>
                <c:pt idx="0">
                  <c:v>2811.0</c:v>
                </c:pt>
                <c:pt idx="1">
                  <c:v>2769.0</c:v>
                </c:pt>
                <c:pt idx="2">
                  <c:v>2596.0</c:v>
                </c:pt>
                <c:pt idx="3">
                  <c:v>2248.0</c:v>
                </c:pt>
                <c:pt idx="4">
                  <c:v>1689.0</c:v>
                </c:pt>
                <c:pt idx="5">
                  <c:v>1261.0</c:v>
                </c:pt>
                <c:pt idx="6">
                  <c:v>909.0</c:v>
                </c:pt>
                <c:pt idx="7">
                  <c:v>638.0</c:v>
                </c:pt>
                <c:pt idx="8">
                  <c:v>382.0</c:v>
                </c:pt>
                <c:pt idx="9">
                  <c:v>181.0</c:v>
                </c:pt>
                <c:pt idx="10">
                  <c:v>41.0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0601456"/>
        <c:axId val="840604208"/>
      </c:barChart>
      <c:catAx>
        <c:axId val="84060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604208"/>
        <c:crosses val="autoZero"/>
        <c:auto val="1"/>
        <c:lblAlgn val="ctr"/>
        <c:lblOffset val="100"/>
        <c:noMultiLvlLbl val="0"/>
      </c:catAx>
      <c:valAx>
        <c:axId val="84060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601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</a:t>
            </a:r>
            <a:r>
              <a:rPr lang="en-US" baseline="0" dirty="0" smtClean="0"/>
              <a:t> comparison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39835786559934"/>
          <c:y val="0.20737555434881"/>
          <c:w val="0.864349737532808"/>
          <c:h val="0.6979167797990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BEST!$A$4:$C$4</c:f>
              <c:strCache>
                <c:ptCount val="3"/>
                <c:pt idx="0">
                  <c:v>1_3</c:v>
                </c:pt>
                <c:pt idx="1">
                  <c:v>35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BEST!$G$4</c:f>
              <c:numCache>
                <c:formatCode>General</c:formatCode>
                <c:ptCount val="1"/>
                <c:pt idx="0">
                  <c:v>0.489</c:v>
                </c:pt>
              </c:numCache>
            </c:numRef>
          </c:val>
        </c:ser>
        <c:ser>
          <c:idx val="1"/>
          <c:order val="1"/>
          <c:tx>
            <c:strRef>
              <c:f>BEST!$A$8:$C$8</c:f>
              <c:strCache>
                <c:ptCount val="3"/>
                <c:pt idx="0">
                  <c:v>2_3</c:v>
                </c:pt>
                <c:pt idx="1">
                  <c:v>19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BEST!$G$8</c:f>
              <c:numCache>
                <c:formatCode>General</c:formatCode>
                <c:ptCount val="1"/>
                <c:pt idx="0">
                  <c:v>0.475</c:v>
                </c:pt>
              </c:numCache>
            </c:numRef>
          </c:val>
        </c:ser>
        <c:ser>
          <c:idx val="2"/>
          <c:order val="2"/>
          <c:tx>
            <c:strRef>
              <c:f>BEST!$A$10:$C$10</c:f>
              <c:strCache>
                <c:ptCount val="3"/>
                <c:pt idx="0">
                  <c:v>3</c:v>
                </c:pt>
                <c:pt idx="1">
                  <c:v>71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BEST!$G$10</c:f>
              <c:numCache>
                <c:formatCode>General</c:formatCode>
                <c:ptCount val="1"/>
                <c:pt idx="0">
                  <c:v>0.477</c:v>
                </c:pt>
              </c:numCache>
            </c:numRef>
          </c:val>
        </c:ser>
        <c:ser>
          <c:idx val="3"/>
          <c:order val="3"/>
          <c:tx>
            <c:strRef>
              <c:f>BEST!$A$12:$C$12</c:f>
              <c:strCache>
                <c:ptCount val="3"/>
                <c:pt idx="0">
                  <c:v>5</c:v>
                </c:pt>
                <c:pt idx="1">
                  <c:v>19</c:v>
                </c:pt>
                <c:pt idx="2">
                  <c:v>my_poisson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BEST!$G$12</c:f>
              <c:numCache>
                <c:formatCode>General</c:formatCode>
                <c:ptCount val="1"/>
                <c:pt idx="0">
                  <c:v>0.472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0631424"/>
        <c:axId val="840634688"/>
      </c:barChart>
      <c:catAx>
        <c:axId val="840631424"/>
        <c:scaling>
          <c:orientation val="minMax"/>
        </c:scaling>
        <c:delete val="1"/>
        <c:axPos val="b"/>
        <c:majorTickMark val="none"/>
        <c:minorTickMark val="none"/>
        <c:tickLblPos val="nextTo"/>
        <c:crossAx val="840634688"/>
        <c:crosses val="autoZero"/>
        <c:auto val="1"/>
        <c:lblAlgn val="ctr"/>
        <c:lblOffset val="100"/>
        <c:noMultiLvlLbl val="0"/>
      </c:catAx>
      <c:valAx>
        <c:axId val="840634688"/>
        <c:scaling>
          <c:orientation val="minMax"/>
          <c:max val="0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631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8764845605701"/>
          <c:y val="0.0851529550185537"/>
          <c:w val="0.738479809976247"/>
          <c:h val="0.1275955643952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mtClean="0"/>
              <a:t>Time comparison</a:t>
            </a:r>
            <a:endParaRPr lang="en-US" dirty="0"/>
          </a:p>
        </c:rich>
      </c:tx>
      <c:layout>
        <c:manualLayout>
          <c:xMode val="edge"/>
          <c:yMode val="edge"/>
          <c:x val="0.361812335958005"/>
          <c:y val="0.08622849262855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542384076990376"/>
          <c:y val="0.235615668627859"/>
          <c:w val="0.906872703412073"/>
          <c:h val="0.6529412040147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BEST!$A$4:$C$4</c:f>
              <c:strCache>
                <c:ptCount val="3"/>
                <c:pt idx="0">
                  <c:v>1_3</c:v>
                </c:pt>
                <c:pt idx="1">
                  <c:v>35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BEST!$H$4</c:f>
              <c:numCache>
                <c:formatCode>General</c:formatCode>
                <c:ptCount val="1"/>
                <c:pt idx="0">
                  <c:v>0.993</c:v>
                </c:pt>
              </c:numCache>
            </c:numRef>
          </c:val>
        </c:ser>
        <c:ser>
          <c:idx val="1"/>
          <c:order val="1"/>
          <c:tx>
            <c:strRef>
              <c:f>BEST!$A$8:$C$8</c:f>
              <c:strCache>
                <c:ptCount val="3"/>
                <c:pt idx="0">
                  <c:v>2_3</c:v>
                </c:pt>
                <c:pt idx="1">
                  <c:v>19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BEST!$H$8</c:f>
              <c:numCache>
                <c:formatCode>General</c:formatCode>
                <c:ptCount val="1"/>
                <c:pt idx="0">
                  <c:v>0.841</c:v>
                </c:pt>
              </c:numCache>
            </c:numRef>
          </c:val>
        </c:ser>
        <c:ser>
          <c:idx val="2"/>
          <c:order val="2"/>
          <c:tx>
            <c:strRef>
              <c:f>BEST!$A$10:$C$10</c:f>
              <c:strCache>
                <c:ptCount val="3"/>
                <c:pt idx="0">
                  <c:v>3</c:v>
                </c:pt>
                <c:pt idx="1">
                  <c:v>71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BEST!$H$10</c:f>
              <c:numCache>
                <c:formatCode>General</c:formatCode>
                <c:ptCount val="1"/>
                <c:pt idx="0">
                  <c:v>7.436</c:v>
                </c:pt>
              </c:numCache>
            </c:numRef>
          </c:val>
        </c:ser>
        <c:ser>
          <c:idx val="3"/>
          <c:order val="3"/>
          <c:tx>
            <c:strRef>
              <c:f>BEST!$A$12:$C$12</c:f>
              <c:strCache>
                <c:ptCount val="3"/>
                <c:pt idx="0">
                  <c:v>5</c:v>
                </c:pt>
                <c:pt idx="1">
                  <c:v>19</c:v>
                </c:pt>
                <c:pt idx="2">
                  <c:v>my_poisson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BEST!$H$12</c:f>
              <c:numCache>
                <c:formatCode>General</c:formatCode>
                <c:ptCount val="1"/>
                <c:pt idx="0">
                  <c:v>0.077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0666144"/>
        <c:axId val="840669408"/>
      </c:barChart>
      <c:catAx>
        <c:axId val="8406661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669408"/>
        <c:crosses val="autoZero"/>
        <c:auto val="1"/>
        <c:lblAlgn val="ctr"/>
        <c:lblOffset val="100"/>
        <c:noMultiLvlLbl val="0"/>
      </c:catAx>
      <c:valAx>
        <c:axId val="84066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666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06364829396325"/>
          <c:y val="0.0601851851851852"/>
          <c:w val="0.886030183727034"/>
          <c:h val="0.7097302420530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POISSON!$A$1:$B$1</c:f>
              <c:strCache>
                <c:ptCount val="1"/>
                <c:pt idx="0">
                  <c:v>Serie A Home Goals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POISSON!$A$3:$A$10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</c:numCache>
            </c:numRef>
          </c:cat>
          <c:val>
            <c:numRef>
              <c:f>POISSON!$B$3:$B$10</c:f>
              <c:numCache>
                <c:formatCode>General</c:formatCode>
                <c:ptCount val="8"/>
                <c:pt idx="0">
                  <c:v>89.0</c:v>
                </c:pt>
                <c:pt idx="1">
                  <c:v>124.0</c:v>
                </c:pt>
                <c:pt idx="2">
                  <c:v>100.0</c:v>
                </c:pt>
                <c:pt idx="3">
                  <c:v>43.0</c:v>
                </c:pt>
                <c:pt idx="4">
                  <c:v>15.0</c:v>
                </c:pt>
                <c:pt idx="5">
                  <c:v>8.0</c:v>
                </c:pt>
                <c:pt idx="6">
                  <c:v>1.0</c:v>
                </c:pt>
                <c:pt idx="7">
                  <c:v>0.0</c:v>
                </c:pt>
              </c:numCache>
            </c:numRef>
          </c:val>
        </c:ser>
        <c:ser>
          <c:idx val="1"/>
          <c:order val="1"/>
          <c:tx>
            <c:strRef>
              <c:f>POISSON!$D$2</c:f>
              <c:strCache>
                <c:ptCount val="1"/>
                <c:pt idx="0">
                  <c:v>Poisson Distribution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POISSON!$D$3:$D$10</c:f>
              <c:numCache>
                <c:formatCode>General</c:formatCode>
                <c:ptCount val="8"/>
                <c:pt idx="0">
                  <c:v>87.2797625652658</c:v>
                </c:pt>
                <c:pt idx="1">
                  <c:v>128.39312440522</c:v>
                </c:pt>
                <c:pt idx="2">
                  <c:v>94.436521766471</c:v>
                </c:pt>
                <c:pt idx="3">
                  <c:v>46.30703128724321</c:v>
                </c:pt>
                <c:pt idx="4">
                  <c:v>17.03002005892695</c:v>
                </c:pt>
                <c:pt idx="5">
                  <c:v>5.010411164705347</c:v>
                </c:pt>
                <c:pt idx="6">
                  <c:v>1.228429754855389</c:v>
                </c:pt>
                <c:pt idx="7">
                  <c:v>0.258154974798558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0721200"/>
        <c:axId val="840723952"/>
      </c:barChart>
      <c:catAx>
        <c:axId val="84072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723952"/>
        <c:crosses val="autoZero"/>
        <c:auto val="1"/>
        <c:lblAlgn val="ctr"/>
        <c:lblOffset val="100"/>
        <c:noMultiLvlLbl val="0"/>
      </c:catAx>
      <c:valAx>
        <c:axId val="84072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721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POISSON!$A$19:$B$19</c:f>
              <c:strCache>
                <c:ptCount val="1"/>
                <c:pt idx="0">
                  <c:v>Serie A Away Goals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POISSON!$A$21:$A$28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</c:numCache>
            </c:numRef>
          </c:cat>
          <c:val>
            <c:numRef>
              <c:f>POISSON!$B$21:$B$28</c:f>
              <c:numCache>
                <c:formatCode>General</c:formatCode>
                <c:ptCount val="8"/>
                <c:pt idx="0">
                  <c:v>128.0</c:v>
                </c:pt>
                <c:pt idx="1">
                  <c:v>142.0</c:v>
                </c:pt>
                <c:pt idx="2">
                  <c:v>67.0</c:v>
                </c:pt>
                <c:pt idx="3">
                  <c:v>30.0</c:v>
                </c:pt>
                <c:pt idx="4">
                  <c:v>11.0</c:v>
                </c:pt>
                <c:pt idx="5">
                  <c:v>2.0</c:v>
                </c:pt>
                <c:pt idx="6">
                  <c:v>0.0</c:v>
                </c:pt>
                <c:pt idx="7">
                  <c:v>0.0</c:v>
                </c:pt>
              </c:numCache>
            </c:numRef>
          </c:val>
        </c:ser>
        <c:ser>
          <c:idx val="1"/>
          <c:order val="1"/>
          <c:tx>
            <c:strRef>
              <c:f>POISSON!$D$20</c:f>
              <c:strCache>
                <c:ptCount val="1"/>
                <c:pt idx="0">
                  <c:v>Poisson Distribution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POISSON!$A$21:$A$28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</c:numCache>
            </c:numRef>
          </c:cat>
          <c:val>
            <c:numRef>
              <c:f>POISSON!$D$21:$D$28</c:f>
              <c:numCache>
                <c:formatCode>General</c:formatCode>
                <c:ptCount val="8"/>
                <c:pt idx="0">
                  <c:v>125.8270185213842</c:v>
                </c:pt>
                <c:pt idx="1">
                  <c:v>139.0719678394247</c:v>
                </c:pt>
                <c:pt idx="2">
                  <c:v>76.85556117441892</c:v>
                </c:pt>
                <c:pt idx="3">
                  <c:v>28.31520674847013</c:v>
                </c:pt>
                <c:pt idx="4">
                  <c:v>7.823938706814114</c:v>
                </c:pt>
                <c:pt idx="5">
                  <c:v>1.729502240453647</c:v>
                </c:pt>
                <c:pt idx="6">
                  <c:v>0.318592517978303</c:v>
                </c:pt>
                <c:pt idx="7">
                  <c:v>0.0503040817860479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0745424"/>
        <c:axId val="840748176"/>
      </c:barChart>
      <c:catAx>
        <c:axId val="84074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748176"/>
        <c:crosses val="autoZero"/>
        <c:auto val="1"/>
        <c:lblAlgn val="ctr"/>
        <c:lblOffset val="100"/>
        <c:noMultiLvlLbl val="0"/>
      </c:catAx>
      <c:valAx>
        <c:axId val="84074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74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Flat Bet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'1_FLAT BET'!$A$1</c:f>
              <c:strCache>
                <c:ptCount val="1"/>
                <c:pt idx="0">
                  <c:v>2014/2015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'1_FLAT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'1_FLAT BET'!$B$2:$B$39</c:f>
              <c:numCache>
                <c:formatCode>General</c:formatCode>
                <c:ptCount val="38"/>
                <c:pt idx="0">
                  <c:v>-1.88</c:v>
                </c:pt>
                <c:pt idx="1">
                  <c:v>-1.01</c:v>
                </c:pt>
                <c:pt idx="2">
                  <c:v>-1.66</c:v>
                </c:pt>
                <c:pt idx="3">
                  <c:v>1.11</c:v>
                </c:pt>
                <c:pt idx="4">
                  <c:v>1.79</c:v>
                </c:pt>
                <c:pt idx="5">
                  <c:v>-1.01</c:v>
                </c:pt>
                <c:pt idx="6">
                  <c:v>-4.96</c:v>
                </c:pt>
                <c:pt idx="7">
                  <c:v>-6.67</c:v>
                </c:pt>
                <c:pt idx="8">
                  <c:v>-11.04</c:v>
                </c:pt>
                <c:pt idx="9">
                  <c:v>-14.04</c:v>
                </c:pt>
                <c:pt idx="10">
                  <c:v>-15.8</c:v>
                </c:pt>
                <c:pt idx="11">
                  <c:v>-18.87</c:v>
                </c:pt>
                <c:pt idx="12">
                  <c:v>-16.95</c:v>
                </c:pt>
                <c:pt idx="13">
                  <c:v>-15.2</c:v>
                </c:pt>
                <c:pt idx="14">
                  <c:v>-18.67</c:v>
                </c:pt>
                <c:pt idx="15">
                  <c:v>-19.74</c:v>
                </c:pt>
                <c:pt idx="16">
                  <c:v>-23.62</c:v>
                </c:pt>
                <c:pt idx="17">
                  <c:v>-24.39</c:v>
                </c:pt>
                <c:pt idx="18">
                  <c:v>-22.48</c:v>
                </c:pt>
                <c:pt idx="19">
                  <c:v>-26.41</c:v>
                </c:pt>
                <c:pt idx="20">
                  <c:v>-26.1</c:v>
                </c:pt>
                <c:pt idx="21">
                  <c:v>-21.71</c:v>
                </c:pt>
                <c:pt idx="22">
                  <c:v>-23.83</c:v>
                </c:pt>
                <c:pt idx="23">
                  <c:v>-24.82</c:v>
                </c:pt>
                <c:pt idx="24">
                  <c:v>-19.6</c:v>
                </c:pt>
                <c:pt idx="25">
                  <c:v>-25.55</c:v>
                </c:pt>
                <c:pt idx="26">
                  <c:v>-29.22</c:v>
                </c:pt>
                <c:pt idx="27">
                  <c:v>-30.11</c:v>
                </c:pt>
                <c:pt idx="28">
                  <c:v>-27.7</c:v>
                </c:pt>
                <c:pt idx="29">
                  <c:v>-24.59</c:v>
                </c:pt>
                <c:pt idx="30">
                  <c:v>-29.69</c:v>
                </c:pt>
                <c:pt idx="31">
                  <c:v>-27.72</c:v>
                </c:pt>
                <c:pt idx="32">
                  <c:v>-27.65</c:v>
                </c:pt>
                <c:pt idx="33">
                  <c:v>-26.42</c:v>
                </c:pt>
                <c:pt idx="34">
                  <c:v>-32.67</c:v>
                </c:pt>
                <c:pt idx="35">
                  <c:v>-26.12</c:v>
                </c:pt>
                <c:pt idx="36">
                  <c:v>-18.82</c:v>
                </c:pt>
                <c:pt idx="37">
                  <c:v>-21.56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'1_FLAT BET'!$A$40</c:f>
              <c:strCache>
                <c:ptCount val="1"/>
                <c:pt idx="0">
                  <c:v>2015/2016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'1_FLAT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'1_FLAT BET'!$B$41:$B$78</c:f>
              <c:numCache>
                <c:formatCode>General</c:formatCode>
                <c:ptCount val="38"/>
                <c:pt idx="0">
                  <c:v>-5.05</c:v>
                </c:pt>
                <c:pt idx="1">
                  <c:v>-4.15</c:v>
                </c:pt>
                <c:pt idx="2">
                  <c:v>-6.5</c:v>
                </c:pt>
                <c:pt idx="3">
                  <c:v>-5.44</c:v>
                </c:pt>
                <c:pt idx="4">
                  <c:v>-3.21</c:v>
                </c:pt>
                <c:pt idx="5">
                  <c:v>-0.91</c:v>
                </c:pt>
                <c:pt idx="6">
                  <c:v>-1.69</c:v>
                </c:pt>
                <c:pt idx="7">
                  <c:v>-3.24</c:v>
                </c:pt>
                <c:pt idx="8">
                  <c:v>-1.37</c:v>
                </c:pt>
                <c:pt idx="9">
                  <c:v>-4.08</c:v>
                </c:pt>
                <c:pt idx="10">
                  <c:v>-3.81</c:v>
                </c:pt>
                <c:pt idx="11">
                  <c:v>-4.09</c:v>
                </c:pt>
                <c:pt idx="12">
                  <c:v>-6.19</c:v>
                </c:pt>
                <c:pt idx="13">
                  <c:v>-11.0</c:v>
                </c:pt>
                <c:pt idx="14">
                  <c:v>-9.710000000000001</c:v>
                </c:pt>
                <c:pt idx="15">
                  <c:v>-11.64</c:v>
                </c:pt>
                <c:pt idx="16">
                  <c:v>-9.83</c:v>
                </c:pt>
                <c:pt idx="17">
                  <c:v>-11.22</c:v>
                </c:pt>
                <c:pt idx="18">
                  <c:v>-7.62</c:v>
                </c:pt>
                <c:pt idx="19">
                  <c:v>-10.96</c:v>
                </c:pt>
                <c:pt idx="20">
                  <c:v>-9.57</c:v>
                </c:pt>
                <c:pt idx="21">
                  <c:v>-14.79</c:v>
                </c:pt>
                <c:pt idx="22">
                  <c:v>-13.8</c:v>
                </c:pt>
                <c:pt idx="23">
                  <c:v>-20.36</c:v>
                </c:pt>
                <c:pt idx="24">
                  <c:v>-14.76</c:v>
                </c:pt>
                <c:pt idx="25">
                  <c:v>-13.87</c:v>
                </c:pt>
                <c:pt idx="26">
                  <c:v>-16.77</c:v>
                </c:pt>
                <c:pt idx="27">
                  <c:v>-16.73</c:v>
                </c:pt>
                <c:pt idx="28">
                  <c:v>-15.51</c:v>
                </c:pt>
                <c:pt idx="29">
                  <c:v>-18.07</c:v>
                </c:pt>
                <c:pt idx="30">
                  <c:v>-20.47</c:v>
                </c:pt>
                <c:pt idx="31">
                  <c:v>-19.29</c:v>
                </c:pt>
                <c:pt idx="32">
                  <c:v>-17.47</c:v>
                </c:pt>
                <c:pt idx="33">
                  <c:v>-15.87</c:v>
                </c:pt>
                <c:pt idx="34">
                  <c:v>-7.23</c:v>
                </c:pt>
                <c:pt idx="35">
                  <c:v>-4.19</c:v>
                </c:pt>
                <c:pt idx="36">
                  <c:v>-6.11</c:v>
                </c:pt>
                <c:pt idx="37">
                  <c:v>-9.56</c:v>
                </c:pt>
              </c:numCache>
            </c:numRef>
          </c:val>
          <c:smooth val="0"/>
        </c:ser>
        <c:ser>
          <c:idx val="2"/>
          <c:order val="2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'1_FLAT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'1_FLAT BET'!$C$2:$C$39</c:f>
              <c:numCache>
                <c:formatCode>General</c:formatCode>
                <c:ptCount val="3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7957056"/>
        <c:axId val="1517976544"/>
      </c:lineChart>
      <c:catAx>
        <c:axId val="151795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7976544"/>
        <c:crosses val="autoZero"/>
        <c:auto val="1"/>
        <c:lblAlgn val="ctr"/>
        <c:lblOffset val="100"/>
        <c:noMultiLvlLbl val="0"/>
      </c:catAx>
      <c:valAx>
        <c:axId val="151797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7957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Smart Bet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'2_SMART BET'!$A$1</c:f>
              <c:strCache>
                <c:ptCount val="1"/>
                <c:pt idx="0">
                  <c:v>2014/2015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'2_SMART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'2_SMART BET'!$B$2:$B$39</c:f>
              <c:numCache>
                <c:formatCode>General</c:formatCode>
                <c:ptCount val="38"/>
                <c:pt idx="0">
                  <c:v>-3.55</c:v>
                </c:pt>
                <c:pt idx="1">
                  <c:v>-1.85</c:v>
                </c:pt>
                <c:pt idx="2">
                  <c:v>-1.8</c:v>
                </c:pt>
                <c:pt idx="3">
                  <c:v>2.4</c:v>
                </c:pt>
                <c:pt idx="4">
                  <c:v>3.75</c:v>
                </c:pt>
                <c:pt idx="5">
                  <c:v>0.75</c:v>
                </c:pt>
                <c:pt idx="6">
                  <c:v>-3.15</c:v>
                </c:pt>
                <c:pt idx="7">
                  <c:v>-4.48</c:v>
                </c:pt>
                <c:pt idx="8">
                  <c:v>-9.68</c:v>
                </c:pt>
                <c:pt idx="9">
                  <c:v>-12.08</c:v>
                </c:pt>
                <c:pt idx="10">
                  <c:v>-14.33</c:v>
                </c:pt>
                <c:pt idx="11">
                  <c:v>-15.23</c:v>
                </c:pt>
                <c:pt idx="12">
                  <c:v>-15.98</c:v>
                </c:pt>
                <c:pt idx="13">
                  <c:v>-11.85</c:v>
                </c:pt>
                <c:pt idx="14">
                  <c:v>-14.32</c:v>
                </c:pt>
                <c:pt idx="15">
                  <c:v>-11.72</c:v>
                </c:pt>
                <c:pt idx="16">
                  <c:v>-14.45</c:v>
                </c:pt>
                <c:pt idx="17">
                  <c:v>-14.57</c:v>
                </c:pt>
                <c:pt idx="18">
                  <c:v>-11.84</c:v>
                </c:pt>
                <c:pt idx="19">
                  <c:v>-14.84</c:v>
                </c:pt>
                <c:pt idx="20">
                  <c:v>-17.58</c:v>
                </c:pt>
                <c:pt idx="21">
                  <c:v>-13.38</c:v>
                </c:pt>
                <c:pt idx="22">
                  <c:v>-15.5</c:v>
                </c:pt>
                <c:pt idx="23">
                  <c:v>-15.2</c:v>
                </c:pt>
                <c:pt idx="24">
                  <c:v>-10.6</c:v>
                </c:pt>
                <c:pt idx="25">
                  <c:v>-14.4</c:v>
                </c:pt>
                <c:pt idx="26">
                  <c:v>-18.6</c:v>
                </c:pt>
                <c:pt idx="27">
                  <c:v>-19.89</c:v>
                </c:pt>
                <c:pt idx="28">
                  <c:v>-17.36</c:v>
                </c:pt>
                <c:pt idx="29">
                  <c:v>-15.36</c:v>
                </c:pt>
                <c:pt idx="30">
                  <c:v>-17.46</c:v>
                </c:pt>
                <c:pt idx="31">
                  <c:v>-16.66</c:v>
                </c:pt>
                <c:pt idx="32">
                  <c:v>-17.99</c:v>
                </c:pt>
                <c:pt idx="33">
                  <c:v>-17.19</c:v>
                </c:pt>
                <c:pt idx="34">
                  <c:v>-17.44</c:v>
                </c:pt>
                <c:pt idx="35">
                  <c:v>-11.66</c:v>
                </c:pt>
                <c:pt idx="36">
                  <c:v>-4.51</c:v>
                </c:pt>
                <c:pt idx="37">
                  <c:v>-6.01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'2_SMART BET'!$A$40</c:f>
              <c:strCache>
                <c:ptCount val="1"/>
                <c:pt idx="0">
                  <c:v>2015/2016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'2_SMART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'2_SMART BET'!$B$41:$B$78</c:f>
              <c:numCache>
                <c:formatCode>General</c:formatCode>
                <c:ptCount val="38"/>
                <c:pt idx="0">
                  <c:v>-2.5</c:v>
                </c:pt>
                <c:pt idx="1">
                  <c:v>-2.6</c:v>
                </c:pt>
                <c:pt idx="2">
                  <c:v>-4.98</c:v>
                </c:pt>
                <c:pt idx="3">
                  <c:v>-4.58</c:v>
                </c:pt>
                <c:pt idx="4">
                  <c:v>-1.93</c:v>
                </c:pt>
                <c:pt idx="5">
                  <c:v>0.62</c:v>
                </c:pt>
                <c:pt idx="6">
                  <c:v>-1.0</c:v>
                </c:pt>
                <c:pt idx="7">
                  <c:v>-4.0</c:v>
                </c:pt>
                <c:pt idx="8">
                  <c:v>-4.29</c:v>
                </c:pt>
                <c:pt idx="9">
                  <c:v>-7.69</c:v>
                </c:pt>
                <c:pt idx="10">
                  <c:v>-6.99</c:v>
                </c:pt>
                <c:pt idx="11">
                  <c:v>-7.54</c:v>
                </c:pt>
                <c:pt idx="12">
                  <c:v>-8.66</c:v>
                </c:pt>
                <c:pt idx="13">
                  <c:v>-12.66</c:v>
                </c:pt>
                <c:pt idx="14">
                  <c:v>-12.96</c:v>
                </c:pt>
                <c:pt idx="15">
                  <c:v>-14.96</c:v>
                </c:pt>
                <c:pt idx="16">
                  <c:v>-13.86</c:v>
                </c:pt>
                <c:pt idx="17">
                  <c:v>-14.78</c:v>
                </c:pt>
                <c:pt idx="18">
                  <c:v>-7.68</c:v>
                </c:pt>
                <c:pt idx="19">
                  <c:v>-11.11</c:v>
                </c:pt>
                <c:pt idx="20">
                  <c:v>-11.31</c:v>
                </c:pt>
                <c:pt idx="21">
                  <c:v>-16.31</c:v>
                </c:pt>
                <c:pt idx="22">
                  <c:v>-16.93</c:v>
                </c:pt>
                <c:pt idx="23">
                  <c:v>-20.93</c:v>
                </c:pt>
                <c:pt idx="24">
                  <c:v>-18.88</c:v>
                </c:pt>
                <c:pt idx="25">
                  <c:v>-18.83</c:v>
                </c:pt>
                <c:pt idx="26">
                  <c:v>-21.03</c:v>
                </c:pt>
                <c:pt idx="27">
                  <c:v>-20.5</c:v>
                </c:pt>
                <c:pt idx="28">
                  <c:v>-20.05</c:v>
                </c:pt>
                <c:pt idx="29">
                  <c:v>-23.1</c:v>
                </c:pt>
                <c:pt idx="30">
                  <c:v>-27.1</c:v>
                </c:pt>
                <c:pt idx="31">
                  <c:v>-26.22</c:v>
                </c:pt>
                <c:pt idx="32">
                  <c:v>-27.52</c:v>
                </c:pt>
                <c:pt idx="33">
                  <c:v>-27.42</c:v>
                </c:pt>
                <c:pt idx="34">
                  <c:v>-21.42</c:v>
                </c:pt>
                <c:pt idx="35">
                  <c:v>-20.22</c:v>
                </c:pt>
                <c:pt idx="36">
                  <c:v>-24.22</c:v>
                </c:pt>
                <c:pt idx="37">
                  <c:v>-27.12</c:v>
                </c:pt>
              </c:numCache>
            </c:numRef>
          </c:val>
          <c:smooth val="0"/>
        </c:ser>
        <c:ser>
          <c:idx val="2"/>
          <c:order val="2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'2_SMART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'2_SMART BET'!$C$2:$C$39</c:f>
              <c:numCache>
                <c:formatCode>General</c:formatCode>
                <c:ptCount val="3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2040336"/>
        <c:axId val="1111994624"/>
      </c:lineChart>
      <c:catAx>
        <c:axId val="11120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994624"/>
        <c:crosses val="autoZero"/>
        <c:auto val="1"/>
        <c:lblAlgn val="ctr"/>
        <c:lblOffset val="100"/>
        <c:noMultiLvlLbl val="0"/>
      </c:catAx>
      <c:valAx>
        <c:axId val="111199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2040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C9861-F1D7-1241-A0C9-CE730CEA64D7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DB5770-B470-0C4C-8921-4B1EF6A3ABFF}">
      <dgm:prSet phldrT="[Text]"/>
      <dgm:spPr/>
      <dgm:t>
        <a:bodyPr/>
        <a:lstStyle/>
        <a:p>
          <a:r>
            <a:rPr lang="en-US" dirty="0" smtClean="0"/>
            <a:t>Team</a:t>
          </a:r>
          <a:endParaRPr lang="en-US" dirty="0"/>
        </a:p>
      </dgm:t>
    </dgm:pt>
    <dgm:pt modelId="{DEE3388C-2483-CF4F-8E34-6E50F135E768}" type="parTrans" cxnId="{FDD3F37A-E103-7941-BECF-3D6674B718D8}">
      <dgm:prSet/>
      <dgm:spPr/>
      <dgm:t>
        <a:bodyPr/>
        <a:lstStyle/>
        <a:p>
          <a:endParaRPr lang="en-US"/>
        </a:p>
      </dgm:t>
    </dgm:pt>
    <dgm:pt modelId="{68E035F3-2B20-F84E-BE94-808E39BB2286}" type="sibTrans" cxnId="{FDD3F37A-E103-7941-BECF-3D6674B718D8}">
      <dgm:prSet/>
      <dgm:spPr/>
      <dgm:t>
        <a:bodyPr/>
        <a:lstStyle/>
        <a:p>
          <a:endParaRPr lang="en-US"/>
        </a:p>
      </dgm:t>
    </dgm:pt>
    <dgm:pt modelId="{6CC3F7FE-E00B-FB42-8EC1-E18F70B28F8E}">
      <dgm:prSet phldrT="[Text]"/>
      <dgm:spPr/>
      <dgm:t>
        <a:bodyPr/>
        <a:lstStyle/>
        <a:p>
          <a:r>
            <a:rPr lang="en-US" dirty="0" smtClean="0"/>
            <a:t>Group of people that aims to win a match</a:t>
          </a:r>
          <a:endParaRPr lang="en-US" dirty="0"/>
        </a:p>
      </dgm:t>
    </dgm:pt>
    <dgm:pt modelId="{D80C5D3F-18AC-CA4C-963A-6235B372767B}" type="parTrans" cxnId="{A4948C9C-A3D6-454F-80F4-5B3BC1098C43}">
      <dgm:prSet/>
      <dgm:spPr/>
      <dgm:t>
        <a:bodyPr/>
        <a:lstStyle/>
        <a:p>
          <a:endParaRPr lang="en-US"/>
        </a:p>
      </dgm:t>
    </dgm:pt>
    <dgm:pt modelId="{D7ECB435-A4C9-CD49-BDC3-E27EF90F820C}" type="sibTrans" cxnId="{A4948C9C-A3D6-454F-80F4-5B3BC1098C43}">
      <dgm:prSet/>
      <dgm:spPr/>
      <dgm:t>
        <a:bodyPr/>
        <a:lstStyle/>
        <a:p>
          <a:endParaRPr lang="en-US"/>
        </a:p>
      </dgm:t>
    </dgm:pt>
    <dgm:pt modelId="{B095A081-F537-E442-9A4E-CB719E416DDE}">
      <dgm:prSet phldrT="[Text]"/>
      <dgm:spPr/>
      <dgm:t>
        <a:bodyPr/>
        <a:lstStyle/>
        <a:p>
          <a:r>
            <a:rPr lang="en-US" dirty="0" smtClean="0"/>
            <a:t>Match</a:t>
          </a:r>
          <a:endParaRPr lang="en-US" dirty="0"/>
        </a:p>
      </dgm:t>
    </dgm:pt>
    <dgm:pt modelId="{018CA84D-90C7-504B-96E6-2E4A98F7F056}" type="parTrans" cxnId="{5F64ADAD-740F-A04F-B73E-73F0D7D0CAF6}">
      <dgm:prSet/>
      <dgm:spPr/>
      <dgm:t>
        <a:bodyPr/>
        <a:lstStyle/>
        <a:p>
          <a:endParaRPr lang="en-US"/>
        </a:p>
      </dgm:t>
    </dgm:pt>
    <dgm:pt modelId="{834D9F92-67AB-164C-A6B8-FF5DB845ECA7}" type="sibTrans" cxnId="{5F64ADAD-740F-A04F-B73E-73F0D7D0CAF6}">
      <dgm:prSet/>
      <dgm:spPr/>
      <dgm:t>
        <a:bodyPr/>
        <a:lstStyle/>
        <a:p>
          <a:endParaRPr lang="en-US"/>
        </a:p>
      </dgm:t>
    </dgm:pt>
    <dgm:pt modelId="{6344BDF4-DABD-6247-A9BB-2D0E3F981334}">
      <dgm:prSet phldrT="[Text]"/>
      <dgm:spPr/>
      <dgm:t>
        <a:bodyPr/>
        <a:lstStyle/>
        <a:p>
          <a:r>
            <a:rPr lang="en-US" dirty="0" smtClean="0"/>
            <a:t>Challenge between two</a:t>
          </a:r>
          <a:r>
            <a:rPr lang="en-US" baseline="0" dirty="0" smtClean="0"/>
            <a:t> teams, in which one tries to beat the other</a:t>
          </a:r>
          <a:endParaRPr lang="en-US" dirty="0"/>
        </a:p>
      </dgm:t>
    </dgm:pt>
    <dgm:pt modelId="{C826A8FE-F607-BE46-A075-7D56CAB6EC94}" type="parTrans" cxnId="{3EBFE384-231E-FB4A-A4F9-17EAB8671F53}">
      <dgm:prSet/>
      <dgm:spPr/>
      <dgm:t>
        <a:bodyPr/>
        <a:lstStyle/>
        <a:p>
          <a:endParaRPr lang="en-US"/>
        </a:p>
      </dgm:t>
    </dgm:pt>
    <dgm:pt modelId="{059967F5-0D95-C347-BC55-C8E59B95D6D4}" type="sibTrans" cxnId="{3EBFE384-231E-FB4A-A4F9-17EAB8671F53}">
      <dgm:prSet/>
      <dgm:spPr/>
      <dgm:t>
        <a:bodyPr/>
        <a:lstStyle/>
        <a:p>
          <a:endParaRPr lang="en-US"/>
        </a:p>
      </dgm:t>
    </dgm:pt>
    <dgm:pt modelId="{22BF03BD-11A8-9D4F-B96D-A357ABA3E270}">
      <dgm:prSet phldrT="[Text]"/>
      <dgm:spPr/>
      <dgm:t>
        <a:bodyPr/>
        <a:lstStyle/>
        <a:p>
          <a:r>
            <a:rPr lang="en-US" dirty="0" smtClean="0"/>
            <a:t>Teams are different, pattern are recurrent</a:t>
          </a:r>
          <a:endParaRPr lang="en-US" dirty="0"/>
        </a:p>
      </dgm:t>
    </dgm:pt>
    <dgm:pt modelId="{8946D454-9F52-B942-A92C-1A96ECB527AD}" type="parTrans" cxnId="{4CE2BDC1-C67A-E945-AB48-3DF87331A1F6}">
      <dgm:prSet/>
      <dgm:spPr/>
      <dgm:t>
        <a:bodyPr/>
        <a:lstStyle/>
        <a:p>
          <a:endParaRPr lang="en-US"/>
        </a:p>
      </dgm:t>
    </dgm:pt>
    <dgm:pt modelId="{3CFA7990-1761-594B-9EAD-F4331C77FC42}" type="sibTrans" cxnId="{4CE2BDC1-C67A-E945-AB48-3DF87331A1F6}">
      <dgm:prSet/>
      <dgm:spPr/>
      <dgm:t>
        <a:bodyPr/>
        <a:lstStyle/>
        <a:p>
          <a:endParaRPr lang="en-US"/>
        </a:p>
      </dgm:t>
    </dgm:pt>
    <dgm:pt modelId="{A884783E-4EAE-F545-98B0-F214C8B00854}">
      <dgm:prSet phldrT="[Text]"/>
      <dgm:spPr/>
      <dgm:t>
        <a:bodyPr/>
        <a:lstStyle/>
        <a:p>
          <a:r>
            <a:rPr lang="en-US" dirty="0" smtClean="0"/>
            <a:t>Bet-odd</a:t>
          </a:r>
          <a:endParaRPr lang="en-US" dirty="0"/>
        </a:p>
      </dgm:t>
    </dgm:pt>
    <dgm:pt modelId="{C126FF8D-3DBF-DE40-AF8D-EC3500B407BB}" type="parTrans" cxnId="{ABFD35D9-5281-0446-8743-C98945F3E029}">
      <dgm:prSet/>
      <dgm:spPr/>
      <dgm:t>
        <a:bodyPr/>
        <a:lstStyle/>
        <a:p>
          <a:endParaRPr lang="en-US"/>
        </a:p>
      </dgm:t>
    </dgm:pt>
    <dgm:pt modelId="{C7280E8E-F7DC-A344-BB53-7E915C0925D2}" type="sibTrans" cxnId="{ABFD35D9-5281-0446-8743-C98945F3E029}">
      <dgm:prSet/>
      <dgm:spPr/>
      <dgm:t>
        <a:bodyPr/>
        <a:lstStyle/>
        <a:p>
          <a:endParaRPr lang="en-US"/>
        </a:p>
      </dgm:t>
    </dgm:pt>
    <dgm:pt modelId="{C8AF0F00-3846-1D4A-99D3-0426FD5FFA24}">
      <dgm:prSet phldrT="[Text]"/>
      <dgm:spPr/>
      <dgm:t>
        <a:bodyPr/>
        <a:lstStyle/>
        <a:p>
          <a:r>
            <a:rPr lang="en-US" dirty="0" smtClean="0"/>
            <a:t>Almost every day, a match is played</a:t>
          </a:r>
          <a:endParaRPr lang="en-US" dirty="0"/>
        </a:p>
      </dgm:t>
    </dgm:pt>
    <dgm:pt modelId="{BE262837-A64E-764E-B7D5-1FA710B4A475}" type="parTrans" cxnId="{95F668FD-04B8-6849-B937-0E643F6D163D}">
      <dgm:prSet/>
      <dgm:spPr/>
      <dgm:t>
        <a:bodyPr/>
        <a:lstStyle/>
        <a:p>
          <a:endParaRPr lang="en-US"/>
        </a:p>
      </dgm:t>
    </dgm:pt>
    <dgm:pt modelId="{5A68C3C1-F9D0-CC43-89AF-3EEF2C52FF35}" type="sibTrans" cxnId="{95F668FD-04B8-6849-B937-0E643F6D163D}">
      <dgm:prSet/>
      <dgm:spPr/>
      <dgm:t>
        <a:bodyPr/>
        <a:lstStyle/>
        <a:p>
          <a:endParaRPr lang="en-US"/>
        </a:p>
      </dgm:t>
    </dgm:pt>
    <dgm:pt modelId="{2E65499C-9BFC-C047-913B-66C57AA3D417}">
      <dgm:prSet phldrT="[Text]"/>
      <dgm:spPr/>
      <dgm:t>
        <a:bodyPr/>
        <a:lstStyle/>
        <a:p>
          <a:r>
            <a:rPr lang="en-US" dirty="0" smtClean="0"/>
            <a:t>It is an opportunity to make money</a:t>
          </a:r>
          <a:endParaRPr lang="en-US" dirty="0"/>
        </a:p>
      </dgm:t>
    </dgm:pt>
    <dgm:pt modelId="{9A5642F9-9E88-F749-B9FD-4BB16AC91DB0}" type="parTrans" cxnId="{2938D889-64E7-BB42-B434-7E6DBAE2E27E}">
      <dgm:prSet/>
      <dgm:spPr/>
      <dgm:t>
        <a:bodyPr/>
        <a:lstStyle/>
        <a:p>
          <a:endParaRPr lang="en-US"/>
        </a:p>
      </dgm:t>
    </dgm:pt>
    <dgm:pt modelId="{4E4E0531-25FF-584A-ADF3-B5FA222B6E73}" type="sibTrans" cxnId="{2938D889-64E7-BB42-B434-7E6DBAE2E27E}">
      <dgm:prSet/>
      <dgm:spPr/>
      <dgm:t>
        <a:bodyPr/>
        <a:lstStyle/>
        <a:p>
          <a:endParaRPr lang="en-US"/>
        </a:p>
      </dgm:t>
    </dgm:pt>
    <dgm:pt modelId="{7ED10897-17C8-1149-8EEF-EFF5F0FB9864}">
      <dgm:prSet phldrT="[Text]"/>
      <dgm:spPr/>
      <dgm:t>
        <a:bodyPr/>
        <a:lstStyle/>
        <a:p>
          <a:endParaRPr lang="en-US" dirty="0"/>
        </a:p>
      </dgm:t>
    </dgm:pt>
    <dgm:pt modelId="{3C8D2A55-2C5B-A64A-A09D-E1AB818640A0}" type="parTrans" cxnId="{28A47BF1-0C55-094F-B9D2-B132D5301704}">
      <dgm:prSet/>
      <dgm:spPr/>
      <dgm:t>
        <a:bodyPr/>
        <a:lstStyle/>
        <a:p>
          <a:endParaRPr lang="en-US"/>
        </a:p>
      </dgm:t>
    </dgm:pt>
    <dgm:pt modelId="{3E38FEA7-1939-384D-9901-DE6CD6DC9CE6}" type="sibTrans" cxnId="{28A47BF1-0C55-094F-B9D2-B132D5301704}">
      <dgm:prSet/>
      <dgm:spPr/>
      <dgm:t>
        <a:bodyPr/>
        <a:lstStyle/>
        <a:p>
          <a:endParaRPr lang="en-US"/>
        </a:p>
      </dgm:t>
    </dgm:pt>
    <dgm:pt modelId="{67E3424D-0BDD-BB48-9C30-ED4EDFE0AD0E}">
      <dgm:prSet phldrT="[Text]"/>
      <dgm:spPr/>
      <dgm:t>
        <a:bodyPr/>
        <a:lstStyle/>
        <a:p>
          <a:r>
            <a:rPr lang="en-US" dirty="0" smtClean="0"/>
            <a:t>Based on time, team can be strong or weak</a:t>
          </a:r>
          <a:endParaRPr lang="en-US" dirty="0"/>
        </a:p>
      </dgm:t>
    </dgm:pt>
    <dgm:pt modelId="{43F173C4-D1F9-6547-AD09-5C1971654840}" type="parTrans" cxnId="{6FDBFC7C-3A94-1F41-9D12-CBE04BEA3F7D}">
      <dgm:prSet/>
      <dgm:spPr/>
      <dgm:t>
        <a:bodyPr/>
        <a:lstStyle/>
        <a:p>
          <a:endParaRPr lang="en-US"/>
        </a:p>
      </dgm:t>
    </dgm:pt>
    <dgm:pt modelId="{602E0F0C-38FE-0D43-B795-8821D0832518}" type="sibTrans" cxnId="{6FDBFC7C-3A94-1F41-9D12-CBE04BEA3F7D}">
      <dgm:prSet/>
      <dgm:spPr/>
      <dgm:t>
        <a:bodyPr/>
        <a:lstStyle/>
        <a:p>
          <a:endParaRPr lang="en-US"/>
        </a:p>
      </dgm:t>
    </dgm:pt>
    <dgm:pt modelId="{136E0478-AC45-FA40-9327-73657BA7AFF7}" type="pres">
      <dgm:prSet presAssocID="{65BC9861-F1D7-1241-A0C9-CE730CEA64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C242F7-D48A-364E-8D64-6171BB996B17}" type="pres">
      <dgm:prSet presAssocID="{20DB5770-B470-0C4C-8921-4B1EF6A3ABFF}" presName="linNode" presStyleCnt="0"/>
      <dgm:spPr/>
    </dgm:pt>
    <dgm:pt modelId="{BC9D5EF1-53E5-C04C-B53B-A15D0AD7C98A}" type="pres">
      <dgm:prSet presAssocID="{20DB5770-B470-0C4C-8921-4B1EF6A3ABF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C7D42-C311-564D-AC51-F42FC0F940BD}" type="pres">
      <dgm:prSet presAssocID="{20DB5770-B470-0C4C-8921-4B1EF6A3ABFF}" presName="descendantText" presStyleLbl="alignAccFollowNode1" presStyleIdx="0" presStyleCnt="3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2D1F5-E978-6B48-B9B1-F1CAB0414C46}" type="pres">
      <dgm:prSet presAssocID="{68E035F3-2B20-F84E-BE94-808E39BB2286}" presName="sp" presStyleCnt="0"/>
      <dgm:spPr/>
    </dgm:pt>
    <dgm:pt modelId="{D28DC511-FBF5-B04B-B7CC-EA600B063C61}" type="pres">
      <dgm:prSet presAssocID="{B095A081-F537-E442-9A4E-CB719E416DDE}" presName="linNode" presStyleCnt="0"/>
      <dgm:spPr/>
    </dgm:pt>
    <dgm:pt modelId="{2D49AC87-8195-7644-BDDE-8343A6EAC65D}" type="pres">
      <dgm:prSet presAssocID="{B095A081-F537-E442-9A4E-CB719E416DD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D34516-CCA5-9D46-8122-FD7C02393A57}" type="pres">
      <dgm:prSet presAssocID="{B095A081-F537-E442-9A4E-CB719E416DD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B677C-C661-D54D-A7CB-F5FD6BD3B9FF}" type="pres">
      <dgm:prSet presAssocID="{834D9F92-67AB-164C-A6B8-FF5DB845ECA7}" presName="sp" presStyleCnt="0"/>
      <dgm:spPr/>
    </dgm:pt>
    <dgm:pt modelId="{E1E0B46D-71D5-AD47-B740-FCED6BBC614A}" type="pres">
      <dgm:prSet presAssocID="{A884783E-4EAE-F545-98B0-F214C8B00854}" presName="linNode" presStyleCnt="0"/>
      <dgm:spPr/>
    </dgm:pt>
    <dgm:pt modelId="{B81F2270-56AF-7A4A-AB03-A1BBE0956BF4}" type="pres">
      <dgm:prSet presAssocID="{A884783E-4EAE-F545-98B0-F214C8B0085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4C98F-86C9-B14C-865C-57F64E30ED23}" type="pres">
      <dgm:prSet presAssocID="{A884783E-4EAE-F545-98B0-F214C8B0085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4BA3F1-BD87-214B-AF07-94C75C116702}" type="presOf" srcId="{22BF03BD-11A8-9D4F-B96D-A357ABA3E270}" destId="{87D34516-CCA5-9D46-8122-FD7C02393A57}" srcOrd="0" destOrd="1" presId="urn:microsoft.com/office/officeart/2005/8/layout/vList5"/>
    <dgm:cxn modelId="{108C8A93-7576-2B4C-AEAD-0135334B6EC3}" type="presOf" srcId="{2E65499C-9BFC-C047-913B-66C57AA3D417}" destId="{AC74C98F-86C9-B14C-865C-57F64E30ED23}" srcOrd="0" destOrd="1" presId="urn:microsoft.com/office/officeart/2005/8/layout/vList5"/>
    <dgm:cxn modelId="{FDD3F37A-E103-7941-BECF-3D6674B718D8}" srcId="{65BC9861-F1D7-1241-A0C9-CE730CEA64D7}" destId="{20DB5770-B470-0C4C-8921-4B1EF6A3ABFF}" srcOrd="0" destOrd="0" parTransId="{DEE3388C-2483-CF4F-8E34-6E50F135E768}" sibTransId="{68E035F3-2B20-F84E-BE94-808E39BB2286}"/>
    <dgm:cxn modelId="{6ADE3EDB-16C3-AA4C-A8AA-58F8A39C5894}" type="presOf" srcId="{B095A081-F537-E442-9A4E-CB719E416DDE}" destId="{2D49AC87-8195-7644-BDDE-8343A6EAC65D}" srcOrd="0" destOrd="0" presId="urn:microsoft.com/office/officeart/2005/8/layout/vList5"/>
    <dgm:cxn modelId="{809A5194-82CB-6949-B8F0-9BE34A446757}" type="presOf" srcId="{A884783E-4EAE-F545-98B0-F214C8B00854}" destId="{B81F2270-56AF-7A4A-AB03-A1BBE0956BF4}" srcOrd="0" destOrd="0" presId="urn:microsoft.com/office/officeart/2005/8/layout/vList5"/>
    <dgm:cxn modelId="{95F668FD-04B8-6849-B937-0E643F6D163D}" srcId="{A884783E-4EAE-F545-98B0-F214C8B00854}" destId="{C8AF0F00-3846-1D4A-99D3-0426FD5FFA24}" srcOrd="0" destOrd="0" parTransId="{BE262837-A64E-764E-B7D5-1FA710B4A475}" sibTransId="{5A68C3C1-F9D0-CC43-89AF-3EEF2C52FF35}"/>
    <dgm:cxn modelId="{ABFD35D9-5281-0446-8743-C98945F3E029}" srcId="{65BC9861-F1D7-1241-A0C9-CE730CEA64D7}" destId="{A884783E-4EAE-F545-98B0-F214C8B00854}" srcOrd="2" destOrd="0" parTransId="{C126FF8D-3DBF-DE40-AF8D-EC3500B407BB}" sibTransId="{C7280E8E-F7DC-A344-BB53-7E915C0925D2}"/>
    <dgm:cxn modelId="{A4948C9C-A3D6-454F-80F4-5B3BC1098C43}" srcId="{20DB5770-B470-0C4C-8921-4B1EF6A3ABFF}" destId="{6CC3F7FE-E00B-FB42-8EC1-E18F70B28F8E}" srcOrd="0" destOrd="0" parTransId="{D80C5D3F-18AC-CA4C-963A-6235B372767B}" sibTransId="{D7ECB435-A4C9-CD49-BDC3-E27EF90F820C}"/>
    <dgm:cxn modelId="{5E9E6803-74AC-5543-9D05-F9B6A8EE91BB}" type="presOf" srcId="{20DB5770-B470-0C4C-8921-4B1EF6A3ABFF}" destId="{BC9D5EF1-53E5-C04C-B53B-A15D0AD7C98A}" srcOrd="0" destOrd="0" presId="urn:microsoft.com/office/officeart/2005/8/layout/vList5"/>
    <dgm:cxn modelId="{F3E8F8F2-102A-A943-B886-AAA9957492A1}" type="presOf" srcId="{67E3424D-0BDD-BB48-9C30-ED4EDFE0AD0E}" destId="{554C7D42-C311-564D-AC51-F42FC0F940BD}" srcOrd="0" destOrd="1" presId="urn:microsoft.com/office/officeart/2005/8/layout/vList5"/>
    <dgm:cxn modelId="{963394C4-9CAD-7345-AD78-E486230CD093}" type="presOf" srcId="{C8AF0F00-3846-1D4A-99D3-0426FD5FFA24}" destId="{AC74C98F-86C9-B14C-865C-57F64E30ED23}" srcOrd="0" destOrd="0" presId="urn:microsoft.com/office/officeart/2005/8/layout/vList5"/>
    <dgm:cxn modelId="{4CE2BDC1-C67A-E945-AB48-3DF87331A1F6}" srcId="{B095A081-F537-E442-9A4E-CB719E416DDE}" destId="{22BF03BD-11A8-9D4F-B96D-A357ABA3E270}" srcOrd="1" destOrd="0" parTransId="{8946D454-9F52-B942-A92C-1A96ECB527AD}" sibTransId="{3CFA7990-1761-594B-9EAD-F4331C77FC42}"/>
    <dgm:cxn modelId="{63077D88-271D-AF46-9663-EC709A73A728}" type="presOf" srcId="{6CC3F7FE-E00B-FB42-8EC1-E18F70B28F8E}" destId="{554C7D42-C311-564D-AC51-F42FC0F940BD}" srcOrd="0" destOrd="0" presId="urn:microsoft.com/office/officeart/2005/8/layout/vList5"/>
    <dgm:cxn modelId="{C22CF1FA-3254-AF44-91A8-1D617290C7C0}" type="presOf" srcId="{65BC9861-F1D7-1241-A0C9-CE730CEA64D7}" destId="{136E0478-AC45-FA40-9327-73657BA7AFF7}" srcOrd="0" destOrd="0" presId="urn:microsoft.com/office/officeart/2005/8/layout/vList5"/>
    <dgm:cxn modelId="{5F64ADAD-740F-A04F-B73E-73F0D7D0CAF6}" srcId="{65BC9861-F1D7-1241-A0C9-CE730CEA64D7}" destId="{B095A081-F537-E442-9A4E-CB719E416DDE}" srcOrd="1" destOrd="0" parTransId="{018CA84D-90C7-504B-96E6-2E4A98F7F056}" sibTransId="{834D9F92-67AB-164C-A6B8-FF5DB845ECA7}"/>
    <dgm:cxn modelId="{6061087C-F7D6-784D-AE17-1519A16E54A4}" type="presOf" srcId="{6344BDF4-DABD-6247-A9BB-2D0E3F981334}" destId="{87D34516-CCA5-9D46-8122-FD7C02393A57}" srcOrd="0" destOrd="0" presId="urn:microsoft.com/office/officeart/2005/8/layout/vList5"/>
    <dgm:cxn modelId="{28A47BF1-0C55-094F-B9D2-B132D5301704}" srcId="{20DB5770-B470-0C4C-8921-4B1EF6A3ABFF}" destId="{7ED10897-17C8-1149-8EEF-EFF5F0FB9864}" srcOrd="2" destOrd="0" parTransId="{3C8D2A55-2C5B-A64A-A09D-E1AB818640A0}" sibTransId="{3E38FEA7-1939-384D-9901-DE6CD6DC9CE6}"/>
    <dgm:cxn modelId="{C0D479E5-C3BC-F544-A5CA-B054767CD933}" type="presOf" srcId="{7ED10897-17C8-1149-8EEF-EFF5F0FB9864}" destId="{554C7D42-C311-564D-AC51-F42FC0F940BD}" srcOrd="0" destOrd="2" presId="urn:microsoft.com/office/officeart/2005/8/layout/vList5"/>
    <dgm:cxn modelId="{2938D889-64E7-BB42-B434-7E6DBAE2E27E}" srcId="{A884783E-4EAE-F545-98B0-F214C8B00854}" destId="{2E65499C-9BFC-C047-913B-66C57AA3D417}" srcOrd="1" destOrd="0" parTransId="{9A5642F9-9E88-F749-B9FD-4BB16AC91DB0}" sibTransId="{4E4E0531-25FF-584A-ADF3-B5FA222B6E73}"/>
    <dgm:cxn modelId="{3EBFE384-231E-FB4A-A4F9-17EAB8671F53}" srcId="{B095A081-F537-E442-9A4E-CB719E416DDE}" destId="{6344BDF4-DABD-6247-A9BB-2D0E3F981334}" srcOrd="0" destOrd="0" parTransId="{C826A8FE-F607-BE46-A075-7D56CAB6EC94}" sibTransId="{059967F5-0D95-C347-BC55-C8E59B95D6D4}"/>
    <dgm:cxn modelId="{6FDBFC7C-3A94-1F41-9D12-CBE04BEA3F7D}" srcId="{20DB5770-B470-0C4C-8921-4B1EF6A3ABFF}" destId="{67E3424D-0BDD-BB48-9C30-ED4EDFE0AD0E}" srcOrd="1" destOrd="0" parTransId="{43F173C4-D1F9-6547-AD09-5C1971654840}" sibTransId="{602E0F0C-38FE-0D43-B795-8821D0832518}"/>
    <dgm:cxn modelId="{9CC6D182-5860-A14C-BDDC-C7EB4ACFAF9C}" type="presParOf" srcId="{136E0478-AC45-FA40-9327-73657BA7AFF7}" destId="{86C242F7-D48A-364E-8D64-6171BB996B17}" srcOrd="0" destOrd="0" presId="urn:microsoft.com/office/officeart/2005/8/layout/vList5"/>
    <dgm:cxn modelId="{6E195CEF-BAB8-2349-9443-6606B39C9766}" type="presParOf" srcId="{86C242F7-D48A-364E-8D64-6171BB996B17}" destId="{BC9D5EF1-53E5-C04C-B53B-A15D0AD7C98A}" srcOrd="0" destOrd="0" presId="urn:microsoft.com/office/officeart/2005/8/layout/vList5"/>
    <dgm:cxn modelId="{8EEF7F2D-2834-944B-9201-21DF5577B185}" type="presParOf" srcId="{86C242F7-D48A-364E-8D64-6171BB996B17}" destId="{554C7D42-C311-564D-AC51-F42FC0F940BD}" srcOrd="1" destOrd="0" presId="urn:microsoft.com/office/officeart/2005/8/layout/vList5"/>
    <dgm:cxn modelId="{F2039186-8CF0-A848-ABF6-8456A26AC09E}" type="presParOf" srcId="{136E0478-AC45-FA40-9327-73657BA7AFF7}" destId="{61F2D1F5-E978-6B48-B9B1-F1CAB0414C46}" srcOrd="1" destOrd="0" presId="urn:microsoft.com/office/officeart/2005/8/layout/vList5"/>
    <dgm:cxn modelId="{382BE79A-6943-3049-81FB-E2F7CD1B6802}" type="presParOf" srcId="{136E0478-AC45-FA40-9327-73657BA7AFF7}" destId="{D28DC511-FBF5-B04B-B7CC-EA600B063C61}" srcOrd="2" destOrd="0" presId="urn:microsoft.com/office/officeart/2005/8/layout/vList5"/>
    <dgm:cxn modelId="{ADEDD4DE-CDA7-B949-AEB6-813EC0AE1A0A}" type="presParOf" srcId="{D28DC511-FBF5-B04B-B7CC-EA600B063C61}" destId="{2D49AC87-8195-7644-BDDE-8343A6EAC65D}" srcOrd="0" destOrd="0" presId="urn:microsoft.com/office/officeart/2005/8/layout/vList5"/>
    <dgm:cxn modelId="{F5AE06D0-04CE-5448-A58D-BB4E2DA08E83}" type="presParOf" srcId="{D28DC511-FBF5-B04B-B7CC-EA600B063C61}" destId="{87D34516-CCA5-9D46-8122-FD7C02393A57}" srcOrd="1" destOrd="0" presId="urn:microsoft.com/office/officeart/2005/8/layout/vList5"/>
    <dgm:cxn modelId="{321012C9-3520-9D40-9CA1-618BB1578540}" type="presParOf" srcId="{136E0478-AC45-FA40-9327-73657BA7AFF7}" destId="{694B677C-C661-D54D-A7CB-F5FD6BD3B9FF}" srcOrd="3" destOrd="0" presId="urn:microsoft.com/office/officeart/2005/8/layout/vList5"/>
    <dgm:cxn modelId="{2D742400-3959-094E-A652-0EC0107B0214}" type="presParOf" srcId="{136E0478-AC45-FA40-9327-73657BA7AFF7}" destId="{E1E0B46D-71D5-AD47-B740-FCED6BBC614A}" srcOrd="4" destOrd="0" presId="urn:microsoft.com/office/officeart/2005/8/layout/vList5"/>
    <dgm:cxn modelId="{3F86BDB2-1868-D643-B092-008E2668BC69}" type="presParOf" srcId="{E1E0B46D-71D5-AD47-B740-FCED6BBC614A}" destId="{B81F2270-56AF-7A4A-AB03-A1BBE0956BF4}" srcOrd="0" destOrd="0" presId="urn:microsoft.com/office/officeart/2005/8/layout/vList5"/>
    <dgm:cxn modelId="{25C29608-16C4-8142-94A4-E4F3E65D16AB}" type="presParOf" srcId="{E1E0B46D-71D5-AD47-B740-FCED6BBC614A}" destId="{AC74C98F-86C9-B14C-865C-57F64E30ED2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C706F3-4B72-174C-905B-CD67B5C28A3C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E5FB17-990B-D841-9454-F2C99E151904}">
      <dgm:prSet/>
      <dgm:spPr/>
      <dgm:t>
        <a:bodyPr/>
        <a:lstStyle/>
        <a:p>
          <a:pPr rtl="0"/>
          <a:r>
            <a:rPr lang="en-US" dirty="0" smtClean="0"/>
            <a:t>SQLite</a:t>
          </a:r>
          <a:endParaRPr lang="en-US" dirty="0"/>
        </a:p>
      </dgm:t>
    </dgm:pt>
    <dgm:pt modelId="{92E6926E-F12F-7D4C-B4C9-AD4D8B180DAD}" type="parTrans" cxnId="{916AFF85-737A-7A43-9B12-B38111BDE2D7}">
      <dgm:prSet/>
      <dgm:spPr/>
      <dgm:t>
        <a:bodyPr/>
        <a:lstStyle/>
        <a:p>
          <a:endParaRPr lang="en-US"/>
        </a:p>
      </dgm:t>
    </dgm:pt>
    <dgm:pt modelId="{927A3422-18B9-B94D-8B51-02990FB9D7DD}" type="sibTrans" cxnId="{916AFF85-737A-7A43-9B12-B38111BDE2D7}">
      <dgm:prSet/>
      <dgm:spPr/>
      <dgm:t>
        <a:bodyPr/>
        <a:lstStyle/>
        <a:p>
          <a:endParaRPr lang="en-US"/>
        </a:p>
      </dgm:t>
    </dgm:pt>
    <dgm:pt modelId="{9915A6AA-D24A-074C-9230-43E5F591A2F5}">
      <dgm:prSet/>
      <dgm:spPr/>
      <dgm:t>
        <a:bodyPr/>
        <a:lstStyle/>
        <a:p>
          <a:pPr rtl="0"/>
          <a:r>
            <a:rPr lang="en-US" dirty="0" smtClean="0"/>
            <a:t>Machine Learning</a:t>
          </a:r>
          <a:endParaRPr lang="en-US" dirty="0"/>
        </a:p>
      </dgm:t>
    </dgm:pt>
    <dgm:pt modelId="{FED73CBE-BB8C-504B-8162-4619B6CBE9E9}" type="parTrans" cxnId="{75416BE3-E9D7-5543-9797-27437023615E}">
      <dgm:prSet/>
      <dgm:spPr/>
      <dgm:t>
        <a:bodyPr/>
        <a:lstStyle/>
        <a:p>
          <a:endParaRPr lang="en-US"/>
        </a:p>
      </dgm:t>
    </dgm:pt>
    <dgm:pt modelId="{765EA2E3-6905-9D43-80FA-C15951A0DF45}" type="sibTrans" cxnId="{75416BE3-E9D7-5543-9797-27437023615E}">
      <dgm:prSet/>
      <dgm:spPr/>
      <dgm:t>
        <a:bodyPr/>
        <a:lstStyle/>
        <a:p>
          <a:endParaRPr lang="en-US"/>
        </a:p>
      </dgm:t>
    </dgm:pt>
    <dgm:pt modelId="{30029D95-5850-6245-B356-67C89C93D0EC}">
      <dgm:prSet/>
      <dgm:spPr/>
      <dgm:t>
        <a:bodyPr/>
        <a:lstStyle/>
        <a:p>
          <a:pPr rtl="0"/>
          <a:r>
            <a:rPr lang="en-US" dirty="0" smtClean="0"/>
            <a:t>Crawl</a:t>
          </a:r>
          <a:endParaRPr lang="en-US" dirty="0"/>
        </a:p>
      </dgm:t>
    </dgm:pt>
    <dgm:pt modelId="{7499B759-9778-AB48-9995-507BF56979E6}" type="parTrans" cxnId="{D83FB635-127E-2E43-8513-3A83958FF6D3}">
      <dgm:prSet/>
      <dgm:spPr/>
      <dgm:t>
        <a:bodyPr/>
        <a:lstStyle/>
        <a:p>
          <a:endParaRPr lang="en-US"/>
        </a:p>
      </dgm:t>
    </dgm:pt>
    <dgm:pt modelId="{DD54FCCD-1FBF-8042-8F31-0F3D992DE87D}" type="sibTrans" cxnId="{D83FB635-127E-2E43-8513-3A83958FF6D3}">
      <dgm:prSet/>
      <dgm:spPr/>
      <dgm:t>
        <a:bodyPr/>
        <a:lstStyle/>
        <a:p>
          <a:endParaRPr lang="en-US"/>
        </a:p>
      </dgm:t>
    </dgm:pt>
    <dgm:pt modelId="{8530FF5C-34FC-3541-8A85-5A5E5161EDEE}" type="pres">
      <dgm:prSet presAssocID="{ECC706F3-4B72-174C-905B-CD67B5C28A3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5D6C7F-8DC0-7449-80EA-854495134436}" type="pres">
      <dgm:prSet presAssocID="{B8E5FB17-990B-D841-9454-F2C99E151904}" presName="dummy" presStyleCnt="0"/>
      <dgm:spPr/>
    </dgm:pt>
    <dgm:pt modelId="{37AC3251-7FEB-D346-B27D-A22C4F18D985}" type="pres">
      <dgm:prSet presAssocID="{B8E5FB17-990B-D841-9454-F2C99E151904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E622E-C0C7-EB40-947D-7F2801D84613}" type="pres">
      <dgm:prSet presAssocID="{927A3422-18B9-B94D-8B51-02990FB9D7DD}" presName="sibTrans" presStyleLbl="node1" presStyleIdx="0" presStyleCnt="3"/>
      <dgm:spPr/>
      <dgm:t>
        <a:bodyPr/>
        <a:lstStyle/>
        <a:p>
          <a:endParaRPr lang="en-US"/>
        </a:p>
      </dgm:t>
    </dgm:pt>
    <dgm:pt modelId="{F81C5C02-40A3-984E-AB01-A1495C438DAD}" type="pres">
      <dgm:prSet presAssocID="{9915A6AA-D24A-074C-9230-43E5F591A2F5}" presName="dummy" presStyleCnt="0"/>
      <dgm:spPr/>
    </dgm:pt>
    <dgm:pt modelId="{A1DA10EC-80A5-5B4D-88C5-99FAE1E4CBF6}" type="pres">
      <dgm:prSet presAssocID="{9915A6AA-D24A-074C-9230-43E5F591A2F5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CCB4C-C58B-034C-B458-553BF56CA463}" type="pres">
      <dgm:prSet presAssocID="{765EA2E3-6905-9D43-80FA-C15951A0DF45}" presName="sibTrans" presStyleLbl="node1" presStyleIdx="1" presStyleCnt="3"/>
      <dgm:spPr/>
      <dgm:t>
        <a:bodyPr/>
        <a:lstStyle/>
        <a:p>
          <a:endParaRPr lang="en-US"/>
        </a:p>
      </dgm:t>
    </dgm:pt>
    <dgm:pt modelId="{F508A446-00BB-C843-B632-E95B00F66A15}" type="pres">
      <dgm:prSet presAssocID="{30029D95-5850-6245-B356-67C89C93D0EC}" presName="dummy" presStyleCnt="0"/>
      <dgm:spPr/>
    </dgm:pt>
    <dgm:pt modelId="{DC1B2B63-6540-474D-88A4-59E6095CBB45}" type="pres">
      <dgm:prSet presAssocID="{30029D95-5850-6245-B356-67C89C93D0EC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23A7B-BDC3-E546-AFBD-B90CF0F5ACB2}" type="pres">
      <dgm:prSet presAssocID="{DD54FCCD-1FBF-8042-8F31-0F3D992DE87D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916AFF85-737A-7A43-9B12-B38111BDE2D7}" srcId="{ECC706F3-4B72-174C-905B-CD67B5C28A3C}" destId="{B8E5FB17-990B-D841-9454-F2C99E151904}" srcOrd="0" destOrd="0" parTransId="{92E6926E-F12F-7D4C-B4C9-AD4D8B180DAD}" sibTransId="{927A3422-18B9-B94D-8B51-02990FB9D7DD}"/>
    <dgm:cxn modelId="{D83FB635-127E-2E43-8513-3A83958FF6D3}" srcId="{ECC706F3-4B72-174C-905B-CD67B5C28A3C}" destId="{30029D95-5850-6245-B356-67C89C93D0EC}" srcOrd="2" destOrd="0" parTransId="{7499B759-9778-AB48-9995-507BF56979E6}" sibTransId="{DD54FCCD-1FBF-8042-8F31-0F3D992DE87D}"/>
    <dgm:cxn modelId="{614D6329-36ED-9148-946E-FF9BC3E47F0D}" type="presOf" srcId="{765EA2E3-6905-9D43-80FA-C15951A0DF45}" destId="{F97CCB4C-C58B-034C-B458-553BF56CA463}" srcOrd="0" destOrd="0" presId="urn:microsoft.com/office/officeart/2005/8/layout/cycle1"/>
    <dgm:cxn modelId="{2881ACFF-0592-FB4D-B940-1EDF70C57AE5}" type="presOf" srcId="{B8E5FB17-990B-D841-9454-F2C99E151904}" destId="{37AC3251-7FEB-D346-B27D-A22C4F18D985}" srcOrd="0" destOrd="0" presId="urn:microsoft.com/office/officeart/2005/8/layout/cycle1"/>
    <dgm:cxn modelId="{F014C18D-15A7-E044-853D-9052CA678A02}" type="presOf" srcId="{9915A6AA-D24A-074C-9230-43E5F591A2F5}" destId="{A1DA10EC-80A5-5B4D-88C5-99FAE1E4CBF6}" srcOrd="0" destOrd="0" presId="urn:microsoft.com/office/officeart/2005/8/layout/cycle1"/>
    <dgm:cxn modelId="{75416BE3-E9D7-5543-9797-27437023615E}" srcId="{ECC706F3-4B72-174C-905B-CD67B5C28A3C}" destId="{9915A6AA-D24A-074C-9230-43E5F591A2F5}" srcOrd="1" destOrd="0" parTransId="{FED73CBE-BB8C-504B-8162-4619B6CBE9E9}" sibTransId="{765EA2E3-6905-9D43-80FA-C15951A0DF45}"/>
    <dgm:cxn modelId="{BFEFC88E-9401-D64C-97BF-2D960E0E3EBA}" type="presOf" srcId="{30029D95-5850-6245-B356-67C89C93D0EC}" destId="{DC1B2B63-6540-474D-88A4-59E6095CBB45}" srcOrd="0" destOrd="0" presId="urn:microsoft.com/office/officeart/2005/8/layout/cycle1"/>
    <dgm:cxn modelId="{B201921B-C99E-1941-83F4-DB6130FE3643}" type="presOf" srcId="{DD54FCCD-1FBF-8042-8F31-0F3D992DE87D}" destId="{8CF23A7B-BDC3-E546-AFBD-B90CF0F5ACB2}" srcOrd="0" destOrd="0" presId="urn:microsoft.com/office/officeart/2005/8/layout/cycle1"/>
    <dgm:cxn modelId="{49940175-6FDD-F846-8FE5-8462651E419F}" type="presOf" srcId="{ECC706F3-4B72-174C-905B-CD67B5C28A3C}" destId="{8530FF5C-34FC-3541-8A85-5A5E5161EDEE}" srcOrd="0" destOrd="0" presId="urn:microsoft.com/office/officeart/2005/8/layout/cycle1"/>
    <dgm:cxn modelId="{38037497-8E5A-3D4A-8287-654645887346}" type="presOf" srcId="{927A3422-18B9-B94D-8B51-02990FB9D7DD}" destId="{534E622E-C0C7-EB40-947D-7F2801D84613}" srcOrd="0" destOrd="0" presId="urn:microsoft.com/office/officeart/2005/8/layout/cycle1"/>
    <dgm:cxn modelId="{92F7CBD0-F41D-6142-836F-5FD450E90778}" type="presParOf" srcId="{8530FF5C-34FC-3541-8A85-5A5E5161EDEE}" destId="{825D6C7F-8DC0-7449-80EA-854495134436}" srcOrd="0" destOrd="0" presId="urn:microsoft.com/office/officeart/2005/8/layout/cycle1"/>
    <dgm:cxn modelId="{DF40299B-9DC0-384D-B94E-444C6D870E7A}" type="presParOf" srcId="{8530FF5C-34FC-3541-8A85-5A5E5161EDEE}" destId="{37AC3251-7FEB-D346-B27D-A22C4F18D985}" srcOrd="1" destOrd="0" presId="urn:microsoft.com/office/officeart/2005/8/layout/cycle1"/>
    <dgm:cxn modelId="{6C9679FE-5721-504E-B2C3-23EE4A91CB49}" type="presParOf" srcId="{8530FF5C-34FC-3541-8A85-5A5E5161EDEE}" destId="{534E622E-C0C7-EB40-947D-7F2801D84613}" srcOrd="2" destOrd="0" presId="urn:microsoft.com/office/officeart/2005/8/layout/cycle1"/>
    <dgm:cxn modelId="{57376BA7-B8C9-434A-BC24-2522CDB9389A}" type="presParOf" srcId="{8530FF5C-34FC-3541-8A85-5A5E5161EDEE}" destId="{F81C5C02-40A3-984E-AB01-A1495C438DAD}" srcOrd="3" destOrd="0" presId="urn:microsoft.com/office/officeart/2005/8/layout/cycle1"/>
    <dgm:cxn modelId="{35467194-72EA-A34D-973E-1B85BD5B64AB}" type="presParOf" srcId="{8530FF5C-34FC-3541-8A85-5A5E5161EDEE}" destId="{A1DA10EC-80A5-5B4D-88C5-99FAE1E4CBF6}" srcOrd="4" destOrd="0" presId="urn:microsoft.com/office/officeart/2005/8/layout/cycle1"/>
    <dgm:cxn modelId="{C88FE209-04C7-8D44-B604-660253422B10}" type="presParOf" srcId="{8530FF5C-34FC-3541-8A85-5A5E5161EDEE}" destId="{F97CCB4C-C58B-034C-B458-553BF56CA463}" srcOrd="5" destOrd="0" presId="urn:microsoft.com/office/officeart/2005/8/layout/cycle1"/>
    <dgm:cxn modelId="{1AD9174B-C731-5D49-96F1-8D836B60BF94}" type="presParOf" srcId="{8530FF5C-34FC-3541-8A85-5A5E5161EDEE}" destId="{F508A446-00BB-C843-B632-E95B00F66A15}" srcOrd="6" destOrd="0" presId="urn:microsoft.com/office/officeart/2005/8/layout/cycle1"/>
    <dgm:cxn modelId="{EF047F84-7FF6-0D4F-B620-EF4E755BE571}" type="presParOf" srcId="{8530FF5C-34FC-3541-8A85-5A5E5161EDEE}" destId="{DC1B2B63-6540-474D-88A4-59E6095CBB45}" srcOrd="7" destOrd="0" presId="urn:microsoft.com/office/officeart/2005/8/layout/cycle1"/>
    <dgm:cxn modelId="{73422319-ED63-0E4D-BF1A-29E1BD7F5B56}" type="presParOf" srcId="{8530FF5C-34FC-3541-8A85-5A5E5161EDEE}" destId="{8CF23A7B-BDC3-E546-AFBD-B90CF0F5ACB2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C7D42-C311-564D-AC51-F42FC0F940BD}">
      <dsp:nvSpPr>
        <dsp:cNvPr id="0" name=""/>
        <dsp:cNvSpPr/>
      </dsp:nvSpPr>
      <dsp:spPr>
        <a:xfrm rot="5400000">
          <a:off x="6839112" y="-2812114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Group of people that aims to win a match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Based on time, team can be strong or weak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 rot="-5400000">
        <a:off x="3895344" y="182301"/>
        <a:ext cx="6874409" cy="936224"/>
      </dsp:txXfrm>
    </dsp:sp>
    <dsp:sp modelId="{BC9D5EF1-53E5-C04C-B53B-A15D0AD7C98A}">
      <dsp:nvSpPr>
        <dsp:cNvPr id="0" name=""/>
        <dsp:cNvSpPr/>
      </dsp:nvSpPr>
      <dsp:spPr>
        <a:xfrm>
          <a:off x="0" y="1964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Team</a:t>
          </a:r>
          <a:endParaRPr lang="en-US" sz="6500" kern="1200" dirty="0"/>
        </a:p>
      </dsp:txBody>
      <dsp:txXfrm>
        <a:off x="63309" y="65273"/>
        <a:ext cx="3768726" cy="1170279"/>
      </dsp:txXfrm>
    </dsp:sp>
    <dsp:sp modelId="{87D34516-CCA5-9D46-8122-FD7C02393A57}">
      <dsp:nvSpPr>
        <dsp:cNvPr id="0" name=""/>
        <dsp:cNvSpPr/>
      </dsp:nvSpPr>
      <dsp:spPr>
        <a:xfrm rot="5400000">
          <a:off x="6839112" y="-1450371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Challenge between two</a:t>
          </a:r>
          <a:r>
            <a:rPr lang="en-US" sz="1800" kern="1200" baseline="0" dirty="0" smtClean="0"/>
            <a:t> teams, in which one tries to beat the other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Teams are different, pattern are recurrent</a:t>
          </a:r>
          <a:endParaRPr lang="en-US" sz="1800" kern="1200" dirty="0"/>
        </a:p>
      </dsp:txBody>
      <dsp:txXfrm rot="-5400000">
        <a:off x="3895344" y="1544044"/>
        <a:ext cx="6874409" cy="936224"/>
      </dsp:txXfrm>
    </dsp:sp>
    <dsp:sp modelId="{2D49AC87-8195-7644-BDDE-8343A6EAC65D}">
      <dsp:nvSpPr>
        <dsp:cNvPr id="0" name=""/>
        <dsp:cNvSpPr/>
      </dsp:nvSpPr>
      <dsp:spPr>
        <a:xfrm>
          <a:off x="0" y="1363707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Match</a:t>
          </a:r>
          <a:endParaRPr lang="en-US" sz="6500" kern="1200" dirty="0"/>
        </a:p>
      </dsp:txBody>
      <dsp:txXfrm>
        <a:off x="63309" y="1427016"/>
        <a:ext cx="3768726" cy="1170279"/>
      </dsp:txXfrm>
    </dsp:sp>
    <dsp:sp modelId="{AC74C98F-86C9-B14C-865C-57F64E30ED23}">
      <dsp:nvSpPr>
        <dsp:cNvPr id="0" name=""/>
        <dsp:cNvSpPr/>
      </dsp:nvSpPr>
      <dsp:spPr>
        <a:xfrm rot="5400000">
          <a:off x="6839112" y="-88628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Almost every day, a match is played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It is an opportunity to make money</a:t>
          </a:r>
          <a:endParaRPr lang="en-US" sz="1800" kern="1200" dirty="0"/>
        </a:p>
      </dsp:txBody>
      <dsp:txXfrm rot="-5400000">
        <a:off x="3895344" y="2905787"/>
        <a:ext cx="6874409" cy="936224"/>
      </dsp:txXfrm>
    </dsp:sp>
    <dsp:sp modelId="{B81F2270-56AF-7A4A-AB03-A1BBE0956BF4}">
      <dsp:nvSpPr>
        <dsp:cNvPr id="0" name=""/>
        <dsp:cNvSpPr/>
      </dsp:nvSpPr>
      <dsp:spPr>
        <a:xfrm>
          <a:off x="0" y="2725450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Bet-odd</a:t>
          </a:r>
          <a:endParaRPr lang="en-US" sz="6500" kern="1200" dirty="0"/>
        </a:p>
      </dsp:txBody>
      <dsp:txXfrm>
        <a:off x="63309" y="2788759"/>
        <a:ext cx="3768726" cy="1170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C3251-7FEB-D346-B27D-A22C4F18D985}">
      <dsp:nvSpPr>
        <dsp:cNvPr id="0" name=""/>
        <dsp:cNvSpPr/>
      </dsp:nvSpPr>
      <dsp:spPr>
        <a:xfrm>
          <a:off x="3293880" y="321812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SQLite</a:t>
          </a:r>
          <a:endParaRPr lang="en-US" sz="2800" kern="1200" dirty="0"/>
        </a:p>
      </dsp:txBody>
      <dsp:txXfrm>
        <a:off x="3293880" y="321812"/>
        <a:ext cx="1639136" cy="1639136"/>
      </dsp:txXfrm>
    </dsp:sp>
    <dsp:sp modelId="{534E622E-C0C7-EB40-947D-7F2801D84613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2967123"/>
            <a:gd name="adj4" fmla="val 49533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DA10EC-80A5-5B4D-88C5-99FAE1E4CBF6}">
      <dsp:nvSpPr>
        <dsp:cNvPr id="0" name=""/>
        <dsp:cNvSpPr/>
      </dsp:nvSpPr>
      <dsp:spPr>
        <a:xfrm>
          <a:off x="1914106" y="2711651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Machine Learning</a:t>
          </a:r>
          <a:endParaRPr lang="en-US" sz="2800" kern="1200" dirty="0"/>
        </a:p>
      </dsp:txBody>
      <dsp:txXfrm>
        <a:off x="1914106" y="2711651"/>
        <a:ext cx="1639136" cy="1639136"/>
      </dsp:txXfrm>
    </dsp:sp>
    <dsp:sp modelId="{F97CCB4C-C58B-034C-B458-553BF56CA463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10175064"/>
            <a:gd name="adj4" fmla="val 7257474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1B2B63-6540-474D-88A4-59E6095CBB45}">
      <dsp:nvSpPr>
        <dsp:cNvPr id="0" name=""/>
        <dsp:cNvSpPr/>
      </dsp:nvSpPr>
      <dsp:spPr>
        <a:xfrm>
          <a:off x="534331" y="321812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Crawl</a:t>
          </a:r>
          <a:endParaRPr lang="en-US" sz="2800" kern="1200" dirty="0"/>
        </a:p>
      </dsp:txBody>
      <dsp:txXfrm>
        <a:off x="534331" y="321812"/>
        <a:ext cx="1639136" cy="1639136"/>
      </dsp:txXfrm>
    </dsp:sp>
    <dsp:sp modelId="{8CF23A7B-BDC3-E546-AFBD-B90CF0F5ACB2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16859773"/>
            <a:gd name="adj4" fmla="val 14964824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13E4-21D6-454A-9B7B-BE459B1334D7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22B83-ABD6-0F43-B818-DC95DF68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r>
              <a:rPr lang="en-US" baseline="0" dirty="0" smtClean="0"/>
              <a:t>s change every year </a:t>
            </a:r>
            <a:r>
              <a:rPr lang="en-US" baseline="0" dirty="0" smtClean="0">
                <a:sym typeface="Wingdings"/>
              </a:rPr>
              <a:t> the statics of a winner/looser team not.</a:t>
            </a:r>
          </a:p>
          <a:p>
            <a:r>
              <a:rPr lang="en-US" baseline="0" dirty="0" smtClean="0">
                <a:sym typeface="Wingdings"/>
              </a:rPr>
              <a:t>Use power of statics to gain advantage in placing a bet.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75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1.1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1.2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1.3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1.4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2.1</a:t>
            </a:r>
            <a:r>
              <a:rPr lang="en-US" baseline="0" dirty="0" smtClean="0"/>
              <a:t> 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home_team_home_form</a:t>
            </a:r>
            <a:r>
              <a:rPr lang="en-US" dirty="0" smtClean="0"/>
              <a:t> / home_n1, </a:t>
            </a:r>
            <a:r>
              <a:rPr lang="en-US" dirty="0" err="1" smtClean="0"/>
              <a:t>home_team_away_form</a:t>
            </a:r>
            <a:r>
              <a:rPr lang="en-US" dirty="0" smtClean="0"/>
              <a:t> / home_n2,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, </a:t>
            </a:r>
            <a:r>
              <a:rPr lang="en-US" dirty="0" err="1" smtClean="0"/>
              <a:t>away_team_home_form</a:t>
            </a:r>
            <a:r>
              <a:rPr lang="en-US" dirty="0" smtClean="0"/>
              <a:t> / away_n1, </a:t>
            </a:r>
            <a:r>
              <a:rPr lang="en-US" dirty="0" err="1" smtClean="0"/>
              <a:t>away_team_away_form</a:t>
            </a:r>
            <a:r>
              <a:rPr lang="en-US" dirty="0" smtClean="0"/>
              <a:t> / away_n2]</a:t>
            </a:r>
          </a:p>
          <a:p>
            <a:r>
              <a:rPr lang="en-US" dirty="0" smtClean="0"/>
              <a:t>2.2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home_team_home_form</a:t>
            </a:r>
            <a:r>
              <a:rPr lang="en-US" dirty="0" smtClean="0"/>
              <a:t> // home_n1, </a:t>
            </a:r>
            <a:r>
              <a:rPr lang="en-US" dirty="0" err="1" smtClean="0"/>
              <a:t>home_team_away_form</a:t>
            </a:r>
            <a:r>
              <a:rPr lang="en-US" dirty="0" smtClean="0"/>
              <a:t> // home_n2,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, </a:t>
            </a:r>
            <a:r>
              <a:rPr lang="en-US" dirty="0" err="1" smtClean="0"/>
              <a:t>away_team_home_form</a:t>
            </a:r>
            <a:r>
              <a:rPr lang="en-US" dirty="0" smtClean="0"/>
              <a:t> // away_n1, </a:t>
            </a:r>
            <a:r>
              <a:rPr lang="en-US" dirty="0" err="1" smtClean="0"/>
              <a:t>away_team_away_form</a:t>
            </a:r>
            <a:r>
              <a:rPr lang="en-US" dirty="0" smtClean="0"/>
              <a:t> // away_n2]</a:t>
            </a:r>
          </a:p>
          <a:p>
            <a:r>
              <a:rPr lang="en-US" dirty="0" smtClean="0"/>
              <a:t>2.3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home_team_home_form</a:t>
            </a:r>
            <a:r>
              <a:rPr lang="en-US" dirty="0" smtClean="0"/>
              <a:t> / home_n1 - </a:t>
            </a:r>
            <a:r>
              <a:rPr lang="en-US" dirty="0" err="1" smtClean="0"/>
              <a:t>away_team_home_form</a:t>
            </a:r>
            <a:r>
              <a:rPr lang="en-US" dirty="0" smtClean="0"/>
              <a:t> / away_n1,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home_team_away_form</a:t>
            </a:r>
            <a:r>
              <a:rPr lang="en-US" dirty="0" smtClean="0"/>
              <a:t> / home_n2 - </a:t>
            </a:r>
            <a:r>
              <a:rPr lang="en-US" dirty="0" err="1" smtClean="0"/>
              <a:t>away_team_away_form</a:t>
            </a:r>
            <a:r>
              <a:rPr lang="en-US" dirty="0" smtClean="0"/>
              <a:t> / away_n2]</a:t>
            </a:r>
          </a:p>
          <a:p>
            <a:r>
              <a:rPr lang="en-US" dirty="0" smtClean="0"/>
              <a:t>2.4</a:t>
            </a:r>
            <a:r>
              <a:rPr lang="en-US" baseline="0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home_team_home_form</a:t>
            </a:r>
            <a:r>
              <a:rPr lang="en-US" dirty="0" smtClean="0"/>
              <a:t> // home_n1 - </a:t>
            </a:r>
            <a:r>
              <a:rPr lang="en-US" dirty="0" err="1" smtClean="0"/>
              <a:t>away_team_home_form</a:t>
            </a:r>
            <a:r>
              <a:rPr lang="en-US" dirty="0" smtClean="0"/>
              <a:t> // away_n1,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home_team_away_form</a:t>
            </a:r>
            <a:r>
              <a:rPr lang="en-US" dirty="0" smtClean="0"/>
              <a:t> // home_n2 - </a:t>
            </a:r>
            <a:r>
              <a:rPr lang="en-US" dirty="0" err="1" smtClean="0"/>
              <a:t>away_team_away_form</a:t>
            </a:r>
            <a:r>
              <a:rPr lang="en-US" dirty="0" smtClean="0"/>
              <a:t> // away_n2]</a:t>
            </a:r>
          </a:p>
          <a:p>
            <a:endParaRPr lang="en-US" dirty="0" smtClean="0"/>
          </a:p>
          <a:p>
            <a:r>
              <a:rPr lang="en-US" dirty="0" smtClean="0"/>
              <a:t>3. [</a:t>
            </a:r>
            <a:r>
              <a:rPr lang="en-US" dirty="0" err="1" smtClean="0"/>
              <a:t>home_goal</a:t>
            </a:r>
            <a:r>
              <a:rPr lang="en-US" dirty="0" smtClean="0"/>
              <a:t>, </a:t>
            </a:r>
            <a:r>
              <a:rPr lang="en-US" dirty="0" err="1" smtClean="0"/>
              <a:t>away_goal</a:t>
            </a:r>
            <a:r>
              <a:rPr lang="en-US" dirty="0" smtClean="0"/>
              <a:t>, </a:t>
            </a:r>
            <a:r>
              <a:rPr lang="en-US" dirty="0" err="1" smtClean="0"/>
              <a:t>home_shoton</a:t>
            </a:r>
            <a:r>
              <a:rPr lang="en-US" dirty="0" smtClean="0"/>
              <a:t>, </a:t>
            </a:r>
            <a:r>
              <a:rPr lang="en-US" dirty="0" err="1" smtClean="0"/>
              <a:t>away_shoton</a:t>
            </a:r>
            <a:r>
              <a:rPr lang="en-US" dirty="0" smtClean="0"/>
              <a:t>, </a:t>
            </a:r>
            <a:r>
              <a:rPr lang="en-US" dirty="0" err="1" smtClean="0"/>
              <a:t>home_goal_ratio</a:t>
            </a:r>
            <a:r>
              <a:rPr lang="en-US" dirty="0" smtClean="0"/>
              <a:t>, </a:t>
            </a:r>
            <a:r>
              <a:rPr lang="en-US" dirty="0" err="1" smtClean="0"/>
              <a:t>away_goal_ratio</a:t>
            </a:r>
            <a:r>
              <a:rPr lang="en-US" dirty="0" smtClean="0"/>
              <a:t>, </a:t>
            </a:r>
            <a:r>
              <a:rPr lang="en-US" dirty="0" err="1" smtClean="0"/>
              <a:t>home_form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7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1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65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WHY: We want</a:t>
            </a:r>
            <a:r>
              <a:rPr lang="en-US" baseline="0" dirty="0" smtClean="0"/>
              <a:t> result to be comparable </a:t>
            </a:r>
            <a:r>
              <a:rPr lang="en-US" baseline="0" dirty="0" smtClean="0">
                <a:sym typeface="Wingdings"/>
              </a:rPr>
              <a:t> SVM-RBF and </a:t>
            </a:r>
            <a:r>
              <a:rPr lang="en-US" baseline="0" dirty="0" err="1" smtClean="0">
                <a:sym typeface="Wingdings"/>
              </a:rPr>
              <a:t>RandomForest</a:t>
            </a:r>
            <a:r>
              <a:rPr lang="en-US" baseline="0" dirty="0" smtClean="0">
                <a:sym typeface="Wingdings"/>
              </a:rPr>
              <a:t> can be comparable with [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Predicting Soccer Match Results in the English Premier League</a:t>
            </a:r>
            <a:r>
              <a:rPr lang="en-US" baseline="0" dirty="0" smtClean="0">
                <a:sym typeface="Wingdings"/>
              </a:rPr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ym typeface="Wingding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/>
              </a:rPr>
              <a:t>-</a:t>
            </a:r>
            <a:r>
              <a:rPr lang="en-US" b="1" baseline="0" dirty="0" smtClean="0">
                <a:sym typeface="Wingdings"/>
              </a:rPr>
              <a:t>C</a:t>
            </a:r>
            <a:r>
              <a:rPr lang="en-US" baseline="0" dirty="0" smtClean="0">
                <a:sym typeface="Wingdings"/>
              </a:rPr>
              <a:t>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trades off misclassification of training examples against simplicity of the decision surface.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low </a:t>
            </a:r>
            <a:r>
              <a:rPr lang="en-US" u="sng" dirty="0" smtClean="0">
                <a:effectLst/>
              </a:rPr>
              <a:t>C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makes the decision surface smooth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while a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 </a:t>
            </a:r>
            <a:r>
              <a:rPr lang="en-US" u="sng" dirty="0" smtClean="0">
                <a:effectLst/>
              </a:rPr>
              <a:t>C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aims at classifying all training examples correctly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giving the model freedom to select more samples as support vectors</a:t>
            </a:r>
            <a:endParaRPr lang="en-US" baseline="0" dirty="0" smtClean="0">
              <a:sym typeface="Wingding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/>
              </a:rPr>
              <a:t>-</a:t>
            </a:r>
            <a:r>
              <a:rPr lang="en-US" b="1" baseline="0" dirty="0" smtClean="0">
                <a:sym typeface="Wingdings"/>
              </a:rPr>
              <a:t>Gamma</a:t>
            </a:r>
            <a:r>
              <a:rPr lang="en-US" baseline="0" dirty="0" smtClean="0">
                <a:sym typeface="Wingdings"/>
              </a:rPr>
              <a:t>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how far the influence of a single training example reaches,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low values meaning ‘far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and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values meaning ‘close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’; can be seen as the inverse of the radius of influence of samples selected by the model as support vectors</a:t>
            </a:r>
            <a:endParaRPr lang="en-US" baseline="0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3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basic assumption</a:t>
                </a:r>
                <a:r>
                  <a:rPr lang="en-US" baseline="0" dirty="0" smtClean="0"/>
                  <a:t> of Maher’s model is that the number of goals scored by the home and way teams in any particular game are independent Poisson variables,</a:t>
                </a:r>
              </a:p>
              <a:p>
                <a:r>
                  <a:rPr lang="en-US" baseline="0" dirty="0" smtClean="0"/>
                  <a:t>Whose means are determined by the respective attack and defense qualities on each side.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Pr(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it-IT" sz="1200" i="1">
                            <a:latin typeface="Cambria Math" charset="0"/>
                          </a:rPr>
                          <m:t>𝑖</m:t>
                        </m:r>
                        <m:r>
                          <a:rPr lang="it-IT" sz="1200" i="1">
                            <a:latin typeface="Cambria Math" charset="0"/>
                          </a:rPr>
                          <m:t>,</m:t>
                        </m:r>
                        <m:r>
                          <a:rPr lang="it-IT" sz="1200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 smtClean="0"/>
                  <a:t>=x,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1200" i="1">
                            <a:latin typeface="Cambria Math" charset="0"/>
                          </a:rPr>
                          <m:t>𝑖</m:t>
                        </m:r>
                        <m:r>
                          <a:rPr lang="it-IT" sz="1200" i="1">
                            <a:latin typeface="Cambria Math" charset="0"/>
                          </a:rPr>
                          <m:t>,</m:t>
                        </m:r>
                        <m:r>
                          <a:rPr lang="it-IT" sz="1200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 smtClean="0"/>
                  <a:t>=y)=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mr-IN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it-IT" sz="1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it-IT" sz="1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mr-IN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2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it-IT" sz="1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sup>
                        </m:sSup>
                        <m:sSup>
                          <m:sSupPr>
                            <m:ctrlP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it-IT" sz="12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</m:num>
                      <m:den>
                        <m:r>
                          <a:rPr lang="it-IT" sz="1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it-IT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basic assumption</a:t>
                </a:r>
                <a:r>
                  <a:rPr lang="en-US" baseline="0" dirty="0" smtClean="0"/>
                  <a:t> of Maher’s model is that the number of goals scored by the home and way teams in any particular game are independent Poisson variables,</a:t>
                </a:r>
              </a:p>
              <a:p>
                <a:r>
                  <a:rPr lang="en-US" baseline="0" dirty="0" smtClean="0"/>
                  <a:t>Whose means are determined by the respective attack and defense qualities on each side.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Pr</a:t>
                </a:r>
                <a:r>
                  <a:rPr lang="en-US" sz="1200" dirty="0" smtClean="0"/>
                  <a:t>(</a:t>
                </a:r>
                <a:r>
                  <a:rPr lang="it-IT" sz="1200" i="0">
                    <a:latin typeface="Cambria Math" charset="0"/>
                  </a:rPr>
                  <a:t>𝑋</a:t>
                </a:r>
                <a:r>
                  <a:rPr lang="en-US" sz="1200" i="0">
                    <a:latin typeface="Cambria Math" charset="0"/>
                  </a:rPr>
                  <a:t>_(</a:t>
                </a:r>
                <a:r>
                  <a:rPr lang="it-IT" sz="1200" i="0">
                    <a:latin typeface="Cambria Math" charset="0"/>
                  </a:rPr>
                  <a:t>𝑖,𝑗</a:t>
                </a:r>
                <a:r>
                  <a:rPr lang="en-US" sz="1200" i="0">
                    <a:latin typeface="Cambria Math" charset="0"/>
                  </a:rPr>
                  <a:t>)</a:t>
                </a:r>
                <a:r>
                  <a:rPr lang="en-US" sz="1200" dirty="0" smtClean="0"/>
                  <a:t>=x, </a:t>
                </a:r>
                <a:r>
                  <a:rPr lang="it-IT" sz="1200" i="0">
                    <a:latin typeface="Cambria Math" charset="0"/>
                  </a:rPr>
                  <a:t>𝑌</a:t>
                </a:r>
                <a:r>
                  <a:rPr lang="en-US" sz="1200" i="0">
                    <a:latin typeface="Cambria Math" charset="0"/>
                  </a:rPr>
                  <a:t>_(</a:t>
                </a:r>
                <a:r>
                  <a:rPr lang="it-IT" sz="1200" i="0">
                    <a:latin typeface="Cambria Math" charset="0"/>
                  </a:rPr>
                  <a:t>𝑖,𝑗</a:t>
                </a:r>
                <a:r>
                  <a:rPr lang="en-US" sz="1200" i="0">
                    <a:latin typeface="Cambria Math" charset="0"/>
                  </a:rPr>
                  <a:t>)</a:t>
                </a:r>
                <a:r>
                  <a:rPr lang="en-US" sz="1200" dirty="0" smtClean="0"/>
                  <a:t>=y)= </a:t>
                </a:r>
                <a:r>
                  <a:rPr lang="mr-IN" sz="1200" i="0" smtClean="0">
                    <a:latin typeface="Cambria Math" charset="0"/>
                    <a:ea typeface="Cambria Math" charset="0"/>
                    <a:cs typeface="Cambria Math" charset="0"/>
                  </a:rPr>
                  <a:t>(</a:t>
                </a:r>
                <a:r>
                  <a:rPr lang="en-US" sz="1200" i="0">
                    <a:latin typeface="Cambria Math" charset="0"/>
                    <a:ea typeface="Cambria Math" charset="0"/>
                    <a:cs typeface="Cambria Math" charset="0"/>
                  </a:rPr>
                  <a:t>𝜆^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𝑥 𝑒^(−</a:t>
                </a:r>
                <a:r>
                  <a:rPr lang="mr-IN" sz="1200" i="0">
                    <a:latin typeface="Cambria Math" charset="0"/>
                    <a:ea typeface="Cambria Math" charset="0"/>
                    <a:cs typeface="Cambria Math" charset="0"/>
                  </a:rPr>
                  <a:t>𝜆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  <a:r>
                  <a:rPr lang="mr-IN" sz="1200" i="0" smtClean="0">
                    <a:latin typeface="Cambria Math" charset="0"/>
                    <a:ea typeface="Cambria Math" charset="0"/>
                    <a:cs typeface="Cambria Math" charset="0"/>
                  </a:rPr>
                  <a:t>)/</a:t>
                </a:r>
                <a:r>
                  <a:rPr lang="it-IT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𝑥!</a:t>
                </a:r>
                <a:r>
                  <a:rPr lang="mr-IN" sz="1200" b="0" i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sz="1200" i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mr-IN" sz="1200" i="0">
                    <a:latin typeface="Cambria Math" charset="0"/>
                    <a:ea typeface="Cambria Math" charset="0"/>
                    <a:cs typeface="Cambria Math" charset="0"/>
                  </a:rPr>
                  <a:t>(</a:t>
                </a:r>
                <a:r>
                  <a:rPr lang="en-US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𝜇</a:t>
                </a:r>
                <a:r>
                  <a:rPr lang="en-US" sz="1200" i="0">
                    <a:latin typeface="Cambria Math" charset="0"/>
                    <a:ea typeface="Cambria Math" charset="0"/>
                    <a:cs typeface="Cambria Math" charset="0"/>
                  </a:rPr>
                  <a:t>^</a:t>
                </a:r>
                <a:r>
                  <a:rPr lang="it-IT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𝑦</a:t>
                </a:r>
                <a:r>
                  <a:rPr lang="it-IT" sz="1200" b="0" i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𝑒^(−</a:t>
                </a:r>
                <a:r>
                  <a:rPr lang="it-IT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𝜇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  <a:r>
                  <a:rPr lang="mr-IN" sz="1200" i="0">
                    <a:latin typeface="Cambria Math" charset="0"/>
                    <a:ea typeface="Cambria Math" charset="0"/>
                    <a:cs typeface="Cambria Math" charset="0"/>
                  </a:rPr>
                  <a:t>)/</a:t>
                </a:r>
                <a:r>
                  <a:rPr lang="it-IT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𝑦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!</a:t>
                </a:r>
                <a:endParaRPr lang="en-US" sz="12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44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22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chart" Target="../charts/chart6.xml"/><Relationship Id="rId5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Soccer Prediction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2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Overcome 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Time: 1 day of computation</a:t>
            </a:r>
            <a:endParaRPr lang="en-GB" dirty="0"/>
          </a:p>
          <a:p>
            <a:pPr lvl="1"/>
            <a:r>
              <a:rPr lang="en-GB" dirty="0"/>
              <a:t>Bigger </a:t>
            </a:r>
            <a:r>
              <a:rPr lang="en-GB" dirty="0" smtClean="0"/>
              <a:t>windows seems to be more precise, but they </a:t>
            </a:r>
            <a:r>
              <a:rPr lang="en-GB" dirty="0"/>
              <a:t>allow to predict lesser </a:t>
            </a:r>
            <a:r>
              <a:rPr lang="en-GB" dirty="0" smtClean="0"/>
              <a:t>matches</a:t>
            </a:r>
            <a:endParaRPr lang="en-GB" dirty="0"/>
          </a:p>
          <a:p>
            <a:pPr lvl="1"/>
            <a:r>
              <a:rPr lang="en-GB" dirty="0"/>
              <a:t>Accuracy of smaller windows cannot be </a:t>
            </a:r>
            <a:r>
              <a:rPr lang="en-GB" dirty="0" smtClean="0"/>
              <a:t>comparable with the one’s from bigger (N vs n, N &gt;&gt; n )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Solution:</a:t>
            </a:r>
          </a:p>
          <a:p>
            <a:pPr lvl="1"/>
            <a:r>
              <a:rPr lang="en-GB" dirty="0"/>
              <a:t>Consider only valuable </a:t>
            </a:r>
            <a:r>
              <a:rPr lang="en-GB" dirty="0" smtClean="0"/>
              <a:t>windows</a:t>
            </a:r>
            <a:endParaRPr lang="en-GB" dirty="0"/>
          </a:p>
          <a:p>
            <a:pPr lvl="1"/>
            <a:r>
              <a:rPr lang="en-GB" dirty="0"/>
              <a:t>Try to predict the same matches for every predictor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of the bests</a:t>
            </a:r>
            <a:endParaRPr lang="en-US" dirty="0"/>
          </a:p>
        </p:txBody>
      </p:sp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530051"/>
              </p:ext>
            </p:extLst>
          </p:nvPr>
        </p:nvGraphicFramePr>
        <p:xfrm>
          <a:off x="775703" y="2057401"/>
          <a:ext cx="53467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785770"/>
              </p:ext>
            </p:extLst>
          </p:nvPr>
        </p:nvGraphicFramePr>
        <p:xfrm>
          <a:off x="6934200" y="2057401"/>
          <a:ext cx="4572000" cy="4271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2982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The Most precise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“Team Form”, Representation: 3</a:t>
            </a:r>
          </a:p>
          <a:p>
            <a:pPr lvl="1"/>
            <a:r>
              <a:rPr lang="en-US" dirty="0" smtClean="0"/>
              <a:t>Home vs Away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[</a:t>
            </a:r>
            <a:r>
              <a:rPr lang="en-US" dirty="0" err="1" smtClean="0"/>
              <a:t>home_form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/>
              <a:t>home_n</a:t>
            </a:r>
            <a:r>
              <a:rPr lang="en-US" dirty="0"/>
              <a:t> - </a:t>
            </a:r>
            <a:r>
              <a:rPr lang="en-US" dirty="0" err="1"/>
              <a:t>away_form</a:t>
            </a:r>
            <a:r>
              <a:rPr lang="en-US" dirty="0"/>
              <a:t> / </a:t>
            </a:r>
            <a:r>
              <a:rPr lang="en-US" dirty="0" err="1"/>
              <a:t>away_n</a:t>
            </a:r>
            <a:r>
              <a:rPr lang="en-US" dirty="0" smtClean="0"/>
              <a:t>]</a:t>
            </a:r>
          </a:p>
          <a:p>
            <a:pPr lvl="1"/>
            <a:r>
              <a:rPr lang="en-US" i="1" dirty="0" smtClean="0"/>
              <a:t>form</a:t>
            </a:r>
            <a:r>
              <a:rPr lang="en-US" dirty="0" smtClean="0"/>
              <a:t>: points gathered in the last </a:t>
            </a:r>
            <a:r>
              <a:rPr lang="en-US" i="1" dirty="0" smtClean="0"/>
              <a:t>n</a:t>
            </a:r>
            <a:r>
              <a:rPr lang="en-US" dirty="0" smtClean="0"/>
              <a:t> matches</a:t>
            </a:r>
          </a:p>
          <a:p>
            <a:pPr lvl="1"/>
            <a:endParaRPr lang="en-US" dirty="0"/>
          </a:p>
          <a:p>
            <a:r>
              <a:rPr lang="en-US" dirty="0"/>
              <a:t>Algorithm: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smtClean="0"/>
              <a:t>SVM (</a:t>
            </a:r>
            <a:r>
              <a:rPr lang="en-US" dirty="0" err="1" smtClean="0"/>
              <a:t>rbf</a:t>
            </a:r>
            <a:r>
              <a:rPr lang="en-US" dirty="0" smtClean="0"/>
              <a:t> Kernel)</a:t>
            </a:r>
          </a:p>
          <a:p>
            <a:pPr lvl="1"/>
            <a:r>
              <a:rPr lang="en-US" dirty="0" smtClean="0"/>
              <a:t>Grid search of </a:t>
            </a:r>
            <a:r>
              <a:rPr lang="en-US" u="sng" dirty="0" smtClean="0"/>
              <a:t>C</a:t>
            </a:r>
            <a:r>
              <a:rPr lang="en-US" dirty="0" smtClean="0"/>
              <a:t> and </a:t>
            </a:r>
            <a:r>
              <a:rPr lang="en-US" u="sng" dirty="0" smtClean="0"/>
              <a:t>gamma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Precision: 48,9%</a:t>
            </a:r>
          </a:p>
          <a:p>
            <a:r>
              <a:rPr lang="en-US" dirty="0" smtClean="0"/>
              <a:t>Secs per Match: 0,993 secs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668" y="3299591"/>
            <a:ext cx="3663532" cy="282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5916" y="639315"/>
            <a:ext cx="8610600" cy="1293028"/>
          </a:xfrm>
        </p:spPr>
        <p:txBody>
          <a:bodyPr/>
          <a:lstStyle/>
          <a:p>
            <a:r>
              <a:rPr lang="en-US" dirty="0" smtClean="0"/>
              <a:t>The fastest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2194560"/>
                <a:ext cx="7092616" cy="45671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800" dirty="0" smtClean="0"/>
                  <a:t>Input: “Team strength”, Poisson (Maher’s model)</a:t>
                </a:r>
                <a:endParaRPr lang="en-US" sz="1800" dirty="0"/>
              </a:p>
              <a:p>
                <a:r>
                  <a:rPr lang="en-US" sz="1800" dirty="0" err="1" smtClean="0"/>
                  <a:t>Serie</a:t>
                </a:r>
                <a:r>
                  <a:rPr lang="en-US" sz="1800" dirty="0" smtClean="0"/>
                  <a:t> A (2015/2016):</a:t>
                </a:r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lvl="1"/>
                <a:r>
                  <a:rPr lang="en-US" sz="1800" dirty="0" err="1" smtClean="0"/>
                  <a:t>avg_home_goal</a:t>
                </a:r>
                <a:r>
                  <a:rPr lang="en-US" sz="1800" dirty="0" smtClean="0"/>
                  <a:t> = 1,47</a:t>
                </a:r>
              </a:p>
              <a:p>
                <a:pPr lvl="1"/>
                <a:r>
                  <a:rPr lang="en-US" sz="1800" dirty="0" err="1"/>
                  <a:t>a</a:t>
                </a:r>
                <a:r>
                  <a:rPr lang="en-US" sz="1800" dirty="0" err="1" smtClean="0"/>
                  <a:t>vg_away_goal</a:t>
                </a:r>
                <a:r>
                  <a:rPr lang="en-US" sz="1800" dirty="0" smtClean="0"/>
                  <a:t> = 1,10</a:t>
                </a:r>
              </a:p>
              <a:p>
                <a:pPr lvl="1"/>
                <a:endParaRPr lang="en-US" sz="1800" dirty="0"/>
              </a:p>
              <a:p>
                <a:r>
                  <a:rPr lang="en-US" sz="1800" dirty="0" smtClean="0"/>
                  <a:t>Team-</a:t>
                </a:r>
                <a:r>
                  <a:rPr lang="en-US" sz="1800" dirty="0" err="1" smtClean="0"/>
                  <a:t>i</a:t>
                </a:r>
                <a:r>
                  <a:rPr lang="en-US" sz="1800" dirty="0" smtClean="0"/>
                  <a:t> vs Team-j: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it-IT" sz="18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it-IT" sz="1800" b="0" i="1" smtClean="0">
                            <a:latin typeface="Cambria Math" charset="0"/>
                          </a:rPr>
                          <m:t>,</m:t>
                        </m:r>
                        <m:r>
                          <a:rPr lang="it-IT" sz="18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it-IT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it-IT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it-IT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it-IT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a:rPr lang="it-IT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: goal team </a:t>
                </a:r>
                <a:r>
                  <a:rPr lang="en-US" sz="1800" dirty="0" err="1" smtClean="0"/>
                  <a:t>i</a:t>
                </a:r>
                <a:r>
                  <a:rPr lang="en-US" sz="1800" dirty="0" smtClean="0"/>
                  <a:t> will score to to team j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1800" i="1">
                            <a:latin typeface="Cambria Math" charset="0"/>
                          </a:rPr>
                          <m:t>𝑖</m:t>
                        </m:r>
                        <m:r>
                          <a:rPr lang="it-IT" sz="1800" i="1">
                            <a:latin typeface="Cambria Math" charset="0"/>
                          </a:rPr>
                          <m:t>,</m:t>
                        </m:r>
                        <m:r>
                          <a:rPr lang="it-IT" sz="18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it-IT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it-IT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: goal </a:t>
                </a:r>
                <a:r>
                  <a:rPr lang="en-US" sz="1800" dirty="0" smtClean="0"/>
                  <a:t>team j </a:t>
                </a:r>
                <a:r>
                  <a:rPr lang="en-US" sz="1800" dirty="0"/>
                  <a:t>will score to to team </a:t>
                </a:r>
                <a:r>
                  <a:rPr lang="en-US" sz="1800" dirty="0" err="1" smtClean="0"/>
                  <a:t>i</a:t>
                </a:r>
                <a:endParaRPr lang="en-US" sz="1800" dirty="0"/>
              </a:p>
              <a:p>
                <a:pPr lvl="1"/>
                <a:endParaRPr lang="it-IT" sz="1800" dirty="0" smtClean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1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it-IT" sz="1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: attack rate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: defense rate</a:t>
                </a:r>
              </a:p>
              <a:p>
                <a:endParaRPr lang="en-US" sz="1800" dirty="0" smtClean="0"/>
              </a:p>
              <a:p>
                <a:r>
                  <a:rPr lang="en-US" sz="1800" dirty="0"/>
                  <a:t>Precision: </a:t>
                </a:r>
                <a:r>
                  <a:rPr lang="en-US" sz="1800" dirty="0" smtClean="0"/>
                  <a:t>47,2%</a:t>
                </a:r>
                <a:endParaRPr lang="en-US" sz="1800" dirty="0"/>
              </a:p>
              <a:p>
                <a:r>
                  <a:rPr lang="en-US" sz="1800" dirty="0"/>
                  <a:t>Secs per Match: </a:t>
                </a:r>
                <a:r>
                  <a:rPr lang="en-US" sz="1800" dirty="0" smtClean="0"/>
                  <a:t>0,077 </a:t>
                </a:r>
                <a:r>
                  <a:rPr lang="en-US" sz="1800" dirty="0"/>
                  <a:t>secs</a:t>
                </a:r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194560"/>
                <a:ext cx="7092616" cy="4567187"/>
              </a:xfrm>
              <a:blipFill rotWithShape="0">
                <a:blip r:embed="rId3"/>
                <a:stretch>
                  <a:fillRect l="-602" t="-1869" b="-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334376"/>
              </p:ext>
            </p:extLst>
          </p:nvPr>
        </p:nvGraphicFramePr>
        <p:xfrm>
          <a:off x="7321216" y="41893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363834"/>
              </p:ext>
            </p:extLst>
          </p:nvPr>
        </p:nvGraphicFramePr>
        <p:xfrm>
          <a:off x="7321216" y="166352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089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Flat Bet: for all predictions, bet 1€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Smart Bet: for all prediction bet if and only if </a:t>
                </a:r>
                <a14:m>
                  <m:oMath xmlns:m="http://schemas.openxmlformats.org/officeDocument/2006/math">
                    <m:r>
                      <a:rPr lang="en-GB" i="1"/>
                      <m:t>𝑝</m:t>
                    </m:r>
                    <m:r>
                      <a:rPr lang="en-GB" i="1"/>
                      <m:t>&gt;</m:t>
                    </m:r>
                    <m:f>
                      <m:fPr>
                        <m:ctrlPr>
                          <a:rPr lang="en-GB" i="1"/>
                        </m:ctrlPr>
                      </m:fPr>
                      <m:num>
                        <m:r>
                          <a:rPr lang="en-GB" i="1"/>
                          <m:t>1</m:t>
                        </m:r>
                      </m:num>
                      <m:den>
                        <m:r>
                          <a:rPr lang="en-GB" i="1"/>
                          <m:t>𝑥</m:t>
                        </m:r>
                      </m:den>
                    </m:f>
                  </m:oMath>
                </a14:m>
                <a:r>
                  <a:rPr lang="en-US" dirty="0" smtClean="0"/>
                  <a:t> (probability &gt; 1/bet-odd)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 Most accurate teams bet: bet only on that teams that seems to be most accurate in predictions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Combination of 2 and 3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89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55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 Loss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930156"/>
              </p:ext>
            </p:extLst>
          </p:nvPr>
        </p:nvGraphicFramePr>
        <p:xfrm>
          <a:off x="1467852" y="1587918"/>
          <a:ext cx="4559970" cy="2259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325073"/>
              </p:ext>
            </p:extLst>
          </p:nvPr>
        </p:nvGraphicFramePr>
        <p:xfrm>
          <a:off x="6027822" y="1587918"/>
          <a:ext cx="5775157" cy="2391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636392"/>
              </p:ext>
            </p:extLst>
          </p:nvPr>
        </p:nvGraphicFramePr>
        <p:xfrm>
          <a:off x="1467852" y="4211052"/>
          <a:ext cx="4559969" cy="2293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713868"/>
              </p:ext>
            </p:extLst>
          </p:nvPr>
        </p:nvGraphicFramePr>
        <p:xfrm>
          <a:off x="6027822" y="4211052"/>
          <a:ext cx="4620125" cy="2293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7613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the next match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18" y="2193925"/>
            <a:ext cx="6223164" cy="4024313"/>
          </a:xfrm>
        </p:spPr>
      </p:pic>
    </p:spTree>
    <p:extLst>
      <p:ext uri="{BB962C8B-B14F-4D97-AF65-F5344CB8AC3E}">
        <p14:creationId xmlns:p14="http://schemas.microsoft.com/office/powerpoint/2010/main" val="4891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Introduction: goal of the application</a:t>
            </a:r>
          </a:p>
          <a:p>
            <a:r>
              <a:rPr lang="en-AU" dirty="0" smtClean="0"/>
              <a:t>Games, bet-odds, teams… </a:t>
            </a:r>
          </a:p>
          <a:p>
            <a:pPr lvl="1"/>
            <a:r>
              <a:rPr lang="en-AU" dirty="0" smtClean="0"/>
              <a:t>Domain of the application</a:t>
            </a:r>
          </a:p>
          <a:p>
            <a:r>
              <a:rPr lang="en-AU" dirty="0" smtClean="0">
                <a:sym typeface="Wingdings"/>
              </a:rPr>
              <a:t>Application modules and what they deal with</a:t>
            </a:r>
          </a:p>
          <a:p>
            <a:pPr lvl="1"/>
            <a:r>
              <a:rPr lang="en-AU" dirty="0" smtClean="0">
                <a:sym typeface="Wingdings"/>
              </a:rPr>
              <a:t>Crawler part  new matches/teams/player/bet-odds</a:t>
            </a:r>
            <a:r>
              <a:rPr lang="mr-IN" dirty="0" smtClean="0">
                <a:sym typeface="Wingdings"/>
              </a:rPr>
              <a:t>…</a:t>
            </a:r>
            <a:endParaRPr lang="it-IT" dirty="0" smtClean="0">
              <a:sym typeface="Wingdings"/>
            </a:endParaRPr>
          </a:p>
          <a:p>
            <a:pPr lvl="1"/>
            <a:r>
              <a:rPr lang="en-AU" dirty="0" smtClean="0">
                <a:sym typeface="Wingdings"/>
              </a:rPr>
              <a:t>Machine Learning  </a:t>
            </a:r>
          </a:p>
          <a:p>
            <a:pPr lvl="1"/>
            <a:r>
              <a:rPr lang="en-AU" dirty="0" smtClean="0">
                <a:sym typeface="Wingdings"/>
              </a:rPr>
              <a:t>User Interface</a:t>
            </a:r>
            <a:endParaRPr lang="en-AU" dirty="0" smtClean="0"/>
          </a:p>
          <a:p>
            <a:r>
              <a:rPr lang="en-AU" dirty="0" smtClean="0"/>
              <a:t>Representation, algorithm </a:t>
            </a:r>
            <a:r>
              <a:rPr lang="en-AU" dirty="0" smtClean="0">
                <a:sym typeface="Wingdings"/>
              </a:rPr>
              <a:t> looking for the best</a:t>
            </a:r>
          </a:p>
          <a:p>
            <a:pPr lvl="1"/>
            <a:r>
              <a:rPr lang="en-AU" dirty="0" smtClean="0">
                <a:sym typeface="Wingdings"/>
              </a:rPr>
              <a:t>ML input/ML algorithm</a:t>
            </a:r>
          </a:p>
          <a:p>
            <a:pPr lvl="1"/>
            <a:r>
              <a:rPr lang="en-AU" dirty="0" smtClean="0">
                <a:sym typeface="Wingdings"/>
              </a:rPr>
              <a:t>Graphs</a:t>
            </a:r>
          </a:p>
          <a:p>
            <a:r>
              <a:rPr lang="en-AU" dirty="0" smtClean="0">
                <a:sym typeface="Wingdings"/>
              </a:rPr>
              <a:t>RUN: need just a (temporary) internet connection on your laptop</a:t>
            </a:r>
          </a:p>
          <a:p>
            <a:pPr lvl="1"/>
            <a:endParaRPr lang="en-AU" dirty="0" smtClean="0">
              <a:sym typeface="Wingdings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58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Football, Winning &amp; Money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83" y="2057401"/>
            <a:ext cx="5476817" cy="3082353"/>
          </a:xfrm>
        </p:spPr>
      </p:pic>
      <p:sp>
        <p:nvSpPr>
          <p:cNvPr id="5" name="TextBox 4"/>
          <p:cNvSpPr txBox="1"/>
          <p:nvPr/>
        </p:nvSpPr>
        <p:spPr>
          <a:xfrm>
            <a:off x="361910" y="2057401"/>
            <a:ext cx="50673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“FOOTBALL’S NOT JUST A SCORING GOALS, IT’S ABOUT WINNING”</a:t>
            </a:r>
            <a:r>
              <a:rPr lang="en-US" sz="2400" dirty="0" smtClean="0"/>
              <a:t> - [Alan Shearer]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</a:t>
            </a:r>
            <a:r>
              <a:rPr lang="en-US" sz="2400" i="1" dirty="0"/>
              <a:t>WINNING INCREASES THE DOPAMINE RECEPTORS IN THE BRAIN, WHICH MAKES YOU SMARTER AND MORE BOLD”</a:t>
            </a:r>
            <a:r>
              <a:rPr lang="en-US" sz="2400" dirty="0"/>
              <a:t> </a:t>
            </a:r>
            <a:r>
              <a:rPr lang="en-US" sz="2400" dirty="0" smtClean="0"/>
              <a:t>- </a:t>
            </a:r>
            <a:r>
              <a:rPr lang="en-US" sz="2400" dirty="0"/>
              <a:t>[IAN H. ROBERTSON</a:t>
            </a:r>
            <a:r>
              <a:rPr lang="en-US" sz="2400" dirty="0" smtClean="0"/>
              <a:t>]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“EVERY BAD DECISION I’VE MADE HAS BEEN BASED ON MONEY”</a:t>
            </a:r>
            <a:r>
              <a:rPr lang="en-US" sz="2400" dirty="0" smtClean="0"/>
              <a:t> - [Eddie Murphy]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031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Domain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049135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066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ym typeface="Wingdings"/>
              </a:rPr>
              <a:t>Modules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953197"/>
              </p:ext>
            </p:extLst>
          </p:nvPr>
        </p:nvGraphicFramePr>
        <p:xfrm>
          <a:off x="6038851" y="1690686"/>
          <a:ext cx="546734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5788" y="1690686"/>
            <a:ext cx="54149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Crawl: new unstructured data 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SQLite: store structured data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Machine Learning: predict tomorrow and evaluate the accuracy of yesterday predictions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Repeat until 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638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Machine Learning Algorithm Input. Match representations:</a:t>
            </a:r>
          </a:p>
          <a:p>
            <a:endParaRPr lang="en-A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Team Form</a:t>
            </a:r>
            <a:r>
              <a:rPr lang="en-AU" dirty="0" smtClean="0"/>
              <a:t>: combination of points gathered by the teams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Team Home Away Form</a:t>
            </a:r>
            <a:r>
              <a:rPr lang="en-AU" dirty="0" smtClean="0"/>
              <a:t>: combination of points gathered by the teams, considering matches played at home and away.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Match Statistics</a:t>
            </a:r>
            <a:r>
              <a:rPr lang="en-AU" dirty="0" smtClean="0"/>
              <a:t>: combination of previous match statistics performed by teams.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err="1" smtClean="0"/>
              <a:t>Kekko</a:t>
            </a:r>
            <a:r>
              <a:rPr lang="en-AU" i="1" u="sng" dirty="0" smtClean="0"/>
              <a:t> input</a:t>
            </a:r>
            <a:r>
              <a:rPr lang="en-AU" dirty="0" smtClean="0"/>
              <a:t>: features an human uses to gather information before placing a bet.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Poisson input</a:t>
            </a:r>
            <a:r>
              <a:rPr lang="en-AU" dirty="0" smtClean="0"/>
              <a:t>: home strength and away strength </a:t>
            </a:r>
            <a:r>
              <a:rPr lang="en-AU" dirty="0" smtClean="0">
                <a:sym typeface="Wingdings"/>
              </a:rPr>
              <a:t>(average goal a team will score)</a:t>
            </a:r>
            <a:endParaRPr lang="en-AU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72986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Machine Learning Algorithm:</a:t>
            </a:r>
          </a:p>
          <a:p>
            <a:pPr lvl="1"/>
            <a:r>
              <a:rPr lang="en-AU" i="1" u="sng" dirty="0" err="1"/>
              <a:t>Knn</a:t>
            </a:r>
            <a:endParaRPr lang="en-AU" i="1" u="sng" dirty="0"/>
          </a:p>
          <a:p>
            <a:pPr lvl="1"/>
            <a:r>
              <a:rPr lang="en-AU" i="1" u="sng" dirty="0"/>
              <a:t>SVM multiclass</a:t>
            </a:r>
          </a:p>
          <a:p>
            <a:pPr lvl="1"/>
            <a:r>
              <a:rPr lang="en-AU" i="1" u="sng" dirty="0"/>
              <a:t>Random Forest</a:t>
            </a:r>
          </a:p>
          <a:p>
            <a:pPr lvl="1"/>
            <a:r>
              <a:rPr lang="en-AU" i="1" u="sng" dirty="0"/>
              <a:t>“</a:t>
            </a:r>
            <a:r>
              <a:rPr lang="en-AU" i="1" u="sng" dirty="0" smtClean="0"/>
              <a:t>Poisson”</a:t>
            </a:r>
          </a:p>
          <a:p>
            <a:pPr lvl="1"/>
            <a:endParaRPr lang="en-AU" i="1" u="sng" dirty="0" smtClean="0"/>
          </a:p>
          <a:p>
            <a:pPr lvl="1"/>
            <a:endParaRPr lang="en-AU" i="1" u="sng" dirty="0"/>
          </a:p>
          <a:p>
            <a:r>
              <a:rPr lang="en-AU" dirty="0" smtClean="0"/>
              <a:t>Train Window: how much a match in the past matters?</a:t>
            </a:r>
          </a:p>
          <a:p>
            <a:pPr lvl="1"/>
            <a:r>
              <a:rPr lang="en-AU" dirty="0" smtClean="0"/>
              <a:t>Number of previous stages to include in the training [</a:t>
            </a:r>
            <a:r>
              <a:rPr lang="is-IS" i="1" dirty="0"/>
              <a:t>9,11,19,35,71,105,141,175,211,245,281</a:t>
            </a:r>
            <a:r>
              <a:rPr lang="en-AU" dirty="0" smtClean="0"/>
              <a:t>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379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 the best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5 input types</a:t>
                </a:r>
              </a:p>
              <a:p>
                <a:r>
                  <a:rPr lang="en-US" dirty="0" smtClean="0"/>
                  <a:t>4 representations for 2 inputs</a:t>
                </a:r>
              </a:p>
              <a:p>
                <a:r>
                  <a:rPr lang="en-US" dirty="0" smtClean="0"/>
                  <a:t>3 ML algorithms</a:t>
                </a:r>
              </a:p>
              <a:p>
                <a:r>
                  <a:rPr lang="en-US" dirty="0" smtClean="0"/>
                  <a:t>1 Hybrid</a:t>
                </a:r>
              </a:p>
              <a:p>
                <a:r>
                  <a:rPr lang="en-US" dirty="0" smtClean="0"/>
                  <a:t>11 different time windows</a:t>
                </a:r>
              </a:p>
              <a:p>
                <a:endParaRPr lang="en-US" dirty="0"/>
              </a:p>
              <a:p>
                <a:pPr>
                  <a:buFont typeface="Wingdings" charset="2"/>
                  <a:buChar char="à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charset="0"/>
                        <a:sym typeface="Wingdings"/>
                      </a:rPr>
                      <m:t>11</m:t>
                    </m:r>
                    <m:r>
                      <a:rPr lang="it-IT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×</m:t>
                    </m:r>
                    <m:d>
                      <m:dPr>
                        <m:ctrlPr>
                          <a:rPr lang="it-IT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3</m:t>
                        </m:r>
                        <m:r>
                          <a:rPr lang="it-IT" i="1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×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3+2</m:t>
                            </m:r>
                            <m:r>
                              <a:rPr lang="it-IT" i="1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×</m:t>
                            </m:r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4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+1)=275</m:t>
                    </m:r>
                  </m:oMath>
                </a14:m>
                <a:r>
                  <a:rPr lang="en-US" dirty="0" smtClean="0"/>
                  <a:t> possible settings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4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9063"/>
            <a:ext cx="8610600" cy="1293028"/>
          </a:xfrm>
        </p:spPr>
        <p:txBody>
          <a:bodyPr/>
          <a:lstStyle/>
          <a:p>
            <a:r>
              <a:rPr lang="en-US" dirty="0" smtClean="0"/>
              <a:t>Start from the easiest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426468"/>
            <a:ext cx="4257881" cy="2183631"/>
          </a:xfrm>
        </p:spPr>
        <p:txBody>
          <a:bodyPr/>
          <a:lstStyle/>
          <a:p>
            <a:r>
              <a:rPr lang="en-US" i="1" u="sng" dirty="0" smtClean="0"/>
              <a:t>Team form</a:t>
            </a:r>
            <a:r>
              <a:rPr lang="en-US" dirty="0" smtClean="0"/>
              <a:t>,  </a:t>
            </a:r>
            <a:r>
              <a:rPr lang="en-US" i="1" u="sng" dirty="0" smtClean="0"/>
              <a:t>Representaion1</a:t>
            </a:r>
            <a:r>
              <a:rPr lang="en-US" dirty="0" smtClean="0"/>
              <a:t> : </a:t>
            </a:r>
            <a:r>
              <a:rPr lang="en-GB" dirty="0"/>
              <a:t>numeric values of the team forms, normalized to interval [0, 3]. </a:t>
            </a:r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7287175"/>
              </p:ext>
            </p:extLst>
          </p:nvPr>
        </p:nvGraphicFramePr>
        <p:xfrm>
          <a:off x="5521861" y="1000653"/>
          <a:ext cx="647221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179099"/>
              </p:ext>
            </p:extLst>
          </p:nvPr>
        </p:nvGraphicFramePr>
        <p:xfrm>
          <a:off x="5521861" y="3723228"/>
          <a:ext cx="647221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032169"/>
              </p:ext>
            </p:extLst>
          </p:nvPr>
        </p:nvGraphicFramePr>
        <p:xfrm>
          <a:off x="539750" y="2873829"/>
          <a:ext cx="4982111" cy="3613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215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440</TotalTime>
  <Words>903</Words>
  <Application>Microsoft Macintosh PowerPoint</Application>
  <PresentationFormat>Widescreen</PresentationFormat>
  <Paragraphs>149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Cambria Math</vt:lpstr>
      <vt:lpstr>Century Gothic</vt:lpstr>
      <vt:lpstr>Mangal</vt:lpstr>
      <vt:lpstr>Wingdings</vt:lpstr>
      <vt:lpstr>Arial</vt:lpstr>
      <vt:lpstr>Vapor Trail</vt:lpstr>
      <vt:lpstr>Soccer Prediction Application</vt:lpstr>
      <vt:lpstr>Guideline</vt:lpstr>
      <vt:lpstr>Football, Winning &amp; Money</vt:lpstr>
      <vt:lpstr>Domain</vt:lpstr>
      <vt:lpstr>Modules</vt:lpstr>
      <vt:lpstr>Prediction</vt:lpstr>
      <vt:lpstr>prediction</vt:lpstr>
      <vt:lpstr>Looking for the best</vt:lpstr>
      <vt:lpstr>Start from the easiest</vt:lpstr>
      <vt:lpstr>Overcome difficulties</vt:lpstr>
      <vt:lpstr>Comparisons of the bests</vt:lpstr>
      <vt:lpstr> The Most precise </vt:lpstr>
      <vt:lpstr>The fastest</vt:lpstr>
      <vt:lpstr>Betting</vt:lpstr>
      <vt:lpstr>Money Loss</vt:lpstr>
      <vt:lpstr>Look at the next match…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 Prediction Application</dc:title>
  <dc:creator>Simone Caldaro</dc:creator>
  <cp:lastModifiedBy>Simone Caldaro</cp:lastModifiedBy>
  <cp:revision>98</cp:revision>
  <dcterms:created xsi:type="dcterms:W3CDTF">2017-02-27T11:15:06Z</dcterms:created>
  <dcterms:modified xsi:type="dcterms:W3CDTF">2017-03-21T13:49:09Z</dcterms:modified>
</cp:coreProperties>
</file>