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71" r:id="rId3"/>
    <p:sldId id="272" r:id="rId4"/>
    <p:sldId id="257" r:id="rId5"/>
    <p:sldId id="273" r:id="rId6"/>
    <p:sldId id="258" r:id="rId7"/>
    <p:sldId id="270" r:id="rId8"/>
    <p:sldId id="278" r:id="rId9"/>
    <p:sldId id="269" r:id="rId10"/>
    <p:sldId id="259" r:id="rId11"/>
    <p:sldId id="313" r:id="rId12"/>
    <p:sldId id="314" r:id="rId13"/>
    <p:sldId id="315" r:id="rId14"/>
    <p:sldId id="266" r:id="rId15"/>
    <p:sldId id="265" r:id="rId16"/>
    <p:sldId id="267" r:id="rId17"/>
    <p:sldId id="260" r:id="rId18"/>
    <p:sldId id="261" r:id="rId19"/>
    <p:sldId id="262" r:id="rId20"/>
    <p:sldId id="274" r:id="rId21"/>
    <p:sldId id="263" r:id="rId22"/>
    <p:sldId id="275" r:id="rId23"/>
    <p:sldId id="276" r:id="rId24"/>
    <p:sldId id="264" r:id="rId25"/>
    <p:sldId id="279" r:id="rId26"/>
    <p:sldId id="268" r:id="rId27"/>
    <p:sldId id="280" r:id="rId28"/>
    <p:sldId id="281" r:id="rId29"/>
    <p:sldId id="282" r:id="rId30"/>
    <p:sldId id="283" r:id="rId31"/>
    <p:sldId id="287" r:id="rId32"/>
    <p:sldId id="289" r:id="rId33"/>
    <p:sldId id="290" r:id="rId34"/>
    <p:sldId id="292" r:id="rId35"/>
    <p:sldId id="291" r:id="rId36"/>
    <p:sldId id="294" r:id="rId37"/>
    <p:sldId id="295" r:id="rId38"/>
    <p:sldId id="293" r:id="rId39"/>
    <p:sldId id="296" r:id="rId40"/>
    <p:sldId id="300" r:id="rId41"/>
    <p:sldId id="299" r:id="rId42"/>
    <p:sldId id="306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kkul Nath T S" initials="GNTS" lastIdx="1" clrIdx="0">
    <p:extLst>
      <p:ext uri="{19B8F6BF-5375-455C-9EA6-DF929625EA0E}">
        <p15:presenceInfo xmlns:p15="http://schemas.microsoft.com/office/powerpoint/2012/main" userId="S-1-5-21-1538607324-3213881460-940295383-14527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FADE9-4542-4F47-9C18-E59ED2377F10}" type="datetimeFigureOut">
              <a:rPr lang="en-US" smtClean="0"/>
              <a:t>13-05-19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BA135-63A3-4222-A7DF-EE011E4B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0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4C32D55-62B2-4EAF-B2A5-12E2CDC62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18724-7CB8-40FE-BD9B-299480A1C5A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89922" name="Text Box 2">
            <a:extLst>
              <a:ext uri="{FF2B5EF4-FFF2-40B4-BE49-F238E27FC236}">
                <a16:creationId xmlns:a16="http://schemas.microsoft.com/office/drawing/2014/main" id="{F8BDBCC4-628F-415F-94B3-46B1A058E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9923" name="Rectangle 3">
            <a:extLst>
              <a:ext uri="{FF2B5EF4-FFF2-40B4-BE49-F238E27FC236}">
                <a16:creationId xmlns:a16="http://schemas.microsoft.com/office/drawing/2014/main" id="{F46D121F-1BDC-43EC-A2C6-D28903DE376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8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174A979-011D-4962-948A-246F0524EE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E9821-4291-4B6C-B6C6-ADADBE25E1D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539074" name="Rectangle 2">
            <a:extLst>
              <a:ext uri="{FF2B5EF4-FFF2-40B4-BE49-F238E27FC236}">
                <a16:creationId xmlns:a16="http://schemas.microsoft.com/office/drawing/2014/main" id="{12DCD5B9-3A66-447A-A3E3-98062401C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9075" name="Rectangle 3">
            <a:extLst>
              <a:ext uri="{FF2B5EF4-FFF2-40B4-BE49-F238E27FC236}">
                <a16:creationId xmlns:a16="http://schemas.microsoft.com/office/drawing/2014/main" id="{719FA530-8676-485E-AD1F-328E1D8EA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11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13-05-19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/module-mat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Software_Foundation" TargetMode="External"/><Relationship Id="rId2" Type="http://schemas.openxmlformats.org/officeDocument/2006/relationships/hyperlink" Target="https://en.wikipedia.org/wiki/C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tiobe_index" TargetMode="External"/><Relationship Id="rId2" Type="http://schemas.openxmlformats.org/officeDocument/2006/relationships/hyperlink" Target="https://insights.stackoverflow.com/survey/2018/#technology-programming-scripting-and-markup-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ullstackpython.com/why-use-python.html" TargetMode="External"/><Relationship Id="rId4" Type="http://schemas.openxmlformats.org/officeDocument/2006/relationships/hyperlink" Target="http://githut.inf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python-career-opportunitie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Package_Ind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58B2-6CD3-422A-9D44-DAA823E80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585" y="1283368"/>
            <a:ext cx="8915399" cy="23862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Ericsson Capital TT" panose="02000503000000020004" pitchFamily="2" charset="0"/>
              </a:rPr>
              <a:t>Session 1: Bootstrap from Zero to Intermediate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4CC0D-FA54-4BD5-BC7C-00951B184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Gokkul Nath T S (EGOKKUL)</a:t>
            </a:r>
          </a:p>
        </p:txBody>
      </p:sp>
    </p:spTree>
    <p:extLst>
      <p:ext uri="{BB962C8B-B14F-4D97-AF65-F5344CB8AC3E}">
        <p14:creationId xmlns:p14="http://schemas.microsoft.com/office/powerpoint/2010/main" val="276413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8396-FB5F-4093-A974-91668F0B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Version of Python?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19B7-5638-4CE2-ACF5-F0B334E0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2900"/>
            <a:ext cx="8915400" cy="4298322"/>
          </a:xfrm>
        </p:spPr>
        <p:txBody>
          <a:bodyPr/>
          <a:lstStyle/>
          <a:p>
            <a:r>
              <a:rPr lang="en-US" i="1" dirty="0"/>
              <a:t>Python 2.x is legacy, Python 3.x is the present and future of the language</a:t>
            </a:r>
          </a:p>
          <a:p>
            <a:r>
              <a:rPr lang="en-US" dirty="0"/>
              <a:t>Python 3.0 was released in </a:t>
            </a:r>
            <a:r>
              <a:rPr lang="en-US" b="1" dirty="0"/>
              <a:t>2008</a:t>
            </a:r>
            <a:r>
              <a:rPr lang="en-US" dirty="0"/>
              <a:t>. The final 2.x version 2.7 release came out in </a:t>
            </a:r>
            <a:r>
              <a:rPr lang="en-US" b="1" dirty="0"/>
              <a:t>mid-2010</a:t>
            </a:r>
            <a:r>
              <a:rPr lang="en-US" dirty="0"/>
              <a:t>, with a statement of extended support for this end-of-life release(</a:t>
            </a:r>
            <a:r>
              <a:rPr lang="en-US" b="1" dirty="0"/>
              <a:t>2020</a:t>
            </a:r>
            <a:r>
              <a:rPr lang="en-US" dirty="0"/>
              <a:t>). The 2.x branch will see no new major releases after that.</a:t>
            </a:r>
          </a:p>
          <a:p>
            <a:r>
              <a:rPr lang="en-US" dirty="0"/>
              <a:t>Depends on environment where the code is deployed and you don’t have control, that may require use of a specific version, rather than allowing you a free selection from the available versions.</a:t>
            </a:r>
          </a:p>
          <a:p>
            <a:r>
              <a:rPr lang="en-US" dirty="0"/>
              <a:t>Secondly, if you want to use a specific </a:t>
            </a:r>
            <a:r>
              <a:rPr lang="en-US" b="1" dirty="0"/>
              <a:t>third party package </a:t>
            </a:r>
            <a:r>
              <a:rPr lang="en-US" dirty="0"/>
              <a:t>or utility that doesn't yet have a released version that is compatible with Python 3, and porting that package is a non-trivial task, you may choose to use Python 2 in order to retain access to that package.</a:t>
            </a:r>
          </a:p>
          <a:p>
            <a:r>
              <a:rPr lang="en-US" dirty="0"/>
              <a:t>We will be using </a:t>
            </a:r>
            <a:r>
              <a:rPr lang="en-US" b="1" dirty="0"/>
              <a:t>Python 3.6.</a:t>
            </a:r>
            <a:r>
              <a:rPr lang="en-US" dirty="0"/>
              <a:t> (Differences between Python 2 and 3 are subtle and will be discussed when required)</a:t>
            </a:r>
          </a:p>
        </p:txBody>
      </p:sp>
    </p:spTree>
    <p:extLst>
      <p:ext uri="{BB962C8B-B14F-4D97-AF65-F5344CB8AC3E}">
        <p14:creationId xmlns:p14="http://schemas.microsoft.com/office/powerpoint/2010/main" val="13873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200-52BC-4B95-B904-67655FB0F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414669"/>
            <a:ext cx="8915399" cy="2262781"/>
          </a:xfrm>
        </p:spPr>
        <p:txBody>
          <a:bodyPr/>
          <a:lstStyle/>
          <a:p>
            <a:r>
              <a:rPr lang="en-US" dirty="0"/>
              <a:t>Python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112304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4F77-0422-47A5-8F13-0EC90CE6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759" y="244475"/>
            <a:ext cx="9442547" cy="1280890"/>
          </a:xfrm>
        </p:spPr>
        <p:txBody>
          <a:bodyPr>
            <a:normAutofit/>
          </a:bodyPr>
          <a:lstStyle/>
          <a:p>
            <a:r>
              <a:rPr lang="en-US" dirty="0"/>
              <a:t>Installation of Python Anaconda[</a:t>
            </a:r>
            <a:r>
              <a:rPr lang="en-US" dirty="0" err="1"/>
              <a:t>Jupyter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1DF8-2635-44A0-8955-323448AA3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312" y="1651000"/>
            <a:ext cx="9037994" cy="4408606"/>
          </a:xfrm>
        </p:spPr>
        <p:txBody>
          <a:bodyPr>
            <a:normAutofit/>
          </a:bodyPr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Navigate to Anaconda’s Download Webpage:</a:t>
            </a:r>
          </a:p>
          <a:p>
            <a:pPr lvl="2"/>
            <a:r>
              <a:rPr lang="en-US" dirty="0"/>
              <a:t>Link : </a:t>
            </a: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lvl="2"/>
            <a:r>
              <a:rPr lang="en-US" dirty="0"/>
              <a:t>Select the corresponding Operating System and then get Python 3 Version of installer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Execute the Installer in Admin mode.</a:t>
            </a:r>
          </a:p>
          <a:p>
            <a:pPr lvl="2"/>
            <a:r>
              <a:rPr lang="en-US" dirty="0"/>
              <a:t>Once Installation is Completed you should be able to see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lvl="2"/>
            <a:r>
              <a:rPr lang="en-US" dirty="0"/>
              <a:t>It Should open a browser with Notebook </a:t>
            </a:r>
            <a:r>
              <a:rPr lang="en-US" dirty="0" err="1"/>
              <a:t>layed</a:t>
            </a:r>
            <a:r>
              <a:rPr lang="en-US" dirty="0"/>
              <a:t> out for Code Execution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: Quick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11E22-541E-4691-BFA4-C118B1476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293" y="3016795"/>
            <a:ext cx="4833938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4F77-0422-47A5-8F13-0EC90CE6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Installation of Python Pycharm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1DF8-2635-44A0-8955-323448AA3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5" y="2133600"/>
            <a:ext cx="5018957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Steps: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Navigate to Anaconda’s Download Webpage:</a:t>
            </a:r>
          </a:p>
          <a:p>
            <a:pPr lvl="2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Link : </a:t>
            </a:r>
            <a:r>
              <a:rPr lang="en-US" sz="1200" dirty="0">
                <a:hlinkClick r:id="rId2"/>
              </a:rPr>
              <a:t>https://www.jetbrains.com/pycharm/download/#section=windows</a:t>
            </a:r>
            <a:endParaRPr lang="en-US" sz="1200" dirty="0"/>
          </a:p>
          <a:p>
            <a:pPr lvl="2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Download the Community Edition</a:t>
            </a:r>
          </a:p>
          <a:p>
            <a:pPr lvl="2">
              <a:lnSpc>
                <a:spcPct val="90000"/>
              </a:lnSpc>
            </a:pPr>
            <a:endParaRPr lang="en-US" sz="12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Execute the Installer in Admin mode.</a:t>
            </a:r>
          </a:p>
          <a:p>
            <a:pPr lvl="2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Once Installation is Completed you should be able to see </a:t>
            </a:r>
            <a:r>
              <a:rPr lang="en-US" sz="1200" dirty="0" err="1">
                <a:solidFill>
                  <a:srgbClr val="000000"/>
                </a:solidFill>
              </a:rPr>
              <a:t>Pycharm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76BCF-B7BF-4511-95AC-2312E589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913" y="2079584"/>
            <a:ext cx="4906966" cy="26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4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03542D-8E21-4099-9394-FD9B56FD19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391C5-A4E5-4475-9548-DE80D16DC8A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88900" name="Rectangle 4">
            <a:extLst>
              <a:ext uri="{FF2B5EF4-FFF2-40B4-BE49-F238E27FC236}">
                <a16:creationId xmlns:a16="http://schemas.microsoft.com/office/drawing/2014/main" id="{1A6D94EA-4CF0-46E0-8AD3-3C742542F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7128" y="1347612"/>
            <a:ext cx="8915400" cy="37776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altLang="en-US" b="1" dirty="0"/>
              <a:t>code </a:t>
            </a:r>
            <a:r>
              <a:rPr lang="en-GB" altLang="en-US" dirty="0"/>
              <a:t>or</a:t>
            </a:r>
            <a:r>
              <a:rPr lang="en-GB" altLang="en-US" b="1" dirty="0"/>
              <a:t> source code</a:t>
            </a:r>
            <a:r>
              <a:rPr lang="en-GB" altLang="en-US" dirty="0"/>
              <a:t>: The sequence of instructions in a program.</a:t>
            </a:r>
          </a:p>
          <a:p>
            <a:pPr lvl="1">
              <a:spcBef>
                <a:spcPts val="500"/>
              </a:spcBef>
            </a:pPr>
            <a:endParaRPr lang="en-GB" altLang="en-US" sz="800" b="1" dirty="0"/>
          </a:p>
          <a:p>
            <a:pPr>
              <a:spcBef>
                <a:spcPts val="600"/>
              </a:spcBef>
            </a:pPr>
            <a:r>
              <a:rPr lang="en-GB" altLang="en-US" b="1" dirty="0"/>
              <a:t>syntax</a:t>
            </a:r>
            <a:r>
              <a:rPr lang="en-GB" altLang="en-US" dirty="0"/>
              <a:t>: The set of legal structures and commands that can be used in a particular programming language.</a:t>
            </a:r>
          </a:p>
          <a:p>
            <a:pPr lvl="1">
              <a:spcBef>
                <a:spcPts val="500"/>
              </a:spcBef>
            </a:pPr>
            <a:endParaRPr lang="en-GB" altLang="en-US" sz="800" b="1" dirty="0"/>
          </a:p>
          <a:p>
            <a:pPr>
              <a:spcBef>
                <a:spcPts val="600"/>
              </a:spcBef>
            </a:pPr>
            <a:r>
              <a:rPr lang="en-GB" altLang="en-US" b="1" dirty="0"/>
              <a:t>output</a:t>
            </a:r>
            <a:r>
              <a:rPr lang="en-GB" altLang="en-US" dirty="0"/>
              <a:t>: The messages printed to the user by a program.</a:t>
            </a:r>
          </a:p>
          <a:p>
            <a:pPr lvl="1">
              <a:spcBef>
                <a:spcPts val="600"/>
              </a:spcBef>
            </a:pPr>
            <a:endParaRPr lang="en-GB" altLang="en-US" sz="800" b="1" dirty="0"/>
          </a:p>
          <a:p>
            <a:pPr>
              <a:spcBef>
                <a:spcPts val="600"/>
              </a:spcBef>
            </a:pPr>
            <a:r>
              <a:rPr lang="en-GB" altLang="en-US" b="1" dirty="0"/>
              <a:t>console</a:t>
            </a:r>
            <a:r>
              <a:rPr lang="en-GB" altLang="en-US" dirty="0"/>
              <a:t>: The text box onto which output is printed.</a:t>
            </a:r>
          </a:p>
          <a:p>
            <a:pPr lvl="1">
              <a:spcBef>
                <a:spcPts val="600"/>
              </a:spcBef>
            </a:pPr>
            <a:r>
              <a:rPr lang="en-GB" altLang="en-US" dirty="0"/>
              <a:t>Some source code editors pop up the console as an external window, and others contain their own console window.</a:t>
            </a:r>
            <a:endParaRPr lang="en-US" altLang="en-US" dirty="0"/>
          </a:p>
        </p:txBody>
      </p:sp>
      <p:pic>
        <p:nvPicPr>
          <p:cNvPr id="1488898" name="Picture 2">
            <a:extLst>
              <a:ext uri="{FF2B5EF4-FFF2-40B4-BE49-F238E27FC236}">
                <a16:creationId xmlns:a16="http://schemas.microsoft.com/office/drawing/2014/main" id="{E6AE0EC4-B5CC-4F6D-BC6A-F47E1CA5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3" b="36000"/>
          <a:stretch>
            <a:fillRect/>
          </a:stretch>
        </p:blipFill>
        <p:spPr bwMode="auto">
          <a:xfrm>
            <a:off x="8305800" y="4038601"/>
            <a:ext cx="20574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13893" b="360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88899" name="Rectangle 3">
            <a:extLst>
              <a:ext uri="{FF2B5EF4-FFF2-40B4-BE49-F238E27FC236}">
                <a16:creationId xmlns:a16="http://schemas.microsoft.com/office/drawing/2014/main" id="{5057BE2C-451E-41E9-8CF3-38E160F87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basics</a:t>
            </a:r>
          </a:p>
        </p:txBody>
      </p:sp>
      <p:pic>
        <p:nvPicPr>
          <p:cNvPr id="1488916" name="Picture 20">
            <a:extLst>
              <a:ext uri="{FF2B5EF4-FFF2-40B4-BE49-F238E27FC236}">
                <a16:creationId xmlns:a16="http://schemas.microsoft.com/office/drawing/2014/main" id="{996A2892-86F2-4044-AA0B-15D5AA1BB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91001"/>
            <a:ext cx="466883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70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3CC8CE51-98B6-4AD9-9CFF-18EB5FB693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A957A-E84F-43C2-BF98-EE7CFE58669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90946" name="Rectangle 2">
            <a:extLst>
              <a:ext uri="{FF2B5EF4-FFF2-40B4-BE49-F238E27FC236}">
                <a16:creationId xmlns:a16="http://schemas.microsoft.com/office/drawing/2014/main" id="{AB24DA64-4D2E-4725-8129-1D9CFEAE2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Compiling and interpreting</a:t>
            </a:r>
          </a:p>
        </p:txBody>
      </p:sp>
      <p:sp>
        <p:nvSpPr>
          <p:cNvPr id="1490947" name="Rectangle 3">
            <a:extLst>
              <a:ext uri="{FF2B5EF4-FFF2-40B4-BE49-F238E27FC236}">
                <a16:creationId xmlns:a16="http://schemas.microsoft.com/office/drawing/2014/main" id="{3E1910D5-D2C6-4FE3-B69B-B80104E32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9212" y="1500188"/>
            <a:ext cx="8915400" cy="5344914"/>
          </a:xfrm>
        </p:spPr>
        <p:txBody>
          <a:bodyPr/>
          <a:lstStyle/>
          <a:p>
            <a:r>
              <a:rPr lang="en-US" altLang="en-US" dirty="0"/>
              <a:t>Many languages require you to </a:t>
            </a:r>
            <a:r>
              <a:rPr lang="en-US" altLang="en-US" i="1" dirty="0"/>
              <a:t>compile </a:t>
            </a:r>
            <a:r>
              <a:rPr lang="en-US" altLang="en-US" dirty="0"/>
              <a:t>(translate) your program into a form that the machine understands.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Python is instead directly </a:t>
            </a:r>
            <a:r>
              <a:rPr lang="en-US" altLang="en-US" i="1" dirty="0"/>
              <a:t>interpreted </a:t>
            </a:r>
            <a:r>
              <a:rPr lang="en-US" altLang="en-US" dirty="0"/>
              <a:t>into machine instructions.</a:t>
            </a:r>
          </a:p>
        </p:txBody>
      </p:sp>
      <p:grpSp>
        <p:nvGrpSpPr>
          <p:cNvPr id="1490948" name="Group 4">
            <a:extLst>
              <a:ext uri="{FF2B5EF4-FFF2-40B4-BE49-F238E27FC236}">
                <a16:creationId xmlns:a16="http://schemas.microsoft.com/office/drawing/2014/main" id="{A444A2C3-08E5-400E-95A4-39946AA06C9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257425"/>
            <a:ext cx="6397625" cy="1765300"/>
            <a:chOff x="48" y="2544"/>
            <a:chExt cx="5565" cy="1536"/>
          </a:xfrm>
        </p:grpSpPr>
        <p:sp>
          <p:nvSpPr>
            <p:cNvPr id="1490949" name="Line 5">
              <a:extLst>
                <a:ext uri="{FF2B5EF4-FFF2-40B4-BE49-F238E27FC236}">
                  <a16:creationId xmlns:a16="http://schemas.microsoft.com/office/drawing/2014/main" id="{D6F900BA-1B44-40D9-89FF-E9BDB35A6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0950" name="Text Box 6">
              <a:extLst>
                <a:ext uri="{FF2B5EF4-FFF2-40B4-BE49-F238E27FC236}">
                  <a16:creationId xmlns:a16="http://schemas.microsoft.com/office/drawing/2014/main" id="{2B1170F5-07DB-4B60-A997-4281C725C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544"/>
              <a:ext cx="83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compile</a:t>
              </a:r>
            </a:p>
          </p:txBody>
        </p:sp>
        <p:sp>
          <p:nvSpPr>
            <p:cNvPr id="1490951" name="Text Box 7">
              <a:extLst>
                <a:ext uri="{FF2B5EF4-FFF2-40B4-BE49-F238E27FC236}">
                  <a16:creationId xmlns:a16="http://schemas.microsoft.com/office/drawing/2014/main" id="{01CD3B33-FB17-434A-BBC9-25502E7EC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44"/>
              <a:ext cx="8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execute</a:t>
              </a:r>
            </a:p>
          </p:txBody>
        </p:sp>
        <p:sp>
          <p:nvSpPr>
            <p:cNvPr id="1490952" name="Text Box 8">
              <a:extLst>
                <a:ext uri="{FF2B5EF4-FFF2-40B4-BE49-F238E27FC236}">
                  <a16:creationId xmlns:a16="http://schemas.microsoft.com/office/drawing/2014/main" id="{A20136A8-1B83-4746-8FA7-6E3BDF45F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910"/>
              <a:ext cx="73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490953" name="Picture 9">
              <a:extLst>
                <a:ext uri="{FF2B5EF4-FFF2-40B4-BE49-F238E27FC236}">
                  <a16:creationId xmlns:a16="http://schemas.microsoft.com/office/drawing/2014/main" id="{23445257-B703-48CF-A62D-6D4C2F745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490954" name="Group 10">
              <a:extLst>
                <a:ext uri="{FF2B5EF4-FFF2-40B4-BE49-F238E27FC236}">
                  <a16:creationId xmlns:a16="http://schemas.microsoft.com/office/drawing/2014/main" id="{2FC21710-D01E-48CD-8818-37199CC649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490955" name="Rectangle 11">
                <a:extLst>
                  <a:ext uri="{FF2B5EF4-FFF2-40B4-BE49-F238E27FC236}">
                    <a16:creationId xmlns:a16="http://schemas.microsoft.com/office/drawing/2014/main" id="{6F955B37-1B52-42F1-B098-752586FB7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0956" name="Text Box 12">
                <a:extLst>
                  <a:ext uri="{FF2B5EF4-FFF2-40B4-BE49-F238E27FC236}">
                    <a16:creationId xmlns:a16="http://schemas.microsoft.com/office/drawing/2014/main" id="{98F5CC08-6DCE-4CE8-9197-4D1CAB03F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source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Hello.java</a:t>
                </a:r>
                <a:endPara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pic>
            <p:nvPicPr>
              <p:cNvPr id="1490957" name="Picture 13">
                <a:extLst>
                  <a:ext uri="{FF2B5EF4-FFF2-40B4-BE49-F238E27FC236}">
                    <a16:creationId xmlns:a16="http://schemas.microsoft.com/office/drawing/2014/main" id="{10EC1EBC-90A3-4710-A9B6-10E275CCE9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90958" name="Group 14">
              <a:extLst>
                <a:ext uri="{FF2B5EF4-FFF2-40B4-BE49-F238E27FC236}">
                  <a16:creationId xmlns:a16="http://schemas.microsoft.com/office/drawing/2014/main" id="{B0A12F67-1FE5-45A9-8295-C7AF92EB4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490959" name="Picture 15">
                <a:extLst>
                  <a:ext uri="{FF2B5EF4-FFF2-40B4-BE49-F238E27FC236}">
                    <a16:creationId xmlns:a16="http://schemas.microsoft.com/office/drawing/2014/main" id="{D2AF26A6-C722-42D4-A3B8-056B4A87D1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490960" name="Rectangle 16">
                <a:extLst>
                  <a:ext uri="{FF2B5EF4-FFF2-40B4-BE49-F238E27FC236}">
                    <a16:creationId xmlns:a16="http://schemas.microsoft.com/office/drawing/2014/main" id="{4269C43C-2F63-4CBF-B7D0-40D2DF1C5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0961" name="Text Box 17">
                <a:extLst>
                  <a:ext uri="{FF2B5EF4-FFF2-40B4-BE49-F238E27FC236}">
                    <a16:creationId xmlns:a16="http://schemas.microsoft.com/office/drawing/2014/main" id="{305D38D2-6A5D-45F3-9C5D-E0590978C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byte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Hello.class</a:t>
                </a:r>
                <a:endParaRPr kumimoji="0" lang="en-GB" altLang="en-US" sz="18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490962" name="Line 18">
              <a:extLst>
                <a:ext uri="{FF2B5EF4-FFF2-40B4-BE49-F238E27FC236}">
                  <a16:creationId xmlns:a16="http://schemas.microsoft.com/office/drawing/2014/main" id="{025DDB16-97EF-4F5C-9912-64DDC0C1C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0980" name="Group 36">
            <a:extLst>
              <a:ext uri="{FF2B5EF4-FFF2-40B4-BE49-F238E27FC236}">
                <a16:creationId xmlns:a16="http://schemas.microsoft.com/office/drawing/2014/main" id="{F23700B6-BC12-45B6-B172-369C366F98A4}"/>
              </a:ext>
            </a:extLst>
          </p:cNvPr>
          <p:cNvGrpSpPr>
            <a:grpSpLocks/>
          </p:cNvGrpSpPr>
          <p:nvPr/>
        </p:nvGrpSpPr>
        <p:grpSpPr bwMode="auto">
          <a:xfrm>
            <a:off x="2905125" y="4761309"/>
            <a:ext cx="3886200" cy="1765300"/>
            <a:chOff x="816" y="2928"/>
            <a:chExt cx="2448" cy="1112"/>
          </a:xfrm>
        </p:grpSpPr>
        <p:sp>
          <p:nvSpPr>
            <p:cNvPr id="1490964" name="Line 20">
              <a:extLst>
                <a:ext uri="{FF2B5EF4-FFF2-40B4-BE49-F238E27FC236}">
                  <a16:creationId xmlns:a16="http://schemas.microsoft.com/office/drawing/2014/main" id="{D3DF9000-1180-45B5-B830-3C7A345AF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0965" name="Text Box 21">
              <a:extLst>
                <a:ext uri="{FF2B5EF4-FFF2-40B4-BE49-F238E27FC236}">
                  <a16:creationId xmlns:a16="http://schemas.microsoft.com/office/drawing/2014/main" id="{C2FD2FF1-C1EC-4F62-9780-DA5C92F40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interpret</a:t>
              </a:r>
            </a:p>
          </p:txBody>
        </p:sp>
        <p:sp>
          <p:nvSpPr>
            <p:cNvPr id="1490967" name="Text Box 23">
              <a:extLst>
                <a:ext uri="{FF2B5EF4-FFF2-40B4-BE49-F238E27FC236}">
                  <a16:creationId xmlns:a16="http://schemas.microsoft.com/office/drawing/2014/main" id="{1C252429-9F80-4449-A214-0A0E3E31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3193"/>
              <a:ext cx="53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490968" name="Picture 24">
              <a:extLst>
                <a:ext uri="{FF2B5EF4-FFF2-40B4-BE49-F238E27FC236}">
                  <a16:creationId xmlns:a16="http://schemas.microsoft.com/office/drawing/2014/main" id="{DABA73F1-4222-44D0-9630-C903AC70C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90970" name="Rectangle 26">
              <a:extLst>
                <a:ext uri="{FF2B5EF4-FFF2-40B4-BE49-F238E27FC236}">
                  <a16:creationId xmlns:a16="http://schemas.microsoft.com/office/drawing/2014/main" id="{7872DC95-7D1B-4814-A9BE-6CD68282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0971" name="Text Box 27">
              <a:extLst>
                <a:ext uri="{FF2B5EF4-FFF2-40B4-BE49-F238E27FC236}">
                  <a16:creationId xmlns:a16="http://schemas.microsoft.com/office/drawing/2014/main" id="{3EC13D99-F955-4D6A-B3E4-074A570C9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source code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Hello.py</a:t>
              </a:r>
              <a:endParaRPr kumimoji="0" lang="en-GB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490979" name="Picture 35">
              <a:extLst>
                <a:ext uri="{FF2B5EF4-FFF2-40B4-BE49-F238E27FC236}">
                  <a16:creationId xmlns:a16="http://schemas.microsoft.com/office/drawing/2014/main" id="{2FAE880B-6130-4425-A36D-D722C24D2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479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C4573-E271-4927-8E35-5FCD9D6751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32E83-B529-4041-8241-733CE34F1FD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06978" name="Rectangle 2">
            <a:extLst>
              <a:ext uri="{FF2B5EF4-FFF2-40B4-BE49-F238E27FC236}">
                <a16:creationId xmlns:a16="http://schemas.microsoft.com/office/drawing/2014/main" id="{61EC507B-C7AB-4054-BE8C-017D1E987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Expressions</a:t>
            </a:r>
          </a:p>
        </p:txBody>
      </p:sp>
      <p:sp>
        <p:nvSpPr>
          <p:cNvPr id="1406979" name="Rectangle 3">
            <a:extLst>
              <a:ext uri="{FF2B5EF4-FFF2-40B4-BE49-F238E27FC236}">
                <a16:creationId xmlns:a16="http://schemas.microsoft.com/office/drawing/2014/main" id="{4E8B63D0-42F3-4EEC-BD80-370C95633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4899" y="1476374"/>
            <a:ext cx="8915400" cy="5210175"/>
          </a:xfrm>
        </p:spPr>
        <p:txBody>
          <a:bodyPr>
            <a:noAutofit/>
          </a:bodyPr>
          <a:lstStyle/>
          <a:p>
            <a:r>
              <a:rPr lang="en-US" altLang="en-US" sz="1600" b="1" dirty="0"/>
              <a:t>expression</a:t>
            </a:r>
            <a:r>
              <a:rPr lang="en-US" altLang="en-US" sz="1600" dirty="0"/>
              <a:t>: A data value or set of operations to compute a value.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	Examples:	</a:t>
            </a:r>
            <a:r>
              <a:rPr lang="en-US" altLang="en-US" dirty="0">
                <a:latin typeface="Courier New" panose="02070309020205020404" pitchFamily="49" charset="0"/>
              </a:rPr>
              <a:t>1 + 4 * 3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42</a:t>
            </a:r>
          </a:p>
          <a:p>
            <a:r>
              <a:rPr lang="en-US" altLang="en-US" sz="1600" dirty="0"/>
              <a:t>Arithmetic operators we will use: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+ - * /	</a:t>
            </a:r>
            <a:r>
              <a:rPr lang="en-US" altLang="en-US" dirty="0"/>
              <a:t>	addition, subtraction/negation, multiplication, division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			modulus, a.k.a. remainder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**	</a:t>
            </a:r>
            <a:r>
              <a:rPr lang="en-US" altLang="en-US" dirty="0"/>
              <a:t> 	exponentiation</a:t>
            </a:r>
          </a:p>
          <a:p>
            <a:r>
              <a:rPr lang="en-US" altLang="en-US" sz="1600" b="1" dirty="0"/>
              <a:t>precedence</a:t>
            </a:r>
            <a:r>
              <a:rPr lang="en-US" altLang="en-US" sz="1600" dirty="0"/>
              <a:t>: Order in which operations are computed.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* / % **</a:t>
            </a:r>
            <a:r>
              <a:rPr lang="en-US" altLang="en-US" dirty="0"/>
              <a:t> have a higher precedence than </a:t>
            </a:r>
            <a:r>
              <a:rPr lang="en-US" altLang="en-US" dirty="0">
                <a:latin typeface="Courier New" panose="02070309020205020404" pitchFamily="49" charset="0"/>
              </a:rPr>
              <a:t>+ -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1 + 3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13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Parentheses can be used to force a certain order of evaluation.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(1 + 3)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4375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CDC9-D8B3-4770-A16E-2FFBAD80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D163-8D37-4B23-A6B8-684296C2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564" y="1712259"/>
            <a:ext cx="8915400" cy="3777622"/>
          </a:xfrm>
        </p:spPr>
        <p:txBody>
          <a:bodyPr/>
          <a:lstStyle/>
          <a:p>
            <a:r>
              <a:rPr lang="en-US" dirty="0"/>
              <a:t>Putting a </a:t>
            </a:r>
            <a:r>
              <a:rPr lang="en-US" b="1" i="1" dirty="0"/>
              <a:t>hash bang </a:t>
            </a:r>
            <a:r>
              <a:rPr lang="en-US" dirty="0"/>
              <a:t>(#!) on the first line of the file, followed by the path to the interpreter, and by changing the </a:t>
            </a:r>
            <a:r>
              <a:rPr lang="en-US" b="1" i="1" dirty="0"/>
              <a:t>executable bit </a:t>
            </a:r>
            <a:r>
              <a:rPr lang="en-US" dirty="0"/>
              <a:t>on the file, you can create a file that can run itself.</a:t>
            </a:r>
          </a:p>
          <a:p>
            <a:pPr marL="457200" lvl="1" indent="0">
              <a:buNone/>
            </a:pPr>
            <a:r>
              <a:rPr lang="en-US" b="1" dirty="0"/>
              <a:t>E.g.</a:t>
            </a:r>
            <a:r>
              <a:rPr lang="en-US" dirty="0"/>
              <a:t> : #!/</a:t>
            </a:r>
            <a:r>
              <a:rPr lang="en-US" dirty="0" err="1"/>
              <a:t>usr</a:t>
            </a:r>
            <a:r>
              <a:rPr lang="en-US" dirty="0"/>
              <a:t>/bin/env python , To make File executable </a:t>
            </a:r>
            <a:r>
              <a:rPr lang="en-US" dirty="0" err="1"/>
              <a:t>chmod</a:t>
            </a:r>
            <a:r>
              <a:rPr lang="en-US" dirty="0"/>
              <a:t> +x hello 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b="1" i="1" dirty="0"/>
              <a:t>standard out</a:t>
            </a:r>
            <a:r>
              <a:rPr lang="en-US" dirty="0"/>
              <a:t>: Black Screen/Monitor/Console output  </a:t>
            </a:r>
          </a:p>
          <a:p>
            <a:r>
              <a:rPr lang="en-US" b="1" i="1" dirty="0"/>
              <a:t>standard in </a:t>
            </a:r>
            <a:r>
              <a:rPr lang="en-US" i="1" dirty="0"/>
              <a:t>: </a:t>
            </a:r>
            <a:r>
              <a:rPr lang="en-US" dirty="0" err="1"/>
              <a:t>raw_input</a:t>
            </a:r>
            <a:r>
              <a:rPr lang="en-US" dirty="0"/>
              <a:t>() or input() function is used to get input from user. (Handles the entered data as string)</a:t>
            </a:r>
          </a:p>
          <a:p>
            <a:r>
              <a:rPr lang="en-US" dirty="0"/>
              <a:t>Seasoned programmers will keep an </a:t>
            </a:r>
            <a:r>
              <a:rPr lang="en-US" b="1" dirty="0"/>
              <a:t>interpreter</a:t>
            </a:r>
            <a:r>
              <a:rPr lang="en-US" dirty="0"/>
              <a:t> open during coding and use it as a scratch pad.</a:t>
            </a:r>
          </a:p>
          <a:p>
            <a:r>
              <a:rPr lang="en-US" b="1" dirty="0"/>
              <a:t>print</a:t>
            </a:r>
            <a:r>
              <a:rPr lang="en-US" dirty="0"/>
              <a:t> function in Python 3 functions </a:t>
            </a:r>
            <a:r>
              <a:rPr lang="en-US" b="1" dirty="0"/>
              <a:t>require parentheses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3018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3867-163A-45AF-8A9D-9E3184FF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A2EE-C30C-4B5D-932B-3D569808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State</a:t>
            </a:r>
            <a:r>
              <a:rPr lang="en-US" i="1" dirty="0"/>
              <a:t> </a:t>
            </a:r>
            <a:r>
              <a:rPr lang="en-US" dirty="0"/>
              <a:t>deals with a digital representation of a model.</a:t>
            </a:r>
          </a:p>
          <a:p>
            <a:r>
              <a:rPr lang="en-US" b="1" i="1" dirty="0"/>
              <a:t>Mutation</a:t>
            </a:r>
            <a:r>
              <a:rPr lang="en-US" i="1" dirty="0"/>
              <a:t> </a:t>
            </a:r>
            <a:r>
              <a:rPr lang="en-US" dirty="0"/>
              <a:t>deals with changing the state to a new or different state.</a:t>
            </a:r>
          </a:p>
          <a:p>
            <a:r>
              <a:rPr lang="en-US" i="1" dirty="0"/>
              <a:t>Variables </a:t>
            </a:r>
            <a:r>
              <a:rPr lang="en-US" dirty="0"/>
              <a:t>are the building blocks of keeping track of state. (Similar to label or tag)</a:t>
            </a:r>
          </a:p>
          <a:p>
            <a:r>
              <a:rPr lang="en-US" dirty="0"/>
              <a:t>Creation of Variable :</a:t>
            </a:r>
          </a:p>
          <a:p>
            <a:pPr marL="457200" lvl="1" indent="0">
              <a:buNone/>
            </a:pPr>
            <a:r>
              <a:rPr lang="en-US" dirty="0"/>
              <a:t>We use =(equals) sign (</a:t>
            </a:r>
            <a:r>
              <a:rPr lang="en-US" i="1" dirty="0"/>
              <a:t>assignment operator) to  create variables</a:t>
            </a:r>
          </a:p>
          <a:p>
            <a:pPr marL="457200" lvl="1" indent="0">
              <a:buNone/>
            </a:pPr>
            <a:r>
              <a:rPr lang="en-US" dirty="0"/>
              <a:t>&gt;&gt;&gt; status = "off"</a:t>
            </a:r>
          </a:p>
        </p:txBody>
      </p:sp>
    </p:spTree>
    <p:extLst>
      <p:ext uri="{BB962C8B-B14F-4D97-AF65-F5344CB8AC3E}">
        <p14:creationId xmlns:p14="http://schemas.microsoft.com/office/powerpoint/2010/main" val="3623015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855E-C165-40EB-872F-7FF8E3E1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 Data Types: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1AD-A42D-4C45-B3AF-46AC8A14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129" y="1479176"/>
            <a:ext cx="9505483" cy="4432046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Strings :</a:t>
            </a:r>
            <a:r>
              <a:rPr lang="en-US" dirty="0"/>
              <a:t>A </a:t>
            </a:r>
            <a:r>
              <a:rPr lang="en-US" i="1" dirty="0"/>
              <a:t>string </a:t>
            </a:r>
            <a:r>
              <a:rPr lang="en-US" dirty="0"/>
              <a:t>holds character information that can have any number of</a:t>
            </a:r>
          </a:p>
          <a:p>
            <a:pPr marL="0" indent="0">
              <a:buNone/>
            </a:pPr>
            <a:r>
              <a:rPr lang="en-US" dirty="0"/>
              <a:t>characters (including 0  characters </a:t>
            </a:r>
            <a:r>
              <a:rPr lang="en-US" dirty="0" err="1"/>
              <a:t>i.e</a:t>
            </a:r>
            <a:r>
              <a:rPr lang="en-US" dirty="0"/>
              <a:t> “)</a:t>
            </a:r>
          </a:p>
          <a:p>
            <a:pPr lvl="1"/>
            <a:r>
              <a:rPr lang="en-US" dirty="0"/>
              <a:t>Strings are specified with single quotes, double quotes or triple quotes. </a:t>
            </a:r>
          </a:p>
          <a:p>
            <a:pPr lvl="1"/>
            <a:r>
              <a:rPr lang="en-US" dirty="0"/>
              <a:t>Triple quotes is used when handle strings of multiple lines.</a:t>
            </a:r>
          </a:p>
          <a:p>
            <a:pPr lvl="1"/>
            <a:r>
              <a:rPr lang="en-US" i="1" dirty="0"/>
              <a:t>escape </a:t>
            </a:r>
            <a:r>
              <a:rPr lang="en-US" dirty="0"/>
              <a:t>the inner quotes by preceding them with a backslash \.</a:t>
            </a:r>
          </a:p>
          <a:p>
            <a:pPr lvl="1"/>
            <a:endParaRPr lang="en-US" dirty="0"/>
          </a:p>
          <a:p>
            <a:r>
              <a:rPr lang="en-US" b="1" i="1" dirty="0"/>
              <a:t>Integers </a:t>
            </a:r>
            <a:r>
              <a:rPr lang="en-US" b="1" dirty="0"/>
              <a:t>and </a:t>
            </a:r>
            <a:r>
              <a:rPr lang="en-US" b="1" i="1" dirty="0"/>
              <a:t>floats :</a:t>
            </a:r>
            <a:r>
              <a:rPr lang="en-US" dirty="0"/>
              <a:t> An </a:t>
            </a:r>
            <a:r>
              <a:rPr lang="en-US" i="1" dirty="0"/>
              <a:t>integer </a:t>
            </a:r>
            <a:r>
              <a:rPr lang="en-US" dirty="0"/>
              <a:t>is a whole number. Whole numbers are numbers like 3, 0, or -10. A </a:t>
            </a:r>
            <a:r>
              <a:rPr lang="en-US" i="1" dirty="0"/>
              <a:t>float </a:t>
            </a:r>
            <a:r>
              <a:rPr lang="en-US" dirty="0"/>
              <a:t>represents real numbers. Real numbers have decimal places in them like 2.5, 0.0, or -5.0</a:t>
            </a:r>
          </a:p>
          <a:p>
            <a:endParaRPr lang="en-US" dirty="0"/>
          </a:p>
          <a:p>
            <a:r>
              <a:rPr lang="en-US" b="1" i="1" dirty="0"/>
              <a:t>Booleans :</a:t>
            </a:r>
            <a:r>
              <a:rPr lang="en-US" i="1" dirty="0"/>
              <a:t> Booleans </a:t>
            </a:r>
            <a:r>
              <a:rPr lang="en-US" dirty="0"/>
              <a:t>are a built-in type to represent a binary toggle between true and false. Booleans are frequently used to keep track of the status of a task, </a:t>
            </a:r>
            <a:r>
              <a:rPr lang="en-US" dirty="0" err="1"/>
              <a:t>ie</a:t>
            </a:r>
            <a:r>
              <a:rPr lang="en-US" dirty="0"/>
              <a:t> whether it is done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5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>
            <a:extLst>
              <a:ext uri="{FF2B5EF4-FFF2-40B4-BE49-F238E27FC236}">
                <a16:creationId xmlns:a16="http://schemas.microsoft.com/office/drawing/2014/main" id="{4DBEB6D0-CB86-4008-B1B8-AF89C5BA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en-US" sz="3200"/>
              <a:t>Note/Disclaimer</a:t>
            </a:r>
          </a:p>
        </p:txBody>
      </p:sp>
      <p:sp>
        <p:nvSpPr>
          <p:cNvPr id="5126" name="Slide Number Placeholder 3">
            <a:extLst>
              <a:ext uri="{FF2B5EF4-FFF2-40B4-BE49-F238E27FC236}">
                <a16:creationId xmlns:a16="http://schemas.microsoft.com/office/drawing/2014/main" id="{00BA1D77-A220-4912-B880-B077D6BA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787782"/>
            <a:ext cx="77976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844756ED-89BC-4403-A685-C56FCD8A67FF}" type="slidenum">
              <a:rPr lang="en-US" altLang="en-US" sz="180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altLang="en-US" sz="1800"/>
          </a:p>
        </p:txBody>
      </p:sp>
      <p:sp>
        <p:nvSpPr>
          <p:cNvPr id="5123" name="Content Placeholder 5">
            <a:extLst>
              <a:ext uri="{FF2B5EF4-FFF2-40B4-BE49-F238E27FC236}">
                <a16:creationId xmlns:a16="http://schemas.microsoft.com/office/drawing/2014/main" id="{E4D6DBDF-025E-45A7-AC2E-55E8BBB8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320800"/>
            <a:ext cx="4140772" cy="45904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1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400" dirty="0">
                <a:solidFill>
                  <a:srgbClr val="000000"/>
                </a:solidFill>
              </a:rPr>
              <a:t>Only to be used as a learning material. Not for any commercial use.</a:t>
            </a:r>
          </a:p>
          <a:p>
            <a:pPr>
              <a:lnSpc>
                <a:spcPct val="90000"/>
              </a:lnSpc>
            </a:pPr>
            <a:r>
              <a:rPr lang="en-US" altLang="en-US" sz="1400" dirty="0">
                <a:solidFill>
                  <a:srgbClr val="000000"/>
                </a:solidFill>
              </a:rPr>
              <a:t>These slides have been substantially sourced from Multiple Online platforms with some modifications made for easier understanding. </a:t>
            </a:r>
          </a:p>
          <a:p>
            <a:pPr>
              <a:lnSpc>
                <a:spcPct val="90000"/>
              </a:lnSpc>
            </a:pPr>
            <a:r>
              <a:rPr lang="en-US" altLang="en-US" sz="1400" dirty="0">
                <a:solidFill>
                  <a:srgbClr val="000000"/>
                </a:solidFill>
              </a:rPr>
              <a:t> All rights belong to the Original Authors.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The Training Sessions are structured in such a way that it starts with very basics, progressively grows into complex concepts.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You may not follow the contents at some point. Take a break and Revisit from that point.</a:t>
            </a:r>
          </a:p>
          <a:p>
            <a:pPr>
              <a:lnSpc>
                <a:spcPct val="90000"/>
              </a:lnSpc>
            </a:pPr>
            <a:endParaRPr lang="en-US" altLang="en-US" sz="14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0DBC6-41DF-40F9-9BDD-6D33D1CED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04176"/>
            <a:ext cx="5451627" cy="412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63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F23314-0491-458F-9511-8CE3EE54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40" y="1696588"/>
            <a:ext cx="3333750" cy="2009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A18D-E6B7-4CE3-A9CC-A069B7DC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891" y="475862"/>
            <a:ext cx="9992114" cy="5282388"/>
          </a:xfrm>
        </p:spPr>
        <p:txBody>
          <a:bodyPr>
            <a:normAutofit/>
          </a:bodyPr>
          <a:lstStyle/>
          <a:p>
            <a:pPr lvl="1"/>
            <a:endParaRPr lang="en-US" i="1" dirty="0"/>
          </a:p>
          <a:p>
            <a:pPr marL="0" indent="0">
              <a:buNone/>
            </a:pPr>
            <a:r>
              <a:rPr lang="en-US" i="1" dirty="0"/>
              <a:t>	Variables should not be a keyword </a:t>
            </a:r>
          </a:p>
          <a:p>
            <a:r>
              <a:rPr lang="en-US" i="1" dirty="0"/>
              <a:t>The Module Keyword has a </a:t>
            </a:r>
            <a:r>
              <a:rPr lang="en-US" i="1" dirty="0" err="1"/>
              <a:t>kwlist</a:t>
            </a:r>
            <a:r>
              <a:rPr lang="en-US" i="1" dirty="0"/>
              <a:t> attribute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dirty="0"/>
          </a:p>
          <a:p>
            <a:r>
              <a:rPr lang="en-US" dirty="0"/>
              <a:t>The rules are simple—variables should: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be lowercase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use an underscore to separate words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not start with numbers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not override a </a:t>
            </a:r>
            <a:r>
              <a:rPr lang="en-US" i="1" dirty="0"/>
              <a:t>built-in </a:t>
            </a:r>
            <a:r>
              <a:rPr lang="en-US" dirty="0"/>
              <a:t>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3AA81-A880-4B95-9B4C-9558CDDA3468}"/>
              </a:ext>
            </a:extLst>
          </p:cNvPr>
          <p:cNvSpPr txBox="1"/>
          <p:nvPr/>
        </p:nvSpPr>
        <p:spPr>
          <a:xfrm>
            <a:off x="7728955" y="989824"/>
            <a:ext cx="2943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Tip:</a:t>
            </a:r>
          </a:p>
          <a:p>
            <a:pPr algn="just"/>
            <a:r>
              <a:rPr lang="en-US" dirty="0"/>
              <a:t>Rules and conventions for naming in Python come from</a:t>
            </a:r>
          </a:p>
          <a:p>
            <a:pPr algn="just"/>
            <a:r>
              <a:rPr lang="en-US" dirty="0"/>
              <a:t>a document named “</a:t>
            </a:r>
            <a:r>
              <a:rPr lang="en-US" b="1" dirty="0"/>
              <a:t>PEP 8 – Style Guide for Python Code</a:t>
            </a:r>
            <a:r>
              <a:rPr lang="en-US" dirty="0"/>
              <a:t>”.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PEP stands for Python Enhancement Proposal, which is a</a:t>
            </a:r>
          </a:p>
          <a:p>
            <a:pPr algn="just"/>
            <a:r>
              <a:rPr lang="en-US" dirty="0"/>
              <a:t>community process for documenting a feature, enhancement</a:t>
            </a:r>
          </a:p>
          <a:p>
            <a:pPr algn="just"/>
            <a:r>
              <a:rPr lang="en-US" dirty="0"/>
              <a:t>or best practice for Python.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AD72D-704C-47EE-9E86-0CB58923B07C}"/>
              </a:ext>
            </a:extLst>
          </p:cNvPr>
          <p:cNvSpPr txBox="1"/>
          <p:nvPr/>
        </p:nvSpPr>
        <p:spPr>
          <a:xfrm>
            <a:off x="1732932" y="5717811"/>
            <a:ext cx="9099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Built-ins </a:t>
            </a:r>
            <a:r>
              <a:rPr lang="en-US" sz="1600" dirty="0"/>
              <a:t>are functions, classes or variables that Python </a:t>
            </a:r>
            <a:r>
              <a:rPr lang="en-US" sz="1600" b="1" dirty="0"/>
              <a:t>automatically preloads </a:t>
            </a:r>
            <a:r>
              <a:rPr lang="en-US" sz="1600" dirty="0"/>
              <a:t>for you, so you get easy  access to them. Unlike keywords, Python will let you use a built-in as a variable name without so much as a peep. However, you should refrain from doing this, it is a bad practice.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3513E5-EB79-4D17-AE1F-86AB9DAB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971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Naming variables 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98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855E-C165-40EB-872F-7FF8E3E1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Objects: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1AD-A42D-4C45-B3AF-46AC8A14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459" y="1398493"/>
            <a:ext cx="9396600" cy="5145741"/>
          </a:xfrm>
        </p:spPr>
        <p:txBody>
          <a:bodyPr/>
          <a:lstStyle/>
          <a:p>
            <a:r>
              <a:rPr lang="en-US" dirty="0"/>
              <a:t>Three  important properties of objects:</a:t>
            </a:r>
          </a:p>
          <a:p>
            <a:pPr lvl="1"/>
            <a:r>
              <a:rPr lang="en-US" b="1" dirty="0"/>
              <a:t>Identity</a:t>
            </a:r>
            <a:r>
              <a:rPr lang="en-US" dirty="0"/>
              <a:t>:</a:t>
            </a:r>
            <a:r>
              <a:rPr lang="en-US" i="1" dirty="0"/>
              <a:t> Identity </a:t>
            </a:r>
            <a:r>
              <a:rPr lang="en-US" dirty="0"/>
              <a:t>at its lowest level refers to the location in the computer’s memory of an object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Note : Id of an object is consistent across the lifetime of a program.</a:t>
            </a:r>
          </a:p>
          <a:p>
            <a:pPr marL="0" indent="0">
              <a:buNone/>
            </a:pPr>
            <a:r>
              <a:rPr lang="en-US" dirty="0"/>
              <a:t>	Two variables can refer to same object.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DE262-D135-4711-B100-01708434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23" y="2122450"/>
            <a:ext cx="1981200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C56489-F297-42AD-AE92-943BE7A50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618" y="3599888"/>
            <a:ext cx="1600200" cy="37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524F3-C19F-4DF3-85DA-2AB8BEFAC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505" y="3821821"/>
            <a:ext cx="18764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51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8323-A3BE-4114-BC4E-5B43B5D3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63388"/>
            <a:ext cx="8915400" cy="5247834"/>
          </a:xfrm>
        </p:spPr>
        <p:txBody>
          <a:bodyPr/>
          <a:lstStyle/>
          <a:p>
            <a:r>
              <a:rPr lang="en-US" b="1" dirty="0"/>
              <a:t>Type</a:t>
            </a:r>
            <a:r>
              <a:rPr lang="en-US" dirty="0"/>
              <a:t>: Another property of an object is its </a:t>
            </a:r>
            <a:r>
              <a:rPr lang="en-US" i="1" dirty="0"/>
              <a:t>type</a:t>
            </a:r>
            <a:r>
              <a:rPr lang="en-US" dirty="0"/>
              <a:t>. Common types are </a:t>
            </a:r>
            <a:r>
              <a:rPr lang="en-US" i="1" dirty="0"/>
              <a:t>strings</a:t>
            </a:r>
            <a:r>
              <a:rPr lang="en-US" dirty="0"/>
              <a:t>, </a:t>
            </a:r>
            <a:r>
              <a:rPr lang="en-US" i="1" dirty="0"/>
              <a:t>integers</a:t>
            </a:r>
            <a:r>
              <a:rPr lang="en-US" dirty="0"/>
              <a:t>, </a:t>
            </a:r>
            <a:r>
              <a:rPr lang="en-US" i="1" dirty="0"/>
              <a:t>floats</a:t>
            </a:r>
            <a:r>
              <a:rPr lang="en-US" dirty="0"/>
              <a:t>, and </a:t>
            </a:r>
            <a:r>
              <a:rPr lang="en-US" i="1" dirty="0"/>
              <a:t>Booleans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type of an object refers to the class of an object. A class defines the </a:t>
            </a:r>
            <a:r>
              <a:rPr lang="en-US" i="1" dirty="0"/>
              <a:t>state </a:t>
            </a:r>
            <a:r>
              <a:rPr lang="en-US" dirty="0"/>
              <a:t>of data an object holds, and the </a:t>
            </a:r>
            <a:r>
              <a:rPr lang="en-US" i="1" dirty="0"/>
              <a:t>methods </a:t>
            </a:r>
            <a:r>
              <a:rPr lang="en-US" dirty="0"/>
              <a:t>or actions that it can perform.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00E63-E4B9-486A-B9BC-C0B5075F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985" y="2145986"/>
            <a:ext cx="1409700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612DA-9F3C-4459-9121-3C7071C0A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707" y="2145986"/>
            <a:ext cx="6457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29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F21F-E73A-43D8-B8B3-C5E00A92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953" y="645459"/>
            <a:ext cx="9460659" cy="52657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Mutability</a:t>
            </a:r>
            <a:r>
              <a:rPr lang="en-US" dirty="0"/>
              <a:t>:  </a:t>
            </a:r>
            <a:r>
              <a:rPr lang="en-US" i="1" dirty="0"/>
              <a:t>Mutable </a:t>
            </a:r>
            <a:r>
              <a:rPr lang="en-US" dirty="0"/>
              <a:t>objects </a:t>
            </a:r>
            <a:r>
              <a:rPr lang="en-US" b="1" dirty="0"/>
              <a:t>can change their value in place</a:t>
            </a:r>
            <a:r>
              <a:rPr lang="en-US" dirty="0"/>
              <a:t>, in other words you can alter their state, but their </a:t>
            </a:r>
            <a:r>
              <a:rPr lang="en-US" i="1" dirty="0"/>
              <a:t>identity </a:t>
            </a:r>
            <a:r>
              <a:rPr lang="en-US" dirty="0"/>
              <a:t>stays the same.</a:t>
            </a:r>
          </a:p>
          <a:p>
            <a:pPr marL="0" indent="0">
              <a:buNone/>
            </a:pPr>
            <a:r>
              <a:rPr lang="en-US" dirty="0" err="1"/>
              <a:t>i.e</a:t>
            </a:r>
            <a:r>
              <a:rPr lang="en-US" dirty="0"/>
              <a:t> when you alter an item if the id remains the same then it is mutable.</a:t>
            </a:r>
          </a:p>
          <a:p>
            <a:pPr marL="0" indent="0">
              <a:buNone/>
            </a:pPr>
            <a:r>
              <a:rPr lang="en-US" dirty="0"/>
              <a:t>In Python, </a:t>
            </a:r>
            <a:r>
              <a:rPr lang="en-US" b="1" dirty="0"/>
              <a:t>dictionaries and lists </a:t>
            </a:r>
            <a:r>
              <a:rPr lang="en-US" dirty="0"/>
              <a:t>are </a:t>
            </a:r>
            <a:r>
              <a:rPr lang="en-US" b="1" dirty="0"/>
              <a:t>mutable</a:t>
            </a:r>
            <a:r>
              <a:rPr lang="en-US" dirty="0"/>
              <a:t> types. Strings, tuples, integers, and floats are immutable types.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57D00-D473-4FD8-8B56-5221C0DB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64" y="2715340"/>
            <a:ext cx="3486150" cy="1427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99FFA8-8350-49FF-B09D-6CDC938DF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25" y="2703716"/>
            <a:ext cx="3513628" cy="14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41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855E-C165-40EB-872F-7FF8E3E1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418" y="203324"/>
            <a:ext cx="8911687" cy="1280890"/>
          </a:xfrm>
        </p:spPr>
        <p:txBody>
          <a:bodyPr/>
          <a:lstStyle/>
          <a:p>
            <a:r>
              <a:rPr lang="en-US" dirty="0"/>
              <a:t>Manipulating numbers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1AD-A42D-4C45-B3AF-46AC8A14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073" y="1045285"/>
            <a:ext cx="9593796" cy="4448182"/>
          </a:xfrm>
        </p:spPr>
        <p:txBody>
          <a:bodyPr/>
          <a:lstStyle/>
          <a:p>
            <a:r>
              <a:rPr lang="en-US" dirty="0"/>
              <a:t>In Python everything is an object, including numbers. Integers are of class </a:t>
            </a:r>
            <a:r>
              <a:rPr lang="en-US" dirty="0" err="1"/>
              <a:t>int</a:t>
            </a:r>
            <a:r>
              <a:rPr lang="en-US" dirty="0"/>
              <a:t> or long: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88BE1-7707-4132-912D-D77A3C99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8" y="1709084"/>
            <a:ext cx="4267200" cy="160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983C8-364F-436A-99F9-09A9A5972160}"/>
              </a:ext>
            </a:extLst>
          </p:cNvPr>
          <p:cNvSpPr txBox="1"/>
          <p:nvPr/>
        </p:nvSpPr>
        <p:spPr>
          <a:xfrm>
            <a:off x="6756262" y="1811113"/>
            <a:ext cx="4698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Math is what you would expect</a:t>
            </a:r>
          </a:p>
          <a:p>
            <a:r>
              <a:rPr lang="en-US" dirty="0"/>
              <a:t>1 + 1   # =&gt; 2</a:t>
            </a:r>
          </a:p>
          <a:p>
            <a:r>
              <a:rPr lang="en-US" dirty="0"/>
              <a:t>8 - 1   # =&gt; 7</a:t>
            </a:r>
          </a:p>
          <a:p>
            <a:r>
              <a:rPr lang="en-US" dirty="0"/>
              <a:t>10 * 2  # =&gt; 20</a:t>
            </a:r>
          </a:p>
          <a:p>
            <a:r>
              <a:rPr lang="en-US" dirty="0"/>
              <a:t>35 / 5  # =&gt; 7.0</a:t>
            </a:r>
          </a:p>
          <a:p>
            <a:endParaRPr lang="en-US" dirty="0"/>
          </a:p>
          <a:p>
            <a:r>
              <a:rPr lang="en-US" dirty="0"/>
              <a:t># Result of integer division truncated down both for positive and negative.</a:t>
            </a:r>
          </a:p>
          <a:p>
            <a:r>
              <a:rPr lang="en-US" dirty="0"/>
              <a:t>5 // 3       # =&gt; 1</a:t>
            </a:r>
          </a:p>
          <a:p>
            <a:r>
              <a:rPr lang="en-US" dirty="0"/>
              <a:t>5.0 // 3.0   # =&gt; 1.0 # works on floats too</a:t>
            </a:r>
          </a:p>
          <a:p>
            <a:r>
              <a:rPr lang="en-US" dirty="0"/>
              <a:t>-5 // 3      # =&gt; -2</a:t>
            </a:r>
          </a:p>
          <a:p>
            <a:r>
              <a:rPr lang="en-US" dirty="0"/>
              <a:t>-5.0 // 3.0  # =&gt; -2.0</a:t>
            </a:r>
          </a:p>
          <a:p>
            <a:endParaRPr lang="en-US" dirty="0"/>
          </a:p>
          <a:p>
            <a:r>
              <a:rPr lang="en-US" dirty="0"/>
              <a:t># The result of division is always a float</a:t>
            </a:r>
          </a:p>
          <a:p>
            <a:r>
              <a:rPr lang="en-US" dirty="0"/>
              <a:t>10.0 / 3  # =&gt; 3.3333333333333335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F278F-0F25-4623-B447-D11D639548B9}"/>
              </a:ext>
            </a:extLst>
          </p:cNvPr>
          <p:cNvSpPr txBox="1"/>
          <p:nvPr/>
        </p:nvSpPr>
        <p:spPr>
          <a:xfrm>
            <a:off x="2083774" y="3281547"/>
            <a:ext cx="4539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Modulo operation</a:t>
            </a:r>
          </a:p>
          <a:p>
            <a:r>
              <a:rPr lang="en-US" dirty="0"/>
              <a:t>7 % 3  # =&gt; 1</a:t>
            </a:r>
          </a:p>
          <a:p>
            <a:endParaRPr lang="en-US" dirty="0"/>
          </a:p>
          <a:p>
            <a:r>
              <a:rPr lang="en-US" dirty="0"/>
              <a:t># Exponentiation (x**y, x to the </a:t>
            </a:r>
            <a:r>
              <a:rPr lang="en-US" dirty="0" err="1"/>
              <a:t>yth</a:t>
            </a:r>
            <a:r>
              <a:rPr lang="en-US" dirty="0"/>
              <a:t> power)</a:t>
            </a:r>
          </a:p>
          <a:p>
            <a:r>
              <a:rPr lang="en-US" dirty="0"/>
              <a:t>2**3  # =&gt; 8</a:t>
            </a:r>
          </a:p>
          <a:p>
            <a:endParaRPr lang="en-US" dirty="0"/>
          </a:p>
          <a:p>
            <a:r>
              <a:rPr lang="en-US" dirty="0"/>
              <a:t># Enforce precedence with parentheses</a:t>
            </a:r>
          </a:p>
          <a:p>
            <a:r>
              <a:rPr lang="en-US" dirty="0"/>
              <a:t>(1 + 3) * 2  # =&gt;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AB47A-B79D-4FDF-AEA3-2468C0DA7C68}"/>
              </a:ext>
            </a:extLst>
          </p:cNvPr>
          <p:cNvSpPr txBox="1"/>
          <p:nvPr/>
        </p:nvSpPr>
        <p:spPr>
          <a:xfrm>
            <a:off x="1861073" y="6143869"/>
            <a:ext cx="97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Order of operations: </a:t>
            </a:r>
            <a:r>
              <a:rPr lang="en-US" sz="1400" dirty="0"/>
              <a:t>when you are performing math, we apply all the operations from left to right. You do multiplication and division before addition and subtraction. (Typical </a:t>
            </a:r>
            <a:r>
              <a:rPr lang="en-US" sz="1400" b="1" dirty="0"/>
              <a:t>BODMAS</a:t>
            </a:r>
            <a:r>
              <a:rPr lang="en-US" sz="1400" dirty="0"/>
              <a:t>  Rule)</a:t>
            </a:r>
          </a:p>
        </p:txBody>
      </p:sp>
    </p:spTree>
    <p:extLst>
      <p:ext uri="{BB962C8B-B14F-4D97-AF65-F5344CB8AC3E}">
        <p14:creationId xmlns:p14="http://schemas.microsoft.com/office/powerpoint/2010/main" val="1689481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3442-E0EB-4ACC-A5A7-75236A81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ADCB-9245-49E0-A1BF-7332E443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Operator</a:t>
            </a:r>
          </a:p>
          <a:p>
            <a:pPr marL="0" indent="0">
              <a:buNone/>
            </a:pPr>
            <a:r>
              <a:rPr lang="en-US" dirty="0"/>
              <a:t>	 =</a:t>
            </a:r>
          </a:p>
          <a:p>
            <a:pPr marL="0" indent="0">
              <a:buNone/>
            </a:pPr>
            <a:r>
              <a:rPr lang="en-US" dirty="0"/>
              <a:t>	+=</a:t>
            </a:r>
          </a:p>
          <a:p>
            <a:pPr marL="0" indent="0">
              <a:buNone/>
            </a:pPr>
            <a:r>
              <a:rPr lang="en-US" dirty="0"/>
              <a:t>	-=</a:t>
            </a:r>
          </a:p>
          <a:p>
            <a:pPr marL="0" indent="0">
              <a:buNone/>
            </a:pPr>
            <a:r>
              <a:rPr lang="en-US" dirty="0"/>
              <a:t>	*=</a:t>
            </a:r>
          </a:p>
          <a:p>
            <a:pPr marL="0" indent="0">
              <a:buNone/>
            </a:pPr>
            <a:r>
              <a:rPr lang="en-US" dirty="0"/>
              <a:t>	/=</a:t>
            </a:r>
          </a:p>
          <a:p>
            <a:pPr marL="0" indent="0">
              <a:buNone/>
            </a:pPr>
            <a:r>
              <a:rPr lang="en-US" dirty="0"/>
              <a:t>	**=</a:t>
            </a:r>
          </a:p>
          <a:p>
            <a:pPr marL="0" indent="0">
              <a:buNone/>
            </a:pPr>
            <a:r>
              <a:rPr lang="en-US" dirty="0"/>
              <a:t>	//=</a:t>
            </a:r>
          </a:p>
          <a:p>
            <a:pPr marL="0" indent="0">
              <a:buNone/>
            </a:pPr>
            <a:r>
              <a:rPr lang="en-US" dirty="0"/>
              <a:t>	%=</a:t>
            </a:r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x = 5</a:t>
            </a:r>
          </a:p>
          <a:p>
            <a:pPr marL="0" indent="0">
              <a:buNone/>
            </a:pPr>
            <a:r>
              <a:rPr lang="en-US" dirty="0"/>
              <a:t>x += 5</a:t>
            </a:r>
          </a:p>
          <a:p>
            <a:pPr marL="0" indent="0">
              <a:buNone/>
            </a:pPr>
            <a:r>
              <a:rPr lang="en-US" dirty="0"/>
              <a:t>x -= 3</a:t>
            </a:r>
          </a:p>
          <a:p>
            <a:pPr marL="0" indent="0">
              <a:buNone/>
            </a:pPr>
            <a:r>
              <a:rPr lang="en-US" dirty="0"/>
              <a:t>x *= 3</a:t>
            </a:r>
          </a:p>
          <a:p>
            <a:pPr marL="0" indent="0">
              <a:buNone/>
            </a:pPr>
            <a:r>
              <a:rPr lang="en-US" dirty="0"/>
              <a:t>x /= 2</a:t>
            </a:r>
          </a:p>
          <a:p>
            <a:pPr marL="0" indent="0">
              <a:buNone/>
            </a:pPr>
            <a:r>
              <a:rPr lang="en-US" dirty="0"/>
              <a:t>x **= 2</a:t>
            </a:r>
          </a:p>
          <a:p>
            <a:pPr marL="0" indent="0">
              <a:buNone/>
            </a:pPr>
            <a:r>
              <a:rPr lang="en-US" dirty="0"/>
              <a:t>x //= 3</a:t>
            </a:r>
          </a:p>
          <a:p>
            <a:pPr marL="0" indent="0">
              <a:buNone/>
            </a:pPr>
            <a:r>
              <a:rPr lang="en-US" dirty="0"/>
              <a:t>x %= 8</a:t>
            </a:r>
          </a:p>
          <a:p>
            <a:pPr marL="0" indent="0">
              <a:buNone/>
            </a:pPr>
            <a:r>
              <a:rPr lang="en-US" b="1" dirty="0"/>
              <a:t>Value of x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10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	21</a:t>
            </a:r>
          </a:p>
          <a:p>
            <a:pPr marL="0" indent="0">
              <a:buNone/>
            </a:pPr>
            <a:r>
              <a:rPr lang="en-US" dirty="0"/>
              <a:t>	10.5</a:t>
            </a:r>
          </a:p>
          <a:p>
            <a:pPr marL="0" indent="0">
              <a:buNone/>
            </a:pPr>
            <a:r>
              <a:rPr lang="en-US" dirty="0"/>
              <a:t>	110.25</a:t>
            </a:r>
          </a:p>
          <a:p>
            <a:pPr marL="0" indent="0">
              <a:buNone/>
            </a:pPr>
            <a:r>
              <a:rPr lang="en-US" dirty="0"/>
              <a:t>	36.0</a:t>
            </a:r>
          </a:p>
          <a:p>
            <a:pPr marL="0" indent="0">
              <a:buNone/>
            </a:pPr>
            <a:r>
              <a:rPr lang="en-US" dirty="0"/>
              <a:t>	4.0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5E14-10F7-4126-B2FF-DDBFFC7EAFAC}"/>
              </a:ext>
            </a:extLst>
          </p:cNvPr>
          <p:cNvSpPr txBox="1">
            <a:spLocks/>
          </p:cNvSpPr>
          <p:nvPr/>
        </p:nvSpPr>
        <p:spPr>
          <a:xfrm>
            <a:off x="2589212" y="6102347"/>
            <a:ext cx="8915400" cy="47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Note : </a:t>
            </a:r>
            <a:r>
              <a:rPr lang="en-US" i="1"/>
              <a:t>We don’t have ++, -- and turnery operators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09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FE494FF2-F3AF-4E31-8784-1EAA02AD8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7AC3-4060-478D-965F-A6A75F771AD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538050" name="Rectangle 2">
            <a:extLst>
              <a:ext uri="{FF2B5EF4-FFF2-40B4-BE49-F238E27FC236}">
                <a16:creationId xmlns:a16="http://schemas.microsoft.com/office/drawing/2014/main" id="{C61203EC-6B75-42F0-98A2-6E329913D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9889" y="124328"/>
            <a:ext cx="8911687" cy="1280890"/>
          </a:xfrm>
        </p:spPr>
        <p:txBody>
          <a:bodyPr/>
          <a:lstStyle/>
          <a:p>
            <a:r>
              <a:rPr lang="en-US" altLang="en-US" dirty="0"/>
              <a:t>Math commands</a:t>
            </a:r>
          </a:p>
        </p:txBody>
      </p:sp>
      <p:sp>
        <p:nvSpPr>
          <p:cNvPr id="1538051" name="Rectangle 3">
            <a:extLst>
              <a:ext uri="{FF2B5EF4-FFF2-40B4-BE49-F238E27FC236}">
                <a16:creationId xmlns:a16="http://schemas.microsoft.com/office/drawing/2014/main" id="{39FBF7AE-1BA9-4FB6-8C41-73DDAB5C7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6212" y="1066800"/>
            <a:ext cx="8915400" cy="554915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Python has useful </a:t>
            </a:r>
            <a:r>
              <a:rPr lang="en-US" altLang="en-US" dirty="0">
                <a:hlinkClick r:id="rId3"/>
              </a:rPr>
              <a:t>commands</a:t>
            </a:r>
            <a:r>
              <a:rPr lang="en-US" altLang="en-US" dirty="0"/>
              <a:t> for performing calculations.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To use many of these commands, you must write the following at the top of your Python program: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from math import *</a:t>
            </a:r>
          </a:p>
        </p:txBody>
      </p:sp>
      <p:graphicFrame>
        <p:nvGraphicFramePr>
          <p:cNvPr id="1538116" name="Group 68">
            <a:extLst>
              <a:ext uri="{FF2B5EF4-FFF2-40B4-BE49-F238E27FC236}">
                <a16:creationId xmlns:a16="http://schemas.microsoft.com/office/drawing/2014/main" id="{2E2569E5-3CCA-4B2B-9CFD-E24D2F8F2E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6400" y="1600200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>
                  <a:extLst>
                    <a:ext uri="{9D8B030D-6E8A-4147-A177-3AD203B41FA5}">
                      <a16:colId xmlns:a16="http://schemas.microsoft.com/office/drawing/2014/main" val="119857427"/>
                    </a:ext>
                  </a:extLst>
                </a:gridCol>
                <a:gridCol w="3560762">
                  <a:extLst>
                    <a:ext uri="{9D8B030D-6E8A-4147-A177-3AD203B41FA5}">
                      <a16:colId xmlns:a16="http://schemas.microsoft.com/office/drawing/2014/main" val="3832886630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373378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abs(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08193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ceil(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837179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cos(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42969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floor(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399479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1866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log10(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82502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94333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06763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round(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40816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38870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sqrt(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437043"/>
                  </a:ext>
                </a:extLst>
              </a:tr>
            </a:tbl>
          </a:graphicData>
        </a:graphic>
      </p:graphicFrame>
      <p:graphicFrame>
        <p:nvGraphicFramePr>
          <p:cNvPr id="1538115" name="Group 67">
            <a:extLst>
              <a:ext uri="{FF2B5EF4-FFF2-40B4-BE49-F238E27FC236}">
                <a16:creationId xmlns:a16="http://schemas.microsoft.com/office/drawing/2014/main" id="{22A56198-7D1C-4C5A-B484-E84F0663B81B}"/>
              </a:ext>
            </a:extLst>
          </p:cNvPr>
          <p:cNvGraphicFramePr>
            <a:graphicFrameLocks noGrp="1"/>
          </p:cNvGraphicFramePr>
          <p:nvPr/>
        </p:nvGraphicFramePr>
        <p:xfrm>
          <a:off x="7743826" y="1600200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379714874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4051853951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48204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091818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7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776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E50B6-372C-4FEB-A7C4-543C8428B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786" y="1328578"/>
            <a:ext cx="9959663" cy="46710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C7BCF9-C565-4E02-B47B-603D83F80E15}"/>
              </a:ext>
            </a:extLst>
          </p:cNvPr>
          <p:cNvSpPr txBox="1">
            <a:spLocks/>
          </p:cNvSpPr>
          <p:nvPr/>
        </p:nvSpPr>
        <p:spPr>
          <a:xfrm>
            <a:off x="2552355" y="46970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69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DA43E8-1559-4ABD-8266-29A6199A1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760" y="995976"/>
            <a:ext cx="10416253" cy="43615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E3600-F58E-44CB-BE66-9A98BD7A8B64}"/>
              </a:ext>
            </a:extLst>
          </p:cNvPr>
          <p:cNvSpPr txBox="1"/>
          <p:nvPr/>
        </p:nvSpPr>
        <p:spPr>
          <a:xfrm>
            <a:off x="1531759" y="5651291"/>
            <a:ext cx="1041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if you want to include a single quote in a single quoted string you must </a:t>
            </a:r>
            <a:r>
              <a:rPr lang="en-US" i="1" dirty="0"/>
              <a:t>escape </a:t>
            </a:r>
            <a:r>
              <a:rPr lang="en-US" dirty="0"/>
              <a:t>the inner quotes by preceding them with a backslash \.</a:t>
            </a:r>
          </a:p>
        </p:txBody>
      </p:sp>
    </p:spTree>
    <p:extLst>
      <p:ext uri="{BB962C8B-B14F-4D97-AF65-F5344CB8AC3E}">
        <p14:creationId xmlns:p14="http://schemas.microsoft.com/office/powerpoint/2010/main" val="2516900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1296-BE75-4431-A453-F23385DA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113" y="624110"/>
            <a:ext cx="9240332" cy="719498"/>
          </a:xfrm>
        </p:spPr>
        <p:txBody>
          <a:bodyPr/>
          <a:lstStyle/>
          <a:p>
            <a:r>
              <a:rPr lang="en-US" dirty="0"/>
              <a:t>Commonly Used methods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9536-091E-4762-8196-4D0ED566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1905000"/>
            <a:ext cx="10031412" cy="46863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Splitlines</a:t>
            </a:r>
            <a:r>
              <a:rPr lang="en-US" b="1" dirty="0"/>
              <a:t>() : </a:t>
            </a:r>
            <a:r>
              <a:rPr lang="en-US" dirty="0"/>
              <a:t>splits paragraph into list of lines.</a:t>
            </a:r>
            <a:endParaRPr lang="en-US" b="1" dirty="0"/>
          </a:p>
          <a:p>
            <a:r>
              <a:rPr lang="en-US" b="1" dirty="0"/>
              <a:t>capitalize() : </a:t>
            </a:r>
            <a:r>
              <a:rPr lang="en-US" dirty="0"/>
              <a:t>Capitalizes first letter of string</a:t>
            </a:r>
          </a:p>
          <a:p>
            <a:r>
              <a:rPr lang="en-US" b="1" dirty="0"/>
              <a:t>count (): </a:t>
            </a:r>
            <a:r>
              <a:rPr lang="en-US" dirty="0"/>
              <a:t>Counts how many times </a:t>
            </a:r>
            <a:r>
              <a:rPr lang="en-US" dirty="0" err="1"/>
              <a:t>str</a:t>
            </a:r>
            <a:r>
              <a:rPr lang="en-US" dirty="0"/>
              <a:t> occurs in string or in a substring of string if starting index beg and ending index end are given.</a:t>
            </a:r>
          </a:p>
          <a:p>
            <a:r>
              <a:rPr lang="en-US" b="1" dirty="0"/>
              <a:t>replace(old, new [, max]) :  </a:t>
            </a:r>
            <a:r>
              <a:rPr lang="en-US" dirty="0"/>
              <a:t>Replaces all occurrences of old in string with new or at most max occurrences if max given.</a:t>
            </a:r>
          </a:p>
          <a:p>
            <a:r>
              <a:rPr lang="en-US" b="1" dirty="0"/>
              <a:t>split(</a:t>
            </a:r>
            <a:r>
              <a:rPr lang="en-US" b="1" dirty="0" err="1"/>
              <a:t>str</a:t>
            </a:r>
            <a:r>
              <a:rPr lang="en-US" b="1" dirty="0"/>
              <a:t>="", </a:t>
            </a:r>
            <a:r>
              <a:rPr lang="en-US" b="1" dirty="0" err="1"/>
              <a:t>num</a:t>
            </a:r>
            <a:r>
              <a:rPr lang="en-US" b="1" dirty="0"/>
              <a:t>=</a:t>
            </a:r>
            <a:r>
              <a:rPr lang="en-US" b="1" dirty="0" err="1"/>
              <a:t>string.count</a:t>
            </a:r>
            <a:r>
              <a:rPr lang="en-US" b="1" dirty="0"/>
              <a:t>(</a:t>
            </a:r>
            <a:r>
              <a:rPr lang="en-US" b="1" dirty="0" err="1"/>
              <a:t>str</a:t>
            </a:r>
            <a:r>
              <a:rPr lang="en-US" b="1" dirty="0"/>
              <a:t>)): </a:t>
            </a:r>
            <a:r>
              <a:rPr lang="en-US" dirty="0"/>
              <a:t>Splits string according to delimiter </a:t>
            </a:r>
            <a:r>
              <a:rPr lang="en-US" dirty="0" err="1"/>
              <a:t>str</a:t>
            </a:r>
            <a:r>
              <a:rPr lang="en-US" dirty="0"/>
              <a:t> (space if not provided) and returns list of substrings; split into at most </a:t>
            </a:r>
            <a:r>
              <a:rPr lang="en-US" dirty="0" err="1"/>
              <a:t>num</a:t>
            </a:r>
            <a:r>
              <a:rPr lang="en-US" dirty="0"/>
              <a:t> substrings if given.</a:t>
            </a:r>
          </a:p>
          <a:p>
            <a:r>
              <a:rPr lang="en-US" b="1" dirty="0"/>
              <a:t>lstrip(): </a:t>
            </a:r>
            <a:r>
              <a:rPr lang="en-US" dirty="0"/>
              <a:t>Removes all leading whitespace in string.</a:t>
            </a:r>
          </a:p>
          <a:p>
            <a:r>
              <a:rPr lang="en-US" b="1" dirty="0">
                <a:solidFill>
                  <a:schemeClr val="tx1"/>
                </a:solidFill>
              </a:rPr>
              <a:t>rstrip():  </a:t>
            </a:r>
            <a:r>
              <a:rPr lang="en-US" dirty="0">
                <a:solidFill>
                  <a:srgbClr val="000000"/>
                </a:solidFill>
              </a:rPr>
              <a:t>Removes all trailing whitespace of string.</a:t>
            </a:r>
          </a:p>
          <a:p>
            <a:r>
              <a:rPr lang="en-US" b="1" dirty="0"/>
              <a:t>strip([chars): </a:t>
            </a:r>
            <a:r>
              <a:rPr lang="en-US" dirty="0"/>
              <a:t>Return a copy of the string with the leading and trailing characters removed. The chars argument is a string specifying the set of characters to be removed. If omitted or None, the chars argument defaults to removing whitespace</a:t>
            </a:r>
          </a:p>
          <a:p>
            <a:r>
              <a:rPr lang="en-US" b="1" dirty="0" err="1"/>
              <a:t>swapcase</a:t>
            </a:r>
            <a:r>
              <a:rPr lang="en-US" b="1" dirty="0"/>
              <a:t>() : </a:t>
            </a:r>
            <a:r>
              <a:rPr lang="en-US" dirty="0"/>
              <a:t>Inverts case for all letters in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0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6F79-4A63-49DA-BE59-BB6257D3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Expect from this Session?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1787-FBDF-42B0-9F5E-C9ED37B3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486" y="1657082"/>
            <a:ext cx="9130563" cy="4679324"/>
          </a:xfrm>
        </p:spPr>
        <p:txBody>
          <a:bodyPr>
            <a:normAutofit/>
          </a:bodyPr>
          <a:lstStyle/>
          <a:p>
            <a:r>
              <a:rPr lang="en-US" dirty="0"/>
              <a:t>Introduction to Python (General Purposes)</a:t>
            </a:r>
          </a:p>
          <a:p>
            <a:pPr lvl="1"/>
            <a:r>
              <a:rPr lang="en-US" dirty="0"/>
              <a:t>Understanding the Basic Syntaxes and constructs</a:t>
            </a:r>
          </a:p>
          <a:p>
            <a:pPr lvl="1"/>
            <a:r>
              <a:rPr lang="en-US" dirty="0"/>
              <a:t>Understanding Data types and its use cases</a:t>
            </a:r>
          </a:p>
          <a:p>
            <a:pPr lvl="1"/>
            <a:r>
              <a:rPr lang="en-US" dirty="0"/>
              <a:t>Loops, Classes and Functions</a:t>
            </a:r>
          </a:p>
          <a:p>
            <a:r>
              <a:rPr lang="en-US" b="1" dirty="0"/>
              <a:t>Expected Outcomes:</a:t>
            </a:r>
          </a:p>
          <a:p>
            <a:pPr lvl="1"/>
            <a:r>
              <a:rPr lang="en-US" dirty="0"/>
              <a:t>Able to Write Code/Programs (20 to 30 lines)</a:t>
            </a:r>
          </a:p>
          <a:p>
            <a:pPr lvl="1"/>
            <a:r>
              <a:rPr lang="en-US" dirty="0"/>
              <a:t>Able to Understand the Problem Statement/Situation and Tackle the problem</a:t>
            </a:r>
          </a:p>
          <a:p>
            <a:pPr lvl="1"/>
            <a:r>
              <a:rPr lang="en-US" dirty="0"/>
              <a:t> Identify Potential Use Cases to automate things with respect Telecom Industry</a:t>
            </a:r>
          </a:p>
          <a:p>
            <a:pPr marL="0" indent="0">
              <a:buNone/>
            </a:pPr>
            <a:r>
              <a:rPr lang="en-US" b="1" dirty="0"/>
              <a:t>Note : </a:t>
            </a:r>
            <a:r>
              <a:rPr lang="en-US" dirty="0"/>
              <a:t>The Training is planed to be more hands on experimentation rather than being theoretical.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587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49D3-B190-409C-8994-01F23965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793" y="839955"/>
            <a:ext cx="9244979" cy="4982817"/>
          </a:xfrm>
        </p:spPr>
        <p:txBody>
          <a:bodyPr>
            <a:normAutofit/>
          </a:bodyPr>
          <a:lstStyle/>
          <a:p>
            <a:r>
              <a:rPr lang="en-US" b="1" dirty="0"/>
              <a:t>isalnum(): </a:t>
            </a:r>
            <a:r>
              <a:rPr lang="en-US" dirty="0"/>
              <a:t>Returns true if string has at least 1 character and all characters are alphanumeric and false otherwise.</a:t>
            </a:r>
          </a:p>
          <a:p>
            <a:r>
              <a:rPr lang="en-US" b="1" dirty="0"/>
              <a:t>isalpha(): </a:t>
            </a:r>
            <a:r>
              <a:rPr lang="en-US" dirty="0"/>
              <a:t>Returns true if string has at least 1 character and all characters are alphabetic and false otherwise.</a:t>
            </a:r>
          </a:p>
          <a:p>
            <a:r>
              <a:rPr lang="en-US" b="1" dirty="0"/>
              <a:t>isdigit() : </a:t>
            </a:r>
            <a:r>
              <a:rPr lang="en-US" dirty="0"/>
              <a:t>Returns true if string contains only digits and false otherwise.</a:t>
            </a:r>
          </a:p>
          <a:p>
            <a:r>
              <a:rPr lang="en-US" b="1" dirty="0"/>
              <a:t>islower(): </a:t>
            </a:r>
            <a:r>
              <a:rPr lang="en-US" dirty="0"/>
              <a:t>Returns true if string has at least 1 cased character and all cased characters are in lowercase and false otherwise.</a:t>
            </a:r>
          </a:p>
          <a:p>
            <a:r>
              <a:rPr lang="en-US" b="1" dirty="0" err="1"/>
              <a:t>istitle</a:t>
            </a:r>
            <a:r>
              <a:rPr lang="en-US" b="1" dirty="0"/>
              <a:t>(): </a:t>
            </a:r>
            <a:r>
              <a:rPr lang="en-US" dirty="0"/>
              <a:t>Returns true if string is properly “Title Cased" and false otherwise. </a:t>
            </a:r>
          </a:p>
          <a:p>
            <a:r>
              <a:rPr lang="en-US" b="1" dirty="0"/>
              <a:t>isupper(): </a:t>
            </a:r>
            <a:r>
              <a:rPr lang="en-US" dirty="0"/>
              <a:t>Returns true only if all the characters are in uppercase  and false otherwise.</a:t>
            </a:r>
          </a:p>
          <a:p>
            <a:r>
              <a:rPr lang="en-US" b="1" dirty="0" err="1"/>
              <a:t>isdecimal</a:t>
            </a:r>
            <a:r>
              <a:rPr lang="en-US" b="1" dirty="0"/>
              <a:t>(): </a:t>
            </a:r>
            <a:r>
              <a:rPr lang="en-US" dirty="0"/>
              <a:t>Returns true if a string contains only decimal characters and false otherwise.</a:t>
            </a:r>
          </a:p>
          <a:p>
            <a:r>
              <a:rPr lang="en-US" b="1" dirty="0"/>
              <a:t>find(sub[, start[, end]]) : </a:t>
            </a:r>
            <a:r>
              <a:rPr lang="en-US" dirty="0"/>
              <a:t>Return the lowest index in the string where substring sub is found within the slice s[</a:t>
            </a:r>
            <a:r>
              <a:rPr lang="en-US" dirty="0" err="1"/>
              <a:t>start:end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C8836-D769-41F9-9F8C-AF6E056DCB35}"/>
              </a:ext>
            </a:extLst>
          </p:cNvPr>
          <p:cNvSpPr txBox="1"/>
          <p:nvPr/>
        </p:nvSpPr>
        <p:spPr>
          <a:xfrm>
            <a:off x="2034073" y="6055567"/>
            <a:ext cx="926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 err="1"/>
              <a:t>dir</a:t>
            </a:r>
            <a:r>
              <a:rPr lang="en-US" dirty="0"/>
              <a:t>(obj) lists all the attributes of the object passed into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02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F825-9462-45E1-B2A1-8170340C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Stings Miscellaneous: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CC8D4-DD85-4C69-A384-32A38B0FF5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68617" y="1688802"/>
            <a:ext cx="891540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do not want to use an escape sequence, you can make a </a:t>
            </a:r>
            <a:r>
              <a:rPr lang="en-US" i="1" dirty="0"/>
              <a:t>raw </a:t>
            </a:r>
            <a:r>
              <a:rPr lang="en-US" dirty="0"/>
              <a:t>string, by preceding the string with an r. Raw strings are normally used in regular expressions, where the backslash can be common.</a:t>
            </a:r>
          </a:p>
          <a:p>
            <a:r>
              <a:rPr lang="en-US" dirty="0"/>
              <a:t>Triple quoted strings are also commonly used in </a:t>
            </a:r>
            <a:r>
              <a:rPr lang="en-US" i="1" dirty="0"/>
              <a:t>docstrings</a:t>
            </a:r>
            <a:r>
              <a:rPr lang="en-US" dirty="0"/>
              <a:t>.</a:t>
            </a:r>
          </a:p>
          <a:p>
            <a:r>
              <a:rPr lang="en-US" dirty="0"/>
              <a:t>%s, %d, and %x are replaced by their string, integer, and hex value respectively.</a:t>
            </a:r>
          </a:p>
          <a:p>
            <a:r>
              <a:rPr lang="en-US" dirty="0"/>
              <a:t>f’ strings are introduced in Python 3.6+. Example use case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E7BFD-8449-4ECE-A5F7-4A720A52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73" y="4300023"/>
            <a:ext cx="7296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54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DDFF-CA7A-4DA8-9E6B-1FA9D17E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5AB8-8049-4E68-BFFB-2C11FDCA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282" y="1446245"/>
            <a:ext cx="9041330" cy="44649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Sequence is an Python object in which elements can be access using sequence number / index</a:t>
            </a:r>
          </a:p>
          <a:p>
            <a:r>
              <a:rPr lang="en-US" b="1" dirty="0"/>
              <a:t>Slicing </a:t>
            </a:r>
            <a:r>
              <a:rPr lang="en-US" dirty="0"/>
              <a:t>and </a:t>
            </a:r>
            <a:r>
              <a:rPr lang="en-US" b="1" dirty="0"/>
              <a:t>indexing operations </a:t>
            </a:r>
            <a:r>
              <a:rPr lang="en-US" dirty="0"/>
              <a:t>are features of sequence.</a:t>
            </a:r>
          </a:p>
          <a:p>
            <a:pPr lvl="1"/>
            <a:r>
              <a:rPr lang="en-US" dirty="0"/>
              <a:t>Indexing allows to access a particular item in the sequence directly</a:t>
            </a:r>
          </a:p>
          <a:p>
            <a:pPr lvl="1"/>
            <a:r>
              <a:rPr lang="en-US" dirty="0"/>
              <a:t>slicing operation allows to retrieve a part of the sequence.</a:t>
            </a:r>
          </a:p>
          <a:p>
            <a:r>
              <a:rPr lang="en-US" dirty="0"/>
              <a:t>Indexing: </a:t>
            </a:r>
          </a:p>
          <a:p>
            <a:pPr lvl="1"/>
            <a:r>
              <a:rPr lang="en-US" dirty="0"/>
              <a:t>Fetches components at offsets</a:t>
            </a:r>
          </a:p>
          <a:p>
            <a:pPr lvl="1"/>
            <a:r>
              <a:rPr lang="en-US" dirty="0"/>
              <a:t>Negative indexes count backward from the end (last item is at offset −1).</a:t>
            </a:r>
          </a:p>
          <a:p>
            <a:r>
              <a:rPr lang="en-US" dirty="0"/>
              <a:t>Slicing:</a:t>
            </a:r>
          </a:p>
          <a:p>
            <a:pPr lvl="1"/>
            <a:r>
              <a:rPr lang="en-US" dirty="0"/>
              <a:t> Extracts contiguous sections of a sequence, from i through j−1.</a:t>
            </a:r>
          </a:p>
          <a:p>
            <a:pPr lvl="1"/>
            <a:r>
              <a:rPr lang="en-US" dirty="0"/>
              <a:t>Slice boundaries i and j default to 0 and sequence length </a:t>
            </a:r>
            <a:r>
              <a:rPr lang="en-US" dirty="0" err="1"/>
              <a:t>len</a:t>
            </a:r>
            <a:r>
              <a:rPr lang="en-US" dirty="0"/>
              <a:t>(S)</a:t>
            </a:r>
          </a:p>
          <a:p>
            <a:r>
              <a:rPr lang="en-US" dirty="0"/>
              <a:t>Common sequences available in Python:</a:t>
            </a:r>
          </a:p>
          <a:p>
            <a:pPr marL="457200" lvl="1" indent="0">
              <a:buNone/>
            </a:pPr>
            <a:r>
              <a:rPr lang="en-US" dirty="0"/>
              <a:t>strings, lists, tuples, range / generator objects.</a:t>
            </a:r>
          </a:p>
        </p:txBody>
      </p:sp>
    </p:spTree>
    <p:extLst>
      <p:ext uri="{BB962C8B-B14F-4D97-AF65-F5344CB8AC3E}">
        <p14:creationId xmlns:p14="http://schemas.microsoft.com/office/powerpoint/2010/main" val="3613047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DDFF-CA7A-4DA8-9E6B-1FA9D17E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3" y="165355"/>
            <a:ext cx="8911687" cy="1280890"/>
          </a:xfrm>
        </p:spPr>
        <p:txBody>
          <a:bodyPr/>
          <a:lstStyle/>
          <a:p>
            <a:r>
              <a:rPr lang="en-US" dirty="0"/>
              <a:t>Sequences 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5AB8-8049-4E68-BFFB-2C11FDCA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2" y="905069"/>
            <a:ext cx="8911688" cy="4464977"/>
          </a:xfrm>
        </p:spPr>
        <p:txBody>
          <a:bodyPr/>
          <a:lstStyle/>
          <a:p>
            <a:r>
              <a:rPr lang="en-US" dirty="0"/>
              <a:t>List is a container of arbitrary Python objects which can be accessed using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9A32D-6E66-481B-AF9B-ED761D332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35"/>
          <a:stretch/>
        </p:blipFill>
        <p:spPr>
          <a:xfrm>
            <a:off x="1790490" y="1635844"/>
            <a:ext cx="4050473" cy="4328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B121A-8259-460A-866F-ACD3A428F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363"/>
          <a:stretch/>
        </p:blipFill>
        <p:spPr>
          <a:xfrm>
            <a:off x="6203069" y="1635843"/>
            <a:ext cx="5469528" cy="43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7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D9E417-DBC2-44D6-B4E9-FE4C9A3D199D}"/>
              </a:ext>
            </a:extLst>
          </p:cNvPr>
          <p:cNvSpPr txBox="1">
            <a:spLocks/>
          </p:cNvSpPr>
          <p:nvPr/>
        </p:nvSpPr>
        <p:spPr>
          <a:xfrm>
            <a:off x="2463530" y="11403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Sequences : List</a:t>
            </a:r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5164DEF-5C11-4426-8728-8A0F8E045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30" y="959812"/>
            <a:ext cx="8686552" cy="57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27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DDFF-CA7A-4DA8-9E6B-1FA9D17E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083" y="110884"/>
            <a:ext cx="8911687" cy="1280890"/>
          </a:xfrm>
        </p:spPr>
        <p:txBody>
          <a:bodyPr/>
          <a:lstStyle/>
          <a:p>
            <a:r>
              <a:rPr lang="en-US" dirty="0"/>
              <a:t>Sequences 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5AB8-8049-4E68-BFFB-2C11FDCA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083" y="881109"/>
            <a:ext cx="8915400" cy="3777622"/>
          </a:xfrm>
        </p:spPr>
        <p:txBody>
          <a:bodyPr/>
          <a:lstStyle/>
          <a:p>
            <a:r>
              <a:rPr lang="en-US" dirty="0"/>
              <a:t>It’s an Immutable list or we can say that a tuple is a sequence of immutable python objects.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2175E-DA5D-400D-9FE6-373B2A01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83" y="1702558"/>
            <a:ext cx="7397142" cy="50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65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DB0F35-F288-495B-9925-D43CA7E6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86" y="907145"/>
            <a:ext cx="8464729" cy="57852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1E6807E-89BA-41CB-AC54-E6D380FA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608" y="26670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728985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A34EA3-F247-48A2-8DB9-0A9803347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83" y="439441"/>
            <a:ext cx="8317731" cy="61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12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BAE15D-16F7-4544-A348-9B1AA3852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239" b="60672"/>
          <a:stretch/>
        </p:blipFill>
        <p:spPr>
          <a:xfrm>
            <a:off x="542443" y="2394554"/>
            <a:ext cx="6163158" cy="3019206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0EB62D6-7A1E-4CB6-93C7-40F8712C5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80" r="33075" b="2884"/>
          <a:stretch/>
        </p:blipFill>
        <p:spPr>
          <a:xfrm>
            <a:off x="6781466" y="2394554"/>
            <a:ext cx="5286709" cy="43086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392A5B-2D7A-4EBD-B510-87A16860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608" y="26670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313407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25F6-353D-4C8D-AC0C-6F50E654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4" y="120293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8C47D-BFCF-4A0C-BE70-D08C49B85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"/>
          <a:stretch/>
        </p:blipFill>
        <p:spPr>
          <a:xfrm>
            <a:off x="2471734" y="1254805"/>
            <a:ext cx="7248525" cy="303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6EE46E-605A-4F81-9FB4-2D43A492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3" y="4445260"/>
            <a:ext cx="72485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0BAB-386D-40B9-B094-D568BB26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Ericsson Capital TT" panose="02000503000000020004" pitchFamily="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07EE-E9A0-407C-B9DD-663342DE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 of Python</a:t>
            </a:r>
          </a:p>
          <a:p>
            <a:r>
              <a:rPr lang="en-US" dirty="0"/>
              <a:t>Why Python?</a:t>
            </a:r>
          </a:p>
          <a:p>
            <a:r>
              <a:rPr lang="en-US" altLang="en-US" dirty="0"/>
              <a:t>Programming basics</a:t>
            </a:r>
          </a:p>
          <a:p>
            <a:r>
              <a:rPr lang="en-US" dirty="0"/>
              <a:t>Variables and print formatting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Lists, Tuples and sequences</a:t>
            </a:r>
          </a:p>
          <a:p>
            <a:r>
              <a:rPr lang="en-US" dirty="0"/>
              <a:t>Dictionary and sets</a:t>
            </a:r>
          </a:p>
          <a:p>
            <a:r>
              <a:rPr lang="en-US" dirty="0"/>
              <a:t>Conditions, operators and Type casting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660546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F24E-22B2-4454-9E8A-E32C511D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Constructs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AF7B72-5792-4A7C-8994-985F05B62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24" y="1905000"/>
            <a:ext cx="10747402" cy="41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04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1B2-4D30-4745-93F6-B80D633A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09282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For statement with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64BC2-0D2E-49B3-8097-429D3A86380F}"/>
              </a:ext>
            </a:extLst>
          </p:cNvPr>
          <p:cNvSpPr txBox="1"/>
          <p:nvPr/>
        </p:nvSpPr>
        <p:spPr>
          <a:xfrm>
            <a:off x="2079140" y="4875207"/>
            <a:ext cx="338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else clause executes after the loop completes normally. This means that the</a:t>
            </a:r>
          </a:p>
          <a:p>
            <a:pPr algn="just"/>
            <a:r>
              <a:rPr lang="en-US" dirty="0"/>
              <a:t>loop did not encounter a break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93B5B-9882-4A44-B821-7FF2FC9DA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0" t="6175" r="35793" b="10834"/>
          <a:stretch/>
        </p:blipFill>
        <p:spPr>
          <a:xfrm>
            <a:off x="6096000" y="4787369"/>
            <a:ext cx="4646749" cy="1565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CA547D-2B5C-4971-AAF6-2F730E9F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686" y="1227595"/>
            <a:ext cx="7725759" cy="33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20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1B2-4D30-4745-93F6-B80D633A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09282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For statement with range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56ED5-728E-437D-866E-DF1FFD87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2328348"/>
            <a:ext cx="4191000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07018-3FBD-497B-A723-0F677E1CA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56" y="2309297"/>
            <a:ext cx="47815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97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CEE7-8CAD-4095-9E1D-78A0B93A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While control statement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A12BDC-E9C6-4BCB-BCFA-FC65CFA93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145" y="1640114"/>
            <a:ext cx="7741246" cy="4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5948-67C3-4793-A851-6F5B2E60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E3B9-D89A-461C-86FD-9A090BB9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4" y="1905000"/>
            <a:ext cx="7026276" cy="4483100"/>
          </a:xfrm>
        </p:spPr>
        <p:txBody>
          <a:bodyPr/>
          <a:lstStyle/>
          <a:p>
            <a:r>
              <a:rPr lang="en-US" b="1" dirty="0"/>
              <a:t>Python </a:t>
            </a:r>
            <a:r>
              <a:rPr lang="en-US" dirty="0"/>
              <a:t>was</a:t>
            </a:r>
            <a:r>
              <a:rPr lang="en-US" b="1" dirty="0"/>
              <a:t> </a:t>
            </a:r>
            <a:r>
              <a:rPr lang="en-US" dirty="0"/>
              <a:t>first released in 1991.</a:t>
            </a:r>
          </a:p>
          <a:p>
            <a:r>
              <a:rPr lang="en-US" b="1" dirty="0"/>
              <a:t>Python</a:t>
            </a:r>
            <a:r>
              <a:rPr lang="en-US" dirty="0"/>
              <a:t> is an </a:t>
            </a:r>
            <a:r>
              <a:rPr lang="en-US" b="1" dirty="0"/>
              <a:t>interpreted </a:t>
            </a:r>
            <a:r>
              <a:rPr lang="en-US" dirty="0"/>
              <a:t>high-level programming language for </a:t>
            </a:r>
            <a:r>
              <a:rPr lang="en-US" b="1" dirty="0"/>
              <a:t>general-purpose programming.</a:t>
            </a:r>
          </a:p>
          <a:p>
            <a:r>
              <a:rPr lang="en-US" dirty="0"/>
              <a:t> Python has a design philosophy that emphasizes </a:t>
            </a:r>
            <a:r>
              <a:rPr lang="en-US" b="1" dirty="0"/>
              <a:t>code readability</a:t>
            </a:r>
            <a:r>
              <a:rPr lang="en-US" dirty="0"/>
              <a:t>, notably using </a:t>
            </a:r>
            <a:r>
              <a:rPr lang="en-US" b="1" dirty="0"/>
              <a:t>significant whitespace.</a:t>
            </a:r>
          </a:p>
          <a:p>
            <a:r>
              <a:rPr lang="en-US" dirty="0"/>
              <a:t>Supports </a:t>
            </a:r>
            <a:r>
              <a:rPr lang="en-US" b="1" dirty="0"/>
              <a:t> object oriented, imperative, functional </a:t>
            </a:r>
            <a:r>
              <a:rPr lang="en-US" dirty="0"/>
              <a:t>and</a:t>
            </a:r>
            <a:r>
              <a:rPr lang="en-US" b="1" dirty="0"/>
              <a:t> procedural </a:t>
            </a:r>
            <a:r>
              <a:rPr lang="en-US" dirty="0"/>
              <a:t>programming paradigms.</a:t>
            </a:r>
          </a:p>
          <a:p>
            <a:r>
              <a:rPr lang="en-US" dirty="0"/>
              <a:t> </a:t>
            </a:r>
            <a:r>
              <a:rPr lang="en-US" b="1" dirty="0" err="1">
                <a:hlinkClick r:id="rId2" tooltip="CPython"/>
              </a:rPr>
              <a:t>CPython</a:t>
            </a:r>
            <a:r>
              <a:rPr lang="en-US" dirty="0"/>
              <a:t>, commonly used reference implementation (Opensource) of Python and   is managed by the non-profit </a:t>
            </a:r>
            <a:r>
              <a:rPr lang="en-US" dirty="0">
                <a:hlinkClick r:id="rId3" tooltip="Python Software Foundation"/>
              </a:rPr>
              <a:t>Python Software Foundation</a:t>
            </a:r>
            <a:r>
              <a:rPr lang="en-US" dirty="0"/>
              <a:t>.</a:t>
            </a:r>
          </a:p>
          <a:p>
            <a:r>
              <a:rPr lang="en-US" b="1" dirty="0"/>
              <a:t>Current Versions: 2.7.xx (EOL 2020)and 3.5+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F1D94-5C15-47F6-B707-06DB7F7FB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937" y="1081087"/>
            <a:ext cx="27717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4E1D0D5-A5A5-474D-A0C4-7E81CB86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25" y="3032125"/>
            <a:ext cx="7486650" cy="3581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B4F77-0422-47A5-8F13-0EC90CE6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1DF8-2635-44A0-8955-323448AA3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312" y="1651000"/>
            <a:ext cx="8915400" cy="3777622"/>
          </a:xfrm>
        </p:spPr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 is easy to use, powerful, and versatile, making it a great choice for beginners and experts alike.</a:t>
            </a:r>
          </a:p>
          <a:p>
            <a:r>
              <a:rPr lang="en-US" dirty="0"/>
              <a:t> Python’s </a:t>
            </a:r>
            <a:r>
              <a:rPr lang="en-US" b="1" dirty="0"/>
              <a:t>readability</a:t>
            </a:r>
            <a:r>
              <a:rPr lang="en-US" dirty="0"/>
              <a:t> makes it a great first programming language — it allows you to think like a programmer and not waste time understanding the mysterious syntax that other programming languages can require.</a:t>
            </a:r>
          </a:p>
        </p:txBody>
      </p:sp>
    </p:spTree>
    <p:extLst>
      <p:ext uri="{BB962C8B-B14F-4D97-AF65-F5344CB8AC3E}">
        <p14:creationId xmlns:p14="http://schemas.microsoft.com/office/powerpoint/2010/main" val="417504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DAAE3B-B86B-4537-B4B4-1B970388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724" y="939800"/>
            <a:ext cx="9956800" cy="5751290"/>
          </a:xfrm>
        </p:spPr>
        <p:txBody>
          <a:bodyPr>
            <a:normAutofit/>
          </a:bodyPr>
          <a:lstStyle/>
          <a:p>
            <a:r>
              <a:rPr lang="en-US" b="1" dirty="0"/>
              <a:t>Very Flexible : </a:t>
            </a:r>
            <a:r>
              <a:rPr lang="en-US" dirty="0"/>
              <a:t>As a </a:t>
            </a:r>
            <a:r>
              <a:rPr lang="en-US" b="1" dirty="0"/>
              <a:t>dynamically typed </a:t>
            </a:r>
            <a:r>
              <a:rPr lang="en-US" dirty="0"/>
              <a:t>language, Python is really flexible. This means there are no hard rules on how to build features, and you'll have more flexibility solving problems using different methods</a:t>
            </a:r>
          </a:p>
          <a:p>
            <a:r>
              <a:rPr lang="en-US" dirty="0"/>
              <a:t>In the 2018 Stack Overflow developer survey the data indicated that </a:t>
            </a:r>
            <a:r>
              <a:rPr lang="en-US" dirty="0">
                <a:hlinkClick r:id="rId2"/>
              </a:rPr>
              <a:t>Python was the fastest growing major programming language</a:t>
            </a:r>
            <a:r>
              <a:rPr lang="en-US" dirty="0"/>
              <a:t> and that there is a close alignment between the languages and tools that developers choose to learn and the usage in developers' professional work.</a:t>
            </a:r>
          </a:p>
          <a:p>
            <a:r>
              <a:rPr lang="en-US" dirty="0"/>
              <a:t>According to the </a:t>
            </a:r>
            <a:r>
              <a:rPr lang="en-US" b="1" dirty="0">
                <a:hlinkClick r:id="rId3"/>
              </a:rPr>
              <a:t>TIOBE index</a:t>
            </a:r>
            <a:r>
              <a:rPr lang="en-US" dirty="0"/>
              <a:t>, Python is the 4th most popular programming language out of 100. (based on </a:t>
            </a:r>
            <a:r>
              <a:rPr lang="en-US" i="1" dirty="0"/>
              <a:t>number of lines of code</a:t>
            </a:r>
            <a:r>
              <a:rPr lang="en-US" dirty="0"/>
              <a:t> that has been written.)</a:t>
            </a:r>
          </a:p>
          <a:p>
            <a:r>
              <a:rPr lang="en-US" dirty="0" err="1">
                <a:hlinkClick r:id="rId4"/>
              </a:rPr>
              <a:t>GitHut</a:t>
            </a:r>
            <a:r>
              <a:rPr lang="en-US" dirty="0"/>
              <a:t>, a visualization of GitHub language popularity, pegs Python at #3 overall.</a:t>
            </a:r>
          </a:p>
          <a:p>
            <a:r>
              <a:rPr lang="en-US" dirty="0"/>
              <a:t>These rankings provide a rough measure for language popularity. They are not intended as a precise measurement tool to determine exactly how many developers are using a language. However, the aggregate view shows that Python remains a stable programming language with a growing ecosystem.</a:t>
            </a:r>
          </a:p>
          <a:p>
            <a:pPr marL="457200" lvl="1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5"/>
              </a:rPr>
              <a:t>https://www.fullstackpython.com/why-use-python.html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BFA652-5E33-4FE0-808B-EB50BA9F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35" y="166910"/>
            <a:ext cx="8911687" cy="1280890"/>
          </a:xfrm>
        </p:spPr>
        <p:txBody>
          <a:bodyPr/>
          <a:lstStyle/>
          <a:p>
            <a:r>
              <a:rPr lang="en-US" dirty="0"/>
              <a:t>Not Convinced yet ??</a:t>
            </a:r>
          </a:p>
        </p:txBody>
      </p:sp>
    </p:spTree>
    <p:extLst>
      <p:ext uri="{BB962C8B-B14F-4D97-AF65-F5344CB8AC3E}">
        <p14:creationId xmlns:p14="http://schemas.microsoft.com/office/powerpoint/2010/main" val="161679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panies Using Python">
            <a:extLst>
              <a:ext uri="{FF2B5EF4-FFF2-40B4-BE49-F238E27FC236}">
                <a16:creationId xmlns:a16="http://schemas.microsoft.com/office/drawing/2014/main" id="{9EA80863-AE33-4DA5-B9E2-0DCAB724CA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36" y="226627"/>
            <a:ext cx="11368127" cy="59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071569-47EC-487F-B6F2-B2D496BCA106}"/>
              </a:ext>
            </a:extLst>
          </p:cNvPr>
          <p:cNvSpPr txBox="1"/>
          <p:nvPr/>
        </p:nvSpPr>
        <p:spPr>
          <a:xfrm>
            <a:off x="411936" y="6385810"/>
            <a:ext cx="1113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https://data-flair.training/blogs/python-career-opportunities/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6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EC9A-8830-481F-BF3D-9A6E0D96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1" y="1669049"/>
            <a:ext cx="10121900" cy="150949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As of March 2019, the </a:t>
            </a:r>
            <a:r>
              <a:rPr lang="en-US" sz="2400" dirty="0">
                <a:hlinkClick r:id="rId2" tooltip="Python Package Index"/>
              </a:rPr>
              <a:t>Python Package Index</a:t>
            </a:r>
            <a:r>
              <a:rPr lang="en-US" sz="2400" dirty="0"/>
              <a:t> (</a:t>
            </a:r>
            <a:r>
              <a:rPr lang="en-US" sz="2400" dirty="0" err="1"/>
              <a:t>PyPI</a:t>
            </a:r>
            <a:r>
              <a:rPr lang="en-US" sz="2400" dirty="0"/>
              <a:t>), the official repository for third-party Python software, contains over 178,000</a:t>
            </a:r>
            <a:r>
              <a:rPr lang="en-US" sz="2400" baseline="30000" dirty="0"/>
              <a:t> </a:t>
            </a:r>
            <a:r>
              <a:rPr lang="en-US" sz="2400" dirty="0"/>
              <a:t>packages with a wide range of functionality, including: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0CCC-2F2B-44EC-A853-B1866E50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1" y="3429000"/>
            <a:ext cx="8915400" cy="2844800"/>
          </a:xfrm>
        </p:spPr>
        <p:txBody>
          <a:bodyPr numCol="2">
            <a:normAutofit/>
          </a:bodyPr>
          <a:lstStyle/>
          <a:p>
            <a:r>
              <a:rPr lang="en-US" dirty="0"/>
              <a:t>Graphical user interfaces</a:t>
            </a:r>
          </a:p>
          <a:p>
            <a:r>
              <a:rPr lang="en-US" dirty="0"/>
              <a:t>Web frameworks</a:t>
            </a:r>
          </a:p>
          <a:p>
            <a:r>
              <a:rPr lang="en-US" dirty="0"/>
              <a:t>Multimedia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Test frameworks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Web scraping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System administration</a:t>
            </a:r>
          </a:p>
          <a:p>
            <a:r>
              <a:rPr lang="en-US" dirty="0"/>
              <a:t>Scientific computing</a:t>
            </a:r>
          </a:p>
          <a:p>
            <a:r>
              <a:rPr lang="en-US" dirty="0"/>
              <a:t>Text processing</a:t>
            </a:r>
          </a:p>
          <a:p>
            <a:r>
              <a:rPr lang="en-US" dirty="0"/>
              <a:t>Image processing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4DC4A7-5FCC-42D9-83FF-C663A5C893C1}"/>
              </a:ext>
            </a:extLst>
          </p:cNvPr>
          <p:cNvSpPr txBox="1">
            <a:spLocks/>
          </p:cNvSpPr>
          <p:nvPr/>
        </p:nvSpPr>
        <p:spPr>
          <a:xfrm>
            <a:off x="1892301" y="97583"/>
            <a:ext cx="10121900" cy="15094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CF8D57-DA9C-46BA-8F1D-A76872DD2FB9}"/>
              </a:ext>
            </a:extLst>
          </p:cNvPr>
          <p:cNvSpPr txBox="1">
            <a:spLocks/>
          </p:cNvSpPr>
          <p:nvPr/>
        </p:nvSpPr>
        <p:spPr>
          <a:xfrm>
            <a:off x="1892301" y="57664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Python Usage</a:t>
            </a:r>
          </a:p>
        </p:txBody>
      </p:sp>
    </p:spTree>
    <p:extLst>
      <p:ext uri="{BB962C8B-B14F-4D97-AF65-F5344CB8AC3E}">
        <p14:creationId xmlns:p14="http://schemas.microsoft.com/office/powerpoint/2010/main" val="15075936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2389</Words>
  <Application>Microsoft Office PowerPoint</Application>
  <PresentationFormat>Widescreen</PresentationFormat>
  <Paragraphs>353</Paragraphs>
  <Slides>43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Century Gothic</vt:lpstr>
      <vt:lpstr>Courier New</vt:lpstr>
      <vt:lpstr>Ericsson Capital TT</vt:lpstr>
      <vt:lpstr>Tahoma</vt:lpstr>
      <vt:lpstr>Times New Roman</vt:lpstr>
      <vt:lpstr>Verdana</vt:lpstr>
      <vt:lpstr>Wingdings</vt:lpstr>
      <vt:lpstr>Wingdings 3</vt:lpstr>
      <vt:lpstr>Wisp</vt:lpstr>
      <vt:lpstr>Session 1: Bootstrap from Zero to Intermediate</vt:lpstr>
      <vt:lpstr>Note/Disclaimer</vt:lpstr>
      <vt:lpstr>What to Expect from this Session? </vt:lpstr>
      <vt:lpstr>agenda</vt:lpstr>
      <vt:lpstr>Introduction to Python</vt:lpstr>
      <vt:lpstr>Why Python?</vt:lpstr>
      <vt:lpstr>Not Convinced yet ??</vt:lpstr>
      <vt:lpstr>PowerPoint Presentation</vt:lpstr>
      <vt:lpstr>As of March 2019, the Python Package Index (PyPI), the official repository for third-party Python software, contains over 178,000 packages with a wide range of functionality, including: </vt:lpstr>
      <vt:lpstr>Which Version of Python?</vt:lpstr>
      <vt:lpstr>Python Environment Setup</vt:lpstr>
      <vt:lpstr>Installation of Python Anaconda[Jupyter]</vt:lpstr>
      <vt:lpstr>Installation of Python Pycharm IDE</vt:lpstr>
      <vt:lpstr>Programming basics</vt:lpstr>
      <vt:lpstr>Compiling and interpreting</vt:lpstr>
      <vt:lpstr>Expressions</vt:lpstr>
      <vt:lpstr>Misc. Basics</vt:lpstr>
      <vt:lpstr>Variables</vt:lpstr>
      <vt:lpstr>Basic  Data Types: </vt:lpstr>
      <vt:lpstr>Naming variables : </vt:lpstr>
      <vt:lpstr>More about Objects:</vt:lpstr>
      <vt:lpstr>PowerPoint Presentation</vt:lpstr>
      <vt:lpstr>PowerPoint Presentation</vt:lpstr>
      <vt:lpstr>Manipulating numbers with Python</vt:lpstr>
      <vt:lpstr>Assignment Operators</vt:lpstr>
      <vt:lpstr>Math commands</vt:lpstr>
      <vt:lpstr>PowerPoint Presentation</vt:lpstr>
      <vt:lpstr>PowerPoint Presentation</vt:lpstr>
      <vt:lpstr>Commonly Used methods on Strings</vt:lpstr>
      <vt:lpstr>PowerPoint Presentation</vt:lpstr>
      <vt:lpstr>Stings Miscellaneous:</vt:lpstr>
      <vt:lpstr>Sequences</vt:lpstr>
      <vt:lpstr>Sequences : List</vt:lpstr>
      <vt:lpstr>PowerPoint Presentation</vt:lpstr>
      <vt:lpstr>Sequences : Tuple</vt:lpstr>
      <vt:lpstr>Dictionary</vt:lpstr>
      <vt:lpstr>PowerPoint Presentation</vt:lpstr>
      <vt:lpstr>Sets</vt:lpstr>
      <vt:lpstr>Conditionals</vt:lpstr>
      <vt:lpstr>Conditional Constructs</vt:lpstr>
      <vt:lpstr>For statement with iterable</vt:lpstr>
      <vt:lpstr>For statement with range function</vt:lpstr>
      <vt:lpstr>While control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Bootstrap from Zero to Intermediate</dc:title>
  <dc:creator>Gokkul Nath T S</dc:creator>
  <cp:lastModifiedBy>Gokkul Nath T S</cp:lastModifiedBy>
  <cp:revision>50</cp:revision>
  <dcterms:created xsi:type="dcterms:W3CDTF">2019-05-06T07:15:50Z</dcterms:created>
  <dcterms:modified xsi:type="dcterms:W3CDTF">2019-05-13T09:17:34Z</dcterms:modified>
</cp:coreProperties>
</file>