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38" r:id="rId4"/>
    <p:sldId id="302" r:id="rId5"/>
    <p:sldId id="312" r:id="rId6"/>
    <p:sldId id="301" r:id="rId7"/>
    <p:sldId id="308" r:id="rId8"/>
    <p:sldId id="310" r:id="rId9"/>
    <p:sldId id="311" r:id="rId10"/>
    <p:sldId id="307" r:id="rId11"/>
    <p:sldId id="319" r:id="rId12"/>
    <p:sldId id="324" r:id="rId13"/>
    <p:sldId id="325" r:id="rId14"/>
    <p:sldId id="326" r:id="rId15"/>
    <p:sldId id="259" r:id="rId16"/>
    <p:sldId id="327" r:id="rId17"/>
    <p:sldId id="320" r:id="rId18"/>
    <p:sldId id="328" r:id="rId19"/>
    <p:sldId id="258" r:id="rId20"/>
    <p:sldId id="329" r:id="rId21"/>
    <p:sldId id="330" r:id="rId22"/>
    <p:sldId id="331" r:id="rId23"/>
    <p:sldId id="332" r:id="rId24"/>
    <p:sldId id="333" r:id="rId25"/>
    <p:sldId id="334" r:id="rId26"/>
    <p:sldId id="318" r:id="rId27"/>
    <p:sldId id="337" r:id="rId28"/>
    <p:sldId id="315" r:id="rId29"/>
    <p:sldId id="316" r:id="rId30"/>
    <p:sldId id="335" r:id="rId31"/>
    <p:sldId id="33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14-05-19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exceptions.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58B2-6CD3-422A-9D44-DAA823E80D7B}"/>
              </a:ext>
            </a:extLst>
          </p:cNvPr>
          <p:cNvSpPr>
            <a:spLocks noGrp="1"/>
          </p:cNvSpPr>
          <p:nvPr>
            <p:ph type="ctrTitle"/>
          </p:nvPr>
        </p:nvSpPr>
        <p:spPr>
          <a:xfrm>
            <a:off x="2458585" y="1674632"/>
            <a:ext cx="8915399" cy="1754368"/>
          </a:xfrm>
        </p:spPr>
        <p:txBody>
          <a:bodyPr>
            <a:normAutofit fontScale="90000"/>
          </a:bodyPr>
          <a:lstStyle/>
          <a:p>
            <a:pPr lvl="0"/>
            <a:r>
              <a:rPr lang="en-US" dirty="0">
                <a:latin typeface="Ericsson Capital TT" panose="02000503000000020004" pitchFamily="2" charset="0"/>
              </a:rPr>
              <a:t>Object Oriented Programming: Overview</a:t>
            </a:r>
          </a:p>
        </p:txBody>
      </p:sp>
      <p:sp>
        <p:nvSpPr>
          <p:cNvPr id="3" name="Subtitle 2">
            <a:extLst>
              <a:ext uri="{FF2B5EF4-FFF2-40B4-BE49-F238E27FC236}">
                <a16:creationId xmlns:a16="http://schemas.microsoft.com/office/drawing/2014/main" id="{BC14CC0D-FA54-4BD5-BC7C-00951B1842B1}"/>
              </a:ext>
            </a:extLst>
          </p:cNvPr>
          <p:cNvSpPr>
            <a:spLocks noGrp="1"/>
          </p:cNvSpPr>
          <p:nvPr>
            <p:ph type="subTitle" idx="1"/>
          </p:nvPr>
        </p:nvSpPr>
        <p:spPr/>
        <p:txBody>
          <a:bodyPr/>
          <a:lstStyle/>
          <a:p>
            <a:r>
              <a:rPr lang="en-US" dirty="0"/>
              <a:t>Gokkul Nath T S (EGOKKUL)</a:t>
            </a:r>
          </a:p>
        </p:txBody>
      </p:sp>
    </p:spTree>
    <p:extLst>
      <p:ext uri="{BB962C8B-B14F-4D97-AF65-F5344CB8AC3E}">
        <p14:creationId xmlns:p14="http://schemas.microsoft.com/office/powerpoint/2010/main" val="276413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87E-DDA6-44CE-871B-ADD9BB75B4FF}"/>
              </a:ext>
            </a:extLst>
          </p:cNvPr>
          <p:cNvSpPr>
            <a:spLocks noGrp="1"/>
          </p:cNvSpPr>
          <p:nvPr>
            <p:ph type="title"/>
          </p:nvPr>
        </p:nvSpPr>
        <p:spPr/>
        <p:txBody>
          <a:bodyPr/>
          <a:lstStyle/>
          <a:p>
            <a:r>
              <a:rPr lang="en-US" dirty="0"/>
              <a:t>Handling exceptions </a:t>
            </a:r>
          </a:p>
        </p:txBody>
      </p:sp>
      <p:pic>
        <p:nvPicPr>
          <p:cNvPr id="5" name="Picture 4">
            <a:extLst>
              <a:ext uri="{FF2B5EF4-FFF2-40B4-BE49-F238E27FC236}">
                <a16:creationId xmlns:a16="http://schemas.microsoft.com/office/drawing/2014/main" id="{882CD685-8F5E-4AF4-8269-CFB3A11F092F}"/>
              </a:ext>
            </a:extLst>
          </p:cNvPr>
          <p:cNvPicPr>
            <a:picLocks noChangeAspect="1"/>
          </p:cNvPicPr>
          <p:nvPr/>
        </p:nvPicPr>
        <p:blipFill>
          <a:blip r:embed="rId2"/>
          <a:stretch>
            <a:fillRect/>
          </a:stretch>
        </p:blipFill>
        <p:spPr>
          <a:xfrm>
            <a:off x="1159921" y="1452618"/>
            <a:ext cx="10905974" cy="3952763"/>
          </a:xfrm>
          <a:prstGeom prst="rect">
            <a:avLst/>
          </a:prstGeom>
        </p:spPr>
      </p:pic>
      <p:sp>
        <p:nvSpPr>
          <p:cNvPr id="3" name="TextBox 2">
            <a:extLst>
              <a:ext uri="{FF2B5EF4-FFF2-40B4-BE49-F238E27FC236}">
                <a16:creationId xmlns:a16="http://schemas.microsoft.com/office/drawing/2014/main" id="{FFEF3165-7224-4C45-B34F-A62A8AF7869A}"/>
              </a:ext>
            </a:extLst>
          </p:cNvPr>
          <p:cNvSpPr txBox="1"/>
          <p:nvPr/>
        </p:nvSpPr>
        <p:spPr>
          <a:xfrm>
            <a:off x="1379621" y="5662863"/>
            <a:ext cx="10323095" cy="923330"/>
          </a:xfrm>
          <a:prstGeom prst="rect">
            <a:avLst/>
          </a:prstGeom>
          <a:noFill/>
        </p:spPr>
        <p:txBody>
          <a:bodyPr wrap="square" rtlCol="0">
            <a:spAutoFit/>
          </a:bodyPr>
          <a:lstStyle/>
          <a:p>
            <a:r>
              <a:rPr lang="en-US" b="1" dirty="0"/>
              <a:t>Common List of Errors</a:t>
            </a:r>
            <a:r>
              <a:rPr lang="en-US" dirty="0"/>
              <a:t>: </a:t>
            </a:r>
            <a:r>
              <a:rPr lang="en-US" dirty="0" err="1"/>
              <a:t>SyntaxError</a:t>
            </a:r>
            <a:r>
              <a:rPr lang="en-US" dirty="0"/>
              <a:t>, </a:t>
            </a:r>
            <a:r>
              <a:rPr lang="en-US" dirty="0" err="1"/>
              <a:t>IndentationError</a:t>
            </a:r>
            <a:r>
              <a:rPr lang="en-US" dirty="0"/>
              <a:t>, </a:t>
            </a:r>
            <a:r>
              <a:rPr lang="en-US" dirty="0" err="1"/>
              <a:t>TypeError</a:t>
            </a:r>
            <a:endParaRPr lang="en-US" dirty="0"/>
          </a:p>
          <a:p>
            <a:r>
              <a:rPr lang="en-US" dirty="0" err="1"/>
              <a:t>AttributeError</a:t>
            </a:r>
            <a:r>
              <a:rPr lang="en-US" dirty="0"/>
              <a:t>, </a:t>
            </a:r>
            <a:r>
              <a:rPr lang="en-US" dirty="0" err="1"/>
              <a:t>ImportError</a:t>
            </a:r>
            <a:r>
              <a:rPr lang="en-US" dirty="0"/>
              <a:t>, </a:t>
            </a:r>
            <a:r>
              <a:rPr lang="en-US" dirty="0" err="1"/>
              <a:t>IndexError</a:t>
            </a:r>
            <a:r>
              <a:rPr lang="en-US" dirty="0"/>
              <a:t>, </a:t>
            </a:r>
            <a:r>
              <a:rPr lang="en-US" dirty="0" err="1"/>
              <a:t>KeyError</a:t>
            </a:r>
            <a:r>
              <a:rPr lang="en-US" dirty="0"/>
              <a:t>, </a:t>
            </a:r>
            <a:r>
              <a:rPr lang="en-US" dirty="0" err="1"/>
              <a:t>KeyboardInterrupt</a:t>
            </a:r>
            <a:r>
              <a:rPr lang="en-US" dirty="0"/>
              <a:t>, </a:t>
            </a:r>
            <a:r>
              <a:rPr lang="en-US" dirty="0" err="1"/>
              <a:t>NotImplementedError</a:t>
            </a:r>
            <a:r>
              <a:rPr lang="en-US" dirty="0"/>
              <a:t>, </a:t>
            </a:r>
            <a:r>
              <a:rPr lang="en-US" dirty="0" err="1"/>
              <a:t>StopIteration</a:t>
            </a:r>
            <a:r>
              <a:rPr lang="en-US" dirty="0"/>
              <a:t>. For more Details:  </a:t>
            </a:r>
            <a:r>
              <a:rPr lang="en-US" dirty="0">
                <a:hlinkClick r:id="rId3"/>
              </a:rPr>
              <a:t>https://docs.python.org/3/library/exceptions.html</a:t>
            </a:r>
            <a:endParaRPr lang="en-US" dirty="0"/>
          </a:p>
        </p:txBody>
      </p:sp>
    </p:spTree>
    <p:extLst>
      <p:ext uri="{BB962C8B-B14F-4D97-AF65-F5344CB8AC3E}">
        <p14:creationId xmlns:p14="http://schemas.microsoft.com/office/powerpoint/2010/main" val="1955075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48A1-C018-42E9-AF6B-CA072966095E}"/>
              </a:ext>
            </a:extLst>
          </p:cNvPr>
          <p:cNvSpPr>
            <a:spLocks noGrp="1"/>
          </p:cNvSpPr>
          <p:nvPr>
            <p:ph type="title"/>
          </p:nvPr>
        </p:nvSpPr>
        <p:spPr>
          <a:xfrm>
            <a:off x="2288125" y="176850"/>
            <a:ext cx="8911687" cy="1280890"/>
          </a:xfrm>
        </p:spPr>
        <p:txBody>
          <a:bodyPr/>
          <a:lstStyle/>
          <a:p>
            <a:r>
              <a:rPr lang="en-US" dirty="0"/>
              <a:t>Object Oriented Paradigm : Intro</a:t>
            </a:r>
          </a:p>
        </p:txBody>
      </p:sp>
      <p:sp>
        <p:nvSpPr>
          <p:cNvPr id="3" name="Content Placeholder 2">
            <a:extLst>
              <a:ext uri="{FF2B5EF4-FFF2-40B4-BE49-F238E27FC236}">
                <a16:creationId xmlns:a16="http://schemas.microsoft.com/office/drawing/2014/main" id="{138B1266-26FB-4F14-BD0F-D8D089EBE69B}"/>
              </a:ext>
            </a:extLst>
          </p:cNvPr>
          <p:cNvSpPr>
            <a:spLocks noGrp="1"/>
          </p:cNvSpPr>
          <p:nvPr>
            <p:ph idx="1"/>
          </p:nvPr>
        </p:nvSpPr>
        <p:spPr>
          <a:xfrm>
            <a:off x="1603512" y="967409"/>
            <a:ext cx="10005391" cy="5380382"/>
          </a:xfrm>
        </p:spPr>
        <p:txBody>
          <a:bodyPr>
            <a:normAutofit lnSpcReduction="10000"/>
          </a:bodyPr>
          <a:lstStyle/>
          <a:p>
            <a:r>
              <a:rPr lang="en-US" dirty="0"/>
              <a:t>Object Oriented Paradigm models complex systems by describing a collection of interacting objects via their data and behavior.</a:t>
            </a:r>
          </a:p>
          <a:p>
            <a:r>
              <a:rPr lang="en-US" dirty="0"/>
              <a:t>Three Stages:</a:t>
            </a:r>
          </a:p>
          <a:p>
            <a:pPr lvl="1"/>
            <a:r>
              <a:rPr lang="en-US" b="1" dirty="0"/>
              <a:t>Analysis</a:t>
            </a:r>
            <a:r>
              <a:rPr lang="en-US" dirty="0"/>
              <a:t>: Process of looking at a problem, system, or task and identifying the objects and interactions between those objects.  (What?)</a:t>
            </a:r>
          </a:p>
          <a:p>
            <a:pPr lvl="1"/>
            <a:r>
              <a:rPr lang="en-US" b="1" dirty="0"/>
              <a:t>Design</a:t>
            </a:r>
            <a:r>
              <a:rPr lang="en-US" dirty="0"/>
              <a:t>: process of converting such requirements into an implementation specification. (How?)</a:t>
            </a:r>
          </a:p>
          <a:p>
            <a:pPr lvl="1"/>
            <a:r>
              <a:rPr lang="en-US" b="1" dirty="0"/>
              <a:t>Programming</a:t>
            </a:r>
            <a:r>
              <a:rPr lang="en-US" dirty="0"/>
              <a:t> : process of converting this perfectly defined design into a working program.(Implementation)</a:t>
            </a:r>
          </a:p>
          <a:p>
            <a:pPr lvl="1"/>
            <a:endParaRPr lang="en-US" dirty="0"/>
          </a:p>
          <a:p>
            <a:r>
              <a:rPr lang="en-US" b="1" dirty="0"/>
              <a:t>Object</a:t>
            </a:r>
            <a:r>
              <a:rPr lang="en-US" dirty="0"/>
              <a:t> is a collection of data with associated behaviors. </a:t>
            </a:r>
            <a:r>
              <a:rPr lang="en-US" b="1" dirty="0"/>
              <a:t>Classes</a:t>
            </a:r>
            <a:r>
              <a:rPr lang="en-US" dirty="0"/>
              <a:t> describe objects. They are like blueprints for creating an object. </a:t>
            </a:r>
          </a:p>
          <a:p>
            <a:r>
              <a:rPr lang="en-US" dirty="0"/>
              <a:t>Objects are also instances of classes that can be associated with each other. An object instance is a specific object with its own set of data and behaviors;</a:t>
            </a:r>
          </a:p>
          <a:p>
            <a:r>
              <a:rPr lang="en-US" dirty="0"/>
              <a:t>The data in each object can be in a different state from other objects of the same class, and each object may react to method calls differently because of the differences in state.  </a:t>
            </a:r>
          </a:p>
          <a:p>
            <a:endParaRPr lang="en-US" dirty="0"/>
          </a:p>
        </p:txBody>
      </p:sp>
    </p:spTree>
    <p:extLst>
      <p:ext uri="{BB962C8B-B14F-4D97-AF65-F5344CB8AC3E}">
        <p14:creationId xmlns:p14="http://schemas.microsoft.com/office/powerpoint/2010/main" val="392295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AF54A-B146-4C9E-9B4A-E38506226A0E}"/>
              </a:ext>
            </a:extLst>
          </p:cNvPr>
          <p:cNvSpPr>
            <a:spLocks noGrp="1"/>
          </p:cNvSpPr>
          <p:nvPr>
            <p:ph idx="1"/>
          </p:nvPr>
        </p:nvSpPr>
        <p:spPr>
          <a:xfrm>
            <a:off x="1987826" y="437321"/>
            <a:ext cx="9450525" cy="5579165"/>
          </a:xfrm>
        </p:spPr>
        <p:txBody>
          <a:bodyPr>
            <a:normAutofit/>
          </a:bodyPr>
          <a:lstStyle/>
          <a:p>
            <a:r>
              <a:rPr lang="en-US" dirty="0"/>
              <a:t>Attributes are frequently referred to as members or properties. Some authors suggest that the terms have different meanings, usually that </a:t>
            </a:r>
            <a:r>
              <a:rPr lang="en-US" b="1" dirty="0"/>
              <a:t>attributes are settable</a:t>
            </a:r>
            <a:r>
              <a:rPr lang="en-US" dirty="0"/>
              <a:t>, while </a:t>
            </a:r>
            <a:r>
              <a:rPr lang="en-US" b="1" dirty="0"/>
              <a:t>properties are read-only</a:t>
            </a:r>
            <a:r>
              <a:rPr lang="en-US" dirty="0"/>
              <a:t>. In Python no difference between attributes and properties (No read only variables)</a:t>
            </a:r>
          </a:p>
          <a:p>
            <a:r>
              <a:rPr lang="en-US" dirty="0"/>
              <a:t>Attribute types are often primitives such as integer, floating-point number, string, byte, or Boolean. However, they can also represent data structures such as lists, trees, or graphs, or most notably, other classes </a:t>
            </a:r>
          </a:p>
          <a:p>
            <a:r>
              <a:rPr lang="en-US" dirty="0"/>
              <a:t>Behaviors are actions that can occur on an object. The behaviors that can be performed on a specific class of objects are called </a:t>
            </a:r>
            <a:r>
              <a:rPr lang="en-US" b="1" dirty="0"/>
              <a:t>methods</a:t>
            </a:r>
            <a:r>
              <a:rPr lang="en-US" dirty="0"/>
              <a:t>. At the programming level, methods are like functions, but they magically have access to all the </a:t>
            </a:r>
            <a:r>
              <a:rPr lang="en-US" b="1" dirty="0"/>
              <a:t>data associated with this object</a:t>
            </a:r>
            <a:r>
              <a:rPr lang="en-US" dirty="0"/>
              <a:t>. Like functions, methods can also accept parameters and return values.</a:t>
            </a:r>
          </a:p>
          <a:p>
            <a:r>
              <a:rPr lang="en-US" b="1" dirty="0"/>
              <a:t>Parameters</a:t>
            </a:r>
            <a:r>
              <a:rPr lang="en-US" dirty="0"/>
              <a:t> to a method are a list of objects that need to be </a:t>
            </a:r>
            <a:r>
              <a:rPr lang="en-US" b="1" dirty="0"/>
              <a:t>passed </a:t>
            </a:r>
            <a:r>
              <a:rPr lang="en-US" dirty="0"/>
              <a:t>into the method that is being called (the objects that are passed in from the calling object are usually referred to as </a:t>
            </a:r>
            <a:r>
              <a:rPr lang="en-US" b="1" dirty="0"/>
              <a:t>arguments</a:t>
            </a:r>
            <a:r>
              <a:rPr lang="en-US" dirty="0"/>
              <a:t>). These objects are used by the method to perform whatever behavior or task it is meant to do. Returned values are the results of that task. </a:t>
            </a:r>
          </a:p>
        </p:txBody>
      </p:sp>
    </p:spTree>
    <p:extLst>
      <p:ext uri="{BB962C8B-B14F-4D97-AF65-F5344CB8AC3E}">
        <p14:creationId xmlns:p14="http://schemas.microsoft.com/office/powerpoint/2010/main" val="143346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19E28B-721B-4D0D-A1D3-78EAC5725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59E45B9-0D24-465E-84AD-FEDBA836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CCD83A-0B6B-4EEA-A972-F44E249B25B6}"/>
              </a:ext>
            </a:extLst>
          </p:cNvPr>
          <p:cNvSpPr>
            <a:spLocks noGrp="1"/>
          </p:cNvSpPr>
          <p:nvPr>
            <p:ph idx="1"/>
          </p:nvPr>
        </p:nvSpPr>
        <p:spPr>
          <a:xfrm>
            <a:off x="649225" y="856344"/>
            <a:ext cx="6404718" cy="5036510"/>
          </a:xfrm>
        </p:spPr>
        <p:txBody>
          <a:bodyPr>
            <a:normAutofit fontScale="92500" lnSpcReduction="10000"/>
          </a:bodyPr>
          <a:lstStyle/>
          <a:p>
            <a:pPr algn="just">
              <a:lnSpc>
                <a:spcPct val="90000"/>
              </a:lnSpc>
            </a:pPr>
            <a:r>
              <a:rPr lang="en-US" sz="2000" b="1" dirty="0"/>
              <a:t>Interface</a:t>
            </a:r>
            <a:r>
              <a:rPr lang="en-US" sz="2000" dirty="0"/>
              <a:t>: It is the collection of attributes and methods that other objects can use to interact with that object. They do not need, and are often not allowed, to access the internal workings of the object. </a:t>
            </a:r>
          </a:p>
          <a:p>
            <a:pPr algn="just">
              <a:lnSpc>
                <a:spcPct val="90000"/>
              </a:lnSpc>
            </a:pPr>
            <a:r>
              <a:rPr lang="en-US" sz="2000" b="1" dirty="0"/>
              <a:t>Encapsulation</a:t>
            </a:r>
            <a:r>
              <a:rPr lang="en-US" sz="2000" dirty="0"/>
              <a:t>: The process of hiding the implementation, or functional details, of an object is suitably called </a:t>
            </a:r>
            <a:r>
              <a:rPr lang="en-US" sz="2000" b="1" dirty="0"/>
              <a:t>information hiding</a:t>
            </a:r>
            <a:r>
              <a:rPr lang="en-US" sz="2000" dirty="0"/>
              <a:t>. Encapsulated data is not necessarily hidden </a:t>
            </a:r>
          </a:p>
          <a:p>
            <a:pPr algn="just">
              <a:lnSpc>
                <a:spcPct val="90000"/>
              </a:lnSpc>
            </a:pPr>
            <a:r>
              <a:rPr lang="en-US" sz="2000" dirty="0"/>
              <a:t>When designing public interfaces, keep it simple. Always design the interface of an object based on how easy it is to use, not how hard it is to code </a:t>
            </a:r>
          </a:p>
          <a:p>
            <a:pPr algn="just">
              <a:lnSpc>
                <a:spcPct val="90000"/>
              </a:lnSpc>
            </a:pPr>
            <a:r>
              <a:rPr lang="en-US" sz="2000" b="1" dirty="0"/>
              <a:t>Abstraction</a:t>
            </a:r>
            <a:r>
              <a:rPr lang="en-US" sz="2000" dirty="0"/>
              <a:t> means dealing with the level of detail that is most appropriate to a given task . (Driver vs Mechanic Knowledge on Car). In Python, it is the process of encapsulating information with separate public and private interfaces. The private interfaces can be subject to information hiding </a:t>
            </a:r>
          </a:p>
          <a:p>
            <a:pPr algn="just">
              <a:lnSpc>
                <a:spcPct val="90000"/>
              </a:lnSpc>
            </a:pPr>
            <a:endParaRPr lang="en-US" sz="1300" dirty="0"/>
          </a:p>
        </p:txBody>
      </p:sp>
      <p:pic>
        <p:nvPicPr>
          <p:cNvPr id="4" name="Picture 3">
            <a:extLst>
              <a:ext uri="{FF2B5EF4-FFF2-40B4-BE49-F238E27FC236}">
                <a16:creationId xmlns:a16="http://schemas.microsoft.com/office/drawing/2014/main" id="{839BE16B-D358-4F9B-8C44-52564F6DC6F9}"/>
              </a:ext>
            </a:extLst>
          </p:cNvPr>
          <p:cNvPicPr>
            <a:picLocks noChangeAspect="1"/>
          </p:cNvPicPr>
          <p:nvPr/>
        </p:nvPicPr>
        <p:blipFill>
          <a:blip r:embed="rId2"/>
          <a:stretch>
            <a:fillRect/>
          </a:stretch>
        </p:blipFill>
        <p:spPr>
          <a:xfrm>
            <a:off x="7224931" y="1553028"/>
            <a:ext cx="4796080" cy="4008881"/>
          </a:xfrm>
          <a:prstGeom prst="rect">
            <a:avLst/>
          </a:prstGeom>
        </p:spPr>
      </p:pic>
      <p:sp>
        <p:nvSpPr>
          <p:cNvPr id="13" name="Freeform 12">
            <a:extLst>
              <a:ext uri="{FF2B5EF4-FFF2-40B4-BE49-F238E27FC236}">
                <a16:creationId xmlns:a16="http://schemas.microsoft.com/office/drawing/2014/main" id="{1F36A2FB-17CD-4DA6-9D8A-BFD6ADF6A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465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8F39B-10F9-4863-87B8-2CAFB4123B32}"/>
              </a:ext>
            </a:extLst>
          </p:cNvPr>
          <p:cNvSpPr>
            <a:spLocks noGrp="1"/>
          </p:cNvSpPr>
          <p:nvPr>
            <p:ph type="title"/>
          </p:nvPr>
        </p:nvSpPr>
        <p:spPr>
          <a:xfrm>
            <a:off x="2440525" y="311289"/>
            <a:ext cx="8911687" cy="1280890"/>
          </a:xfrm>
        </p:spPr>
        <p:txBody>
          <a:bodyPr/>
          <a:lstStyle/>
          <a:p>
            <a:r>
              <a:rPr lang="en-US" dirty="0"/>
              <a:t>Things to Remember when modelling</a:t>
            </a:r>
          </a:p>
        </p:txBody>
      </p:sp>
      <p:sp>
        <p:nvSpPr>
          <p:cNvPr id="3" name="Content Placeholder 2">
            <a:extLst>
              <a:ext uri="{FF2B5EF4-FFF2-40B4-BE49-F238E27FC236}">
                <a16:creationId xmlns:a16="http://schemas.microsoft.com/office/drawing/2014/main" id="{35E4DB36-5DC4-4401-B637-7B1E7C5AEF32}"/>
              </a:ext>
            </a:extLst>
          </p:cNvPr>
          <p:cNvSpPr>
            <a:spLocks noGrp="1"/>
          </p:cNvSpPr>
          <p:nvPr>
            <p:ph idx="1"/>
          </p:nvPr>
        </p:nvSpPr>
        <p:spPr>
          <a:xfrm>
            <a:off x="1987826" y="1311965"/>
            <a:ext cx="10084904" cy="5327374"/>
          </a:xfrm>
        </p:spPr>
        <p:txBody>
          <a:bodyPr>
            <a:normAutofit fontScale="92500" lnSpcReduction="10000"/>
          </a:bodyPr>
          <a:lstStyle/>
          <a:p>
            <a:r>
              <a:rPr lang="en-US" dirty="0"/>
              <a:t>Make our models understandable to other objects that have to interact with them. This means paying careful </a:t>
            </a:r>
            <a:r>
              <a:rPr lang="en-US" b="1" dirty="0"/>
              <a:t>attention to small details</a:t>
            </a:r>
            <a:r>
              <a:rPr lang="en-US" dirty="0"/>
              <a:t>. </a:t>
            </a:r>
          </a:p>
          <a:p>
            <a:r>
              <a:rPr lang="en-US" dirty="0"/>
              <a:t>Ensure methods and properties have sensible names.</a:t>
            </a:r>
          </a:p>
          <a:p>
            <a:r>
              <a:rPr lang="en-US" dirty="0"/>
              <a:t> When analyzing a system, </a:t>
            </a:r>
            <a:r>
              <a:rPr lang="en-US" b="1" dirty="0"/>
              <a:t>objects</a:t>
            </a:r>
            <a:r>
              <a:rPr lang="en-US" dirty="0"/>
              <a:t> typically represent </a:t>
            </a:r>
            <a:r>
              <a:rPr lang="en-US" b="1" dirty="0"/>
              <a:t>nouns</a:t>
            </a:r>
            <a:r>
              <a:rPr lang="en-US" dirty="0"/>
              <a:t> in the original problem, while </a:t>
            </a:r>
            <a:r>
              <a:rPr lang="en-US" b="1" dirty="0"/>
              <a:t>methods</a:t>
            </a:r>
            <a:r>
              <a:rPr lang="en-US" dirty="0"/>
              <a:t> are normally </a:t>
            </a:r>
            <a:r>
              <a:rPr lang="en-US" b="1" dirty="0"/>
              <a:t>verbs</a:t>
            </a:r>
            <a:r>
              <a:rPr lang="en-US" dirty="0"/>
              <a:t>. </a:t>
            </a:r>
            <a:r>
              <a:rPr lang="en-US" b="1" dirty="0"/>
              <a:t>Attributes</a:t>
            </a:r>
            <a:r>
              <a:rPr lang="en-US" dirty="0"/>
              <a:t> can often be picked up as </a:t>
            </a:r>
            <a:r>
              <a:rPr lang="en-US" b="1" dirty="0"/>
              <a:t>adjectives</a:t>
            </a:r>
            <a:r>
              <a:rPr lang="en-US" dirty="0"/>
              <a:t>, although if the attribute refers to another object that is part of the current object, it will still likely be a noun. </a:t>
            </a:r>
          </a:p>
          <a:p>
            <a:r>
              <a:rPr lang="en-US" dirty="0"/>
              <a:t>Don't try to model objects or actions that </a:t>
            </a:r>
            <a:r>
              <a:rPr lang="en-US" i="1" dirty="0"/>
              <a:t>might </a:t>
            </a:r>
            <a:r>
              <a:rPr lang="en-US" dirty="0"/>
              <a:t>be useful in the future. Model exactly those tasks that the system needs to perform, and the design will naturally gravitate towards the one that has an appropriate level of abstraction.</a:t>
            </a:r>
          </a:p>
          <a:p>
            <a:r>
              <a:rPr lang="en-US" dirty="0"/>
              <a:t>Our designs should be open ended so that future requirements can be satisfied. However, when abstracting interfaces, try to model exactly what needs to be modeled and nothing more </a:t>
            </a:r>
          </a:p>
          <a:p>
            <a:r>
              <a:rPr lang="en-US" dirty="0"/>
              <a:t>When designing the interface, try placing yourself in the object's shoes and imagine that the object has a strong preference for privacy. Don't let other objects have access to data about you unless you feel it is in your best interest for them to have it. Don't give them an interface to force you to perform a specific task unless you are certain you want them to be able to do that to you.  </a:t>
            </a:r>
          </a:p>
          <a:p>
            <a:endParaRPr lang="en-US" dirty="0"/>
          </a:p>
        </p:txBody>
      </p:sp>
    </p:spTree>
    <p:extLst>
      <p:ext uri="{BB962C8B-B14F-4D97-AF65-F5344CB8AC3E}">
        <p14:creationId xmlns:p14="http://schemas.microsoft.com/office/powerpoint/2010/main" val="295289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48A1-C018-42E9-AF6B-CA072966095E}"/>
              </a:ext>
            </a:extLst>
          </p:cNvPr>
          <p:cNvSpPr>
            <a:spLocks noGrp="1"/>
          </p:cNvSpPr>
          <p:nvPr>
            <p:ph type="title"/>
          </p:nvPr>
        </p:nvSpPr>
        <p:spPr/>
        <p:txBody>
          <a:bodyPr/>
          <a:lstStyle/>
          <a:p>
            <a:r>
              <a:rPr lang="en-US" dirty="0"/>
              <a:t>Object Relationships</a:t>
            </a:r>
          </a:p>
        </p:txBody>
      </p:sp>
      <p:sp>
        <p:nvSpPr>
          <p:cNvPr id="3" name="Content Placeholder 2">
            <a:extLst>
              <a:ext uri="{FF2B5EF4-FFF2-40B4-BE49-F238E27FC236}">
                <a16:creationId xmlns:a16="http://schemas.microsoft.com/office/drawing/2014/main" id="{138B1266-26FB-4F14-BD0F-D8D089EBE69B}"/>
              </a:ext>
            </a:extLst>
          </p:cNvPr>
          <p:cNvSpPr>
            <a:spLocks noGrp="1"/>
          </p:cNvSpPr>
          <p:nvPr>
            <p:ph idx="1"/>
          </p:nvPr>
        </p:nvSpPr>
        <p:spPr>
          <a:xfrm>
            <a:off x="1736035" y="1497496"/>
            <a:ext cx="9768577" cy="4413726"/>
          </a:xfrm>
        </p:spPr>
        <p:txBody>
          <a:bodyPr>
            <a:normAutofit/>
          </a:bodyPr>
          <a:lstStyle/>
          <a:p>
            <a:r>
              <a:rPr lang="en-US" b="1" dirty="0"/>
              <a:t>Association: </a:t>
            </a:r>
            <a:r>
              <a:rPr lang="en-US" dirty="0"/>
              <a:t>(is related to)</a:t>
            </a:r>
          </a:p>
          <a:p>
            <a:pPr marL="0" indent="0">
              <a:buNone/>
            </a:pPr>
            <a:r>
              <a:rPr lang="en-US" dirty="0"/>
              <a:t>	Association refers to the relationship between multiple objects. It refers to how objects are related to each other and how they are using each other's functionality. Composition and aggregation are two types of association.</a:t>
            </a:r>
          </a:p>
          <a:p>
            <a:r>
              <a:rPr lang="en-US" b="1" dirty="0"/>
              <a:t>Composition</a:t>
            </a:r>
            <a:r>
              <a:rPr lang="en-US" dirty="0"/>
              <a:t>: (is made up of) (Car parts : Engine, transmission, starter, headlights </a:t>
            </a:r>
            <a:r>
              <a:rPr lang="en-US" dirty="0" err="1"/>
              <a:t>etc</a:t>
            </a:r>
            <a:r>
              <a:rPr lang="en-US" dirty="0"/>
              <a:t> )</a:t>
            </a:r>
          </a:p>
          <a:p>
            <a:pPr marL="0" indent="0">
              <a:buNone/>
            </a:pPr>
            <a:r>
              <a:rPr lang="en-US" dirty="0"/>
              <a:t>	Composition is the act of </a:t>
            </a:r>
            <a:r>
              <a:rPr lang="en-US" b="1" dirty="0"/>
              <a:t>collecting several objects together to create a new one</a:t>
            </a:r>
            <a:r>
              <a:rPr lang="en-US" dirty="0"/>
              <a:t>. Composition is usually a good choice when one object is part of another object. </a:t>
            </a:r>
          </a:p>
          <a:p>
            <a:pPr marL="0" indent="0">
              <a:buNone/>
            </a:pPr>
            <a:r>
              <a:rPr lang="en-US" dirty="0"/>
              <a:t>	The composition is </a:t>
            </a:r>
            <a:r>
              <a:rPr lang="en-US" b="1" dirty="0"/>
              <a:t>the strong type of association</a:t>
            </a:r>
            <a:r>
              <a:rPr lang="en-US" dirty="0"/>
              <a:t>. An association is said to composition if an Object owns another object and another object cannot exist without the owner object.</a:t>
            </a:r>
          </a:p>
          <a:p>
            <a:pPr marL="0" indent="0">
              <a:buNone/>
            </a:pPr>
            <a:r>
              <a:rPr lang="en-US" dirty="0" err="1"/>
              <a:t>Eg.</a:t>
            </a:r>
            <a:r>
              <a:rPr lang="en-US" dirty="0"/>
              <a:t> Consider the case of Human having a heart. Here Human object contains the heart and heart cannot exist without Human.</a:t>
            </a:r>
          </a:p>
          <a:p>
            <a:pPr marL="0" indent="0">
              <a:buNone/>
            </a:pPr>
            <a:endParaRPr lang="en-US" dirty="0"/>
          </a:p>
        </p:txBody>
      </p:sp>
    </p:spTree>
    <p:extLst>
      <p:ext uri="{BB962C8B-B14F-4D97-AF65-F5344CB8AC3E}">
        <p14:creationId xmlns:p14="http://schemas.microsoft.com/office/powerpoint/2010/main" val="1346386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E0406-5238-4E91-B8B3-9F903B65FE23}"/>
              </a:ext>
            </a:extLst>
          </p:cNvPr>
          <p:cNvSpPr>
            <a:spLocks noGrp="1"/>
          </p:cNvSpPr>
          <p:nvPr>
            <p:ph idx="1"/>
          </p:nvPr>
        </p:nvSpPr>
        <p:spPr>
          <a:xfrm>
            <a:off x="1722783" y="1391478"/>
            <a:ext cx="9781829" cy="4519744"/>
          </a:xfrm>
        </p:spPr>
        <p:txBody>
          <a:bodyPr>
            <a:normAutofit/>
          </a:bodyPr>
          <a:lstStyle/>
          <a:p>
            <a:endParaRPr lang="en-US" dirty="0"/>
          </a:p>
          <a:p>
            <a:r>
              <a:rPr lang="en-US" b="1" dirty="0"/>
              <a:t>Aggregation</a:t>
            </a:r>
            <a:r>
              <a:rPr lang="en-US" dirty="0"/>
              <a:t> (can be grouped as ):</a:t>
            </a:r>
          </a:p>
          <a:p>
            <a:pPr marL="0" indent="0">
              <a:buNone/>
            </a:pPr>
            <a:r>
              <a:rPr lang="en-US" dirty="0"/>
              <a:t>	Aggregation is a weak association. An association is said to be aggregation if both Objects can exist independently. </a:t>
            </a:r>
          </a:p>
          <a:p>
            <a:pPr marL="0" indent="0">
              <a:buNone/>
            </a:pPr>
            <a:r>
              <a:rPr lang="en-US" dirty="0" err="1"/>
              <a:t>Eg.</a:t>
            </a:r>
            <a:r>
              <a:rPr lang="en-US" dirty="0"/>
              <a:t> For example, a Team object and a Player object. The team contains multiple players but a player can exist without a team.</a:t>
            </a:r>
          </a:p>
          <a:p>
            <a:pPr marL="0" indent="0">
              <a:buNone/>
            </a:pPr>
            <a:r>
              <a:rPr lang="en-US" b="1" dirty="0"/>
              <a:t>Note:</a:t>
            </a:r>
          </a:p>
          <a:p>
            <a:pPr marL="0" indent="0">
              <a:buNone/>
            </a:pPr>
            <a:r>
              <a:rPr lang="en-US" dirty="0"/>
              <a:t>If the composite (outside) object controls when the related (inside) objects are created and destroyed, composition is most suitable. </a:t>
            </a:r>
          </a:p>
          <a:p>
            <a:pPr marL="0" indent="0">
              <a:buNone/>
            </a:pPr>
            <a:r>
              <a:rPr lang="en-US" dirty="0"/>
              <a:t>If the related object is created independently of the composite object, or can outlast that object, an aggregate relationship makes more sense. </a:t>
            </a:r>
          </a:p>
          <a:p>
            <a:pPr marL="0" indent="0">
              <a:buNone/>
            </a:pPr>
            <a:r>
              <a:rPr lang="en-US" dirty="0"/>
              <a:t>Any composite relationship is also an aggregate relationship, but not vice versa. </a:t>
            </a:r>
          </a:p>
          <a:p>
            <a:endParaRPr lang="en-US" dirty="0"/>
          </a:p>
          <a:p>
            <a:endParaRPr lang="en-US" dirty="0"/>
          </a:p>
        </p:txBody>
      </p:sp>
      <p:sp>
        <p:nvSpPr>
          <p:cNvPr id="4" name="Title 1">
            <a:extLst>
              <a:ext uri="{FF2B5EF4-FFF2-40B4-BE49-F238E27FC236}">
                <a16:creationId xmlns:a16="http://schemas.microsoft.com/office/drawing/2014/main" id="{B28F9DFD-A35C-4D41-AA0E-FB76287DA055}"/>
              </a:ext>
            </a:extLst>
          </p:cNvPr>
          <p:cNvSpPr>
            <a:spLocks noGrp="1"/>
          </p:cNvSpPr>
          <p:nvPr>
            <p:ph type="title"/>
          </p:nvPr>
        </p:nvSpPr>
        <p:spPr>
          <a:xfrm>
            <a:off x="2592388" y="623888"/>
            <a:ext cx="8912225" cy="1281112"/>
          </a:xfrm>
        </p:spPr>
        <p:txBody>
          <a:bodyPr/>
          <a:lstStyle/>
          <a:p>
            <a:r>
              <a:rPr lang="en-US" dirty="0"/>
              <a:t>Object Relationships</a:t>
            </a:r>
          </a:p>
        </p:txBody>
      </p:sp>
    </p:spTree>
    <p:extLst>
      <p:ext uri="{BB962C8B-B14F-4D97-AF65-F5344CB8AC3E}">
        <p14:creationId xmlns:p14="http://schemas.microsoft.com/office/powerpoint/2010/main" val="3488226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32C19-ECB9-443F-86D9-A2C960616570}"/>
              </a:ext>
            </a:extLst>
          </p:cNvPr>
          <p:cNvSpPr>
            <a:spLocks noGrp="1"/>
          </p:cNvSpPr>
          <p:nvPr>
            <p:ph idx="1"/>
          </p:nvPr>
        </p:nvSpPr>
        <p:spPr>
          <a:xfrm>
            <a:off x="2446638" y="1717589"/>
            <a:ext cx="9057974" cy="4193633"/>
          </a:xfrm>
        </p:spPr>
        <p:txBody>
          <a:bodyPr>
            <a:normAutofit/>
          </a:bodyPr>
          <a:lstStyle/>
          <a:p>
            <a:r>
              <a:rPr lang="en-US" b="1" dirty="0"/>
              <a:t>Inheritance</a:t>
            </a:r>
            <a:r>
              <a:rPr lang="en-US" dirty="0"/>
              <a:t> : The </a:t>
            </a:r>
            <a:r>
              <a:rPr lang="en-US" b="1" i="1" dirty="0"/>
              <a:t>is a</a:t>
            </a:r>
            <a:r>
              <a:rPr lang="en-US" i="1" dirty="0"/>
              <a:t> </a:t>
            </a:r>
            <a:r>
              <a:rPr lang="en-US" dirty="0"/>
              <a:t>relationship is formed by </a:t>
            </a:r>
            <a:r>
              <a:rPr lang="en-US" b="1" dirty="0"/>
              <a:t>inheritance</a:t>
            </a:r>
            <a:r>
              <a:rPr lang="en-US" dirty="0"/>
              <a:t>. Inheritance is the most famous, well-known, and over-used relationship in object-oriented programming. </a:t>
            </a:r>
          </a:p>
          <a:p>
            <a:r>
              <a:rPr lang="en-US" b="1" dirty="0"/>
              <a:t>Polymorphism</a:t>
            </a:r>
            <a:r>
              <a:rPr lang="en-US" dirty="0"/>
              <a:t> : Polymorphism</a:t>
            </a:r>
            <a:r>
              <a:rPr lang="en-US" b="1" dirty="0"/>
              <a:t> </a:t>
            </a:r>
            <a:r>
              <a:rPr lang="en-US" dirty="0"/>
              <a:t>is the ability to treat a class differently depending on which subclass is implemented. In Python, a subclass of an object is to be treated like a parent class. </a:t>
            </a:r>
          </a:p>
          <a:p>
            <a:r>
              <a:rPr lang="en-US" dirty="0"/>
              <a:t>This sort of polymorphism in Python is typically referred to as </a:t>
            </a:r>
            <a:r>
              <a:rPr lang="en-US" b="1" dirty="0"/>
              <a:t>duck typing</a:t>
            </a:r>
            <a:r>
              <a:rPr lang="en-US" dirty="0"/>
              <a:t>: "If it walks like a duck or swims like a duck, it's a duck". We don't care if it really </a:t>
            </a:r>
            <a:r>
              <a:rPr lang="en-US" i="1" dirty="0"/>
              <a:t>is a </a:t>
            </a:r>
            <a:r>
              <a:rPr lang="en-US" dirty="0"/>
              <a:t>duck (inheritance), only that it swims or walks. </a:t>
            </a:r>
          </a:p>
          <a:p>
            <a:r>
              <a:rPr lang="en-US" dirty="0" err="1"/>
              <a:t>Eg.</a:t>
            </a:r>
            <a:r>
              <a:rPr lang="en-US" dirty="0"/>
              <a:t> Geese and swans might easily be able to provide the duck-like behavior we are looking for. </a:t>
            </a:r>
          </a:p>
          <a:p>
            <a:endParaRPr lang="en-US" dirty="0"/>
          </a:p>
          <a:p>
            <a:endParaRPr lang="en-US" dirty="0"/>
          </a:p>
        </p:txBody>
      </p:sp>
      <p:sp>
        <p:nvSpPr>
          <p:cNvPr id="5" name="Title 4">
            <a:extLst>
              <a:ext uri="{FF2B5EF4-FFF2-40B4-BE49-F238E27FC236}">
                <a16:creationId xmlns:a16="http://schemas.microsoft.com/office/drawing/2014/main" id="{CA8DFB6C-6981-410A-B9E8-D8B7893FDFDC}"/>
              </a:ext>
            </a:extLst>
          </p:cNvPr>
          <p:cNvSpPr>
            <a:spLocks noGrp="1"/>
          </p:cNvSpPr>
          <p:nvPr>
            <p:ph type="title"/>
          </p:nvPr>
        </p:nvSpPr>
        <p:spPr/>
        <p:txBody>
          <a:bodyPr/>
          <a:lstStyle/>
          <a:p>
            <a:r>
              <a:rPr lang="en-US" dirty="0" err="1"/>
              <a:t>Misc</a:t>
            </a:r>
            <a:r>
              <a:rPr lang="en-US" dirty="0"/>
              <a:t> Concepts</a:t>
            </a:r>
          </a:p>
        </p:txBody>
      </p:sp>
    </p:spTree>
    <p:extLst>
      <p:ext uri="{BB962C8B-B14F-4D97-AF65-F5344CB8AC3E}">
        <p14:creationId xmlns:p14="http://schemas.microsoft.com/office/powerpoint/2010/main" val="74684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A7F1-57A7-4BBE-9A21-2DD00C8D6C84}"/>
              </a:ext>
            </a:extLst>
          </p:cNvPr>
          <p:cNvSpPr>
            <a:spLocks noGrp="1"/>
          </p:cNvSpPr>
          <p:nvPr>
            <p:ph type="title"/>
          </p:nvPr>
        </p:nvSpPr>
        <p:spPr/>
        <p:txBody>
          <a:bodyPr/>
          <a:lstStyle/>
          <a:p>
            <a:r>
              <a:rPr lang="en-US" dirty="0"/>
              <a:t>Multiple Inheritance</a:t>
            </a:r>
          </a:p>
        </p:txBody>
      </p:sp>
      <p:sp>
        <p:nvSpPr>
          <p:cNvPr id="3" name="Content Placeholder 2">
            <a:extLst>
              <a:ext uri="{FF2B5EF4-FFF2-40B4-BE49-F238E27FC236}">
                <a16:creationId xmlns:a16="http://schemas.microsoft.com/office/drawing/2014/main" id="{1335226F-B718-43A1-82AC-EA765477F2CD}"/>
              </a:ext>
            </a:extLst>
          </p:cNvPr>
          <p:cNvSpPr>
            <a:spLocks noGrp="1"/>
          </p:cNvSpPr>
          <p:nvPr>
            <p:ph idx="1"/>
          </p:nvPr>
        </p:nvSpPr>
        <p:spPr>
          <a:xfrm>
            <a:off x="2093843" y="1417983"/>
            <a:ext cx="9410769" cy="4493239"/>
          </a:xfrm>
        </p:spPr>
        <p:txBody>
          <a:bodyPr>
            <a:normAutofit/>
          </a:bodyPr>
          <a:lstStyle/>
          <a:p>
            <a:r>
              <a:rPr lang="en-US" dirty="0"/>
              <a:t>Object-oriented design can also feature such </a:t>
            </a:r>
            <a:r>
              <a:rPr lang="en-US" b="1" dirty="0"/>
              <a:t>multiple inheritance</a:t>
            </a:r>
            <a:r>
              <a:rPr lang="en-US" dirty="0"/>
              <a:t>, which allows a subclass to inherit functionality from multiple parent classes. </a:t>
            </a:r>
          </a:p>
          <a:p>
            <a:r>
              <a:rPr lang="en-US" dirty="0"/>
              <a:t>Multiple inheritance can be a tricky business, and some programming languages (most notably, Java) strictly prohibit it. </a:t>
            </a:r>
          </a:p>
          <a:p>
            <a:r>
              <a:rPr lang="en-US" dirty="0"/>
              <a:t>Example: An object designed to connect to a scanner and send a fax of the scanned document might be created by inheriting from two separate scanner and </a:t>
            </a:r>
            <a:r>
              <a:rPr lang="en-US" dirty="0" err="1"/>
              <a:t>faxer</a:t>
            </a:r>
            <a:r>
              <a:rPr lang="en-US" dirty="0"/>
              <a:t> objects </a:t>
            </a:r>
          </a:p>
          <a:p>
            <a:r>
              <a:rPr lang="en-US" dirty="0"/>
              <a:t>As long as two classes have distinct interfaces, it is not normally harmful for a subclass to inherit from both of them. it gets messy if we inherit from two classes that provide overlapping interfaces. </a:t>
            </a:r>
          </a:p>
        </p:txBody>
      </p:sp>
      <p:sp>
        <p:nvSpPr>
          <p:cNvPr id="4" name="TextBox 3">
            <a:extLst>
              <a:ext uri="{FF2B5EF4-FFF2-40B4-BE49-F238E27FC236}">
                <a16:creationId xmlns:a16="http://schemas.microsoft.com/office/drawing/2014/main" id="{A8C213AC-AB3C-4C2A-99AE-F70473B354B5}"/>
              </a:ext>
            </a:extLst>
          </p:cNvPr>
          <p:cNvSpPr txBox="1"/>
          <p:nvPr/>
        </p:nvSpPr>
        <p:spPr>
          <a:xfrm>
            <a:off x="1961322" y="4823791"/>
            <a:ext cx="9806608" cy="2031325"/>
          </a:xfrm>
          <a:prstGeom prst="rect">
            <a:avLst/>
          </a:prstGeom>
          <a:noFill/>
        </p:spPr>
        <p:txBody>
          <a:bodyPr wrap="square" rtlCol="0">
            <a:spAutoFit/>
          </a:bodyPr>
          <a:lstStyle/>
          <a:p>
            <a:r>
              <a:rPr lang="en-US" b="1" dirty="0"/>
              <a:t>Note</a:t>
            </a:r>
            <a:r>
              <a:rPr lang="en-US" dirty="0"/>
              <a:t> :  Inheritance is the perfect solution for obvious </a:t>
            </a:r>
            <a:r>
              <a:rPr lang="en-US" i="1" dirty="0"/>
              <a:t>is a </a:t>
            </a:r>
            <a:r>
              <a:rPr lang="en-US" dirty="0"/>
              <a:t>relationships, but it can be abused. Programmers often use inheritance to share code between two kinds of objects that are only distantly related, with no </a:t>
            </a:r>
            <a:r>
              <a:rPr lang="en-US" i="1" dirty="0"/>
              <a:t>is a </a:t>
            </a:r>
            <a:r>
              <a:rPr lang="en-US" dirty="0"/>
              <a:t>relationship in sight. While this is not necessarily a bad design, it is a terrific opportunity to ask just why they decided to design it that way, and whether a different relationship or design pattern would have been more suitable. </a:t>
            </a:r>
          </a:p>
          <a:p>
            <a:endParaRPr lang="en-US" dirty="0"/>
          </a:p>
        </p:txBody>
      </p:sp>
    </p:spTree>
    <p:extLst>
      <p:ext uri="{BB962C8B-B14F-4D97-AF65-F5344CB8AC3E}">
        <p14:creationId xmlns:p14="http://schemas.microsoft.com/office/powerpoint/2010/main" val="3005401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B235-C651-4568-8EC3-B1A63101C8E7}"/>
              </a:ext>
            </a:extLst>
          </p:cNvPr>
          <p:cNvSpPr>
            <a:spLocks noGrp="1"/>
          </p:cNvSpPr>
          <p:nvPr>
            <p:ph type="title"/>
          </p:nvPr>
        </p:nvSpPr>
        <p:spPr/>
        <p:txBody>
          <a:bodyPr/>
          <a:lstStyle/>
          <a:p>
            <a:r>
              <a:rPr lang="en-US" dirty="0"/>
              <a:t>Case Study : Library Catalog</a:t>
            </a:r>
          </a:p>
        </p:txBody>
      </p:sp>
      <p:sp>
        <p:nvSpPr>
          <p:cNvPr id="3" name="Content Placeholder 2">
            <a:extLst>
              <a:ext uri="{FF2B5EF4-FFF2-40B4-BE49-F238E27FC236}">
                <a16:creationId xmlns:a16="http://schemas.microsoft.com/office/drawing/2014/main" id="{1DA76AAB-1299-44CC-9CFD-A5811B4EE63D}"/>
              </a:ext>
            </a:extLst>
          </p:cNvPr>
          <p:cNvSpPr>
            <a:spLocks noGrp="1"/>
          </p:cNvSpPr>
          <p:nvPr>
            <p:ph idx="1"/>
          </p:nvPr>
        </p:nvSpPr>
        <p:spPr>
          <a:xfrm>
            <a:off x="1948070" y="1616765"/>
            <a:ext cx="9556542" cy="4863548"/>
          </a:xfrm>
        </p:spPr>
        <p:txBody>
          <a:bodyPr>
            <a:normAutofit/>
          </a:bodyPr>
          <a:lstStyle/>
          <a:p>
            <a:r>
              <a:rPr lang="en-US" dirty="0"/>
              <a:t>Problem Description : The system we'll be modeling is a library catalog. Libraries have been tracking their inventory for centuries, originally using card catalogs, and more recently, electronic inventories. Modern libraries have web-based catalogs that we can query from our homes </a:t>
            </a:r>
          </a:p>
          <a:p>
            <a:r>
              <a:rPr lang="en-US" dirty="0"/>
              <a:t>Analysis: </a:t>
            </a:r>
          </a:p>
          <a:p>
            <a:pPr lvl="1"/>
            <a:r>
              <a:rPr lang="en-US" dirty="0"/>
              <a:t>Catalogs contain lists of books. </a:t>
            </a:r>
          </a:p>
          <a:p>
            <a:pPr lvl="1"/>
            <a:r>
              <a:rPr lang="en-US" dirty="0"/>
              <a:t>People search them to find books on certain subjects, with specific titles, or by a particular author. </a:t>
            </a:r>
          </a:p>
          <a:p>
            <a:pPr lvl="1"/>
            <a:r>
              <a:rPr lang="en-US" dirty="0"/>
              <a:t>Books can be uniquely identified by an </a:t>
            </a:r>
            <a:r>
              <a:rPr lang="en-US" b="1" dirty="0"/>
              <a:t>International Standard Book Number </a:t>
            </a:r>
            <a:r>
              <a:rPr lang="en-US" dirty="0"/>
              <a:t>(</a:t>
            </a:r>
            <a:r>
              <a:rPr lang="en-US" b="1" dirty="0"/>
              <a:t>ISBN</a:t>
            </a:r>
            <a:r>
              <a:rPr lang="en-US" dirty="0"/>
              <a:t>). </a:t>
            </a:r>
          </a:p>
          <a:p>
            <a:pPr lvl="1"/>
            <a:r>
              <a:rPr lang="en-US" dirty="0"/>
              <a:t>Each book has a </a:t>
            </a:r>
            <a:r>
              <a:rPr lang="en-US" b="1" dirty="0"/>
              <a:t>Dewey Decimal System </a:t>
            </a:r>
            <a:r>
              <a:rPr lang="en-US" dirty="0"/>
              <a:t>(</a:t>
            </a:r>
            <a:r>
              <a:rPr lang="en-US" b="1" dirty="0"/>
              <a:t>DDS</a:t>
            </a:r>
            <a:r>
              <a:rPr lang="en-US" dirty="0"/>
              <a:t>) number assigned to help find it on a particular shelf. </a:t>
            </a:r>
          </a:p>
          <a:p>
            <a:pPr lvl="1"/>
            <a:r>
              <a:rPr lang="en-US" b="1" dirty="0"/>
              <a:t>Book </a:t>
            </a:r>
            <a:r>
              <a:rPr lang="en-US" dirty="0"/>
              <a:t>as the most important object, with several attributes already mentioned, such as author, title, subject, ISBN, and DDS number, and catalog as a sort of manager for books. </a:t>
            </a:r>
          </a:p>
          <a:p>
            <a:endParaRPr lang="en-US" dirty="0"/>
          </a:p>
        </p:txBody>
      </p:sp>
    </p:spTree>
    <p:extLst>
      <p:ext uri="{BB962C8B-B14F-4D97-AF65-F5344CB8AC3E}">
        <p14:creationId xmlns:p14="http://schemas.microsoft.com/office/powerpoint/2010/main" val="298476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0BAB-386D-40B9-B094-D568BB26F3F9}"/>
              </a:ext>
            </a:extLst>
          </p:cNvPr>
          <p:cNvSpPr>
            <a:spLocks noGrp="1"/>
          </p:cNvSpPr>
          <p:nvPr>
            <p:ph type="title"/>
          </p:nvPr>
        </p:nvSpPr>
        <p:spPr/>
        <p:txBody>
          <a:bodyPr/>
          <a:lstStyle/>
          <a:p>
            <a:pPr algn="ctr"/>
            <a:r>
              <a:rPr lang="en-US" dirty="0">
                <a:latin typeface="Ericsson Capital TT" panose="02000503000000020004" pitchFamily="2" charset="0"/>
              </a:rPr>
              <a:t>agenda</a:t>
            </a:r>
          </a:p>
        </p:txBody>
      </p:sp>
      <p:sp>
        <p:nvSpPr>
          <p:cNvPr id="3" name="Content Placeholder 2">
            <a:extLst>
              <a:ext uri="{FF2B5EF4-FFF2-40B4-BE49-F238E27FC236}">
                <a16:creationId xmlns:a16="http://schemas.microsoft.com/office/drawing/2014/main" id="{39DD07EE-E9A0-407C-B9DD-663342DE4EC2}"/>
              </a:ext>
            </a:extLst>
          </p:cNvPr>
          <p:cNvSpPr>
            <a:spLocks noGrp="1"/>
          </p:cNvSpPr>
          <p:nvPr>
            <p:ph idx="1"/>
          </p:nvPr>
        </p:nvSpPr>
        <p:spPr/>
        <p:txBody>
          <a:bodyPr>
            <a:normAutofit lnSpcReduction="10000"/>
          </a:bodyPr>
          <a:lstStyle/>
          <a:p>
            <a:r>
              <a:rPr lang="en-US" dirty="0"/>
              <a:t>Functions, Lambda</a:t>
            </a:r>
          </a:p>
          <a:p>
            <a:r>
              <a:rPr lang="en-US" dirty="0"/>
              <a:t>Function Argument Types</a:t>
            </a:r>
          </a:p>
          <a:p>
            <a:r>
              <a:rPr lang="en-US" dirty="0"/>
              <a:t>Exception handling </a:t>
            </a:r>
          </a:p>
          <a:p>
            <a:r>
              <a:rPr lang="en-US" dirty="0"/>
              <a:t>Classes and Objects </a:t>
            </a:r>
          </a:p>
          <a:p>
            <a:r>
              <a:rPr lang="en-US" dirty="0"/>
              <a:t>Object Relationship</a:t>
            </a:r>
          </a:p>
          <a:p>
            <a:r>
              <a:rPr lang="en-US" dirty="0"/>
              <a:t>Constructor vs Initializer</a:t>
            </a:r>
          </a:p>
          <a:p>
            <a:r>
              <a:rPr lang="en-US" dirty="0"/>
              <a:t>Inheritance </a:t>
            </a:r>
          </a:p>
          <a:p>
            <a:r>
              <a:rPr lang="en-US" dirty="0"/>
              <a:t>Multiple Inheritance and its complications</a:t>
            </a:r>
          </a:p>
          <a:p>
            <a:r>
              <a:rPr lang="en-US" dirty="0"/>
              <a:t>Case Study: Library Catalog</a:t>
            </a:r>
          </a:p>
          <a:p>
            <a:r>
              <a:rPr lang="en-US" dirty="0"/>
              <a:t>Private Methods/Attributes in Python ?? </a:t>
            </a:r>
          </a:p>
          <a:p>
            <a:endParaRPr lang="en-US" dirty="0"/>
          </a:p>
          <a:p>
            <a:endParaRPr lang="en-US" dirty="0"/>
          </a:p>
          <a:p>
            <a:endParaRPr lang="en-US" dirty="0"/>
          </a:p>
        </p:txBody>
      </p:sp>
    </p:spTree>
    <p:extLst>
      <p:ext uri="{BB962C8B-B14F-4D97-AF65-F5344CB8AC3E}">
        <p14:creationId xmlns:p14="http://schemas.microsoft.com/office/powerpoint/2010/main" val="66054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53E5-9F1C-451A-8700-556F15210D75}"/>
              </a:ext>
            </a:extLst>
          </p:cNvPr>
          <p:cNvSpPr>
            <a:spLocks noGrp="1"/>
          </p:cNvSpPr>
          <p:nvPr>
            <p:ph type="title"/>
          </p:nvPr>
        </p:nvSpPr>
        <p:spPr/>
        <p:txBody>
          <a:bodyPr/>
          <a:lstStyle/>
          <a:p>
            <a:r>
              <a:rPr lang="en-US" dirty="0"/>
              <a:t>Analysis (Continued)</a:t>
            </a:r>
          </a:p>
        </p:txBody>
      </p:sp>
      <p:sp>
        <p:nvSpPr>
          <p:cNvPr id="3" name="Content Placeholder 2">
            <a:extLst>
              <a:ext uri="{FF2B5EF4-FFF2-40B4-BE49-F238E27FC236}">
                <a16:creationId xmlns:a16="http://schemas.microsoft.com/office/drawing/2014/main" id="{6D035F0F-C817-40A7-8A55-DACAD2421AAB}"/>
              </a:ext>
            </a:extLst>
          </p:cNvPr>
          <p:cNvSpPr>
            <a:spLocks noGrp="1"/>
          </p:cNvSpPr>
          <p:nvPr>
            <p:ph idx="1"/>
          </p:nvPr>
        </p:nvSpPr>
        <p:spPr>
          <a:xfrm>
            <a:off x="2589212" y="1470991"/>
            <a:ext cx="8915400" cy="5062331"/>
          </a:xfrm>
        </p:spPr>
        <p:txBody>
          <a:bodyPr>
            <a:normAutofit lnSpcReduction="10000"/>
          </a:bodyPr>
          <a:lstStyle/>
          <a:p>
            <a:r>
              <a:rPr lang="en-US" dirty="0"/>
              <a:t>We might want to search a book by author is an author_ name attribute on the book. However, authors are also objects, and we might want to store some other data about the author.</a:t>
            </a:r>
          </a:p>
          <a:p>
            <a:r>
              <a:rPr lang="en-US" dirty="0"/>
              <a:t>But some books can have multiple authors. Suddenly, the idea of having a single </a:t>
            </a:r>
            <a:r>
              <a:rPr lang="en-US" dirty="0" err="1"/>
              <a:t>author_name</a:t>
            </a:r>
            <a:r>
              <a:rPr lang="en-US" dirty="0"/>
              <a:t> attribute on objects seems a bit silly. A list of authors associated with each book is clearly a better idea. </a:t>
            </a:r>
          </a:p>
          <a:p>
            <a:r>
              <a:rPr lang="en-US" dirty="0"/>
              <a:t>Understanding Relationship:</a:t>
            </a:r>
          </a:p>
          <a:p>
            <a:pPr lvl="1"/>
            <a:r>
              <a:rPr lang="en-US" dirty="0"/>
              <a:t>The relationship between author and book is clearly association, since you would never say, "a book is an author" (it's not inheritance), and saying "a book has an author", though grammatically correct, does not imply that authors are part of books (it's not aggregation). Indeed, any one author may be associated with multiple books. </a:t>
            </a:r>
          </a:p>
          <a:p>
            <a:r>
              <a:rPr lang="en-US" dirty="0"/>
              <a:t>Is a shelf an object that needs to be modeled in a cataloging system? </a:t>
            </a:r>
          </a:p>
          <a:p>
            <a:pPr lvl="1"/>
            <a:r>
              <a:rPr lang="en-US" dirty="0"/>
              <a:t>DDS was designed to help locate physical books in a library. As such, storing a DDS attribute with the book should be enough to locate it, regardless of which shelf it is stored on. So we can, at least for the moment, remove shelf from our list of contending objects.</a:t>
            </a:r>
          </a:p>
        </p:txBody>
      </p:sp>
    </p:spTree>
    <p:extLst>
      <p:ext uri="{BB962C8B-B14F-4D97-AF65-F5344CB8AC3E}">
        <p14:creationId xmlns:p14="http://schemas.microsoft.com/office/powerpoint/2010/main" val="373439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5F352-8D7A-46C7-84C0-3C1F86E67961}"/>
              </a:ext>
            </a:extLst>
          </p:cNvPr>
          <p:cNvSpPr>
            <a:spLocks noGrp="1"/>
          </p:cNvSpPr>
          <p:nvPr>
            <p:ph idx="1"/>
          </p:nvPr>
        </p:nvSpPr>
        <p:spPr>
          <a:xfrm>
            <a:off x="2119650" y="1635891"/>
            <a:ext cx="9424021" cy="5222109"/>
          </a:xfrm>
        </p:spPr>
        <p:txBody>
          <a:bodyPr>
            <a:normAutofit/>
          </a:bodyPr>
          <a:lstStyle/>
          <a:p>
            <a:r>
              <a:rPr lang="en-US" sz="2000" dirty="0"/>
              <a:t>Another questionable object in the system is the user. Do we need to know anything about a specific user, such as their name, address, or list of overdue books?</a:t>
            </a:r>
          </a:p>
          <a:p>
            <a:pPr lvl="1"/>
            <a:r>
              <a:rPr lang="en-US" sz="1800" dirty="0"/>
              <a:t>For cataloging purposes, we decide we don't need to identify the user for now. We can assume that a user will be searching the catalog, but we don't have to actively model them in the system, beyond providing an interface that allows them to search. </a:t>
            </a:r>
          </a:p>
          <a:p>
            <a:r>
              <a:rPr lang="en-US" sz="2000" dirty="0"/>
              <a:t>What about behaviors?</a:t>
            </a:r>
          </a:p>
          <a:p>
            <a:pPr lvl="1"/>
            <a:r>
              <a:rPr lang="en-US" sz="1800" dirty="0"/>
              <a:t> The catalog clearly needs a search method, possibly separate ones for authors, titles, and subjects. Are there any behaviors on books? Would it need a preview method? Or could preview be identified by a first pages attribute instead of a method? </a:t>
            </a:r>
          </a:p>
        </p:txBody>
      </p:sp>
      <p:sp>
        <p:nvSpPr>
          <p:cNvPr id="4" name="Title 1">
            <a:extLst>
              <a:ext uri="{FF2B5EF4-FFF2-40B4-BE49-F238E27FC236}">
                <a16:creationId xmlns:a16="http://schemas.microsoft.com/office/drawing/2014/main" id="{7899983C-A6AF-42AC-8B23-275A422CBA7F}"/>
              </a:ext>
            </a:extLst>
          </p:cNvPr>
          <p:cNvSpPr>
            <a:spLocks noGrp="1"/>
          </p:cNvSpPr>
          <p:nvPr>
            <p:ph type="title"/>
          </p:nvPr>
        </p:nvSpPr>
        <p:spPr>
          <a:xfrm>
            <a:off x="2553168" y="515302"/>
            <a:ext cx="8911687" cy="1280890"/>
          </a:xfrm>
        </p:spPr>
        <p:txBody>
          <a:bodyPr/>
          <a:lstStyle/>
          <a:p>
            <a:r>
              <a:rPr lang="en-US" dirty="0"/>
              <a:t>Analysis (Continued)</a:t>
            </a:r>
          </a:p>
        </p:txBody>
      </p:sp>
    </p:spTree>
    <p:extLst>
      <p:ext uri="{BB962C8B-B14F-4D97-AF65-F5344CB8AC3E}">
        <p14:creationId xmlns:p14="http://schemas.microsoft.com/office/powerpoint/2010/main" val="272845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E9FEC4-E059-43EB-8423-A3FAE501FB90}"/>
              </a:ext>
            </a:extLst>
          </p:cNvPr>
          <p:cNvSpPr>
            <a:spLocks noGrp="1"/>
          </p:cNvSpPr>
          <p:nvPr>
            <p:ph idx="1"/>
          </p:nvPr>
        </p:nvSpPr>
        <p:spPr>
          <a:xfrm>
            <a:off x="2279373" y="1433290"/>
            <a:ext cx="9357760" cy="5645426"/>
          </a:xfrm>
        </p:spPr>
        <p:txBody>
          <a:bodyPr>
            <a:normAutofit/>
          </a:bodyPr>
          <a:lstStyle/>
          <a:p>
            <a:r>
              <a:rPr lang="en-US" dirty="0"/>
              <a:t>Libraries don't serve only books, they also have DVDs, magazines, and CDs, none of which have an ISBN or DDS number. All of these types of items can be uniquely identified by a UPC number though.</a:t>
            </a:r>
          </a:p>
          <a:p>
            <a:pPr lvl="1"/>
            <a:r>
              <a:rPr lang="en-US" dirty="0"/>
              <a:t> We remind the librarian that they have to find the items on the shelf, and these items probably aren't organized by UPC. </a:t>
            </a:r>
          </a:p>
          <a:p>
            <a:pPr lvl="1"/>
            <a:r>
              <a:rPr lang="en-US" dirty="0"/>
              <a:t>The librarian explains that each type is organized in a different way. </a:t>
            </a:r>
            <a:r>
              <a:rPr lang="en-US" dirty="0" err="1"/>
              <a:t>Say,The</a:t>
            </a:r>
            <a:r>
              <a:rPr lang="en-US" dirty="0"/>
              <a:t> CDs are mostly audio books, and they only have a couple of dozen in stock, so they are organized by the author's last name. DVDs are divided into genre and further organized by title </a:t>
            </a:r>
          </a:p>
          <a:p>
            <a:r>
              <a:rPr lang="en-US" dirty="0"/>
              <a:t>With no previous object-oriented design experience, we might consider adding separate lists of DVDs, CDs, magazines, and books to our catalog, and search each one in turn. </a:t>
            </a:r>
          </a:p>
          <a:p>
            <a:r>
              <a:rPr lang="en-US" dirty="0"/>
              <a:t>The trouble is, except for certain extended attributes, and identifying the physical location of the item, these items all behave as much the same. This is a job for inheritance! </a:t>
            </a:r>
          </a:p>
        </p:txBody>
      </p:sp>
      <p:sp>
        <p:nvSpPr>
          <p:cNvPr id="4" name="Title 1">
            <a:extLst>
              <a:ext uri="{FF2B5EF4-FFF2-40B4-BE49-F238E27FC236}">
                <a16:creationId xmlns:a16="http://schemas.microsoft.com/office/drawing/2014/main" id="{260BC558-D417-4677-9997-8F9401BC16D1}"/>
              </a:ext>
            </a:extLst>
          </p:cNvPr>
          <p:cNvSpPr>
            <a:spLocks noGrp="1"/>
          </p:cNvSpPr>
          <p:nvPr>
            <p:ph type="title"/>
          </p:nvPr>
        </p:nvSpPr>
        <p:spPr>
          <a:xfrm>
            <a:off x="2502409" y="505326"/>
            <a:ext cx="8911687" cy="1280890"/>
          </a:xfrm>
        </p:spPr>
        <p:txBody>
          <a:bodyPr/>
          <a:lstStyle/>
          <a:p>
            <a:r>
              <a:rPr lang="en-US" dirty="0"/>
              <a:t>Analysis (Continued)</a:t>
            </a:r>
          </a:p>
        </p:txBody>
      </p:sp>
    </p:spTree>
    <p:extLst>
      <p:ext uri="{BB962C8B-B14F-4D97-AF65-F5344CB8AC3E}">
        <p14:creationId xmlns:p14="http://schemas.microsoft.com/office/powerpoint/2010/main" val="2170445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99B0-1983-43F5-B10D-CB0FC92D182A}"/>
              </a:ext>
            </a:extLst>
          </p:cNvPr>
          <p:cNvSpPr>
            <a:spLocks noGrp="1"/>
          </p:cNvSpPr>
          <p:nvPr>
            <p:ph idx="1"/>
          </p:nvPr>
        </p:nvSpPr>
        <p:spPr>
          <a:xfrm>
            <a:off x="1683956" y="1524625"/>
            <a:ext cx="4934558" cy="5602514"/>
          </a:xfrm>
        </p:spPr>
        <p:txBody>
          <a:bodyPr>
            <a:normAutofit/>
          </a:bodyPr>
          <a:lstStyle/>
          <a:p>
            <a:r>
              <a:rPr lang="en-US" sz="1600" dirty="0">
                <a:solidFill>
                  <a:srgbClr val="000000"/>
                </a:solidFill>
              </a:rPr>
              <a:t>Unfortunately, our class diagram so far is still a messy design. We notice that actors on DVDs and artists on CDs are all types of people, but are being treated differently from the book authors. </a:t>
            </a:r>
          </a:p>
          <a:p>
            <a:r>
              <a:rPr lang="en-US" sz="1600" dirty="0">
                <a:solidFill>
                  <a:srgbClr val="000000"/>
                </a:solidFill>
              </a:rPr>
              <a:t>The librarian also reminds us that most of their CDs are audio books, which have authors instead of artists.</a:t>
            </a:r>
          </a:p>
          <a:p>
            <a:r>
              <a:rPr lang="en-US" dirty="0"/>
              <a:t>How can we deal with different kinds of people that contribute to a title? </a:t>
            </a:r>
          </a:p>
          <a:p>
            <a:r>
              <a:rPr lang="en-US" b="1" dirty="0"/>
              <a:t>Answer</a:t>
            </a:r>
            <a:r>
              <a:rPr lang="en-US" dirty="0"/>
              <a:t>: For cataloging purposes, it is probably enough to know how the person contributed to the item. We recognize that all items have one or more Contributor objects, so we move the author relationship from the book to its parent class . </a:t>
            </a:r>
            <a:endParaRPr lang="en-US" sz="1600" dirty="0">
              <a:solidFill>
                <a:srgbClr val="000000"/>
              </a:solidFill>
            </a:endParaRPr>
          </a:p>
        </p:txBody>
      </p:sp>
      <p:pic>
        <p:nvPicPr>
          <p:cNvPr id="4" name="Picture 3">
            <a:extLst>
              <a:ext uri="{FF2B5EF4-FFF2-40B4-BE49-F238E27FC236}">
                <a16:creationId xmlns:a16="http://schemas.microsoft.com/office/drawing/2014/main" id="{ECF1C928-F6F6-4684-BA3F-F8364DF4582A}"/>
              </a:ext>
            </a:extLst>
          </p:cNvPr>
          <p:cNvPicPr>
            <a:picLocks noChangeAspect="1"/>
          </p:cNvPicPr>
          <p:nvPr/>
        </p:nvPicPr>
        <p:blipFill>
          <a:blip r:embed="rId2"/>
          <a:stretch>
            <a:fillRect/>
          </a:stretch>
        </p:blipFill>
        <p:spPr>
          <a:xfrm>
            <a:off x="6618514" y="1948071"/>
            <a:ext cx="5451627" cy="3808750"/>
          </a:xfrm>
          <a:prstGeom prst="rect">
            <a:avLst/>
          </a:prstGeom>
        </p:spPr>
      </p:pic>
      <p:sp>
        <p:nvSpPr>
          <p:cNvPr id="5" name="Title 1">
            <a:extLst>
              <a:ext uri="{FF2B5EF4-FFF2-40B4-BE49-F238E27FC236}">
                <a16:creationId xmlns:a16="http://schemas.microsoft.com/office/drawing/2014/main" id="{0D5A7DB2-719D-42F6-81AB-B08B8304229B}"/>
              </a:ext>
            </a:extLst>
          </p:cNvPr>
          <p:cNvSpPr>
            <a:spLocks noGrp="1"/>
          </p:cNvSpPr>
          <p:nvPr>
            <p:ph type="title"/>
          </p:nvPr>
        </p:nvSpPr>
        <p:spPr>
          <a:xfrm>
            <a:off x="2388911" y="577753"/>
            <a:ext cx="8911687" cy="1280890"/>
          </a:xfrm>
        </p:spPr>
        <p:txBody>
          <a:bodyPr/>
          <a:lstStyle/>
          <a:p>
            <a:r>
              <a:rPr lang="en-US" dirty="0"/>
              <a:t>Analysis (Continued)</a:t>
            </a:r>
          </a:p>
        </p:txBody>
      </p:sp>
    </p:spTree>
    <p:extLst>
      <p:ext uri="{BB962C8B-B14F-4D97-AF65-F5344CB8AC3E}">
        <p14:creationId xmlns:p14="http://schemas.microsoft.com/office/powerpoint/2010/main" val="1884274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19E28B-721B-4D0D-A1D3-78EAC5725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59E45B9-0D24-465E-84AD-FEDBA836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261BF6-6D9F-43E3-988F-7F76B7DE25C9}"/>
              </a:ext>
            </a:extLst>
          </p:cNvPr>
          <p:cNvSpPr>
            <a:spLocks noGrp="1"/>
          </p:cNvSpPr>
          <p:nvPr>
            <p:ph idx="1"/>
          </p:nvPr>
        </p:nvSpPr>
        <p:spPr>
          <a:xfrm>
            <a:off x="691307" y="1379592"/>
            <a:ext cx="5122652" cy="4335170"/>
          </a:xfrm>
        </p:spPr>
        <p:txBody>
          <a:bodyPr>
            <a:normAutofit/>
          </a:bodyPr>
          <a:lstStyle/>
          <a:p>
            <a:pPr algn="just"/>
            <a:r>
              <a:rPr lang="en-US" dirty="0"/>
              <a:t>The multiplicity of the </a:t>
            </a:r>
            <a:r>
              <a:rPr lang="en-US" b="1" dirty="0"/>
              <a:t>Contributor</a:t>
            </a:r>
            <a:r>
              <a:rPr lang="en-US" dirty="0"/>
              <a:t>/</a:t>
            </a:r>
            <a:r>
              <a:rPr lang="en-US" b="1" dirty="0" err="1"/>
              <a:t>LibraryItem</a:t>
            </a:r>
            <a:r>
              <a:rPr lang="en-US" b="1" dirty="0"/>
              <a:t> </a:t>
            </a:r>
            <a:r>
              <a:rPr lang="en-US" dirty="0"/>
              <a:t>relationship is </a:t>
            </a:r>
            <a:r>
              <a:rPr lang="en-US" b="1" dirty="0"/>
              <a:t>many-to-many</a:t>
            </a:r>
            <a:r>
              <a:rPr lang="en-US" dirty="0"/>
              <a:t>, as indicated by the </a:t>
            </a:r>
            <a:r>
              <a:rPr lang="en-US" b="1" dirty="0"/>
              <a:t>* </a:t>
            </a:r>
            <a:r>
              <a:rPr lang="en-US" dirty="0"/>
              <a:t>character at both ends of one relationship. Any one library item might have more than one contributor</a:t>
            </a:r>
          </a:p>
          <a:p>
            <a:pPr algn="just"/>
            <a:r>
              <a:rPr lang="en-US" dirty="0"/>
              <a:t>For example: several actors and a director on a DVD. And many authors write many books, so they would be attached to multiple library items. </a:t>
            </a:r>
          </a:p>
        </p:txBody>
      </p:sp>
      <p:pic>
        <p:nvPicPr>
          <p:cNvPr id="4" name="Picture 3">
            <a:extLst>
              <a:ext uri="{FF2B5EF4-FFF2-40B4-BE49-F238E27FC236}">
                <a16:creationId xmlns:a16="http://schemas.microsoft.com/office/drawing/2014/main" id="{32ACB862-2838-403C-B4F5-990B2E6C3D52}"/>
              </a:ext>
            </a:extLst>
          </p:cNvPr>
          <p:cNvPicPr>
            <a:picLocks noChangeAspect="1"/>
          </p:cNvPicPr>
          <p:nvPr/>
        </p:nvPicPr>
        <p:blipFill>
          <a:blip r:embed="rId2"/>
          <a:stretch>
            <a:fillRect/>
          </a:stretch>
        </p:blipFill>
        <p:spPr>
          <a:xfrm>
            <a:off x="6322386" y="1203344"/>
            <a:ext cx="5451627" cy="4508311"/>
          </a:xfrm>
          <a:prstGeom prst="rect">
            <a:avLst/>
          </a:prstGeom>
        </p:spPr>
      </p:pic>
      <p:sp>
        <p:nvSpPr>
          <p:cNvPr id="13" name="Freeform 12">
            <a:extLst>
              <a:ext uri="{FF2B5EF4-FFF2-40B4-BE49-F238E27FC236}">
                <a16:creationId xmlns:a16="http://schemas.microsoft.com/office/drawing/2014/main" id="{1F36A2FB-17CD-4DA6-9D8A-BFD6ADF6A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EB2C2220-F07C-4EAC-908C-E4A1947E050C}"/>
              </a:ext>
            </a:extLst>
          </p:cNvPr>
          <p:cNvSpPr>
            <a:spLocks noGrp="1"/>
          </p:cNvSpPr>
          <p:nvPr>
            <p:ph type="title"/>
          </p:nvPr>
        </p:nvSpPr>
        <p:spPr>
          <a:xfrm>
            <a:off x="2254099" y="392686"/>
            <a:ext cx="8911687" cy="1280890"/>
          </a:xfrm>
        </p:spPr>
        <p:txBody>
          <a:bodyPr/>
          <a:lstStyle/>
          <a:p>
            <a:r>
              <a:rPr lang="en-US" dirty="0"/>
              <a:t>Analysis (Continued)</a:t>
            </a:r>
          </a:p>
        </p:txBody>
      </p:sp>
    </p:spTree>
    <p:extLst>
      <p:ext uri="{BB962C8B-B14F-4D97-AF65-F5344CB8AC3E}">
        <p14:creationId xmlns:p14="http://schemas.microsoft.com/office/powerpoint/2010/main" val="206718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AF29-3DBF-4D70-AF70-6BAF519DF45C}"/>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76D84A3E-3C8B-4D8F-B35F-BCA65F69F6F0}"/>
              </a:ext>
            </a:extLst>
          </p:cNvPr>
          <p:cNvSpPr>
            <a:spLocks noGrp="1"/>
          </p:cNvSpPr>
          <p:nvPr>
            <p:ph idx="1"/>
          </p:nvPr>
        </p:nvSpPr>
        <p:spPr>
          <a:xfrm>
            <a:off x="2589211" y="1444487"/>
            <a:ext cx="9364249" cy="4969565"/>
          </a:xfrm>
        </p:spPr>
        <p:txBody>
          <a:bodyPr>
            <a:normAutofit/>
          </a:bodyPr>
          <a:lstStyle/>
          <a:p>
            <a:r>
              <a:rPr lang="en-US" sz="2000" dirty="0"/>
              <a:t>Always try to perform a basic object-oriented analysis. </a:t>
            </a:r>
          </a:p>
          <a:p>
            <a:r>
              <a:rPr lang="en-US" sz="2000" dirty="0"/>
              <a:t>Identify the requirements and the interacting objects. </a:t>
            </a:r>
          </a:p>
          <a:p>
            <a:r>
              <a:rPr lang="en-US" sz="2000" dirty="0"/>
              <a:t>Sketch out a class diagram featuring the highest level of abstraction on that system. Identify the major interacting objects.</a:t>
            </a:r>
          </a:p>
          <a:p>
            <a:r>
              <a:rPr lang="en-US" sz="2000" dirty="0"/>
              <a:t> Identify minor supporting objects. Go into detail for the attributes and methods of some of the most interesting ones. </a:t>
            </a:r>
          </a:p>
          <a:p>
            <a:r>
              <a:rPr lang="en-US" sz="2000" dirty="0"/>
              <a:t>Take different objects to different levels of abstraction. Look for places you can use inheritance or composition. </a:t>
            </a:r>
          </a:p>
          <a:p>
            <a:r>
              <a:rPr lang="en-US" sz="2000" dirty="0"/>
              <a:t>Look for places you should avoid inheritance. </a:t>
            </a:r>
          </a:p>
          <a:p>
            <a:r>
              <a:rPr lang="en-US" sz="2000" dirty="0"/>
              <a:t>These steps not only helps you design systems it will help you boost your understanding of implemented systems. Especially modules/libraries that you use.</a:t>
            </a:r>
          </a:p>
        </p:txBody>
      </p:sp>
    </p:spTree>
    <p:extLst>
      <p:ext uri="{BB962C8B-B14F-4D97-AF65-F5344CB8AC3E}">
        <p14:creationId xmlns:p14="http://schemas.microsoft.com/office/powerpoint/2010/main" val="1836044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65B7-6B4D-43A5-8A85-DE004B3BF64E}"/>
              </a:ext>
            </a:extLst>
          </p:cNvPr>
          <p:cNvSpPr>
            <a:spLocks noGrp="1"/>
          </p:cNvSpPr>
          <p:nvPr>
            <p:ph type="title"/>
          </p:nvPr>
        </p:nvSpPr>
        <p:spPr>
          <a:xfrm>
            <a:off x="1687669" y="624110"/>
            <a:ext cx="4137059" cy="1280890"/>
          </a:xfrm>
        </p:spPr>
        <p:txBody>
          <a:bodyPr>
            <a:normAutofit/>
          </a:bodyPr>
          <a:lstStyle/>
          <a:p>
            <a:r>
              <a:rPr lang="en-US" sz="3200"/>
              <a:t>Classes</a:t>
            </a:r>
          </a:p>
        </p:txBody>
      </p:sp>
      <p:sp>
        <p:nvSpPr>
          <p:cNvPr id="7" name="Content Placeholder 6">
            <a:extLst>
              <a:ext uri="{FF2B5EF4-FFF2-40B4-BE49-F238E27FC236}">
                <a16:creationId xmlns:a16="http://schemas.microsoft.com/office/drawing/2014/main" id="{443205F6-AF92-4279-8284-269284EF2A68}"/>
              </a:ext>
            </a:extLst>
          </p:cNvPr>
          <p:cNvSpPr>
            <a:spLocks noGrp="1"/>
          </p:cNvSpPr>
          <p:nvPr>
            <p:ph idx="1"/>
          </p:nvPr>
        </p:nvSpPr>
        <p:spPr>
          <a:xfrm>
            <a:off x="1247741" y="1395046"/>
            <a:ext cx="4397530" cy="5049298"/>
          </a:xfrm>
        </p:spPr>
        <p:txBody>
          <a:bodyPr>
            <a:normAutofit lnSpcReduction="10000"/>
          </a:bodyPr>
          <a:lstStyle/>
          <a:p>
            <a:r>
              <a:rPr lang="en-US" b="1" dirty="0"/>
              <a:t>Classes</a:t>
            </a:r>
            <a:r>
              <a:rPr lang="en-US" dirty="0"/>
              <a:t> describe objects. They are like blueprints for creating an object. </a:t>
            </a:r>
          </a:p>
          <a:p>
            <a:r>
              <a:rPr lang="en-US" dirty="0">
                <a:solidFill>
                  <a:srgbClr val="000000"/>
                </a:solidFill>
              </a:rPr>
              <a:t>The one </a:t>
            </a:r>
            <a:r>
              <a:rPr lang="en-US" b="1" dirty="0">
                <a:solidFill>
                  <a:srgbClr val="000000"/>
                </a:solidFill>
              </a:rPr>
              <a:t>difference between methods and normal functions </a:t>
            </a:r>
            <a:r>
              <a:rPr lang="en-US" dirty="0">
                <a:solidFill>
                  <a:srgbClr val="000000"/>
                </a:solidFill>
              </a:rPr>
              <a:t>is that all methods have one required argument. This argument is conventionally named </a:t>
            </a:r>
            <a:r>
              <a:rPr lang="en-US" b="1" dirty="0">
                <a:solidFill>
                  <a:srgbClr val="000000"/>
                </a:solidFill>
              </a:rPr>
              <a:t>self</a:t>
            </a:r>
            <a:r>
              <a:rPr lang="en-US" dirty="0">
                <a:solidFill>
                  <a:srgbClr val="000000"/>
                </a:solidFill>
              </a:rPr>
              <a:t>;</a:t>
            </a:r>
          </a:p>
          <a:p>
            <a:r>
              <a:rPr lang="en-US" dirty="0">
                <a:solidFill>
                  <a:srgbClr val="000000"/>
                </a:solidFill>
              </a:rPr>
              <a:t>The self argument to a method is simply a reference to the object that the method is being invoked on.</a:t>
            </a:r>
          </a:p>
          <a:p>
            <a:r>
              <a:rPr lang="en-US" b="1" dirty="0">
                <a:solidFill>
                  <a:srgbClr val="000000"/>
                </a:solidFill>
              </a:rPr>
              <a:t>Quick Tip</a:t>
            </a:r>
            <a:r>
              <a:rPr lang="en-US" dirty="0">
                <a:solidFill>
                  <a:srgbClr val="000000"/>
                </a:solidFill>
              </a:rPr>
              <a:t>: When you see an error message that indicates missing arguments, the first thing to check is whether you forgot self in the method definition. </a:t>
            </a:r>
          </a:p>
        </p:txBody>
      </p:sp>
      <p:pic>
        <p:nvPicPr>
          <p:cNvPr id="5" name="Picture 4">
            <a:extLst>
              <a:ext uri="{FF2B5EF4-FFF2-40B4-BE49-F238E27FC236}">
                <a16:creationId xmlns:a16="http://schemas.microsoft.com/office/drawing/2014/main" id="{DE46C991-B8B5-4537-8081-C5B9C8E91084}"/>
              </a:ext>
            </a:extLst>
          </p:cNvPr>
          <p:cNvPicPr>
            <a:picLocks noChangeAspect="1"/>
          </p:cNvPicPr>
          <p:nvPr/>
        </p:nvPicPr>
        <p:blipFill>
          <a:blip r:embed="rId2"/>
          <a:stretch>
            <a:fillRect/>
          </a:stretch>
        </p:blipFill>
        <p:spPr>
          <a:xfrm>
            <a:off x="5723128" y="103181"/>
            <a:ext cx="6367272" cy="6651637"/>
          </a:xfrm>
          <a:prstGeom prst="rect">
            <a:avLst/>
          </a:prstGeom>
        </p:spPr>
      </p:pic>
    </p:spTree>
    <p:extLst>
      <p:ext uri="{BB962C8B-B14F-4D97-AF65-F5344CB8AC3E}">
        <p14:creationId xmlns:p14="http://schemas.microsoft.com/office/powerpoint/2010/main" val="2992515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34FF-0C5B-45A2-A754-5E7D5D111730}"/>
              </a:ext>
            </a:extLst>
          </p:cNvPr>
          <p:cNvSpPr>
            <a:spLocks noGrp="1"/>
          </p:cNvSpPr>
          <p:nvPr>
            <p:ph type="title"/>
          </p:nvPr>
        </p:nvSpPr>
        <p:spPr/>
        <p:txBody>
          <a:bodyPr/>
          <a:lstStyle/>
          <a:p>
            <a:r>
              <a:rPr lang="en-US" dirty="0"/>
              <a:t>Classes (Continued)</a:t>
            </a:r>
          </a:p>
        </p:txBody>
      </p:sp>
      <p:sp>
        <p:nvSpPr>
          <p:cNvPr id="3" name="Content Placeholder 2">
            <a:extLst>
              <a:ext uri="{FF2B5EF4-FFF2-40B4-BE49-F238E27FC236}">
                <a16:creationId xmlns:a16="http://schemas.microsoft.com/office/drawing/2014/main" id="{9EAE7934-E137-46D0-9033-E2133F523D4A}"/>
              </a:ext>
            </a:extLst>
          </p:cNvPr>
          <p:cNvSpPr>
            <a:spLocks noGrp="1"/>
          </p:cNvSpPr>
          <p:nvPr>
            <p:ph idx="1"/>
          </p:nvPr>
        </p:nvSpPr>
        <p:spPr>
          <a:xfrm>
            <a:off x="1878227" y="1396314"/>
            <a:ext cx="9626385" cy="4514908"/>
          </a:xfrm>
        </p:spPr>
        <p:txBody>
          <a:bodyPr/>
          <a:lstStyle/>
          <a:p>
            <a:r>
              <a:rPr lang="en-US" dirty="0"/>
              <a:t>All Python classes are subclasses of the special class named </a:t>
            </a:r>
            <a:r>
              <a:rPr lang="en-US" b="1" dirty="0"/>
              <a:t>object</a:t>
            </a:r>
            <a:r>
              <a:rPr lang="en-US" dirty="0"/>
              <a:t> (implicitly done by python). This class provides very little in terms of data and behaviors (the behaviors it does provide are all double-underscore methods intended for internal use only), but it does allow Python to treat all objects in the same way.</a:t>
            </a:r>
          </a:p>
          <a:p>
            <a:r>
              <a:rPr lang="en-US" dirty="0"/>
              <a:t>A superclass, or parent class, is a class that is being inherited from. A subclass is a class that is inheriting from a superclass. A subclass is also said to be derived from its parent class or that the subclass extends the parent.</a:t>
            </a:r>
          </a:p>
          <a:p>
            <a:r>
              <a:rPr lang="en-US" dirty="0"/>
              <a:t>Built-in types can be extended based on requirements. Commonly extended built-ins are object, list, set, </a:t>
            </a:r>
            <a:r>
              <a:rPr lang="en-US" dirty="0" err="1"/>
              <a:t>dict</a:t>
            </a:r>
            <a:r>
              <a:rPr lang="en-US" dirty="0"/>
              <a:t>, file, and str. </a:t>
            </a:r>
          </a:p>
          <a:p>
            <a:r>
              <a:rPr lang="en-US" dirty="0"/>
              <a:t>Overriding means altering or replacing a method of the superclass with a new method (with the same name) in the subclass. No special syntax is needed to do this; the subclass's newly created method is automatically called instead of the superclass's method </a:t>
            </a:r>
          </a:p>
          <a:p>
            <a:endParaRPr lang="en-US" dirty="0"/>
          </a:p>
        </p:txBody>
      </p:sp>
    </p:spTree>
    <p:extLst>
      <p:ext uri="{BB962C8B-B14F-4D97-AF65-F5344CB8AC3E}">
        <p14:creationId xmlns:p14="http://schemas.microsoft.com/office/powerpoint/2010/main" val="2124655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96D8-AF24-426D-A8E6-523D175F0F27}"/>
              </a:ext>
            </a:extLst>
          </p:cNvPr>
          <p:cNvSpPr>
            <a:spLocks noGrp="1"/>
          </p:cNvSpPr>
          <p:nvPr>
            <p:ph type="title"/>
          </p:nvPr>
        </p:nvSpPr>
        <p:spPr>
          <a:xfrm>
            <a:off x="1737760" y="271959"/>
            <a:ext cx="9977161" cy="1477328"/>
          </a:xfrm>
        </p:spPr>
        <p:txBody>
          <a:bodyPr/>
          <a:lstStyle/>
          <a:p>
            <a:r>
              <a:rPr lang="en-US" dirty="0"/>
              <a:t>Constructor vs Initializer </a:t>
            </a:r>
            <a:r>
              <a:rPr lang="en-US" dirty="0" err="1"/>
              <a:t>a.k.a</a:t>
            </a:r>
            <a:r>
              <a:rPr lang="en-US" dirty="0"/>
              <a:t> __new__ vs __</a:t>
            </a:r>
            <a:r>
              <a:rPr lang="en-US" dirty="0" err="1"/>
              <a:t>init</a:t>
            </a:r>
            <a:r>
              <a:rPr lang="en-US" dirty="0"/>
              <a:t>__</a:t>
            </a:r>
          </a:p>
        </p:txBody>
      </p:sp>
      <p:sp>
        <p:nvSpPr>
          <p:cNvPr id="3" name="Content Placeholder 2">
            <a:extLst>
              <a:ext uri="{FF2B5EF4-FFF2-40B4-BE49-F238E27FC236}">
                <a16:creationId xmlns:a16="http://schemas.microsoft.com/office/drawing/2014/main" id="{B443BFA7-F719-4D94-BAA7-BA7D533DB2AC}"/>
              </a:ext>
            </a:extLst>
          </p:cNvPr>
          <p:cNvSpPr>
            <a:spLocks noGrp="1"/>
          </p:cNvSpPr>
          <p:nvPr>
            <p:ph idx="1"/>
          </p:nvPr>
        </p:nvSpPr>
        <p:spPr>
          <a:xfrm>
            <a:off x="1272209" y="1749287"/>
            <a:ext cx="10232403" cy="4161935"/>
          </a:xfrm>
        </p:spPr>
        <p:txBody>
          <a:bodyPr/>
          <a:lstStyle/>
          <a:p>
            <a:r>
              <a:rPr lang="en-US" dirty="0"/>
              <a:t>Python is a little different; it has a constructor and an initializer. The constructor function is rarely used unless you're doing something exotic.</a:t>
            </a:r>
          </a:p>
          <a:p>
            <a:r>
              <a:rPr lang="en-US" dirty="0"/>
              <a:t>Python initialization method is the same as any other method, except it has a special name, __</a:t>
            </a:r>
            <a:r>
              <a:rPr lang="en-US" dirty="0" err="1"/>
              <a:t>init</a:t>
            </a:r>
            <a:r>
              <a:rPr lang="en-US" dirty="0"/>
              <a:t>__</a:t>
            </a:r>
          </a:p>
          <a:p>
            <a:r>
              <a:rPr lang="en-US" dirty="0"/>
              <a:t>You may never need to use the other Python constructor, but it helps to know it exists. </a:t>
            </a:r>
          </a:p>
          <a:p>
            <a:r>
              <a:rPr lang="en-US" dirty="0"/>
              <a:t>The constructor function is called __new__ as opposed to __</a:t>
            </a:r>
            <a:r>
              <a:rPr lang="en-US" dirty="0" err="1"/>
              <a:t>init</a:t>
            </a:r>
            <a:r>
              <a:rPr lang="en-US" dirty="0"/>
              <a:t>__, and accepts exactly one argument; the class that is being constructed (it is called </a:t>
            </a:r>
            <a:r>
              <a:rPr lang="en-US" i="1" dirty="0"/>
              <a:t>before </a:t>
            </a:r>
            <a:r>
              <a:rPr lang="en-US" dirty="0"/>
              <a:t>the object is constructed, so there is no self argument). It also has to return the newly created object. </a:t>
            </a:r>
          </a:p>
          <a:p>
            <a:endParaRPr lang="en-US" dirty="0"/>
          </a:p>
        </p:txBody>
      </p:sp>
      <p:sp>
        <p:nvSpPr>
          <p:cNvPr id="4" name="TextBox 3">
            <a:extLst>
              <a:ext uri="{FF2B5EF4-FFF2-40B4-BE49-F238E27FC236}">
                <a16:creationId xmlns:a16="http://schemas.microsoft.com/office/drawing/2014/main" id="{55BCF17B-8442-4B0B-BEEC-5A3B753DC715}"/>
              </a:ext>
            </a:extLst>
          </p:cNvPr>
          <p:cNvSpPr txBox="1"/>
          <p:nvPr/>
        </p:nvSpPr>
        <p:spPr>
          <a:xfrm>
            <a:off x="1272208" y="4946199"/>
            <a:ext cx="10442713" cy="1477328"/>
          </a:xfrm>
          <a:prstGeom prst="rect">
            <a:avLst/>
          </a:prstGeom>
          <a:noFill/>
        </p:spPr>
        <p:txBody>
          <a:bodyPr wrap="square" rtlCol="0">
            <a:spAutoFit/>
          </a:bodyPr>
          <a:lstStyle/>
          <a:p>
            <a:r>
              <a:rPr lang="en-US" b="1" dirty="0"/>
              <a:t>Note</a:t>
            </a:r>
            <a:r>
              <a:rPr lang="en-US" dirty="0"/>
              <a:t>: Never name a function of your own with leading and trailing double underscores. It may mean nothing to Python, but there's always the possibility that the designers of Python will add a function that has a special purpose with that name in the future, and when they do, your code will break. 	</a:t>
            </a:r>
          </a:p>
          <a:p>
            <a:endParaRPr lang="en-US" dirty="0"/>
          </a:p>
        </p:txBody>
      </p:sp>
    </p:spTree>
    <p:extLst>
      <p:ext uri="{BB962C8B-B14F-4D97-AF65-F5344CB8AC3E}">
        <p14:creationId xmlns:p14="http://schemas.microsoft.com/office/powerpoint/2010/main" val="722822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8149-623D-49F9-B7D1-7F72B2877BEC}"/>
              </a:ext>
            </a:extLst>
          </p:cNvPr>
          <p:cNvSpPr>
            <a:spLocks noGrp="1"/>
          </p:cNvSpPr>
          <p:nvPr>
            <p:ph type="title"/>
          </p:nvPr>
        </p:nvSpPr>
        <p:spPr>
          <a:xfrm>
            <a:off x="2592925" y="624110"/>
            <a:ext cx="8911687" cy="1280890"/>
          </a:xfrm>
        </p:spPr>
        <p:txBody>
          <a:bodyPr/>
          <a:lstStyle/>
          <a:p>
            <a:r>
              <a:rPr lang="en-US" dirty="0"/>
              <a:t>Miscellaneous</a:t>
            </a:r>
          </a:p>
        </p:txBody>
      </p:sp>
      <p:sp>
        <p:nvSpPr>
          <p:cNvPr id="3" name="Content Placeholder 2">
            <a:extLst>
              <a:ext uri="{FF2B5EF4-FFF2-40B4-BE49-F238E27FC236}">
                <a16:creationId xmlns:a16="http://schemas.microsoft.com/office/drawing/2014/main" id="{25B52761-CE6C-41B5-893D-A9160B16F149}"/>
              </a:ext>
            </a:extLst>
          </p:cNvPr>
          <p:cNvSpPr>
            <a:spLocks noGrp="1"/>
          </p:cNvSpPr>
          <p:nvPr>
            <p:ph idx="1"/>
          </p:nvPr>
        </p:nvSpPr>
        <p:spPr>
          <a:xfrm>
            <a:off x="1961322" y="1457739"/>
            <a:ext cx="9543290" cy="4665518"/>
          </a:xfrm>
        </p:spPr>
        <p:txBody>
          <a:bodyPr/>
          <a:lstStyle/>
          <a:p>
            <a:r>
              <a:rPr lang="en-US" dirty="0">
                <a:solidFill>
                  <a:srgbClr val="000000"/>
                </a:solidFill>
              </a:rPr>
              <a:t>A </a:t>
            </a:r>
            <a:r>
              <a:rPr lang="en-US" b="1" dirty="0">
                <a:solidFill>
                  <a:srgbClr val="000000"/>
                </a:solidFill>
              </a:rPr>
              <a:t>docstring</a:t>
            </a:r>
            <a:r>
              <a:rPr lang="en-US" dirty="0">
                <a:solidFill>
                  <a:srgbClr val="000000"/>
                </a:solidFill>
              </a:rPr>
              <a:t> should clearly and concisely summarize the purpose of the class or method it is describing. It should explain any parameters whose usage is not immediately obvious, and is also a good place to include short examples of how to use the API.</a:t>
            </a:r>
          </a:p>
          <a:p>
            <a:r>
              <a:rPr lang="en-US" dirty="0"/>
              <a:t>As our projects grow, it can become difficult to find the one class that needs to be edited among the many classes we've defined. We modularizes the code my creating separate modules. </a:t>
            </a:r>
            <a:r>
              <a:rPr lang="en-US" b="1" dirty="0"/>
              <a:t>Modules</a:t>
            </a:r>
            <a:r>
              <a:rPr lang="en-US" dirty="0"/>
              <a:t> are simply Python files, nothing more. The single file in our small program is a module. </a:t>
            </a:r>
          </a:p>
          <a:p>
            <a:r>
              <a:rPr lang="en-US" dirty="0"/>
              <a:t>A </a:t>
            </a:r>
            <a:r>
              <a:rPr lang="en-US" b="1" dirty="0"/>
              <a:t>package </a:t>
            </a:r>
            <a:r>
              <a:rPr lang="en-US" dirty="0"/>
              <a:t>is a collection of modules in a folder.</a:t>
            </a:r>
          </a:p>
        </p:txBody>
      </p:sp>
    </p:spTree>
    <p:extLst>
      <p:ext uri="{BB962C8B-B14F-4D97-AF65-F5344CB8AC3E}">
        <p14:creationId xmlns:p14="http://schemas.microsoft.com/office/powerpoint/2010/main" val="275990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EE38-7C71-45A4-A8C0-2B40A998C3E0}"/>
              </a:ext>
            </a:extLst>
          </p:cNvPr>
          <p:cNvSpPr>
            <a:spLocks noGrp="1"/>
          </p:cNvSpPr>
          <p:nvPr>
            <p:ph type="title"/>
          </p:nvPr>
        </p:nvSpPr>
        <p:spPr/>
        <p:txBody>
          <a:bodyPr/>
          <a:lstStyle/>
          <a:p>
            <a:r>
              <a:rPr lang="en-US" dirty="0"/>
              <a:t>Quick Recap: Session 1 </a:t>
            </a:r>
          </a:p>
        </p:txBody>
      </p:sp>
      <p:sp>
        <p:nvSpPr>
          <p:cNvPr id="3" name="Content Placeholder 2">
            <a:extLst>
              <a:ext uri="{FF2B5EF4-FFF2-40B4-BE49-F238E27FC236}">
                <a16:creationId xmlns:a16="http://schemas.microsoft.com/office/drawing/2014/main" id="{0D5434EC-0C34-43E2-A875-D9CC69DB33B0}"/>
              </a:ext>
            </a:extLst>
          </p:cNvPr>
          <p:cNvSpPr>
            <a:spLocks noGrp="1"/>
          </p:cNvSpPr>
          <p:nvPr>
            <p:ph idx="1"/>
          </p:nvPr>
        </p:nvSpPr>
        <p:spPr/>
        <p:txBody>
          <a:bodyPr/>
          <a:lstStyle/>
          <a:p>
            <a:r>
              <a:rPr lang="en-US" dirty="0"/>
              <a:t>Python Intro, Use Cases and benefits</a:t>
            </a:r>
          </a:p>
          <a:p>
            <a:r>
              <a:rPr lang="en-US" dirty="0"/>
              <a:t>Object Mutability: id, type </a:t>
            </a:r>
          </a:p>
          <a:p>
            <a:r>
              <a:rPr lang="en-US" dirty="0"/>
              <a:t>Lists, Tuple, dictionary and sets : Creation, updating the value and other operations</a:t>
            </a:r>
          </a:p>
          <a:p>
            <a:r>
              <a:rPr lang="en-US" dirty="0"/>
              <a:t>Various operation on Strings:  split, strip, find, replace etc..</a:t>
            </a:r>
          </a:p>
          <a:p>
            <a:r>
              <a:rPr lang="en-US" dirty="0"/>
              <a:t>Conditional Constructs: if else</a:t>
            </a:r>
          </a:p>
          <a:p>
            <a:r>
              <a:rPr lang="en-US" dirty="0"/>
              <a:t>Looping Constructs : for , while</a:t>
            </a:r>
          </a:p>
          <a:p>
            <a:r>
              <a:rPr lang="en-US" dirty="0"/>
              <a:t>Questions/Clarifications?</a:t>
            </a:r>
          </a:p>
        </p:txBody>
      </p:sp>
    </p:spTree>
    <p:extLst>
      <p:ext uri="{BB962C8B-B14F-4D97-AF65-F5344CB8AC3E}">
        <p14:creationId xmlns:p14="http://schemas.microsoft.com/office/powerpoint/2010/main" val="135659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A89C-7CAD-424D-9FC5-CBEC2F796424}"/>
              </a:ext>
            </a:extLst>
          </p:cNvPr>
          <p:cNvSpPr>
            <a:spLocks noGrp="1"/>
          </p:cNvSpPr>
          <p:nvPr>
            <p:ph type="title"/>
          </p:nvPr>
        </p:nvSpPr>
        <p:spPr/>
        <p:txBody>
          <a:bodyPr/>
          <a:lstStyle/>
          <a:p>
            <a:r>
              <a:rPr lang="en-US" dirty="0"/>
              <a:t>Absolute imports and Relative imports </a:t>
            </a:r>
          </a:p>
        </p:txBody>
      </p:sp>
      <p:sp>
        <p:nvSpPr>
          <p:cNvPr id="3" name="Content Placeholder 2">
            <a:extLst>
              <a:ext uri="{FF2B5EF4-FFF2-40B4-BE49-F238E27FC236}">
                <a16:creationId xmlns:a16="http://schemas.microsoft.com/office/drawing/2014/main" id="{B4632D7A-36FF-4CEC-B7F2-1AF999EBEB9C}"/>
              </a:ext>
            </a:extLst>
          </p:cNvPr>
          <p:cNvSpPr>
            <a:spLocks noGrp="1"/>
          </p:cNvSpPr>
          <p:nvPr>
            <p:ph idx="1"/>
          </p:nvPr>
        </p:nvSpPr>
        <p:spPr>
          <a:xfrm>
            <a:off x="7125254" y="1577009"/>
            <a:ext cx="4920972" cy="4334213"/>
          </a:xfrm>
        </p:spPr>
        <p:txBody>
          <a:bodyPr numCol="1">
            <a:normAutofit/>
          </a:bodyPr>
          <a:lstStyle/>
          <a:p>
            <a:pPr marL="0" indent="0" algn="just">
              <a:buNone/>
            </a:pPr>
            <a:r>
              <a:rPr lang="en-US" b="1" dirty="0"/>
              <a:t>Relative imports </a:t>
            </a:r>
            <a:r>
              <a:rPr lang="en-US" dirty="0"/>
              <a:t>are basically a way of saying find a class, function, or module as it is positioned relative to the current module. </a:t>
            </a:r>
          </a:p>
        </p:txBody>
      </p:sp>
      <p:pic>
        <p:nvPicPr>
          <p:cNvPr id="4" name="Picture 3">
            <a:extLst>
              <a:ext uri="{FF2B5EF4-FFF2-40B4-BE49-F238E27FC236}">
                <a16:creationId xmlns:a16="http://schemas.microsoft.com/office/drawing/2014/main" id="{89F087A3-090D-4848-8668-4E0C61901276}"/>
              </a:ext>
            </a:extLst>
          </p:cNvPr>
          <p:cNvPicPr>
            <a:picLocks noChangeAspect="1"/>
          </p:cNvPicPr>
          <p:nvPr/>
        </p:nvPicPr>
        <p:blipFill>
          <a:blip r:embed="rId2"/>
          <a:stretch>
            <a:fillRect/>
          </a:stretch>
        </p:blipFill>
        <p:spPr>
          <a:xfrm>
            <a:off x="1109119" y="2857899"/>
            <a:ext cx="5710097" cy="2280331"/>
          </a:xfrm>
          <a:prstGeom prst="rect">
            <a:avLst/>
          </a:prstGeom>
        </p:spPr>
      </p:pic>
      <p:pic>
        <p:nvPicPr>
          <p:cNvPr id="5" name="Picture 4">
            <a:extLst>
              <a:ext uri="{FF2B5EF4-FFF2-40B4-BE49-F238E27FC236}">
                <a16:creationId xmlns:a16="http://schemas.microsoft.com/office/drawing/2014/main" id="{3AA29106-DDAE-4829-A652-772673C994CC}"/>
              </a:ext>
            </a:extLst>
          </p:cNvPr>
          <p:cNvPicPr>
            <a:picLocks noChangeAspect="1"/>
          </p:cNvPicPr>
          <p:nvPr/>
        </p:nvPicPr>
        <p:blipFill>
          <a:blip r:embed="rId3"/>
          <a:stretch>
            <a:fillRect/>
          </a:stretch>
        </p:blipFill>
        <p:spPr>
          <a:xfrm>
            <a:off x="6944140" y="3342961"/>
            <a:ext cx="5049692" cy="565150"/>
          </a:xfrm>
          <a:prstGeom prst="rect">
            <a:avLst/>
          </a:prstGeom>
        </p:spPr>
      </p:pic>
      <p:sp>
        <p:nvSpPr>
          <p:cNvPr id="8" name="TextBox 7">
            <a:extLst>
              <a:ext uri="{FF2B5EF4-FFF2-40B4-BE49-F238E27FC236}">
                <a16:creationId xmlns:a16="http://schemas.microsoft.com/office/drawing/2014/main" id="{AA1CCBBA-8629-4EE4-9656-B40842B0E06F}"/>
              </a:ext>
            </a:extLst>
          </p:cNvPr>
          <p:cNvSpPr txBox="1"/>
          <p:nvPr/>
        </p:nvSpPr>
        <p:spPr>
          <a:xfrm>
            <a:off x="7125254" y="2893085"/>
            <a:ext cx="4614933" cy="369332"/>
          </a:xfrm>
          <a:prstGeom prst="rect">
            <a:avLst/>
          </a:prstGeom>
          <a:noFill/>
        </p:spPr>
        <p:txBody>
          <a:bodyPr wrap="square" rtlCol="0">
            <a:spAutoFit/>
          </a:bodyPr>
          <a:lstStyle/>
          <a:p>
            <a:r>
              <a:rPr lang="en-US" dirty="0"/>
              <a:t>From Current Directory</a:t>
            </a:r>
          </a:p>
        </p:txBody>
      </p:sp>
      <p:sp>
        <p:nvSpPr>
          <p:cNvPr id="10" name="TextBox 9">
            <a:extLst>
              <a:ext uri="{FF2B5EF4-FFF2-40B4-BE49-F238E27FC236}">
                <a16:creationId xmlns:a16="http://schemas.microsoft.com/office/drawing/2014/main" id="{B218440B-23BF-4DC9-9730-AFCC9B48070C}"/>
              </a:ext>
            </a:extLst>
          </p:cNvPr>
          <p:cNvSpPr txBox="1"/>
          <p:nvPr/>
        </p:nvSpPr>
        <p:spPr>
          <a:xfrm>
            <a:off x="7048768" y="4082553"/>
            <a:ext cx="4614933" cy="369332"/>
          </a:xfrm>
          <a:prstGeom prst="rect">
            <a:avLst/>
          </a:prstGeom>
          <a:noFill/>
        </p:spPr>
        <p:txBody>
          <a:bodyPr wrap="square" rtlCol="0">
            <a:spAutoFit/>
          </a:bodyPr>
          <a:lstStyle/>
          <a:p>
            <a:r>
              <a:rPr lang="en-US" dirty="0"/>
              <a:t>From Directory one level up</a:t>
            </a:r>
          </a:p>
        </p:txBody>
      </p:sp>
      <p:pic>
        <p:nvPicPr>
          <p:cNvPr id="11" name="Picture 10">
            <a:extLst>
              <a:ext uri="{FF2B5EF4-FFF2-40B4-BE49-F238E27FC236}">
                <a16:creationId xmlns:a16="http://schemas.microsoft.com/office/drawing/2014/main" id="{4B97ED2A-0168-458E-99B8-4433C320928C}"/>
              </a:ext>
            </a:extLst>
          </p:cNvPr>
          <p:cNvPicPr>
            <a:picLocks noChangeAspect="1"/>
          </p:cNvPicPr>
          <p:nvPr/>
        </p:nvPicPr>
        <p:blipFill>
          <a:blip r:embed="rId4"/>
          <a:stretch>
            <a:fillRect/>
          </a:stretch>
        </p:blipFill>
        <p:spPr>
          <a:xfrm>
            <a:off x="6944139" y="4616404"/>
            <a:ext cx="5049692" cy="565149"/>
          </a:xfrm>
          <a:prstGeom prst="rect">
            <a:avLst/>
          </a:prstGeom>
        </p:spPr>
      </p:pic>
      <p:sp>
        <p:nvSpPr>
          <p:cNvPr id="6" name="TextBox 5">
            <a:extLst>
              <a:ext uri="{FF2B5EF4-FFF2-40B4-BE49-F238E27FC236}">
                <a16:creationId xmlns:a16="http://schemas.microsoft.com/office/drawing/2014/main" id="{D448AE57-69FE-44F9-8E74-CB47BEA3F76A}"/>
              </a:ext>
            </a:extLst>
          </p:cNvPr>
          <p:cNvSpPr txBox="1"/>
          <p:nvPr/>
        </p:nvSpPr>
        <p:spPr>
          <a:xfrm>
            <a:off x="1109119" y="1577009"/>
            <a:ext cx="5557124" cy="1200329"/>
          </a:xfrm>
          <a:prstGeom prst="rect">
            <a:avLst/>
          </a:prstGeom>
          <a:noFill/>
        </p:spPr>
        <p:txBody>
          <a:bodyPr wrap="square" rtlCol="0">
            <a:spAutoFit/>
          </a:bodyPr>
          <a:lstStyle/>
          <a:p>
            <a:r>
              <a:rPr lang="en-US" b="1" dirty="0"/>
              <a:t>Absolute imports </a:t>
            </a:r>
            <a:r>
              <a:rPr lang="en-US" dirty="0"/>
              <a:t>specify the complete path to the module, function, or path we want to import.</a:t>
            </a:r>
          </a:p>
          <a:p>
            <a:endParaRPr lang="en-US" dirty="0"/>
          </a:p>
        </p:txBody>
      </p:sp>
    </p:spTree>
    <p:extLst>
      <p:ext uri="{BB962C8B-B14F-4D97-AF65-F5344CB8AC3E}">
        <p14:creationId xmlns:p14="http://schemas.microsoft.com/office/powerpoint/2010/main" val="2911534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2AAA-CE88-4CF6-9FE1-17504DD7C168}"/>
              </a:ext>
            </a:extLst>
          </p:cNvPr>
          <p:cNvSpPr>
            <a:spLocks noGrp="1"/>
          </p:cNvSpPr>
          <p:nvPr>
            <p:ph type="title"/>
          </p:nvPr>
        </p:nvSpPr>
        <p:spPr/>
        <p:txBody>
          <a:bodyPr/>
          <a:lstStyle/>
          <a:p>
            <a:r>
              <a:rPr lang="en-US" dirty="0"/>
              <a:t>Private Methods/Attributes in Python ??</a:t>
            </a:r>
          </a:p>
        </p:txBody>
      </p:sp>
      <p:sp>
        <p:nvSpPr>
          <p:cNvPr id="3" name="Content Placeholder 2">
            <a:extLst>
              <a:ext uri="{FF2B5EF4-FFF2-40B4-BE49-F238E27FC236}">
                <a16:creationId xmlns:a16="http://schemas.microsoft.com/office/drawing/2014/main" id="{8D886EBE-F825-4275-BA3E-38725D9A3024}"/>
              </a:ext>
            </a:extLst>
          </p:cNvPr>
          <p:cNvSpPr>
            <a:spLocks noGrp="1"/>
          </p:cNvSpPr>
          <p:nvPr>
            <p:ph idx="1"/>
          </p:nvPr>
        </p:nvSpPr>
        <p:spPr>
          <a:xfrm>
            <a:off x="2014330" y="1537252"/>
            <a:ext cx="9490282" cy="4373970"/>
          </a:xfrm>
        </p:spPr>
        <p:txBody>
          <a:bodyPr>
            <a:normAutofit lnSpcReduction="10000"/>
          </a:bodyPr>
          <a:lstStyle/>
          <a:p>
            <a:r>
              <a:rPr lang="en-US" dirty="0"/>
              <a:t>Python doesn’t provide private methods or attributes, it provides unenforced guidelines and best practices. Technically, all methods and attributes on a class are publicly available. </a:t>
            </a:r>
          </a:p>
          <a:p>
            <a:r>
              <a:rPr lang="en-US" dirty="0"/>
              <a:t>we can put a note in docstrings indicating that the method is meant for internal use only.</a:t>
            </a:r>
          </a:p>
          <a:p>
            <a:r>
              <a:rPr lang="en-US" dirty="0"/>
              <a:t>By convention, we should also prefix an attribute or method with an underscore character, _. Python programmers will interpret this as </a:t>
            </a:r>
            <a:r>
              <a:rPr lang="en-US" i="1" dirty="0"/>
              <a:t>"this is an internal variable, think three times before accessing it directly"</a:t>
            </a:r>
            <a:r>
              <a:rPr lang="en-US" dirty="0"/>
              <a:t>.</a:t>
            </a:r>
          </a:p>
          <a:p>
            <a:r>
              <a:rPr lang="en-US" dirty="0"/>
              <a:t>Another way to prevent outside objects don't access a property or method: prefix it with a </a:t>
            </a:r>
            <a:r>
              <a:rPr lang="en-US" b="1" dirty="0"/>
              <a:t>double underscore</a:t>
            </a:r>
            <a:r>
              <a:rPr lang="en-US" dirty="0"/>
              <a:t>, __. This will perform </a:t>
            </a:r>
            <a:r>
              <a:rPr lang="en-US" b="1" dirty="0"/>
              <a:t>name mangling </a:t>
            </a:r>
            <a:r>
              <a:rPr lang="en-US" dirty="0"/>
              <a:t>on the attribute in question. </a:t>
            </a:r>
          </a:p>
          <a:p>
            <a:r>
              <a:rPr lang="en-US" dirty="0"/>
              <a:t>Still the method can still be called by outside objects if they really want to do it, but it requires extra work and is a strong indicator that you demand that your attribute remains private.</a:t>
            </a:r>
          </a:p>
        </p:txBody>
      </p:sp>
      <p:sp>
        <p:nvSpPr>
          <p:cNvPr id="4" name="TextBox 3">
            <a:extLst>
              <a:ext uri="{FF2B5EF4-FFF2-40B4-BE49-F238E27FC236}">
                <a16:creationId xmlns:a16="http://schemas.microsoft.com/office/drawing/2014/main" id="{D0218AB3-F6D8-421F-9FD0-AD6164C3B7A6}"/>
              </a:ext>
            </a:extLst>
          </p:cNvPr>
          <p:cNvSpPr txBox="1"/>
          <p:nvPr/>
        </p:nvSpPr>
        <p:spPr>
          <a:xfrm>
            <a:off x="1603513" y="5672683"/>
            <a:ext cx="10230678" cy="830997"/>
          </a:xfrm>
          <a:prstGeom prst="rect">
            <a:avLst/>
          </a:prstGeom>
          <a:noFill/>
        </p:spPr>
        <p:txBody>
          <a:bodyPr wrap="square" rtlCol="0">
            <a:spAutoFit/>
          </a:bodyPr>
          <a:lstStyle/>
          <a:p>
            <a:r>
              <a:rPr lang="en-US" sz="1600" b="1" dirty="0"/>
              <a:t>Note</a:t>
            </a:r>
            <a:r>
              <a:rPr lang="en-US" sz="1600" dirty="0"/>
              <a:t>: When we use a double underscore, the property is prefixed with</a:t>
            </a:r>
            <a:r>
              <a:rPr lang="en-US" sz="1600" b="1" dirty="0"/>
              <a:t> _&lt;</a:t>
            </a:r>
            <a:r>
              <a:rPr lang="en-US" sz="1600" b="1" dirty="0" err="1"/>
              <a:t>classname</a:t>
            </a:r>
            <a:r>
              <a:rPr lang="en-US" sz="1600" b="1" dirty="0"/>
              <a:t>&gt;</a:t>
            </a:r>
            <a:r>
              <a:rPr lang="en-US" sz="1600" dirty="0"/>
              <a:t>. When methods in the class internally access the variable, they are automatically </a:t>
            </a:r>
            <a:r>
              <a:rPr lang="en-US" sz="1600" dirty="0" err="1"/>
              <a:t>unmangled</a:t>
            </a:r>
            <a:r>
              <a:rPr lang="en-US" sz="1600" dirty="0"/>
              <a:t>. When external classes wish to access it, they have to do the name mangling themselves.</a:t>
            </a:r>
          </a:p>
        </p:txBody>
      </p:sp>
    </p:spTree>
    <p:extLst>
      <p:ext uri="{BB962C8B-B14F-4D97-AF65-F5344CB8AC3E}">
        <p14:creationId xmlns:p14="http://schemas.microsoft.com/office/powerpoint/2010/main" val="83577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9B12-BA34-4B2E-98EC-BA7E8E802BCA}"/>
              </a:ext>
            </a:extLst>
          </p:cNvPr>
          <p:cNvSpPr>
            <a:spLocks noGrp="1"/>
          </p:cNvSpPr>
          <p:nvPr>
            <p:ph type="title"/>
          </p:nvPr>
        </p:nvSpPr>
        <p:spPr/>
        <p:txBody>
          <a:bodyPr/>
          <a:lstStyle/>
          <a:p>
            <a:pPr algn="ctr"/>
            <a:r>
              <a:rPr lang="en-US" dirty="0"/>
              <a:t>Functions</a:t>
            </a:r>
          </a:p>
        </p:txBody>
      </p:sp>
      <p:sp>
        <p:nvSpPr>
          <p:cNvPr id="3" name="Content Placeholder 2">
            <a:extLst>
              <a:ext uri="{FF2B5EF4-FFF2-40B4-BE49-F238E27FC236}">
                <a16:creationId xmlns:a16="http://schemas.microsoft.com/office/drawing/2014/main" id="{D517A16C-0FCC-4A08-97D3-5A8D79AC36AC}"/>
              </a:ext>
            </a:extLst>
          </p:cNvPr>
          <p:cNvSpPr>
            <a:spLocks noGrp="1"/>
          </p:cNvSpPr>
          <p:nvPr>
            <p:ph idx="1"/>
          </p:nvPr>
        </p:nvSpPr>
        <p:spPr>
          <a:xfrm>
            <a:off x="2592925" y="1750142"/>
            <a:ext cx="8915400" cy="3777622"/>
          </a:xfrm>
        </p:spPr>
        <p:txBody>
          <a:bodyPr/>
          <a:lstStyle/>
          <a:p>
            <a:r>
              <a:rPr lang="en-US" dirty="0"/>
              <a:t>A function is a group of statements that can be call with a name of that function. Function defines within class statement also called method</a:t>
            </a:r>
          </a:p>
          <a:p>
            <a:r>
              <a:rPr lang="en-US" dirty="0"/>
              <a:t>In Python, We can pass a function as an argument to other function and also can return another function as return statement</a:t>
            </a:r>
          </a:p>
          <a:p>
            <a:r>
              <a:rPr lang="en-US" dirty="0"/>
              <a:t>The first string in the function body is called the function documentation string. It is used to document the function</a:t>
            </a:r>
          </a:p>
          <a:p>
            <a:r>
              <a:rPr lang="en-US" dirty="0"/>
              <a:t>A doc string is a string literal that occurs as the first statement in a module, function, class, or method definition.</a:t>
            </a:r>
          </a:p>
        </p:txBody>
      </p:sp>
      <p:pic>
        <p:nvPicPr>
          <p:cNvPr id="4" name="Picture 3">
            <a:extLst>
              <a:ext uri="{FF2B5EF4-FFF2-40B4-BE49-F238E27FC236}">
                <a16:creationId xmlns:a16="http://schemas.microsoft.com/office/drawing/2014/main" id="{3FEBDCCF-0D64-4A79-BB1B-9721E2DC4DF5}"/>
              </a:ext>
            </a:extLst>
          </p:cNvPr>
          <p:cNvPicPr>
            <a:picLocks noChangeAspect="1"/>
          </p:cNvPicPr>
          <p:nvPr/>
        </p:nvPicPr>
        <p:blipFill>
          <a:blip r:embed="rId2"/>
          <a:stretch>
            <a:fillRect/>
          </a:stretch>
        </p:blipFill>
        <p:spPr>
          <a:xfrm>
            <a:off x="2962275" y="4655022"/>
            <a:ext cx="6267450" cy="1971675"/>
          </a:xfrm>
          <a:prstGeom prst="rect">
            <a:avLst/>
          </a:prstGeom>
        </p:spPr>
      </p:pic>
    </p:spTree>
    <p:extLst>
      <p:ext uri="{BB962C8B-B14F-4D97-AF65-F5344CB8AC3E}">
        <p14:creationId xmlns:p14="http://schemas.microsoft.com/office/powerpoint/2010/main" val="335080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1932A-0672-475D-9DEA-4BFC8F7C8BBC}"/>
              </a:ext>
            </a:extLst>
          </p:cNvPr>
          <p:cNvSpPr>
            <a:spLocks noGrp="1"/>
          </p:cNvSpPr>
          <p:nvPr>
            <p:ph idx="1"/>
          </p:nvPr>
        </p:nvSpPr>
        <p:spPr>
          <a:xfrm>
            <a:off x="2211859" y="1643449"/>
            <a:ext cx="9292753" cy="4267773"/>
          </a:xfrm>
        </p:spPr>
        <p:txBody>
          <a:bodyPr/>
          <a:lstStyle/>
          <a:p>
            <a:r>
              <a:rPr lang="en-US" b="1" dirty="0"/>
              <a:t>Anonymous function :</a:t>
            </a:r>
          </a:p>
          <a:p>
            <a:r>
              <a:rPr lang="en-US" dirty="0"/>
              <a:t>Instead of using “</a:t>
            </a:r>
            <a:r>
              <a:rPr lang="en-US" b="1" dirty="0"/>
              <a:t>def</a:t>
            </a:r>
            <a:r>
              <a:rPr lang="en-US" dirty="0"/>
              <a:t>” keyword used “</a:t>
            </a:r>
            <a:r>
              <a:rPr lang="en-US" b="1" dirty="0"/>
              <a:t>lambda</a:t>
            </a:r>
            <a:r>
              <a:rPr lang="en-US" dirty="0"/>
              <a:t>” to create an anonymous function</a:t>
            </a:r>
          </a:p>
          <a:p>
            <a:r>
              <a:rPr lang="en-US" dirty="0"/>
              <a:t>“lambda” can take any number of arguments but return only one expression (don’t have explicit return)</a:t>
            </a:r>
          </a:p>
          <a:p>
            <a:r>
              <a:rPr lang="en-US" dirty="0"/>
              <a:t>“lambda” can ’t contain multiple expressions or commands</a:t>
            </a:r>
          </a:p>
          <a:p>
            <a:r>
              <a:rPr lang="en-US" dirty="0"/>
              <a:t>It can’t call direct to print as lambda expect an expression</a:t>
            </a:r>
          </a:p>
        </p:txBody>
      </p:sp>
      <p:sp>
        <p:nvSpPr>
          <p:cNvPr id="4" name="Title 1">
            <a:extLst>
              <a:ext uri="{FF2B5EF4-FFF2-40B4-BE49-F238E27FC236}">
                <a16:creationId xmlns:a16="http://schemas.microsoft.com/office/drawing/2014/main" id="{D1DC21CD-6D83-4F1B-AAC0-7623C216F62A}"/>
              </a:ext>
            </a:extLst>
          </p:cNvPr>
          <p:cNvSpPr txBox="1">
            <a:spLocks/>
          </p:cNvSpPr>
          <p:nvPr/>
        </p:nvSpPr>
        <p:spPr>
          <a:xfrm>
            <a:off x="2402391" y="36255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a:t>Lamda</a:t>
            </a:r>
            <a:r>
              <a:rPr lang="en-US" dirty="0"/>
              <a:t> Functions</a:t>
            </a:r>
          </a:p>
        </p:txBody>
      </p:sp>
      <p:pic>
        <p:nvPicPr>
          <p:cNvPr id="7" name="Picture 6">
            <a:extLst>
              <a:ext uri="{FF2B5EF4-FFF2-40B4-BE49-F238E27FC236}">
                <a16:creationId xmlns:a16="http://schemas.microsoft.com/office/drawing/2014/main" id="{F29C1213-35F8-4485-9615-C37E2715DF30}"/>
              </a:ext>
            </a:extLst>
          </p:cNvPr>
          <p:cNvPicPr>
            <a:picLocks noChangeAspect="1"/>
          </p:cNvPicPr>
          <p:nvPr/>
        </p:nvPicPr>
        <p:blipFill>
          <a:blip r:embed="rId2"/>
          <a:stretch>
            <a:fillRect/>
          </a:stretch>
        </p:blipFill>
        <p:spPr>
          <a:xfrm>
            <a:off x="3667125" y="4464006"/>
            <a:ext cx="4857750" cy="1019175"/>
          </a:xfrm>
          <a:prstGeom prst="rect">
            <a:avLst/>
          </a:prstGeom>
        </p:spPr>
      </p:pic>
      <p:sp>
        <p:nvSpPr>
          <p:cNvPr id="2" name="TextBox 1">
            <a:extLst>
              <a:ext uri="{FF2B5EF4-FFF2-40B4-BE49-F238E27FC236}">
                <a16:creationId xmlns:a16="http://schemas.microsoft.com/office/drawing/2014/main" id="{211E36C1-9601-4A8C-AFE4-72869D231433}"/>
              </a:ext>
            </a:extLst>
          </p:cNvPr>
          <p:cNvSpPr txBox="1"/>
          <p:nvPr/>
        </p:nvSpPr>
        <p:spPr>
          <a:xfrm>
            <a:off x="2063578" y="5782962"/>
            <a:ext cx="9441034" cy="646331"/>
          </a:xfrm>
          <a:prstGeom prst="rect">
            <a:avLst/>
          </a:prstGeom>
          <a:noFill/>
        </p:spPr>
        <p:txBody>
          <a:bodyPr wrap="square" rtlCol="0">
            <a:spAutoFit/>
          </a:bodyPr>
          <a:lstStyle/>
          <a:p>
            <a:r>
              <a:rPr lang="en-US" dirty="0"/>
              <a:t>Note: lambda is an expression whereas def is a statement. Since lambda is an expression, it can only contain other expressions (no statements are allowed)</a:t>
            </a:r>
          </a:p>
        </p:txBody>
      </p:sp>
    </p:spTree>
    <p:extLst>
      <p:ext uri="{BB962C8B-B14F-4D97-AF65-F5344CB8AC3E}">
        <p14:creationId xmlns:p14="http://schemas.microsoft.com/office/powerpoint/2010/main" val="243812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1B82-E864-41BE-9D36-34DEAEA8B888}"/>
              </a:ext>
            </a:extLst>
          </p:cNvPr>
          <p:cNvSpPr>
            <a:spLocks noGrp="1"/>
          </p:cNvSpPr>
          <p:nvPr>
            <p:ph type="title"/>
          </p:nvPr>
        </p:nvSpPr>
        <p:spPr/>
        <p:txBody>
          <a:bodyPr/>
          <a:lstStyle/>
          <a:p>
            <a:pPr algn="ctr"/>
            <a:r>
              <a:rPr lang="en-US" dirty="0"/>
              <a:t>Function Arguments</a:t>
            </a:r>
          </a:p>
        </p:txBody>
      </p:sp>
      <p:sp>
        <p:nvSpPr>
          <p:cNvPr id="3" name="Content Placeholder 2">
            <a:extLst>
              <a:ext uri="{FF2B5EF4-FFF2-40B4-BE49-F238E27FC236}">
                <a16:creationId xmlns:a16="http://schemas.microsoft.com/office/drawing/2014/main" id="{92150582-B925-493D-98CD-CB672AB42EC1}"/>
              </a:ext>
            </a:extLst>
          </p:cNvPr>
          <p:cNvSpPr>
            <a:spLocks noGrp="1"/>
          </p:cNvSpPr>
          <p:nvPr>
            <p:ph idx="1"/>
          </p:nvPr>
        </p:nvSpPr>
        <p:spPr>
          <a:xfrm>
            <a:off x="2308860" y="1905000"/>
            <a:ext cx="9310052" cy="4493902"/>
          </a:xfrm>
        </p:spPr>
        <p:txBody>
          <a:bodyPr>
            <a:normAutofit/>
          </a:bodyPr>
          <a:lstStyle/>
          <a:p>
            <a:r>
              <a:rPr lang="en-US" dirty="0"/>
              <a:t>In Python every variable contains the reference of real object.</a:t>
            </a:r>
          </a:p>
          <a:p>
            <a:r>
              <a:rPr lang="en-US" dirty="0"/>
              <a:t>So every variable we pass in function is pass by reference</a:t>
            </a:r>
          </a:p>
          <a:p>
            <a:pPr lvl="1"/>
            <a:r>
              <a:rPr lang="en-US" dirty="0"/>
              <a:t>but if it’s string or number object and we want to change that variable than it creates a local copy of that variable</a:t>
            </a:r>
          </a:p>
          <a:p>
            <a:pPr lvl="1"/>
            <a:r>
              <a:rPr lang="en-US" dirty="0"/>
              <a:t>And in case of list or dictionary or sets it’s always pass by reference</a:t>
            </a:r>
          </a:p>
          <a:p>
            <a:r>
              <a:rPr lang="en-US" dirty="0"/>
              <a:t>Type of Arguments:</a:t>
            </a:r>
          </a:p>
          <a:p>
            <a:pPr marL="457200" lvl="1" indent="0">
              <a:buNone/>
            </a:pPr>
            <a:r>
              <a:rPr lang="en-US" dirty="0"/>
              <a:t>We can call a function with following type of arguments:</a:t>
            </a:r>
          </a:p>
          <a:p>
            <a:pPr lvl="2"/>
            <a:r>
              <a:rPr lang="en-US" dirty="0"/>
              <a:t>Required Arguments</a:t>
            </a:r>
          </a:p>
          <a:p>
            <a:pPr lvl="2"/>
            <a:r>
              <a:rPr lang="en-US" dirty="0"/>
              <a:t>Optional/Default Arguments</a:t>
            </a:r>
          </a:p>
          <a:p>
            <a:pPr lvl="2"/>
            <a:r>
              <a:rPr lang="en-US" dirty="0"/>
              <a:t>Variable length Arguments</a:t>
            </a:r>
          </a:p>
          <a:p>
            <a:pPr lvl="2"/>
            <a:r>
              <a:rPr lang="en-US" dirty="0"/>
              <a:t>Keyword Arguments</a:t>
            </a:r>
          </a:p>
          <a:p>
            <a:pPr lvl="2"/>
            <a:endParaRPr lang="en-US" dirty="0"/>
          </a:p>
        </p:txBody>
      </p:sp>
    </p:spTree>
    <p:extLst>
      <p:ext uri="{BB962C8B-B14F-4D97-AF65-F5344CB8AC3E}">
        <p14:creationId xmlns:p14="http://schemas.microsoft.com/office/powerpoint/2010/main" val="206510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C3123-3A8A-4D45-85A8-A221DA10E40A}"/>
              </a:ext>
            </a:extLst>
          </p:cNvPr>
          <p:cNvSpPr>
            <a:spLocks noGrp="1"/>
          </p:cNvSpPr>
          <p:nvPr>
            <p:ph idx="1"/>
          </p:nvPr>
        </p:nvSpPr>
        <p:spPr>
          <a:xfrm>
            <a:off x="1988457" y="484816"/>
            <a:ext cx="9516155" cy="5426406"/>
          </a:xfrm>
        </p:spPr>
        <p:txBody>
          <a:bodyPr>
            <a:normAutofit/>
          </a:bodyPr>
          <a:lstStyle/>
          <a:p>
            <a:r>
              <a:rPr lang="en-US" dirty="0"/>
              <a:t>Required Arguments:</a:t>
            </a:r>
          </a:p>
          <a:p>
            <a:pPr lvl="1"/>
            <a:r>
              <a:rPr lang="en-US" dirty="0"/>
              <a:t>In this type arguments have no default values.</a:t>
            </a:r>
          </a:p>
          <a:p>
            <a:pPr lvl="1"/>
            <a:r>
              <a:rPr lang="en-US" dirty="0"/>
              <a:t>It’s simplest form of arguments and their order is main point for access.</a:t>
            </a:r>
          </a:p>
          <a:p>
            <a:pPr lvl="1"/>
            <a:r>
              <a:rPr lang="en-US" dirty="0"/>
              <a:t>if we missed any required argument while calling function than python will produce error.</a:t>
            </a:r>
          </a:p>
          <a:p>
            <a:pPr lvl="1"/>
            <a:endParaRPr lang="en-US" dirty="0"/>
          </a:p>
          <a:p>
            <a:pPr lvl="1"/>
            <a:endParaRPr lang="en-US" dirty="0"/>
          </a:p>
          <a:p>
            <a:r>
              <a:rPr lang="en-US" dirty="0"/>
              <a:t>Optional Arguments:</a:t>
            </a:r>
          </a:p>
          <a:p>
            <a:pPr lvl="1"/>
            <a:r>
              <a:rPr lang="en-US" dirty="0"/>
              <a:t>Arguments are not mandatory (Optional) and have default values. If signature is more difficult to remember than using keyword arguments with default values is helpful.</a:t>
            </a:r>
          </a:p>
        </p:txBody>
      </p:sp>
      <p:pic>
        <p:nvPicPr>
          <p:cNvPr id="4" name="Picture 3">
            <a:extLst>
              <a:ext uri="{FF2B5EF4-FFF2-40B4-BE49-F238E27FC236}">
                <a16:creationId xmlns:a16="http://schemas.microsoft.com/office/drawing/2014/main" id="{656AC9C5-A52A-4DBD-9478-65CA512C3DAB}"/>
              </a:ext>
            </a:extLst>
          </p:cNvPr>
          <p:cNvPicPr>
            <a:picLocks noChangeAspect="1"/>
          </p:cNvPicPr>
          <p:nvPr/>
        </p:nvPicPr>
        <p:blipFill>
          <a:blip r:embed="rId2"/>
          <a:stretch>
            <a:fillRect/>
          </a:stretch>
        </p:blipFill>
        <p:spPr>
          <a:xfrm>
            <a:off x="5957658" y="4242583"/>
            <a:ext cx="1323975" cy="923925"/>
          </a:xfrm>
          <a:prstGeom prst="rect">
            <a:avLst/>
          </a:prstGeom>
        </p:spPr>
      </p:pic>
      <p:pic>
        <p:nvPicPr>
          <p:cNvPr id="5" name="Picture 4">
            <a:extLst>
              <a:ext uri="{FF2B5EF4-FFF2-40B4-BE49-F238E27FC236}">
                <a16:creationId xmlns:a16="http://schemas.microsoft.com/office/drawing/2014/main" id="{0B1A5814-AE82-4302-AEFC-F12B15AA7F8C}"/>
              </a:ext>
            </a:extLst>
          </p:cNvPr>
          <p:cNvPicPr>
            <a:picLocks noChangeAspect="1"/>
          </p:cNvPicPr>
          <p:nvPr/>
        </p:nvPicPr>
        <p:blipFill>
          <a:blip r:embed="rId3"/>
          <a:stretch>
            <a:fillRect/>
          </a:stretch>
        </p:blipFill>
        <p:spPr>
          <a:xfrm>
            <a:off x="6179796" y="2119312"/>
            <a:ext cx="1133475" cy="847725"/>
          </a:xfrm>
          <a:prstGeom prst="rect">
            <a:avLst/>
          </a:prstGeom>
        </p:spPr>
      </p:pic>
    </p:spTree>
    <p:extLst>
      <p:ext uri="{BB962C8B-B14F-4D97-AF65-F5344CB8AC3E}">
        <p14:creationId xmlns:p14="http://schemas.microsoft.com/office/powerpoint/2010/main" val="174153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C3123-3A8A-4D45-85A8-A221DA10E40A}"/>
              </a:ext>
            </a:extLst>
          </p:cNvPr>
          <p:cNvSpPr>
            <a:spLocks noGrp="1"/>
          </p:cNvSpPr>
          <p:nvPr>
            <p:ph idx="1"/>
          </p:nvPr>
        </p:nvSpPr>
        <p:spPr>
          <a:xfrm>
            <a:off x="1988457" y="484816"/>
            <a:ext cx="9516155" cy="5426406"/>
          </a:xfrm>
        </p:spPr>
        <p:txBody>
          <a:bodyPr>
            <a:normAutofit/>
          </a:bodyPr>
          <a:lstStyle/>
          <a:p>
            <a:r>
              <a:rPr lang="en-US" dirty="0"/>
              <a:t>Variable length Arguments:</a:t>
            </a:r>
          </a:p>
          <a:p>
            <a:pPr lvl="1"/>
            <a:r>
              <a:rPr lang="en-US" dirty="0"/>
              <a:t>The arbitrary argument list is the third type to pass arguments to a function.</a:t>
            </a:r>
          </a:p>
          <a:p>
            <a:pPr lvl="1"/>
            <a:r>
              <a:rPr lang="en-US" dirty="0"/>
              <a:t>Intention is a signature with an extensible number of positional arguments it can be defined with the *</a:t>
            </a:r>
            <a:r>
              <a:rPr lang="en-US" dirty="0" err="1"/>
              <a:t>args</a:t>
            </a:r>
            <a:r>
              <a:rPr lang="en-US" dirty="0"/>
              <a:t> constructs. </a:t>
            </a:r>
          </a:p>
          <a:p>
            <a:pPr lvl="1"/>
            <a:r>
              <a:rPr lang="en-US" dirty="0"/>
              <a:t> In the function body, </a:t>
            </a:r>
            <a:r>
              <a:rPr lang="en-US" dirty="0" err="1"/>
              <a:t>args</a:t>
            </a:r>
            <a:r>
              <a:rPr lang="en-US" dirty="0"/>
              <a:t> will be a tuple of all the remaining positional </a:t>
            </a:r>
            <a:r>
              <a:rPr lang="en-US" dirty="0" err="1"/>
              <a:t>arguments.It’s</a:t>
            </a:r>
            <a:r>
              <a:rPr lang="en-US" dirty="0"/>
              <a:t> simplest form of arguments and their order is main point for access. </a:t>
            </a:r>
          </a:p>
          <a:p>
            <a:pPr lvl="1"/>
            <a:endParaRPr lang="en-US" dirty="0"/>
          </a:p>
          <a:p>
            <a:pPr marL="457200" lvl="1" indent="0">
              <a:buNone/>
            </a:pPr>
            <a:endParaRPr lang="en-US" dirty="0"/>
          </a:p>
        </p:txBody>
      </p:sp>
      <p:pic>
        <p:nvPicPr>
          <p:cNvPr id="2" name="Picture 1">
            <a:extLst>
              <a:ext uri="{FF2B5EF4-FFF2-40B4-BE49-F238E27FC236}">
                <a16:creationId xmlns:a16="http://schemas.microsoft.com/office/drawing/2014/main" id="{E49E7828-74BE-4F48-BD95-A0C37A23DE5E}"/>
              </a:ext>
            </a:extLst>
          </p:cNvPr>
          <p:cNvPicPr>
            <a:picLocks noChangeAspect="1"/>
          </p:cNvPicPr>
          <p:nvPr/>
        </p:nvPicPr>
        <p:blipFill>
          <a:blip r:embed="rId2"/>
          <a:stretch>
            <a:fillRect/>
          </a:stretch>
        </p:blipFill>
        <p:spPr>
          <a:xfrm>
            <a:off x="2681287" y="2826709"/>
            <a:ext cx="6829425" cy="2105025"/>
          </a:xfrm>
          <a:prstGeom prst="rect">
            <a:avLst/>
          </a:prstGeom>
        </p:spPr>
      </p:pic>
    </p:spTree>
    <p:extLst>
      <p:ext uri="{BB962C8B-B14F-4D97-AF65-F5344CB8AC3E}">
        <p14:creationId xmlns:p14="http://schemas.microsoft.com/office/powerpoint/2010/main" val="262503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C3123-3A8A-4D45-85A8-A221DA10E40A}"/>
              </a:ext>
            </a:extLst>
          </p:cNvPr>
          <p:cNvSpPr>
            <a:spLocks noGrp="1"/>
          </p:cNvSpPr>
          <p:nvPr>
            <p:ph idx="1"/>
          </p:nvPr>
        </p:nvSpPr>
        <p:spPr>
          <a:xfrm>
            <a:off x="1988457" y="484816"/>
            <a:ext cx="9516155" cy="5426406"/>
          </a:xfrm>
        </p:spPr>
        <p:txBody>
          <a:bodyPr>
            <a:normAutofit/>
          </a:bodyPr>
          <a:lstStyle/>
          <a:p>
            <a:r>
              <a:rPr lang="en-US" dirty="0"/>
              <a:t>Keyword Arguments:</a:t>
            </a:r>
          </a:p>
          <a:p>
            <a:pPr lvl="1"/>
            <a:r>
              <a:rPr lang="en-US" dirty="0"/>
              <a:t>The arbitrary keyword argument dictionary is the fourth type to pass arguments to functions.</a:t>
            </a:r>
          </a:p>
          <a:p>
            <a:pPr lvl="1"/>
            <a:r>
              <a:rPr lang="en-US" dirty="0"/>
              <a:t>If the function requires an undetermined series of named arguments, it is possible to use the **</a:t>
            </a:r>
            <a:r>
              <a:rPr lang="en-US" dirty="0" err="1"/>
              <a:t>kwargs</a:t>
            </a:r>
            <a:r>
              <a:rPr lang="en-US" dirty="0"/>
              <a:t> construct</a:t>
            </a:r>
          </a:p>
          <a:p>
            <a:pPr marL="457200" lvl="1" indent="0">
              <a:buNone/>
            </a:pPr>
            <a:endParaRPr lang="en-US" dirty="0"/>
          </a:p>
          <a:p>
            <a:pPr marL="457200" lvl="1" indent="0">
              <a:buNone/>
            </a:pPr>
            <a:endParaRPr lang="en-US" dirty="0"/>
          </a:p>
        </p:txBody>
      </p:sp>
      <p:pic>
        <p:nvPicPr>
          <p:cNvPr id="4" name="Picture 3">
            <a:extLst>
              <a:ext uri="{FF2B5EF4-FFF2-40B4-BE49-F238E27FC236}">
                <a16:creationId xmlns:a16="http://schemas.microsoft.com/office/drawing/2014/main" id="{885E00BE-8680-4319-AD64-96383B7228C0}"/>
              </a:ext>
            </a:extLst>
          </p:cNvPr>
          <p:cNvPicPr>
            <a:picLocks noChangeAspect="1"/>
          </p:cNvPicPr>
          <p:nvPr/>
        </p:nvPicPr>
        <p:blipFill>
          <a:blip r:embed="rId2"/>
          <a:stretch>
            <a:fillRect/>
          </a:stretch>
        </p:blipFill>
        <p:spPr>
          <a:xfrm>
            <a:off x="2823213" y="2461698"/>
            <a:ext cx="7553325" cy="2428875"/>
          </a:xfrm>
          <a:prstGeom prst="rect">
            <a:avLst/>
          </a:prstGeom>
        </p:spPr>
      </p:pic>
    </p:spTree>
    <p:extLst>
      <p:ext uri="{BB962C8B-B14F-4D97-AF65-F5344CB8AC3E}">
        <p14:creationId xmlns:p14="http://schemas.microsoft.com/office/powerpoint/2010/main" val="12343684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312</TotalTime>
  <Words>3608</Words>
  <Application>Microsoft Office PowerPoint</Application>
  <PresentationFormat>Widescreen</PresentationFormat>
  <Paragraphs>189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Century Gothic</vt:lpstr>
      <vt:lpstr>Ericsson Capital TT</vt:lpstr>
      <vt:lpstr>Wingdings 3</vt:lpstr>
      <vt:lpstr>Wisp</vt:lpstr>
      <vt:lpstr>Object Oriented Programming: Overview</vt:lpstr>
      <vt:lpstr>agenda</vt:lpstr>
      <vt:lpstr>Quick Recap: Session 1 </vt:lpstr>
      <vt:lpstr>Functions</vt:lpstr>
      <vt:lpstr>PowerPoint Presentation</vt:lpstr>
      <vt:lpstr>Function Arguments</vt:lpstr>
      <vt:lpstr>PowerPoint Presentation</vt:lpstr>
      <vt:lpstr>PowerPoint Presentation</vt:lpstr>
      <vt:lpstr>PowerPoint Presentation</vt:lpstr>
      <vt:lpstr>Handling exceptions </vt:lpstr>
      <vt:lpstr>Object Oriented Paradigm : Intro</vt:lpstr>
      <vt:lpstr>PowerPoint Presentation</vt:lpstr>
      <vt:lpstr>PowerPoint Presentation</vt:lpstr>
      <vt:lpstr>Things to Remember when modelling</vt:lpstr>
      <vt:lpstr>Object Relationships</vt:lpstr>
      <vt:lpstr>Object Relationships</vt:lpstr>
      <vt:lpstr>Misc Concepts</vt:lpstr>
      <vt:lpstr>Multiple Inheritance</vt:lpstr>
      <vt:lpstr>Case Study : Library Catalog</vt:lpstr>
      <vt:lpstr>Analysis (Continued)</vt:lpstr>
      <vt:lpstr>Analysis (Continued)</vt:lpstr>
      <vt:lpstr>Analysis (Continued)</vt:lpstr>
      <vt:lpstr>Analysis (Continued)</vt:lpstr>
      <vt:lpstr>Analysis (Continued)</vt:lpstr>
      <vt:lpstr>Key Takeaways:</vt:lpstr>
      <vt:lpstr>Classes</vt:lpstr>
      <vt:lpstr>Classes (Continued)</vt:lpstr>
      <vt:lpstr>Constructor vs Initializer a.k.a __new__ vs __init__</vt:lpstr>
      <vt:lpstr>Miscellaneous</vt:lpstr>
      <vt:lpstr>Absolute imports and Relative imports </vt:lpstr>
      <vt:lpstr>Private Methods/Attributes in Python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Overview</dc:title>
  <dc:creator>Gokkul Nath T S</dc:creator>
  <cp:lastModifiedBy>Gokkul Nath T S</cp:lastModifiedBy>
  <cp:revision>33</cp:revision>
  <dcterms:created xsi:type="dcterms:W3CDTF">2019-05-14T01:31:15Z</dcterms:created>
  <dcterms:modified xsi:type="dcterms:W3CDTF">2019-05-14T08:09:22Z</dcterms:modified>
</cp:coreProperties>
</file>