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5" r:id="rId4"/>
    <p:sldId id="266" r:id="rId5"/>
    <p:sldId id="276" r:id="rId6"/>
    <p:sldId id="277" r:id="rId7"/>
    <p:sldId id="267" r:id="rId8"/>
    <p:sldId id="278" r:id="rId9"/>
    <p:sldId id="268" r:id="rId10"/>
    <p:sldId id="269" r:id="rId11"/>
    <p:sldId id="271" r:id="rId12"/>
    <p:sldId id="270" r:id="rId13"/>
    <p:sldId id="272" r:id="rId14"/>
    <p:sldId id="273" r:id="rId15"/>
    <p:sldId id="279" r:id="rId16"/>
    <p:sldId id="274" r:id="rId17"/>
    <p:sldId id="282" r:id="rId18"/>
    <p:sldId id="281" r:id="rId19"/>
    <p:sldId id="280" r:id="rId20"/>
    <p:sldId id="264"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70" d="100"/>
          <a:sy n="70"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15-05-19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15-05-19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15-05-19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15-05-19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15-05-19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15-05-19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15-05-19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15-05-19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15-05-19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15-05-19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F58B2-6CD3-422A-9D44-DAA823E80D7B}"/>
              </a:ext>
            </a:extLst>
          </p:cNvPr>
          <p:cNvSpPr>
            <a:spLocks noGrp="1"/>
          </p:cNvSpPr>
          <p:nvPr>
            <p:ph type="ctrTitle"/>
          </p:nvPr>
        </p:nvSpPr>
        <p:spPr>
          <a:xfrm>
            <a:off x="2589213" y="1435768"/>
            <a:ext cx="9225799" cy="2799348"/>
          </a:xfrm>
        </p:spPr>
        <p:txBody>
          <a:bodyPr>
            <a:normAutofit/>
          </a:bodyPr>
          <a:lstStyle/>
          <a:p>
            <a:pPr lvl="0"/>
            <a:r>
              <a:rPr lang="en-US" dirty="0">
                <a:latin typeface="Ericsson Capital TT" panose="02000503000000020004" pitchFamily="2" charset="0"/>
              </a:rPr>
              <a:t>Iterators, Generators, Decorators and Applications</a:t>
            </a:r>
          </a:p>
        </p:txBody>
      </p:sp>
      <p:sp>
        <p:nvSpPr>
          <p:cNvPr id="3" name="Subtitle 2">
            <a:extLst>
              <a:ext uri="{FF2B5EF4-FFF2-40B4-BE49-F238E27FC236}">
                <a16:creationId xmlns:a16="http://schemas.microsoft.com/office/drawing/2014/main" id="{BC14CC0D-FA54-4BD5-BC7C-00951B1842B1}"/>
              </a:ext>
            </a:extLst>
          </p:cNvPr>
          <p:cNvSpPr>
            <a:spLocks noGrp="1"/>
          </p:cNvSpPr>
          <p:nvPr>
            <p:ph type="subTitle" idx="1"/>
          </p:nvPr>
        </p:nvSpPr>
        <p:spPr/>
        <p:txBody>
          <a:bodyPr/>
          <a:lstStyle/>
          <a:p>
            <a:r>
              <a:rPr lang="en-US" dirty="0"/>
              <a:t>Gokkul Nath T S (EGOKKUL)</a:t>
            </a:r>
          </a:p>
        </p:txBody>
      </p:sp>
    </p:spTree>
    <p:extLst>
      <p:ext uri="{BB962C8B-B14F-4D97-AF65-F5344CB8AC3E}">
        <p14:creationId xmlns:p14="http://schemas.microsoft.com/office/powerpoint/2010/main" val="2764137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D5D4C-A488-47B6-BC77-0149B7181457}"/>
              </a:ext>
            </a:extLst>
          </p:cNvPr>
          <p:cNvSpPr>
            <a:spLocks noGrp="1"/>
          </p:cNvSpPr>
          <p:nvPr>
            <p:ph type="title"/>
          </p:nvPr>
        </p:nvSpPr>
        <p:spPr/>
        <p:txBody>
          <a:bodyPr>
            <a:normAutofit/>
          </a:bodyPr>
          <a:lstStyle/>
          <a:p>
            <a:r>
              <a:rPr lang="en-US" dirty="0"/>
              <a:t>Generator vs Normal function</a:t>
            </a:r>
            <a:br>
              <a:rPr lang="en-US" dirty="0"/>
            </a:br>
            <a:endParaRPr lang="en-US" dirty="0"/>
          </a:p>
        </p:txBody>
      </p:sp>
      <p:sp>
        <p:nvSpPr>
          <p:cNvPr id="3" name="Content Placeholder 2">
            <a:extLst>
              <a:ext uri="{FF2B5EF4-FFF2-40B4-BE49-F238E27FC236}">
                <a16:creationId xmlns:a16="http://schemas.microsoft.com/office/drawing/2014/main" id="{1EAC9BDA-0DDC-4699-A703-34ED56DCC412}"/>
              </a:ext>
            </a:extLst>
          </p:cNvPr>
          <p:cNvSpPr>
            <a:spLocks noGrp="1"/>
          </p:cNvSpPr>
          <p:nvPr>
            <p:ph idx="1"/>
          </p:nvPr>
        </p:nvSpPr>
        <p:spPr/>
        <p:txBody>
          <a:bodyPr>
            <a:normAutofit fontScale="92500" lnSpcReduction="10000"/>
          </a:bodyPr>
          <a:lstStyle/>
          <a:p>
            <a:r>
              <a:rPr lang="en-US" dirty="0"/>
              <a:t>Generator function contains one or more yield statement.</a:t>
            </a:r>
          </a:p>
          <a:p>
            <a:r>
              <a:rPr lang="en-US" dirty="0"/>
              <a:t>When called, it returns an object (iterator) but does not start execution immediately.</a:t>
            </a:r>
          </a:p>
          <a:p>
            <a:r>
              <a:rPr lang="en-US" dirty="0"/>
              <a:t>Methods like __</a:t>
            </a:r>
            <a:r>
              <a:rPr lang="en-US" dirty="0" err="1"/>
              <a:t>iter</a:t>
            </a:r>
            <a:r>
              <a:rPr lang="en-US" dirty="0"/>
              <a:t>__() and __next__() are implemented automatically. So we can iterate through the items using next().</a:t>
            </a:r>
          </a:p>
          <a:p>
            <a:r>
              <a:rPr lang="en-US" dirty="0"/>
              <a:t>Once the function yields, the function is paused and the control is transferred to the caller.</a:t>
            </a:r>
          </a:p>
          <a:p>
            <a:r>
              <a:rPr lang="en-US" dirty="0"/>
              <a:t>Local variables and their states are remembered between successive calls.</a:t>
            </a:r>
          </a:p>
          <a:p>
            <a:r>
              <a:rPr lang="en-US" dirty="0"/>
              <a:t>Finally, when the function terminates, </a:t>
            </a:r>
            <a:r>
              <a:rPr lang="en-US" dirty="0" err="1"/>
              <a:t>StopIteration</a:t>
            </a:r>
            <a:r>
              <a:rPr lang="en-US" dirty="0"/>
              <a:t> is raised automatically on further calls.</a:t>
            </a:r>
          </a:p>
          <a:p>
            <a:pPr marL="0" indent="0">
              <a:buNone/>
            </a:pPr>
            <a:r>
              <a:rPr lang="en-US" b="1" dirty="0"/>
              <a:t>Note: </a:t>
            </a:r>
            <a:r>
              <a:rPr lang="en-US" dirty="0"/>
              <a:t>Generator object can be iterated only once. we can use generators with loops directly.</a:t>
            </a:r>
          </a:p>
        </p:txBody>
      </p:sp>
    </p:spTree>
    <p:extLst>
      <p:ext uri="{BB962C8B-B14F-4D97-AF65-F5344CB8AC3E}">
        <p14:creationId xmlns:p14="http://schemas.microsoft.com/office/powerpoint/2010/main" val="846433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E6F4-0A61-4E9D-B163-77D324591D02}"/>
              </a:ext>
            </a:extLst>
          </p:cNvPr>
          <p:cNvSpPr>
            <a:spLocks noGrp="1"/>
          </p:cNvSpPr>
          <p:nvPr>
            <p:ph type="title"/>
          </p:nvPr>
        </p:nvSpPr>
        <p:spPr/>
        <p:txBody>
          <a:bodyPr/>
          <a:lstStyle/>
          <a:p>
            <a:r>
              <a:rPr lang="en-US" dirty="0"/>
              <a:t>Why generators are used in Python?</a:t>
            </a:r>
            <a:br>
              <a:rPr lang="en-US" dirty="0"/>
            </a:br>
            <a:endParaRPr lang="en-US" dirty="0"/>
          </a:p>
        </p:txBody>
      </p:sp>
      <p:sp>
        <p:nvSpPr>
          <p:cNvPr id="3" name="Content Placeholder 2">
            <a:extLst>
              <a:ext uri="{FF2B5EF4-FFF2-40B4-BE49-F238E27FC236}">
                <a16:creationId xmlns:a16="http://schemas.microsoft.com/office/drawing/2014/main" id="{09610487-DDFE-484B-8C5F-FCFAD4664CE5}"/>
              </a:ext>
            </a:extLst>
          </p:cNvPr>
          <p:cNvSpPr>
            <a:spLocks noGrp="1"/>
          </p:cNvSpPr>
          <p:nvPr>
            <p:ph idx="1"/>
          </p:nvPr>
        </p:nvSpPr>
        <p:spPr/>
        <p:txBody>
          <a:bodyPr>
            <a:normAutofit/>
          </a:bodyPr>
          <a:lstStyle/>
          <a:p>
            <a:r>
              <a:rPr lang="en-US" dirty="0"/>
              <a:t>Easy to Implement:</a:t>
            </a:r>
          </a:p>
          <a:p>
            <a:pPr marL="457200" lvl="1" indent="0">
              <a:buNone/>
            </a:pPr>
            <a:r>
              <a:rPr lang="en-US" dirty="0"/>
              <a:t>Generators can be implemented in a clear and concise way as compared to their iterator class counterpart.</a:t>
            </a:r>
          </a:p>
          <a:p>
            <a:r>
              <a:rPr lang="en-US" dirty="0"/>
              <a:t>Memory Efficient:</a:t>
            </a:r>
          </a:p>
          <a:p>
            <a:pPr marL="457200" lvl="1" indent="0">
              <a:buNone/>
            </a:pPr>
            <a:r>
              <a:rPr lang="en-US" dirty="0"/>
              <a:t>A normal function to return a sequence will create the entire sequence in memory before returning the result. This is an overkill if the number of items in the sequence is very large. While generator implementation only produces one item at a time</a:t>
            </a:r>
          </a:p>
          <a:p>
            <a:r>
              <a:rPr lang="en-US" dirty="0"/>
              <a:t>Represent Infinite Stream:</a:t>
            </a:r>
          </a:p>
          <a:p>
            <a:pPr marL="457200" lvl="1" indent="0">
              <a:buNone/>
            </a:pPr>
            <a:r>
              <a:rPr lang="en-US" dirty="0"/>
              <a:t>Excellent medium to represent an infinite stream of data.</a:t>
            </a:r>
          </a:p>
          <a:p>
            <a:r>
              <a:rPr lang="en-US" dirty="0"/>
              <a:t>Pipelining Generators</a:t>
            </a:r>
          </a:p>
          <a:p>
            <a:endParaRPr lang="en-US" dirty="0"/>
          </a:p>
        </p:txBody>
      </p:sp>
    </p:spTree>
    <p:extLst>
      <p:ext uri="{BB962C8B-B14F-4D97-AF65-F5344CB8AC3E}">
        <p14:creationId xmlns:p14="http://schemas.microsoft.com/office/powerpoint/2010/main" val="79524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1150D-41C7-4D7C-8E33-177774096EAC}"/>
              </a:ext>
            </a:extLst>
          </p:cNvPr>
          <p:cNvSpPr>
            <a:spLocks noGrp="1"/>
          </p:cNvSpPr>
          <p:nvPr>
            <p:ph type="title"/>
          </p:nvPr>
        </p:nvSpPr>
        <p:spPr/>
        <p:txBody>
          <a:bodyPr/>
          <a:lstStyle/>
          <a:p>
            <a:r>
              <a:rPr lang="en-US" dirty="0"/>
              <a:t>Comprehensions</a:t>
            </a:r>
          </a:p>
        </p:txBody>
      </p:sp>
      <p:sp>
        <p:nvSpPr>
          <p:cNvPr id="3" name="Content Placeholder 2">
            <a:extLst>
              <a:ext uri="{FF2B5EF4-FFF2-40B4-BE49-F238E27FC236}">
                <a16:creationId xmlns:a16="http://schemas.microsoft.com/office/drawing/2014/main" id="{F1425427-59C9-46D5-9EEE-A93DFEE19ED4}"/>
              </a:ext>
            </a:extLst>
          </p:cNvPr>
          <p:cNvSpPr>
            <a:spLocks noGrp="1"/>
          </p:cNvSpPr>
          <p:nvPr>
            <p:ph idx="1"/>
          </p:nvPr>
        </p:nvSpPr>
        <p:spPr>
          <a:xfrm>
            <a:off x="2589212" y="1594022"/>
            <a:ext cx="8915400" cy="4317200"/>
          </a:xfrm>
        </p:spPr>
        <p:txBody>
          <a:bodyPr>
            <a:normAutofit lnSpcReduction="10000"/>
          </a:bodyPr>
          <a:lstStyle/>
          <a:p>
            <a:r>
              <a:rPr lang="en-US" dirty="0"/>
              <a:t>Comprehension:</a:t>
            </a:r>
          </a:p>
          <a:p>
            <a:pPr marL="457200" lvl="1" indent="0">
              <a:buNone/>
            </a:pPr>
            <a:r>
              <a:rPr lang="en-US" dirty="0"/>
              <a:t>Comprehension is an elegant and concise way to create new container item from an existing container item in Python.</a:t>
            </a:r>
          </a:p>
          <a:p>
            <a:r>
              <a:rPr lang="en-US" dirty="0"/>
              <a:t>Types:</a:t>
            </a:r>
          </a:p>
          <a:p>
            <a:pPr lvl="1"/>
            <a:r>
              <a:rPr lang="en-US" dirty="0"/>
              <a:t>List Comprehension</a:t>
            </a:r>
          </a:p>
          <a:p>
            <a:pPr marL="914400" lvl="2" indent="0">
              <a:buNone/>
            </a:pPr>
            <a:r>
              <a:rPr lang="en-US" dirty="0" err="1"/>
              <a:t>eg</a:t>
            </a:r>
            <a:r>
              <a:rPr lang="en-US" dirty="0"/>
              <a:t>: pow2 = [2 ** x for x in range(10)]</a:t>
            </a:r>
          </a:p>
          <a:p>
            <a:pPr lvl="1"/>
            <a:r>
              <a:rPr lang="en-US" dirty="0"/>
              <a:t>Dictionary Comprehension</a:t>
            </a:r>
          </a:p>
          <a:p>
            <a:pPr marL="914400" lvl="2" indent="0">
              <a:buNone/>
            </a:pPr>
            <a:r>
              <a:rPr lang="en-US" dirty="0" err="1"/>
              <a:t>eg</a:t>
            </a:r>
            <a:r>
              <a:rPr lang="en-US" dirty="0"/>
              <a:t>: </a:t>
            </a:r>
            <a:r>
              <a:rPr lang="en-US" dirty="0" err="1"/>
              <a:t>inv_dict</a:t>
            </a:r>
            <a:r>
              <a:rPr lang="en-US" dirty="0"/>
              <a:t> = { </a:t>
            </a:r>
            <a:r>
              <a:rPr lang="en-US" dirty="0" err="1"/>
              <a:t>v,k</a:t>
            </a:r>
            <a:r>
              <a:rPr lang="en-US" dirty="0"/>
              <a:t> for </a:t>
            </a:r>
            <a:r>
              <a:rPr lang="en-US" dirty="0" err="1"/>
              <a:t>k,v</a:t>
            </a:r>
            <a:r>
              <a:rPr lang="en-US" dirty="0"/>
              <a:t> in </a:t>
            </a:r>
            <a:r>
              <a:rPr lang="en-US" dirty="0" err="1"/>
              <a:t>dict.items</a:t>
            </a:r>
            <a:r>
              <a:rPr lang="en-US" dirty="0"/>
              <a:t>()}</a:t>
            </a:r>
          </a:p>
          <a:p>
            <a:pPr lvl="1"/>
            <a:r>
              <a:rPr lang="en-US" dirty="0"/>
              <a:t>Generator expression  :</a:t>
            </a:r>
          </a:p>
          <a:p>
            <a:pPr marL="914400" lvl="2" indent="0">
              <a:buNone/>
            </a:pPr>
            <a:r>
              <a:rPr lang="en-US" dirty="0" err="1"/>
              <a:t>eg</a:t>
            </a:r>
            <a:r>
              <a:rPr lang="en-US" dirty="0"/>
              <a:t>: # </a:t>
            </a:r>
            <a:r>
              <a:rPr lang="en-US" dirty="0" err="1"/>
              <a:t>Intialize</a:t>
            </a:r>
            <a:r>
              <a:rPr lang="en-US" dirty="0"/>
              <a:t> the list</a:t>
            </a:r>
          </a:p>
          <a:p>
            <a:pPr marL="914400" lvl="2" indent="0">
              <a:buNone/>
            </a:pPr>
            <a:r>
              <a:rPr lang="en-US" dirty="0"/>
              <a:t>	</a:t>
            </a:r>
            <a:r>
              <a:rPr lang="en-US" dirty="0" err="1"/>
              <a:t>my_list</a:t>
            </a:r>
            <a:r>
              <a:rPr lang="en-US" dirty="0"/>
              <a:t> = [1, 3, 6, 10]</a:t>
            </a:r>
          </a:p>
          <a:p>
            <a:pPr marL="914400" lvl="2" indent="0">
              <a:buNone/>
            </a:pPr>
            <a:r>
              <a:rPr lang="en-US" dirty="0"/>
              <a:t>	a = (x**2 for x in </a:t>
            </a:r>
            <a:r>
              <a:rPr lang="en-US" dirty="0" err="1"/>
              <a:t>my_list</a:t>
            </a:r>
            <a:r>
              <a:rPr lang="en-US" dirty="0"/>
              <a:t>)</a:t>
            </a:r>
          </a:p>
          <a:p>
            <a:pPr marL="914400" lvl="2" indent="0">
              <a:buNone/>
            </a:pPr>
            <a:r>
              <a:rPr lang="en-US" dirty="0"/>
              <a:t>sum(x**2 for x in </a:t>
            </a:r>
            <a:r>
              <a:rPr lang="en-US" dirty="0" err="1"/>
              <a:t>my_list</a:t>
            </a:r>
            <a:r>
              <a:rPr lang="en-US" dirty="0"/>
              <a:t>)</a:t>
            </a:r>
          </a:p>
        </p:txBody>
      </p:sp>
    </p:spTree>
    <p:extLst>
      <p:ext uri="{BB962C8B-B14F-4D97-AF65-F5344CB8AC3E}">
        <p14:creationId xmlns:p14="http://schemas.microsoft.com/office/powerpoint/2010/main" val="2654943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B054-7965-4BDE-A94D-C3593F76E7E0}"/>
              </a:ext>
            </a:extLst>
          </p:cNvPr>
          <p:cNvSpPr>
            <a:spLocks noGrp="1"/>
          </p:cNvSpPr>
          <p:nvPr>
            <p:ph type="title"/>
          </p:nvPr>
        </p:nvSpPr>
        <p:spPr>
          <a:xfrm>
            <a:off x="2069351" y="140137"/>
            <a:ext cx="8911687" cy="1280890"/>
          </a:xfrm>
        </p:spPr>
        <p:txBody>
          <a:bodyPr/>
          <a:lstStyle/>
          <a:p>
            <a:pPr algn="ctr"/>
            <a:r>
              <a:rPr lang="en-US" dirty="0"/>
              <a:t>Map, Filter and Reduce</a:t>
            </a:r>
          </a:p>
        </p:txBody>
      </p:sp>
      <p:sp>
        <p:nvSpPr>
          <p:cNvPr id="3" name="Content Placeholder 2">
            <a:extLst>
              <a:ext uri="{FF2B5EF4-FFF2-40B4-BE49-F238E27FC236}">
                <a16:creationId xmlns:a16="http://schemas.microsoft.com/office/drawing/2014/main" id="{CF2226B4-5715-4D83-9071-2BF50E2FA15B}"/>
              </a:ext>
            </a:extLst>
          </p:cNvPr>
          <p:cNvSpPr>
            <a:spLocks noGrp="1"/>
          </p:cNvSpPr>
          <p:nvPr>
            <p:ph idx="1"/>
          </p:nvPr>
        </p:nvSpPr>
        <p:spPr>
          <a:xfrm>
            <a:off x="1210962" y="1161535"/>
            <a:ext cx="10293650" cy="4749687"/>
          </a:xfrm>
        </p:spPr>
        <p:txBody>
          <a:bodyPr/>
          <a:lstStyle/>
          <a:p>
            <a:r>
              <a:rPr lang="en-US" b="1" dirty="0"/>
              <a:t>Map:</a:t>
            </a:r>
            <a:r>
              <a:rPr lang="en-US" dirty="0"/>
              <a:t> </a:t>
            </a:r>
          </a:p>
          <a:p>
            <a:pPr marL="457200" lvl="1" indent="0">
              <a:buNone/>
            </a:pPr>
            <a:r>
              <a:rPr lang="en-US" dirty="0"/>
              <a:t>Map applies a function to all the items in an </a:t>
            </a:r>
            <a:r>
              <a:rPr lang="en-US" dirty="0" err="1"/>
              <a:t>input_list</a:t>
            </a:r>
            <a:r>
              <a:rPr lang="en-US" dirty="0"/>
              <a:t>.</a:t>
            </a:r>
          </a:p>
          <a:p>
            <a:pPr marL="457200" lvl="1" indent="0">
              <a:buNone/>
            </a:pPr>
            <a:r>
              <a:rPr lang="en-US" dirty="0"/>
              <a:t>Syntax: map(</a:t>
            </a:r>
            <a:r>
              <a:rPr lang="en-US" dirty="0" err="1"/>
              <a:t>function_to_apply</a:t>
            </a:r>
            <a:r>
              <a:rPr lang="en-US" dirty="0"/>
              <a:t>, </a:t>
            </a:r>
            <a:r>
              <a:rPr lang="en-US" dirty="0" err="1"/>
              <a:t>list_of_inputs</a:t>
            </a:r>
            <a:r>
              <a:rPr lang="en-US" dirty="0"/>
              <a:t>)</a:t>
            </a:r>
          </a:p>
          <a:p>
            <a:pPr marL="57150" indent="0">
              <a:buNone/>
            </a:pPr>
            <a:r>
              <a:rPr lang="en-US" dirty="0"/>
              <a:t>Most of the times we use lambdas with map so I did the same. Instead of a list of inputs we can even have a list of functions! (See </a:t>
            </a:r>
            <a:r>
              <a:rPr lang="en-US" dirty="0" err="1"/>
              <a:t>Jupyter</a:t>
            </a:r>
            <a:r>
              <a:rPr lang="en-US" dirty="0"/>
              <a:t> for Examples)</a:t>
            </a:r>
          </a:p>
          <a:p>
            <a:endParaRPr lang="en-US" b="1" dirty="0"/>
          </a:p>
          <a:p>
            <a:r>
              <a:rPr lang="en-US" b="1" dirty="0"/>
              <a:t>Filter:</a:t>
            </a:r>
          </a:p>
          <a:p>
            <a:pPr marL="457200" lvl="1" indent="0">
              <a:buNone/>
            </a:pPr>
            <a:r>
              <a:rPr lang="en-US" dirty="0"/>
              <a:t>Filter creates a list of elements for which a function returns true. </a:t>
            </a:r>
          </a:p>
        </p:txBody>
      </p:sp>
      <p:pic>
        <p:nvPicPr>
          <p:cNvPr id="7" name="Picture 6">
            <a:extLst>
              <a:ext uri="{FF2B5EF4-FFF2-40B4-BE49-F238E27FC236}">
                <a16:creationId xmlns:a16="http://schemas.microsoft.com/office/drawing/2014/main" id="{055635B6-43C5-47A1-92E5-0A08EC25CAC7}"/>
              </a:ext>
            </a:extLst>
          </p:cNvPr>
          <p:cNvPicPr>
            <a:picLocks noChangeAspect="1"/>
          </p:cNvPicPr>
          <p:nvPr/>
        </p:nvPicPr>
        <p:blipFill>
          <a:blip r:embed="rId2"/>
          <a:stretch>
            <a:fillRect/>
          </a:stretch>
        </p:blipFill>
        <p:spPr>
          <a:xfrm>
            <a:off x="2597502" y="4355518"/>
            <a:ext cx="7334293" cy="1729786"/>
          </a:xfrm>
          <a:prstGeom prst="rect">
            <a:avLst/>
          </a:prstGeom>
        </p:spPr>
      </p:pic>
    </p:spTree>
    <p:extLst>
      <p:ext uri="{BB962C8B-B14F-4D97-AF65-F5344CB8AC3E}">
        <p14:creationId xmlns:p14="http://schemas.microsoft.com/office/powerpoint/2010/main" val="1125746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40FD2-B100-4A97-8B22-DDB72EEC12B1}"/>
              </a:ext>
            </a:extLst>
          </p:cNvPr>
          <p:cNvSpPr>
            <a:spLocks noGrp="1"/>
          </p:cNvSpPr>
          <p:nvPr>
            <p:ph idx="1"/>
          </p:nvPr>
        </p:nvSpPr>
        <p:spPr>
          <a:xfrm>
            <a:off x="1839678" y="1260391"/>
            <a:ext cx="9664934" cy="4650831"/>
          </a:xfrm>
        </p:spPr>
        <p:txBody>
          <a:bodyPr/>
          <a:lstStyle/>
          <a:p>
            <a:r>
              <a:rPr lang="en-US" b="1" dirty="0"/>
              <a:t>Reduce:</a:t>
            </a:r>
          </a:p>
          <a:p>
            <a:pPr marL="457200" lvl="1" indent="0">
              <a:buNone/>
            </a:pPr>
            <a:r>
              <a:rPr lang="en-US" dirty="0"/>
              <a:t>Reduce is a really useful function for performing some computation on a list and returning the result. It applies a rolling computation to sequential pairs of values in a list. </a:t>
            </a:r>
          </a:p>
          <a:p>
            <a:pPr marL="457200" lvl="1" indent="0">
              <a:buNone/>
            </a:pPr>
            <a:r>
              <a:rPr lang="en-US" dirty="0"/>
              <a:t>Normal Way : </a:t>
            </a:r>
          </a:p>
          <a:p>
            <a:pPr marL="457200" lvl="1" indent="0">
              <a:buNone/>
            </a:pPr>
            <a:endParaRPr lang="en-US" dirty="0"/>
          </a:p>
        </p:txBody>
      </p:sp>
      <p:pic>
        <p:nvPicPr>
          <p:cNvPr id="5" name="Picture 4">
            <a:extLst>
              <a:ext uri="{FF2B5EF4-FFF2-40B4-BE49-F238E27FC236}">
                <a16:creationId xmlns:a16="http://schemas.microsoft.com/office/drawing/2014/main" id="{6265A587-E43F-457B-857D-1603DB666F75}"/>
              </a:ext>
            </a:extLst>
          </p:cNvPr>
          <p:cNvPicPr>
            <a:picLocks noChangeAspect="1"/>
          </p:cNvPicPr>
          <p:nvPr/>
        </p:nvPicPr>
        <p:blipFill>
          <a:blip r:embed="rId2"/>
          <a:stretch>
            <a:fillRect/>
          </a:stretch>
        </p:blipFill>
        <p:spPr>
          <a:xfrm>
            <a:off x="1952083" y="2951941"/>
            <a:ext cx="3393583" cy="1705233"/>
          </a:xfrm>
          <a:prstGeom prst="rect">
            <a:avLst/>
          </a:prstGeom>
        </p:spPr>
      </p:pic>
      <p:sp>
        <p:nvSpPr>
          <p:cNvPr id="6" name="TextBox 5">
            <a:extLst>
              <a:ext uri="{FF2B5EF4-FFF2-40B4-BE49-F238E27FC236}">
                <a16:creationId xmlns:a16="http://schemas.microsoft.com/office/drawing/2014/main" id="{38B71671-68CF-4747-9FCC-1502FD672A0A}"/>
              </a:ext>
            </a:extLst>
          </p:cNvPr>
          <p:cNvSpPr txBox="1"/>
          <p:nvPr/>
        </p:nvSpPr>
        <p:spPr>
          <a:xfrm>
            <a:off x="7399057" y="2397258"/>
            <a:ext cx="2693773" cy="369332"/>
          </a:xfrm>
          <a:prstGeom prst="rect">
            <a:avLst/>
          </a:prstGeom>
          <a:noFill/>
        </p:spPr>
        <p:txBody>
          <a:bodyPr wrap="square" rtlCol="0">
            <a:spAutoFit/>
          </a:bodyPr>
          <a:lstStyle/>
          <a:p>
            <a:r>
              <a:rPr lang="en-US" dirty="0"/>
              <a:t>Using Reduce Method</a:t>
            </a:r>
          </a:p>
        </p:txBody>
      </p:sp>
      <p:pic>
        <p:nvPicPr>
          <p:cNvPr id="7" name="Picture 6">
            <a:extLst>
              <a:ext uri="{FF2B5EF4-FFF2-40B4-BE49-F238E27FC236}">
                <a16:creationId xmlns:a16="http://schemas.microsoft.com/office/drawing/2014/main" id="{CCA0135A-6EFE-42B4-9B8A-19A97F2D29C0}"/>
              </a:ext>
            </a:extLst>
          </p:cNvPr>
          <p:cNvPicPr>
            <a:picLocks noChangeAspect="1"/>
          </p:cNvPicPr>
          <p:nvPr/>
        </p:nvPicPr>
        <p:blipFill rotWithShape="1">
          <a:blip r:embed="rId3"/>
          <a:srcRect r="6010" b="6800"/>
          <a:stretch/>
        </p:blipFill>
        <p:spPr>
          <a:xfrm>
            <a:off x="5666471" y="2995190"/>
            <a:ext cx="6158946" cy="1394206"/>
          </a:xfrm>
          <a:prstGeom prst="rect">
            <a:avLst/>
          </a:prstGeom>
        </p:spPr>
      </p:pic>
    </p:spTree>
    <p:extLst>
      <p:ext uri="{BB962C8B-B14F-4D97-AF65-F5344CB8AC3E}">
        <p14:creationId xmlns:p14="http://schemas.microsoft.com/office/powerpoint/2010/main" val="1262965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DE2CB-84FB-4362-A841-B32D157E17EF}"/>
              </a:ext>
            </a:extLst>
          </p:cNvPr>
          <p:cNvSpPr>
            <a:spLocks noGrp="1"/>
          </p:cNvSpPr>
          <p:nvPr>
            <p:ph type="title"/>
          </p:nvPr>
        </p:nvSpPr>
        <p:spPr/>
        <p:txBody>
          <a:bodyPr/>
          <a:lstStyle/>
          <a:p>
            <a:r>
              <a:rPr lang="en-US" dirty="0"/>
              <a:t>Function – Misc. Concepts</a:t>
            </a:r>
          </a:p>
        </p:txBody>
      </p:sp>
      <p:sp>
        <p:nvSpPr>
          <p:cNvPr id="3" name="Content Placeholder 2">
            <a:extLst>
              <a:ext uri="{FF2B5EF4-FFF2-40B4-BE49-F238E27FC236}">
                <a16:creationId xmlns:a16="http://schemas.microsoft.com/office/drawing/2014/main" id="{1251301F-E579-4853-AA19-205EF9B8211F}"/>
              </a:ext>
            </a:extLst>
          </p:cNvPr>
          <p:cNvSpPr>
            <a:spLocks noGrp="1"/>
          </p:cNvSpPr>
          <p:nvPr>
            <p:ph idx="1"/>
          </p:nvPr>
        </p:nvSpPr>
        <p:spPr>
          <a:xfrm>
            <a:off x="2372497" y="1905000"/>
            <a:ext cx="9132115" cy="4006222"/>
          </a:xfrm>
        </p:spPr>
        <p:txBody>
          <a:bodyPr/>
          <a:lstStyle/>
          <a:p>
            <a:r>
              <a:rPr lang="en-US" dirty="0"/>
              <a:t>Function instances: After a function is defined, the function name then refers to a function instance.</a:t>
            </a:r>
          </a:p>
          <a:p>
            <a:r>
              <a:rPr lang="en-US" dirty="0"/>
              <a:t>Functions are </a:t>
            </a:r>
            <a:r>
              <a:rPr lang="en-US" i="1" dirty="0"/>
              <a:t>callable</a:t>
            </a:r>
            <a:r>
              <a:rPr lang="en-US" dirty="0"/>
              <a:t>. Because they are callable, they can be invoked.</a:t>
            </a:r>
          </a:p>
          <a:p>
            <a:pPr lvl="1"/>
            <a:r>
              <a:rPr lang="en-US" dirty="0"/>
              <a:t>In python 2 use : callable(object) to check if the object is callable</a:t>
            </a:r>
          </a:p>
          <a:p>
            <a:pPr lvl="1"/>
            <a:r>
              <a:rPr lang="en-US" dirty="0"/>
              <a:t>In Python 3 use : </a:t>
            </a:r>
            <a:r>
              <a:rPr lang="en-US" dirty="0" err="1"/>
              <a:t>hasattr</a:t>
            </a:r>
            <a:r>
              <a:rPr lang="en-US" dirty="0"/>
              <a:t> (object , ’__call__ ’) or </a:t>
            </a:r>
            <a:r>
              <a:rPr lang="en-US" dirty="0" err="1"/>
              <a:t>isinstance</a:t>
            </a:r>
            <a:r>
              <a:rPr lang="en-US" dirty="0"/>
              <a:t> (object , collections . Callable )</a:t>
            </a:r>
          </a:p>
          <a:p>
            <a:r>
              <a:rPr lang="en-US" dirty="0"/>
              <a:t>The invocation construct in Python is to add parentheses around any arguments to a callable object.</a:t>
            </a:r>
          </a:p>
          <a:p>
            <a:r>
              <a:rPr lang="en-US" dirty="0"/>
              <a:t>if a class implements the __call__ method, you can invoke instances of the class</a:t>
            </a:r>
          </a:p>
        </p:txBody>
      </p:sp>
    </p:spTree>
    <p:extLst>
      <p:ext uri="{BB962C8B-B14F-4D97-AF65-F5344CB8AC3E}">
        <p14:creationId xmlns:p14="http://schemas.microsoft.com/office/powerpoint/2010/main" val="2330899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C55EE7-46F1-4FCE-8963-702DFF955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263D7E-6486-45A2-97DB-422A8EDBC385}"/>
              </a:ext>
            </a:extLst>
          </p:cNvPr>
          <p:cNvSpPr>
            <a:spLocks noGrp="1"/>
          </p:cNvSpPr>
          <p:nvPr>
            <p:ph type="title"/>
          </p:nvPr>
        </p:nvSpPr>
        <p:spPr>
          <a:xfrm>
            <a:off x="649224" y="645106"/>
            <a:ext cx="5122652" cy="1259894"/>
          </a:xfrm>
        </p:spPr>
        <p:txBody>
          <a:bodyPr>
            <a:normAutofit/>
          </a:bodyPr>
          <a:lstStyle/>
          <a:p>
            <a:r>
              <a:rPr lang="en-US" dirty="0"/>
              <a:t>Decorators</a:t>
            </a:r>
          </a:p>
        </p:txBody>
      </p:sp>
      <p:sp>
        <p:nvSpPr>
          <p:cNvPr id="13" name="Rectangle 12">
            <a:extLst>
              <a:ext uri="{FF2B5EF4-FFF2-40B4-BE49-F238E27FC236}">
                <a16:creationId xmlns:a16="http://schemas.microsoft.com/office/drawing/2014/main" id="{84EFD645-DA65-4344-9A09-F1A9ECA78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3EF9898-DDDB-4E17-8E49-962E6DF29FF3}"/>
              </a:ext>
            </a:extLst>
          </p:cNvPr>
          <p:cNvSpPr>
            <a:spLocks noGrp="1"/>
          </p:cNvSpPr>
          <p:nvPr>
            <p:ph idx="1"/>
          </p:nvPr>
        </p:nvSpPr>
        <p:spPr>
          <a:xfrm>
            <a:off x="649225" y="2133600"/>
            <a:ext cx="5122652" cy="3759253"/>
          </a:xfrm>
        </p:spPr>
        <p:txBody>
          <a:bodyPr>
            <a:normAutofit/>
          </a:bodyPr>
          <a:lstStyle/>
          <a:p>
            <a:r>
              <a:rPr lang="en-US" dirty="0"/>
              <a:t>They are functions which modify the functionality of other functions. They help to make our code shorter and more Pythonic. </a:t>
            </a:r>
          </a:p>
          <a:p>
            <a:r>
              <a:rPr lang="en-US" dirty="0"/>
              <a:t>Decorators let you execute code before and after a function.</a:t>
            </a:r>
          </a:p>
          <a:p>
            <a:endParaRPr lang="en-US" dirty="0"/>
          </a:p>
        </p:txBody>
      </p:sp>
      <p:pic>
        <p:nvPicPr>
          <p:cNvPr id="5" name="Picture 4">
            <a:extLst>
              <a:ext uri="{FF2B5EF4-FFF2-40B4-BE49-F238E27FC236}">
                <a16:creationId xmlns:a16="http://schemas.microsoft.com/office/drawing/2014/main" id="{E3F2DF94-629C-41D2-9A3A-30B15C4AD7BC}"/>
              </a:ext>
            </a:extLst>
          </p:cNvPr>
          <p:cNvPicPr>
            <a:picLocks noChangeAspect="1"/>
          </p:cNvPicPr>
          <p:nvPr/>
        </p:nvPicPr>
        <p:blipFill>
          <a:blip r:embed="rId2"/>
          <a:stretch>
            <a:fillRect/>
          </a:stretch>
        </p:blipFill>
        <p:spPr>
          <a:xfrm>
            <a:off x="6142931" y="3429000"/>
            <a:ext cx="5693876" cy="2727529"/>
          </a:xfrm>
          <a:prstGeom prst="rect">
            <a:avLst/>
          </a:prstGeom>
        </p:spPr>
      </p:pic>
      <p:pic>
        <p:nvPicPr>
          <p:cNvPr id="6" name="Picture 5">
            <a:extLst>
              <a:ext uri="{FF2B5EF4-FFF2-40B4-BE49-F238E27FC236}">
                <a16:creationId xmlns:a16="http://schemas.microsoft.com/office/drawing/2014/main" id="{96EA157F-6F79-4842-BB04-C5FC2840B16C}"/>
              </a:ext>
            </a:extLst>
          </p:cNvPr>
          <p:cNvPicPr>
            <a:picLocks noChangeAspect="1"/>
          </p:cNvPicPr>
          <p:nvPr/>
        </p:nvPicPr>
        <p:blipFill>
          <a:blip r:embed="rId3"/>
          <a:stretch>
            <a:fillRect/>
          </a:stretch>
        </p:blipFill>
        <p:spPr>
          <a:xfrm>
            <a:off x="6096000" y="680733"/>
            <a:ext cx="5646945" cy="1976976"/>
          </a:xfrm>
          <a:prstGeom prst="rect">
            <a:avLst/>
          </a:prstGeom>
        </p:spPr>
      </p:pic>
      <p:sp>
        <p:nvSpPr>
          <p:cNvPr id="15" name="Freeform 12">
            <a:extLst>
              <a:ext uri="{FF2B5EF4-FFF2-40B4-BE49-F238E27FC236}">
                <a16:creationId xmlns:a16="http://schemas.microsoft.com/office/drawing/2014/main" id="{52E1387C-B186-463D-8EC6-72189C2FAD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7584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19EF-E761-4183-8F3C-C388FCE2856A}"/>
              </a:ext>
            </a:extLst>
          </p:cNvPr>
          <p:cNvSpPr>
            <a:spLocks noGrp="1"/>
          </p:cNvSpPr>
          <p:nvPr>
            <p:ph type="title"/>
          </p:nvPr>
        </p:nvSpPr>
        <p:spPr/>
        <p:txBody>
          <a:bodyPr/>
          <a:lstStyle/>
          <a:p>
            <a:r>
              <a:rPr lang="en-US" dirty="0"/>
              <a:t>Parameterized decorators</a:t>
            </a:r>
          </a:p>
        </p:txBody>
      </p:sp>
      <p:sp>
        <p:nvSpPr>
          <p:cNvPr id="3" name="Content Placeholder 2">
            <a:extLst>
              <a:ext uri="{FF2B5EF4-FFF2-40B4-BE49-F238E27FC236}">
                <a16:creationId xmlns:a16="http://schemas.microsoft.com/office/drawing/2014/main" id="{0153F509-24BE-4570-B8DC-75EA4D4FE82E}"/>
              </a:ext>
            </a:extLst>
          </p:cNvPr>
          <p:cNvSpPr>
            <a:spLocks noGrp="1"/>
          </p:cNvSpPr>
          <p:nvPr>
            <p:ph idx="1"/>
          </p:nvPr>
        </p:nvSpPr>
        <p:spPr/>
        <p:txBody>
          <a:bodyPr/>
          <a:lstStyle/>
          <a:p>
            <a:r>
              <a:rPr lang="en-US" dirty="0"/>
              <a:t>Often a decorator needs to be customized on a per function basis.</a:t>
            </a:r>
          </a:p>
          <a:p>
            <a:r>
              <a:rPr lang="en-US" dirty="0"/>
              <a:t>Example: A REST API might use </a:t>
            </a:r>
            <a:r>
              <a:rPr lang="en-US" dirty="0" err="1"/>
              <a:t>require_http_methods</a:t>
            </a:r>
            <a:r>
              <a:rPr lang="en-US" dirty="0"/>
              <a:t> decorator decorates a view and ensures that it uses the correct http methods — GET, HEAD, POST, PUT, </a:t>
            </a:r>
            <a:r>
              <a:rPr lang="en-US" dirty="0" err="1"/>
              <a:t>etc</a:t>
            </a:r>
            <a:r>
              <a:rPr lang="en-US" dirty="0"/>
              <a:t> — or a combination of those methods.</a:t>
            </a:r>
          </a:p>
          <a:p>
            <a:r>
              <a:rPr lang="en-US" dirty="0"/>
              <a:t>method to generate a parameterizable decorator is to wrap the decorator with another function.</a:t>
            </a:r>
          </a:p>
          <a:p>
            <a:r>
              <a:rPr lang="en-US" dirty="0"/>
              <a:t>The parameterized decorator itself is actually a decorator generator</a:t>
            </a:r>
          </a:p>
          <a:p>
            <a:r>
              <a:rPr lang="en-US" b="1" dirty="0"/>
              <a:t>Note</a:t>
            </a:r>
            <a:r>
              <a:rPr lang="en-US" dirty="0"/>
              <a:t>: The syntactic sugar for decorating with parameterized decorators is to declare the decorator before the function definition</a:t>
            </a:r>
          </a:p>
        </p:txBody>
      </p:sp>
    </p:spTree>
    <p:extLst>
      <p:ext uri="{BB962C8B-B14F-4D97-AF65-F5344CB8AC3E}">
        <p14:creationId xmlns:p14="http://schemas.microsoft.com/office/powerpoint/2010/main" val="517444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AA05-AEBB-4577-BAA9-A086E5412244}"/>
              </a:ext>
            </a:extLst>
          </p:cNvPr>
          <p:cNvSpPr>
            <a:spLocks noGrp="1"/>
          </p:cNvSpPr>
          <p:nvPr>
            <p:ph type="title"/>
          </p:nvPr>
        </p:nvSpPr>
        <p:spPr/>
        <p:txBody>
          <a:bodyPr/>
          <a:lstStyle/>
          <a:p>
            <a:r>
              <a:rPr lang="en-US" dirty="0"/>
              <a:t>Parameterized template</a:t>
            </a:r>
          </a:p>
        </p:txBody>
      </p:sp>
      <p:pic>
        <p:nvPicPr>
          <p:cNvPr id="4" name="Picture 3">
            <a:extLst>
              <a:ext uri="{FF2B5EF4-FFF2-40B4-BE49-F238E27FC236}">
                <a16:creationId xmlns:a16="http://schemas.microsoft.com/office/drawing/2014/main" id="{2BBAC918-C7E6-4547-82D0-FE37C322DCF1}"/>
              </a:ext>
            </a:extLst>
          </p:cNvPr>
          <p:cNvPicPr>
            <a:picLocks noChangeAspect="1"/>
          </p:cNvPicPr>
          <p:nvPr/>
        </p:nvPicPr>
        <p:blipFill>
          <a:blip r:embed="rId2"/>
          <a:stretch>
            <a:fillRect/>
          </a:stretch>
        </p:blipFill>
        <p:spPr>
          <a:xfrm>
            <a:off x="2744505" y="1720644"/>
            <a:ext cx="8604814" cy="4388801"/>
          </a:xfrm>
          <a:prstGeom prst="rect">
            <a:avLst/>
          </a:prstGeom>
        </p:spPr>
      </p:pic>
    </p:spTree>
    <p:extLst>
      <p:ext uri="{BB962C8B-B14F-4D97-AF65-F5344CB8AC3E}">
        <p14:creationId xmlns:p14="http://schemas.microsoft.com/office/powerpoint/2010/main" val="3165339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1A8AB-785A-45FC-815E-C5C3F931F248}"/>
              </a:ext>
            </a:extLst>
          </p:cNvPr>
          <p:cNvSpPr>
            <a:spLocks noGrp="1"/>
          </p:cNvSpPr>
          <p:nvPr>
            <p:ph type="title"/>
          </p:nvPr>
        </p:nvSpPr>
        <p:spPr/>
        <p:txBody>
          <a:bodyPr/>
          <a:lstStyle/>
          <a:p>
            <a:r>
              <a:rPr lang="en-US" dirty="0"/>
              <a:t>Common uses for decorators</a:t>
            </a:r>
          </a:p>
        </p:txBody>
      </p:sp>
      <p:sp>
        <p:nvSpPr>
          <p:cNvPr id="3" name="Content Placeholder 2">
            <a:extLst>
              <a:ext uri="{FF2B5EF4-FFF2-40B4-BE49-F238E27FC236}">
                <a16:creationId xmlns:a16="http://schemas.microsoft.com/office/drawing/2014/main" id="{954AB1BE-7506-4E11-A083-E637055260C4}"/>
              </a:ext>
            </a:extLst>
          </p:cNvPr>
          <p:cNvSpPr>
            <a:spLocks noGrp="1"/>
          </p:cNvSpPr>
          <p:nvPr>
            <p:ph idx="1"/>
          </p:nvPr>
        </p:nvSpPr>
        <p:spPr>
          <a:xfrm>
            <a:off x="2137719" y="1581665"/>
            <a:ext cx="9366893" cy="4329557"/>
          </a:xfrm>
        </p:spPr>
        <p:txBody>
          <a:bodyPr>
            <a:normAutofit/>
          </a:bodyPr>
          <a:lstStyle/>
          <a:p>
            <a:pPr marL="0" indent="0">
              <a:buNone/>
            </a:pPr>
            <a:r>
              <a:rPr lang="en-US" dirty="0"/>
              <a:t>Decorators can alter or inspect:</a:t>
            </a:r>
          </a:p>
          <a:p>
            <a:pPr lvl="1"/>
            <a:r>
              <a:rPr lang="en-US" dirty="0"/>
              <a:t>function arguments</a:t>
            </a:r>
          </a:p>
          <a:p>
            <a:pPr lvl="1"/>
            <a:r>
              <a:rPr lang="en-US" dirty="0"/>
              <a:t>function being wrapped</a:t>
            </a:r>
          </a:p>
          <a:p>
            <a:pPr lvl="1"/>
            <a:r>
              <a:rPr lang="en-US" dirty="0"/>
              <a:t>results of the function</a:t>
            </a:r>
          </a:p>
          <a:p>
            <a:pPr marL="0" indent="0">
              <a:buNone/>
            </a:pPr>
            <a:r>
              <a:rPr lang="en-US" dirty="0"/>
              <a:t>Whenever we need to modify/change the function depending on state of variables we can use decorators.</a:t>
            </a:r>
          </a:p>
          <a:p>
            <a:r>
              <a:rPr lang="en-US" dirty="0"/>
              <a:t>Timing out a function call</a:t>
            </a:r>
          </a:p>
          <a:p>
            <a:r>
              <a:rPr lang="en-US" dirty="0"/>
              <a:t>Access control</a:t>
            </a:r>
          </a:p>
          <a:p>
            <a:r>
              <a:rPr lang="en-US" dirty="0"/>
              <a:t>Logging the amount of time spent in a function</a:t>
            </a:r>
          </a:p>
          <a:p>
            <a:r>
              <a:rPr lang="en-US" dirty="0"/>
              <a:t>Retrying a function that might fail</a:t>
            </a:r>
          </a:p>
          <a:p>
            <a:endParaRPr lang="en-US" dirty="0"/>
          </a:p>
        </p:txBody>
      </p:sp>
    </p:spTree>
    <p:extLst>
      <p:ext uri="{BB962C8B-B14F-4D97-AF65-F5344CB8AC3E}">
        <p14:creationId xmlns:p14="http://schemas.microsoft.com/office/powerpoint/2010/main" val="923631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10BAB-386D-40B9-B094-D568BB26F3F9}"/>
              </a:ext>
            </a:extLst>
          </p:cNvPr>
          <p:cNvSpPr>
            <a:spLocks noGrp="1"/>
          </p:cNvSpPr>
          <p:nvPr>
            <p:ph type="title"/>
          </p:nvPr>
        </p:nvSpPr>
        <p:spPr>
          <a:xfrm>
            <a:off x="2592925" y="624110"/>
            <a:ext cx="8911687" cy="859457"/>
          </a:xfrm>
        </p:spPr>
        <p:txBody>
          <a:bodyPr/>
          <a:lstStyle/>
          <a:p>
            <a:pPr algn="ctr"/>
            <a:r>
              <a:rPr lang="en-US" dirty="0">
                <a:latin typeface="Ericsson Capital TT" panose="02000503000000020004" pitchFamily="2" charset="0"/>
              </a:rPr>
              <a:t>agenda</a:t>
            </a:r>
          </a:p>
        </p:txBody>
      </p:sp>
      <p:sp>
        <p:nvSpPr>
          <p:cNvPr id="3" name="Content Placeholder 2">
            <a:extLst>
              <a:ext uri="{FF2B5EF4-FFF2-40B4-BE49-F238E27FC236}">
                <a16:creationId xmlns:a16="http://schemas.microsoft.com/office/drawing/2014/main" id="{39DD07EE-E9A0-407C-B9DD-663342DE4EC2}"/>
              </a:ext>
            </a:extLst>
          </p:cNvPr>
          <p:cNvSpPr>
            <a:spLocks noGrp="1"/>
          </p:cNvSpPr>
          <p:nvPr>
            <p:ph idx="1"/>
          </p:nvPr>
        </p:nvSpPr>
        <p:spPr>
          <a:xfrm>
            <a:off x="1917032" y="1619925"/>
            <a:ext cx="9587580" cy="4829001"/>
          </a:xfrm>
        </p:spPr>
        <p:txBody>
          <a:bodyPr>
            <a:normAutofit fontScale="92500" lnSpcReduction="10000"/>
          </a:bodyPr>
          <a:lstStyle/>
          <a:p>
            <a:r>
              <a:rPr lang="en-US" dirty="0"/>
              <a:t>Iterators</a:t>
            </a:r>
          </a:p>
          <a:p>
            <a:r>
              <a:rPr lang="en-US" dirty="0"/>
              <a:t>Generator</a:t>
            </a:r>
          </a:p>
          <a:p>
            <a:r>
              <a:rPr lang="en-US" dirty="0"/>
              <a:t>Comprehensions: List , Dictionary and Generator Expressions</a:t>
            </a:r>
          </a:p>
          <a:p>
            <a:r>
              <a:rPr lang="en-US" dirty="0"/>
              <a:t>Decorator</a:t>
            </a:r>
          </a:p>
          <a:p>
            <a:r>
              <a:rPr lang="en-US" dirty="0"/>
              <a:t>Zip, Map, Filter and Reduce </a:t>
            </a:r>
          </a:p>
          <a:p>
            <a:r>
              <a:rPr lang="en-US" dirty="0" err="1"/>
              <a:t>Itertools</a:t>
            </a:r>
            <a:r>
              <a:rPr lang="en-US" dirty="0"/>
              <a:t> Module: (Docs with Code Walkthrough )</a:t>
            </a:r>
          </a:p>
          <a:p>
            <a:pPr lvl="1"/>
            <a:r>
              <a:rPr lang="en-US" dirty="0"/>
              <a:t>Methods on Infinite iterators</a:t>
            </a:r>
          </a:p>
          <a:p>
            <a:pPr lvl="1"/>
            <a:r>
              <a:rPr lang="en-US" dirty="0"/>
              <a:t>Methods on finite iterators</a:t>
            </a:r>
          </a:p>
          <a:p>
            <a:pPr lvl="1"/>
            <a:r>
              <a:rPr lang="en-US" dirty="0"/>
              <a:t>Combinatoric iterators</a:t>
            </a:r>
          </a:p>
          <a:p>
            <a:r>
              <a:rPr lang="en-US" dirty="0" err="1"/>
              <a:t>Functools</a:t>
            </a:r>
            <a:r>
              <a:rPr lang="en-US" dirty="0"/>
              <a:t> Module:</a:t>
            </a:r>
          </a:p>
          <a:p>
            <a:pPr lvl="1"/>
            <a:r>
              <a:rPr lang="en-US" dirty="0"/>
              <a:t>Partial</a:t>
            </a:r>
          </a:p>
          <a:p>
            <a:pPr lvl="1"/>
            <a:r>
              <a:rPr lang="en-US" dirty="0" err="1"/>
              <a:t>Partialmethods</a:t>
            </a:r>
            <a:endParaRPr lang="en-US" dirty="0"/>
          </a:p>
          <a:p>
            <a:pPr lvl="1"/>
            <a:r>
              <a:rPr lang="en-US" dirty="0"/>
              <a:t>Reduce</a:t>
            </a:r>
          </a:p>
          <a:p>
            <a:pPr lvl="1"/>
            <a:r>
              <a:rPr lang="en-US" dirty="0"/>
              <a:t>Wraps</a:t>
            </a:r>
          </a:p>
          <a:p>
            <a:pPr lvl="1"/>
            <a:endParaRPr lang="en-US" dirty="0"/>
          </a:p>
        </p:txBody>
      </p:sp>
    </p:spTree>
    <p:extLst>
      <p:ext uri="{BB962C8B-B14F-4D97-AF65-F5344CB8AC3E}">
        <p14:creationId xmlns:p14="http://schemas.microsoft.com/office/powerpoint/2010/main" val="660546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54F1-7689-478B-962F-C408BAFFF901}"/>
              </a:ext>
            </a:extLst>
          </p:cNvPr>
          <p:cNvSpPr>
            <a:spLocks noGrp="1"/>
          </p:cNvSpPr>
          <p:nvPr>
            <p:ph type="title"/>
          </p:nvPr>
        </p:nvSpPr>
        <p:spPr/>
        <p:txBody>
          <a:bodyPr/>
          <a:lstStyle/>
          <a:p>
            <a:r>
              <a:rPr lang="en-US" dirty="0" err="1"/>
              <a:t>itertools</a:t>
            </a:r>
            <a:r>
              <a:rPr lang="en-US" dirty="0"/>
              <a:t>—Iterator Functions</a:t>
            </a:r>
          </a:p>
        </p:txBody>
      </p:sp>
      <p:sp>
        <p:nvSpPr>
          <p:cNvPr id="3" name="Content Placeholder 2">
            <a:extLst>
              <a:ext uri="{FF2B5EF4-FFF2-40B4-BE49-F238E27FC236}">
                <a16:creationId xmlns:a16="http://schemas.microsoft.com/office/drawing/2014/main" id="{3CD04AB9-D94D-42DC-B60C-7AF48151D2B1}"/>
              </a:ext>
            </a:extLst>
          </p:cNvPr>
          <p:cNvSpPr>
            <a:spLocks noGrp="1"/>
          </p:cNvSpPr>
          <p:nvPr>
            <p:ph idx="1"/>
          </p:nvPr>
        </p:nvSpPr>
        <p:spPr/>
        <p:txBody>
          <a:bodyPr>
            <a:normAutofit/>
          </a:bodyPr>
          <a:lstStyle/>
          <a:p>
            <a:r>
              <a:rPr lang="en-US" dirty="0"/>
              <a:t>Purpose The </a:t>
            </a:r>
            <a:r>
              <a:rPr lang="en-US" dirty="0" err="1"/>
              <a:t>itertools</a:t>
            </a:r>
            <a:r>
              <a:rPr lang="en-US" dirty="0"/>
              <a:t> module includes a set of functions for working with sequence data sets.</a:t>
            </a:r>
          </a:p>
          <a:p>
            <a:r>
              <a:rPr lang="en-US" dirty="0"/>
              <a:t>The functions provided by </a:t>
            </a:r>
            <a:r>
              <a:rPr lang="en-US" dirty="0" err="1"/>
              <a:t>itertools</a:t>
            </a:r>
            <a:r>
              <a:rPr lang="en-US" dirty="0"/>
              <a:t> are inspired by similar features of functional programming languages such as Clojure and Haskell.</a:t>
            </a:r>
          </a:p>
          <a:p>
            <a:r>
              <a:rPr lang="en-US" dirty="0"/>
              <a:t>Iterator-based code offers better memory consumption characteristics than code that uses lists. data is not produced from the iterator until it is needed, all data does not need to be stored in memory at the same time.</a:t>
            </a:r>
          </a:p>
          <a:p>
            <a:endParaRPr lang="en-US" dirty="0"/>
          </a:p>
        </p:txBody>
      </p:sp>
    </p:spTree>
    <p:extLst>
      <p:ext uri="{BB962C8B-B14F-4D97-AF65-F5344CB8AC3E}">
        <p14:creationId xmlns:p14="http://schemas.microsoft.com/office/powerpoint/2010/main" val="2584011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4C581-A4D4-4034-A191-2EEE113894C6}"/>
              </a:ext>
            </a:extLst>
          </p:cNvPr>
          <p:cNvSpPr>
            <a:spLocks noGrp="1"/>
          </p:cNvSpPr>
          <p:nvPr>
            <p:ph type="title"/>
          </p:nvPr>
        </p:nvSpPr>
        <p:spPr/>
        <p:txBody>
          <a:bodyPr/>
          <a:lstStyle/>
          <a:p>
            <a:r>
              <a:rPr lang="en-US" dirty="0" err="1"/>
              <a:t>functools</a:t>
            </a:r>
            <a:r>
              <a:rPr lang="en-US" dirty="0"/>
              <a:t>—Tools for Manipulating Functions</a:t>
            </a:r>
          </a:p>
        </p:txBody>
      </p:sp>
      <p:sp>
        <p:nvSpPr>
          <p:cNvPr id="3" name="Content Placeholder 2">
            <a:extLst>
              <a:ext uri="{FF2B5EF4-FFF2-40B4-BE49-F238E27FC236}">
                <a16:creationId xmlns:a16="http://schemas.microsoft.com/office/drawing/2014/main" id="{D0016319-91BC-49FA-B382-3B3D73F9D8D1}"/>
              </a:ext>
            </a:extLst>
          </p:cNvPr>
          <p:cNvSpPr>
            <a:spLocks noGrp="1"/>
          </p:cNvSpPr>
          <p:nvPr>
            <p:ph idx="1"/>
          </p:nvPr>
        </p:nvSpPr>
        <p:spPr/>
        <p:txBody>
          <a:bodyPr/>
          <a:lstStyle/>
          <a:p>
            <a:r>
              <a:rPr lang="en-US" dirty="0"/>
              <a:t>The </a:t>
            </a:r>
            <a:r>
              <a:rPr lang="en-US" dirty="0" err="1"/>
              <a:t>functools</a:t>
            </a:r>
            <a:r>
              <a:rPr lang="en-US" dirty="0"/>
              <a:t> module provides tools for adapting or extending functions and other callable objects, without completely rewriting them.</a:t>
            </a:r>
          </a:p>
          <a:p>
            <a:r>
              <a:rPr lang="en-US" dirty="0"/>
              <a:t>The function wraps (which is a decorator itself) found in the </a:t>
            </a:r>
            <a:r>
              <a:rPr lang="en-US" dirty="0" err="1"/>
              <a:t>functools</a:t>
            </a:r>
            <a:r>
              <a:rPr lang="en-US" dirty="0"/>
              <a:t> module, will update __doc__ and __name__ as well.</a:t>
            </a:r>
          </a:p>
          <a:p>
            <a:r>
              <a:rPr lang="en-US" dirty="0"/>
              <a:t>Partial and </a:t>
            </a:r>
            <a:r>
              <a:rPr lang="en-US" dirty="0" err="1"/>
              <a:t>Partialmethod</a:t>
            </a:r>
            <a:r>
              <a:rPr lang="en-US" dirty="0"/>
              <a:t>: See Notebook for Example and </a:t>
            </a:r>
            <a:r>
              <a:rPr lang="en-US" dirty="0" err="1"/>
              <a:t>usecases</a:t>
            </a:r>
            <a:endParaRPr lang="en-US" dirty="0"/>
          </a:p>
          <a:p>
            <a:endParaRPr lang="en-US" dirty="0"/>
          </a:p>
        </p:txBody>
      </p:sp>
    </p:spTree>
    <p:extLst>
      <p:ext uri="{BB962C8B-B14F-4D97-AF65-F5344CB8AC3E}">
        <p14:creationId xmlns:p14="http://schemas.microsoft.com/office/powerpoint/2010/main" val="1945087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41FF-27F9-4FEF-9574-73343BBD7188}"/>
              </a:ext>
            </a:extLst>
          </p:cNvPr>
          <p:cNvSpPr>
            <a:spLocks noGrp="1"/>
          </p:cNvSpPr>
          <p:nvPr>
            <p:ph type="title"/>
          </p:nvPr>
        </p:nvSpPr>
        <p:spPr>
          <a:xfrm>
            <a:off x="2592925" y="637758"/>
            <a:ext cx="8911687" cy="1280890"/>
          </a:xfrm>
        </p:spPr>
        <p:txBody>
          <a:bodyPr/>
          <a:lstStyle/>
          <a:p>
            <a:r>
              <a:rPr lang="en-US" dirty="0"/>
              <a:t>Understanding Programming Styles</a:t>
            </a:r>
          </a:p>
        </p:txBody>
      </p:sp>
      <p:sp>
        <p:nvSpPr>
          <p:cNvPr id="3" name="Content Placeholder 2">
            <a:extLst>
              <a:ext uri="{FF2B5EF4-FFF2-40B4-BE49-F238E27FC236}">
                <a16:creationId xmlns:a16="http://schemas.microsoft.com/office/drawing/2014/main" id="{330DFBDF-BFD5-49C6-8846-EA4765A80C4B}"/>
              </a:ext>
            </a:extLst>
          </p:cNvPr>
          <p:cNvSpPr>
            <a:spLocks noGrp="1"/>
          </p:cNvSpPr>
          <p:nvPr>
            <p:ph idx="1"/>
          </p:nvPr>
        </p:nvSpPr>
        <p:spPr>
          <a:xfrm>
            <a:off x="1581665" y="1606378"/>
            <a:ext cx="9922947" cy="4304844"/>
          </a:xfrm>
        </p:spPr>
        <p:txBody>
          <a:bodyPr>
            <a:normAutofit lnSpcReduction="10000"/>
          </a:bodyPr>
          <a:lstStyle/>
          <a:p>
            <a:r>
              <a:rPr lang="en-US" b="1" dirty="0"/>
              <a:t>Imperative style of programming</a:t>
            </a:r>
            <a:r>
              <a:rPr lang="en-US" dirty="0"/>
              <a:t>: statements are executed to mutate the state. Procedural programming is a subset of imperative that relies on using procedures to evaluate these state changing computations.  State for the program is stored in local or global data structures and is manipulated by invoking functions. (Same as C language)</a:t>
            </a:r>
          </a:p>
          <a:p>
            <a:r>
              <a:rPr lang="en-US" dirty="0"/>
              <a:t>In </a:t>
            </a:r>
            <a:r>
              <a:rPr lang="en-US" b="1" i="1" dirty="0"/>
              <a:t>object oriented </a:t>
            </a:r>
            <a:r>
              <a:rPr lang="en-US" b="1" dirty="0"/>
              <a:t>programming</a:t>
            </a:r>
            <a:r>
              <a:rPr lang="en-US" dirty="0"/>
              <a:t>, objects are the main methods of computation. In addition these objects hold program state, and allow mutation of that state through invocation of their methods. (Java and C++)</a:t>
            </a:r>
          </a:p>
          <a:p>
            <a:r>
              <a:rPr lang="en-US" b="1" i="1" dirty="0"/>
              <a:t>declarative </a:t>
            </a:r>
            <a:r>
              <a:rPr lang="en-US" b="1" dirty="0"/>
              <a:t>style of programming</a:t>
            </a:r>
            <a:r>
              <a:rPr lang="en-US" dirty="0"/>
              <a:t>, the code describes the </a:t>
            </a:r>
            <a:r>
              <a:rPr lang="en-US" i="1" dirty="0"/>
              <a:t>what </a:t>
            </a:r>
            <a:r>
              <a:rPr lang="en-US" dirty="0"/>
              <a:t>rather than the </a:t>
            </a:r>
            <a:r>
              <a:rPr lang="en-US" i="1" dirty="0"/>
              <a:t>how</a:t>
            </a:r>
            <a:r>
              <a:rPr lang="en-US" dirty="0"/>
              <a:t>. SQL, for example, is declarative because it describe the relational algebra for the result of a query. They describe the result rather the mechanics of calculating it</a:t>
            </a:r>
          </a:p>
          <a:p>
            <a:r>
              <a:rPr lang="en-US" b="1" dirty="0"/>
              <a:t>Functional programming </a:t>
            </a:r>
            <a:r>
              <a:rPr lang="en-US" dirty="0"/>
              <a:t>is a subset of declarative programming that achieves the logic of the program by invoking functions. Usually, in strict functional languages, side effects are kept to a minimum or eliminated. Calling a function with the same input should be idempotent and always return the same value</a:t>
            </a:r>
          </a:p>
          <a:p>
            <a:endParaRPr lang="en-US" dirty="0"/>
          </a:p>
        </p:txBody>
      </p:sp>
    </p:spTree>
    <p:extLst>
      <p:ext uri="{BB962C8B-B14F-4D97-AF65-F5344CB8AC3E}">
        <p14:creationId xmlns:p14="http://schemas.microsoft.com/office/powerpoint/2010/main" val="248677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FE2D-E06F-427D-ADD2-00A807C111CC}"/>
              </a:ext>
            </a:extLst>
          </p:cNvPr>
          <p:cNvSpPr>
            <a:spLocks noGrp="1"/>
          </p:cNvSpPr>
          <p:nvPr>
            <p:ph type="title"/>
          </p:nvPr>
        </p:nvSpPr>
        <p:spPr/>
        <p:txBody>
          <a:bodyPr/>
          <a:lstStyle/>
          <a:p>
            <a:r>
              <a:rPr lang="en-US" dirty="0"/>
              <a:t>The Iterator Protocol</a:t>
            </a:r>
          </a:p>
        </p:txBody>
      </p:sp>
      <p:sp>
        <p:nvSpPr>
          <p:cNvPr id="3" name="Content Placeholder 2">
            <a:extLst>
              <a:ext uri="{FF2B5EF4-FFF2-40B4-BE49-F238E27FC236}">
                <a16:creationId xmlns:a16="http://schemas.microsoft.com/office/drawing/2014/main" id="{D07C3E1A-4CC6-4429-BB83-3075CB681A47}"/>
              </a:ext>
            </a:extLst>
          </p:cNvPr>
          <p:cNvSpPr>
            <a:spLocks noGrp="1"/>
          </p:cNvSpPr>
          <p:nvPr>
            <p:ph idx="1"/>
          </p:nvPr>
        </p:nvSpPr>
        <p:spPr>
          <a:xfrm>
            <a:off x="2446638" y="1519881"/>
            <a:ext cx="9057974" cy="4391341"/>
          </a:xfrm>
        </p:spPr>
        <p:txBody>
          <a:bodyPr/>
          <a:lstStyle/>
          <a:p>
            <a:r>
              <a:rPr lang="en-US" dirty="0"/>
              <a:t>Python has a built-in protocol that defines the process for </a:t>
            </a:r>
            <a:r>
              <a:rPr lang="en-US" i="1" dirty="0"/>
              <a:t>iteration </a:t>
            </a:r>
            <a:r>
              <a:rPr lang="en-US" dirty="0"/>
              <a:t>over items in a container utilizing the methods __</a:t>
            </a:r>
            <a:r>
              <a:rPr lang="en-US" dirty="0" err="1"/>
              <a:t>iter</a:t>
            </a:r>
            <a:r>
              <a:rPr lang="en-US" dirty="0"/>
              <a:t>__ and next (in Python2 ) or __next__ (in Python 3)</a:t>
            </a:r>
          </a:p>
          <a:p>
            <a:r>
              <a:rPr lang="en-US" dirty="0"/>
              <a:t>Technically, in Python, an iterator is an object which implements the iterator protocol, which consist of the methods __</a:t>
            </a:r>
            <a:r>
              <a:rPr lang="en-US" b="1" dirty="0" err="1"/>
              <a:t>iter</a:t>
            </a:r>
            <a:r>
              <a:rPr lang="en-US" dirty="0"/>
              <a:t>__() and __</a:t>
            </a:r>
            <a:r>
              <a:rPr lang="en-US" b="1" dirty="0"/>
              <a:t>next</a:t>
            </a:r>
            <a:r>
              <a:rPr lang="en-US" dirty="0"/>
              <a:t>__().</a:t>
            </a:r>
          </a:p>
          <a:p>
            <a:r>
              <a:rPr lang="en-US" dirty="0"/>
              <a:t>iteration pseudocode is actually implemented in </a:t>
            </a:r>
            <a:r>
              <a:rPr lang="en-US" dirty="0" err="1"/>
              <a:t>cPython</a:t>
            </a:r>
            <a:r>
              <a:rPr lang="en-US" dirty="0"/>
              <a:t> by generating byte code when a for loop is encountered. (Memory Efficient and Fast)</a:t>
            </a:r>
          </a:p>
          <a:p>
            <a:pPr lvl="2"/>
            <a:endParaRPr lang="en-US" dirty="0"/>
          </a:p>
        </p:txBody>
      </p:sp>
      <p:pic>
        <p:nvPicPr>
          <p:cNvPr id="4" name="Picture 3">
            <a:extLst>
              <a:ext uri="{FF2B5EF4-FFF2-40B4-BE49-F238E27FC236}">
                <a16:creationId xmlns:a16="http://schemas.microsoft.com/office/drawing/2014/main" id="{6A4B155B-D322-494D-B23D-169147263031}"/>
              </a:ext>
            </a:extLst>
          </p:cNvPr>
          <p:cNvPicPr>
            <a:picLocks noChangeAspect="1"/>
          </p:cNvPicPr>
          <p:nvPr/>
        </p:nvPicPr>
        <p:blipFill>
          <a:blip r:embed="rId2"/>
          <a:stretch>
            <a:fillRect/>
          </a:stretch>
        </p:blipFill>
        <p:spPr>
          <a:xfrm>
            <a:off x="2223739" y="4144053"/>
            <a:ext cx="4474395" cy="2089837"/>
          </a:xfrm>
          <a:prstGeom prst="rect">
            <a:avLst/>
          </a:prstGeom>
        </p:spPr>
      </p:pic>
    </p:spTree>
    <p:extLst>
      <p:ext uri="{BB962C8B-B14F-4D97-AF65-F5344CB8AC3E}">
        <p14:creationId xmlns:p14="http://schemas.microsoft.com/office/powerpoint/2010/main" val="119564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856D5-71B9-4EAE-9FEE-9FF3E5E1ADB9}"/>
              </a:ext>
            </a:extLst>
          </p:cNvPr>
          <p:cNvSpPr>
            <a:spLocks noGrp="1"/>
          </p:cNvSpPr>
          <p:nvPr>
            <p:ph type="title"/>
          </p:nvPr>
        </p:nvSpPr>
        <p:spPr/>
        <p:txBody>
          <a:bodyPr/>
          <a:lstStyle/>
          <a:p>
            <a:r>
              <a:rPr lang="en-US" dirty="0"/>
              <a:t>Iteration in Python</a:t>
            </a:r>
          </a:p>
        </p:txBody>
      </p:sp>
      <p:sp>
        <p:nvSpPr>
          <p:cNvPr id="3" name="Content Placeholder 2">
            <a:extLst>
              <a:ext uri="{FF2B5EF4-FFF2-40B4-BE49-F238E27FC236}">
                <a16:creationId xmlns:a16="http://schemas.microsoft.com/office/drawing/2014/main" id="{5C2F7637-53A2-42E2-B5FA-2E341B11F15F}"/>
              </a:ext>
            </a:extLst>
          </p:cNvPr>
          <p:cNvSpPr>
            <a:spLocks noGrp="1"/>
          </p:cNvSpPr>
          <p:nvPr>
            <p:ph idx="1"/>
          </p:nvPr>
        </p:nvSpPr>
        <p:spPr/>
        <p:txBody>
          <a:bodyPr/>
          <a:lstStyle/>
          <a:p>
            <a:r>
              <a:rPr lang="en-US" dirty="0"/>
              <a:t>Sequence-like objects are </a:t>
            </a:r>
            <a:r>
              <a:rPr lang="en-US" dirty="0" err="1"/>
              <a:t>iterable</a:t>
            </a:r>
            <a:r>
              <a:rPr lang="en-US" dirty="0"/>
              <a:t> in Python.</a:t>
            </a:r>
          </a:p>
          <a:p>
            <a:r>
              <a:rPr lang="en-US" dirty="0"/>
              <a:t>User defined classes may also be </a:t>
            </a:r>
            <a:r>
              <a:rPr lang="en-US" dirty="0" err="1"/>
              <a:t>iterable</a:t>
            </a:r>
            <a:r>
              <a:rPr lang="en-US" dirty="0"/>
              <a:t> by implementing the __</a:t>
            </a:r>
            <a:r>
              <a:rPr lang="en-US" dirty="0" err="1"/>
              <a:t>iter</a:t>
            </a:r>
            <a:r>
              <a:rPr lang="en-US" dirty="0"/>
              <a:t>__ special method.</a:t>
            </a:r>
          </a:p>
          <a:p>
            <a:r>
              <a:rPr lang="en-US" dirty="0"/>
              <a:t>Iterating over dictionaries loops over the keys in an arbitrary order while Iterating over a string loops over the characters.</a:t>
            </a:r>
          </a:p>
          <a:p>
            <a:r>
              <a:rPr lang="en-US" dirty="0"/>
              <a:t>An iterator is an object that contains a countable number of values.</a:t>
            </a:r>
          </a:p>
          <a:p>
            <a:r>
              <a:rPr lang="en-US" dirty="0"/>
              <a:t>An iterator is an object that can be iterated upon, meaning that you can traverse through all the values.</a:t>
            </a:r>
          </a:p>
          <a:p>
            <a:endParaRPr lang="en-US" dirty="0"/>
          </a:p>
        </p:txBody>
      </p:sp>
    </p:spTree>
    <p:extLst>
      <p:ext uri="{BB962C8B-B14F-4D97-AF65-F5344CB8AC3E}">
        <p14:creationId xmlns:p14="http://schemas.microsoft.com/office/powerpoint/2010/main" val="3941864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A886-119D-4FDB-A791-5367729DDC52}"/>
              </a:ext>
            </a:extLst>
          </p:cNvPr>
          <p:cNvSpPr>
            <a:spLocks noGrp="1"/>
          </p:cNvSpPr>
          <p:nvPr>
            <p:ph type="title"/>
          </p:nvPr>
        </p:nvSpPr>
        <p:spPr/>
        <p:txBody>
          <a:bodyPr/>
          <a:lstStyle/>
          <a:p>
            <a:r>
              <a:rPr lang="en-US" dirty="0"/>
              <a:t>Iterator vs </a:t>
            </a:r>
            <a:r>
              <a:rPr lang="en-US" dirty="0" err="1"/>
              <a:t>Iterable</a:t>
            </a:r>
            <a:br>
              <a:rPr lang="en-US" dirty="0"/>
            </a:br>
            <a:endParaRPr lang="en-US" dirty="0"/>
          </a:p>
        </p:txBody>
      </p:sp>
      <p:sp>
        <p:nvSpPr>
          <p:cNvPr id="3" name="Content Placeholder 2">
            <a:extLst>
              <a:ext uri="{FF2B5EF4-FFF2-40B4-BE49-F238E27FC236}">
                <a16:creationId xmlns:a16="http://schemas.microsoft.com/office/drawing/2014/main" id="{F4E47C20-5DF9-4B64-8335-E17ABF3765DE}"/>
              </a:ext>
            </a:extLst>
          </p:cNvPr>
          <p:cNvSpPr>
            <a:spLocks noGrp="1"/>
          </p:cNvSpPr>
          <p:nvPr>
            <p:ph idx="1"/>
          </p:nvPr>
        </p:nvSpPr>
        <p:spPr>
          <a:xfrm>
            <a:off x="2323070" y="1655805"/>
            <a:ext cx="9181542" cy="4255417"/>
          </a:xfrm>
        </p:spPr>
        <p:txBody>
          <a:bodyPr>
            <a:normAutofit/>
          </a:bodyPr>
          <a:lstStyle/>
          <a:p>
            <a:r>
              <a:rPr lang="en-US" dirty="0"/>
              <a:t>An object that allows iteration is called an </a:t>
            </a:r>
            <a:r>
              <a:rPr lang="en-US" dirty="0" err="1"/>
              <a:t>iterable</a:t>
            </a:r>
            <a:r>
              <a:rPr lang="en-US" dirty="0"/>
              <a:t>. This object is required to have an __</a:t>
            </a:r>
            <a:r>
              <a:rPr lang="en-US" dirty="0" err="1"/>
              <a:t>iter</a:t>
            </a:r>
            <a:r>
              <a:rPr lang="en-US" dirty="0"/>
              <a:t>__ method that returns an iterator, which could be the same object but is usually a new object.</a:t>
            </a:r>
          </a:p>
          <a:p>
            <a:r>
              <a:rPr lang="en-US" dirty="0"/>
              <a:t>Note : iterators are stateful and only able to traverse the sequence once—the iterator is then said to be exhausted.</a:t>
            </a:r>
          </a:p>
          <a:p>
            <a:r>
              <a:rPr lang="en-US" dirty="0"/>
              <a:t>Lists, tuples, dictionaries, and sets are all </a:t>
            </a:r>
            <a:r>
              <a:rPr lang="en-US" dirty="0" err="1"/>
              <a:t>iterable</a:t>
            </a:r>
            <a:r>
              <a:rPr lang="en-US" dirty="0"/>
              <a:t> objects. They are </a:t>
            </a:r>
            <a:r>
              <a:rPr lang="en-US" dirty="0" err="1"/>
              <a:t>iterable</a:t>
            </a:r>
            <a:r>
              <a:rPr lang="en-US" dirty="0"/>
              <a:t> containers which you can get an iterator from.</a:t>
            </a:r>
          </a:p>
          <a:p>
            <a:r>
              <a:rPr lang="en-US" dirty="0"/>
              <a:t>All these objects have a </a:t>
            </a:r>
            <a:r>
              <a:rPr lang="en-US" dirty="0" err="1"/>
              <a:t>iter</a:t>
            </a:r>
            <a:r>
              <a:rPr lang="en-US" dirty="0"/>
              <a:t>() method which is used to get an iterator</a:t>
            </a:r>
          </a:p>
          <a:p>
            <a:r>
              <a:rPr lang="en-US" dirty="0"/>
              <a:t>Iterators only iterate once, while </a:t>
            </a:r>
            <a:r>
              <a:rPr lang="en-US" dirty="0" err="1"/>
              <a:t>iterables</a:t>
            </a:r>
            <a:r>
              <a:rPr lang="en-US" dirty="0"/>
              <a:t> can be used to do so repeatedly.</a:t>
            </a:r>
          </a:p>
          <a:p>
            <a:endParaRPr lang="en-US" dirty="0"/>
          </a:p>
        </p:txBody>
      </p:sp>
    </p:spTree>
    <p:extLst>
      <p:ext uri="{BB962C8B-B14F-4D97-AF65-F5344CB8AC3E}">
        <p14:creationId xmlns:p14="http://schemas.microsoft.com/office/powerpoint/2010/main" val="3868989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19E28B-721B-4D0D-A1D3-78EAC57253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DA0F49-234D-45D7-A227-D79F01B254E4}"/>
              </a:ext>
            </a:extLst>
          </p:cNvPr>
          <p:cNvSpPr>
            <a:spLocks noGrp="1"/>
          </p:cNvSpPr>
          <p:nvPr>
            <p:ph type="title"/>
          </p:nvPr>
        </p:nvSpPr>
        <p:spPr>
          <a:xfrm>
            <a:off x="649224" y="645106"/>
            <a:ext cx="5122652" cy="1259894"/>
          </a:xfrm>
        </p:spPr>
        <p:txBody>
          <a:bodyPr>
            <a:normAutofit/>
          </a:bodyPr>
          <a:lstStyle/>
          <a:p>
            <a:r>
              <a:rPr lang="en-US" dirty="0"/>
              <a:t>Create an Iterator</a:t>
            </a:r>
            <a:br>
              <a:rPr lang="en-US" dirty="0"/>
            </a:br>
            <a:endParaRPr lang="en-US" dirty="0"/>
          </a:p>
        </p:txBody>
      </p:sp>
      <p:sp>
        <p:nvSpPr>
          <p:cNvPr id="11" name="Rectangle 10">
            <a:extLst>
              <a:ext uri="{FF2B5EF4-FFF2-40B4-BE49-F238E27FC236}">
                <a16:creationId xmlns:a16="http://schemas.microsoft.com/office/drawing/2014/main" id="{359E45B9-0D24-465E-84AD-FEDBA836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8547B29-FA01-44FE-B154-8A303ECE393D}"/>
              </a:ext>
            </a:extLst>
          </p:cNvPr>
          <p:cNvSpPr>
            <a:spLocks noGrp="1"/>
          </p:cNvSpPr>
          <p:nvPr>
            <p:ph idx="1"/>
          </p:nvPr>
        </p:nvSpPr>
        <p:spPr>
          <a:xfrm>
            <a:off x="649224" y="1446732"/>
            <a:ext cx="6238272" cy="4609743"/>
          </a:xfrm>
        </p:spPr>
        <p:txBody>
          <a:bodyPr>
            <a:normAutofit/>
          </a:bodyPr>
          <a:lstStyle/>
          <a:p>
            <a:pPr>
              <a:lnSpc>
                <a:spcPct val="90000"/>
              </a:lnSpc>
            </a:pPr>
            <a:r>
              <a:rPr lang="en-US" sz="1700" dirty="0"/>
              <a:t>To create an object/class as an iterator you have to implement the methods __</a:t>
            </a:r>
            <a:r>
              <a:rPr lang="en-US" sz="1700" dirty="0" err="1"/>
              <a:t>iter</a:t>
            </a:r>
            <a:r>
              <a:rPr lang="en-US" sz="1700" dirty="0"/>
              <a:t>__() and __next__() to your object.</a:t>
            </a:r>
          </a:p>
          <a:p>
            <a:pPr>
              <a:lnSpc>
                <a:spcPct val="90000"/>
              </a:lnSpc>
            </a:pPr>
            <a:r>
              <a:rPr lang="en-US" sz="1700" dirty="0"/>
              <a:t>We Know that all classes have a function called __</a:t>
            </a:r>
            <a:r>
              <a:rPr lang="en-US" sz="1700" dirty="0" err="1"/>
              <a:t>init</a:t>
            </a:r>
            <a:r>
              <a:rPr lang="en-US" sz="1700" dirty="0"/>
              <a:t>__(), which allows you do some initializing when the object is being created.</a:t>
            </a:r>
          </a:p>
          <a:p>
            <a:pPr>
              <a:lnSpc>
                <a:spcPct val="90000"/>
              </a:lnSpc>
            </a:pPr>
            <a:r>
              <a:rPr lang="en-US" sz="1700" dirty="0"/>
              <a:t>The __</a:t>
            </a:r>
            <a:r>
              <a:rPr lang="en-US" sz="1700" dirty="0" err="1"/>
              <a:t>iter</a:t>
            </a:r>
            <a:r>
              <a:rPr lang="en-US" sz="1700" dirty="0"/>
              <a:t>__() method acts similar, you can do operations (initializing etc.), but must always return the iterator object itself.</a:t>
            </a:r>
          </a:p>
          <a:p>
            <a:pPr>
              <a:lnSpc>
                <a:spcPct val="90000"/>
              </a:lnSpc>
            </a:pPr>
            <a:r>
              <a:rPr lang="en-US" sz="1700" dirty="0"/>
              <a:t>The __next__() method also allows you to do operations, and must return the next item in the sequence.</a:t>
            </a:r>
          </a:p>
          <a:p>
            <a:pPr>
              <a:lnSpc>
                <a:spcPct val="90000"/>
              </a:lnSpc>
            </a:pPr>
            <a:r>
              <a:rPr lang="en-US" b="1" dirty="0"/>
              <a:t>Creating an </a:t>
            </a:r>
            <a:r>
              <a:rPr lang="en-US" b="1" dirty="0" err="1"/>
              <a:t>iterable</a:t>
            </a:r>
            <a:r>
              <a:rPr lang="en-US" b="1" dirty="0"/>
              <a:t>:</a:t>
            </a:r>
          </a:p>
          <a:p>
            <a:pPr marL="0" indent="0">
              <a:lnSpc>
                <a:spcPct val="90000"/>
              </a:lnSpc>
              <a:buNone/>
            </a:pPr>
            <a:r>
              <a:rPr lang="en-US" sz="1700" dirty="0"/>
              <a:t>	If next method is not implemented then the object is an </a:t>
            </a:r>
            <a:r>
              <a:rPr lang="en-US" sz="1700" dirty="0" err="1"/>
              <a:t>iterable</a:t>
            </a:r>
            <a:r>
              <a:rPr lang="en-US" sz="1700" dirty="0"/>
              <a:t> and can be used externally/manually to create an iterator</a:t>
            </a:r>
          </a:p>
        </p:txBody>
      </p:sp>
      <p:pic>
        <p:nvPicPr>
          <p:cNvPr id="4" name="Picture 3">
            <a:extLst>
              <a:ext uri="{FF2B5EF4-FFF2-40B4-BE49-F238E27FC236}">
                <a16:creationId xmlns:a16="http://schemas.microsoft.com/office/drawing/2014/main" id="{31C9957B-C19B-4D75-B794-1273CFDA60A0}"/>
              </a:ext>
            </a:extLst>
          </p:cNvPr>
          <p:cNvPicPr>
            <a:picLocks noChangeAspect="1"/>
          </p:cNvPicPr>
          <p:nvPr/>
        </p:nvPicPr>
        <p:blipFill>
          <a:blip r:embed="rId2"/>
          <a:stretch>
            <a:fillRect/>
          </a:stretch>
        </p:blipFill>
        <p:spPr>
          <a:xfrm>
            <a:off x="7744125" y="456721"/>
            <a:ext cx="3798651" cy="5944557"/>
          </a:xfrm>
          <a:prstGeom prst="rect">
            <a:avLst/>
          </a:prstGeom>
        </p:spPr>
      </p:pic>
      <p:sp>
        <p:nvSpPr>
          <p:cNvPr id="13" name="Freeform 12">
            <a:extLst>
              <a:ext uri="{FF2B5EF4-FFF2-40B4-BE49-F238E27FC236}">
                <a16:creationId xmlns:a16="http://schemas.microsoft.com/office/drawing/2014/main" id="{1F36A2FB-17CD-4DA6-9D8A-BFD6ADF6A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8290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19E28B-721B-4D0D-A1D3-78EAC57253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77A20F-BB9A-4E3D-87D5-F2956A49D97E}"/>
              </a:ext>
            </a:extLst>
          </p:cNvPr>
          <p:cNvSpPr>
            <a:spLocks noGrp="1"/>
          </p:cNvSpPr>
          <p:nvPr>
            <p:ph type="title"/>
          </p:nvPr>
        </p:nvSpPr>
        <p:spPr>
          <a:xfrm>
            <a:off x="649224" y="645106"/>
            <a:ext cx="5122652" cy="1259894"/>
          </a:xfrm>
        </p:spPr>
        <p:txBody>
          <a:bodyPr>
            <a:normAutofit/>
          </a:bodyPr>
          <a:lstStyle/>
          <a:p>
            <a:r>
              <a:rPr lang="en-US" dirty="0"/>
              <a:t>Iterators can be infinite</a:t>
            </a:r>
          </a:p>
        </p:txBody>
      </p:sp>
      <p:sp>
        <p:nvSpPr>
          <p:cNvPr id="11" name="Rectangle 10">
            <a:extLst>
              <a:ext uri="{FF2B5EF4-FFF2-40B4-BE49-F238E27FC236}">
                <a16:creationId xmlns:a16="http://schemas.microsoft.com/office/drawing/2014/main" id="{359E45B9-0D24-465E-84AD-FEDBA836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E7B7D9E-FF67-4134-A169-A2462DC27B4E}"/>
              </a:ext>
            </a:extLst>
          </p:cNvPr>
          <p:cNvSpPr>
            <a:spLocks noGrp="1"/>
          </p:cNvSpPr>
          <p:nvPr>
            <p:ph idx="1"/>
          </p:nvPr>
        </p:nvSpPr>
        <p:spPr>
          <a:xfrm>
            <a:off x="649225" y="2133600"/>
            <a:ext cx="5707330" cy="4079294"/>
          </a:xfrm>
        </p:spPr>
        <p:txBody>
          <a:bodyPr>
            <a:normAutofit/>
          </a:bodyPr>
          <a:lstStyle/>
          <a:p>
            <a:r>
              <a:rPr lang="en-US" dirty="0"/>
              <a:t>There is potential for running out of memory if a large list needs to be created. An iterator, generating results as it goes, might incur a bit of overhead due to repeated next function calls, but will not gobble memory.</a:t>
            </a:r>
          </a:p>
          <a:p>
            <a:r>
              <a:rPr lang="en-US" dirty="0" err="1"/>
              <a:t>Eg.</a:t>
            </a:r>
            <a:r>
              <a:rPr lang="en-US" dirty="0"/>
              <a:t> An iterator can create an infinite series, which is impossible for a list producing function</a:t>
            </a:r>
          </a:p>
        </p:txBody>
      </p:sp>
      <p:pic>
        <p:nvPicPr>
          <p:cNvPr id="4" name="Picture 3">
            <a:extLst>
              <a:ext uri="{FF2B5EF4-FFF2-40B4-BE49-F238E27FC236}">
                <a16:creationId xmlns:a16="http://schemas.microsoft.com/office/drawing/2014/main" id="{33E115D5-AFD6-4816-9365-C2198B82ADC4}"/>
              </a:ext>
            </a:extLst>
          </p:cNvPr>
          <p:cNvPicPr>
            <a:picLocks noChangeAspect="1"/>
          </p:cNvPicPr>
          <p:nvPr/>
        </p:nvPicPr>
        <p:blipFill>
          <a:blip r:embed="rId2"/>
          <a:stretch>
            <a:fillRect/>
          </a:stretch>
        </p:blipFill>
        <p:spPr>
          <a:xfrm>
            <a:off x="6860889" y="802359"/>
            <a:ext cx="5034557" cy="5247747"/>
          </a:xfrm>
          <a:prstGeom prst="rect">
            <a:avLst/>
          </a:prstGeom>
        </p:spPr>
      </p:pic>
      <p:sp>
        <p:nvSpPr>
          <p:cNvPr id="13" name="Freeform 12">
            <a:extLst>
              <a:ext uri="{FF2B5EF4-FFF2-40B4-BE49-F238E27FC236}">
                <a16:creationId xmlns:a16="http://schemas.microsoft.com/office/drawing/2014/main" id="{1F36A2FB-17CD-4DA6-9D8A-BFD6ADF6A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676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B5FF5-71A7-40DD-B716-D8B012F9C5F0}"/>
              </a:ext>
            </a:extLst>
          </p:cNvPr>
          <p:cNvSpPr>
            <a:spLocks noGrp="1"/>
          </p:cNvSpPr>
          <p:nvPr>
            <p:ph type="title"/>
          </p:nvPr>
        </p:nvSpPr>
        <p:spPr>
          <a:xfrm>
            <a:off x="2172795" y="302834"/>
            <a:ext cx="8911687" cy="1280890"/>
          </a:xfrm>
        </p:spPr>
        <p:txBody>
          <a:bodyPr/>
          <a:lstStyle/>
          <a:p>
            <a:pPr algn="ctr"/>
            <a:r>
              <a:rPr lang="en-US" dirty="0"/>
              <a:t>Generators</a:t>
            </a:r>
          </a:p>
        </p:txBody>
      </p:sp>
      <p:sp>
        <p:nvSpPr>
          <p:cNvPr id="3" name="Content Placeholder 2">
            <a:extLst>
              <a:ext uri="{FF2B5EF4-FFF2-40B4-BE49-F238E27FC236}">
                <a16:creationId xmlns:a16="http://schemas.microsoft.com/office/drawing/2014/main" id="{3835DADB-50BA-41D4-86BD-CFCFFF742B71}"/>
              </a:ext>
            </a:extLst>
          </p:cNvPr>
          <p:cNvSpPr>
            <a:spLocks noGrp="1"/>
          </p:cNvSpPr>
          <p:nvPr>
            <p:ph idx="1"/>
          </p:nvPr>
        </p:nvSpPr>
        <p:spPr>
          <a:xfrm>
            <a:off x="1841157" y="1050324"/>
            <a:ext cx="10008973" cy="5412260"/>
          </a:xfrm>
        </p:spPr>
        <p:txBody>
          <a:bodyPr>
            <a:normAutofit lnSpcReduction="10000"/>
          </a:bodyPr>
          <a:lstStyle/>
          <a:p>
            <a:r>
              <a:rPr lang="en-US" b="1" dirty="0"/>
              <a:t>Limitations with Iterator: </a:t>
            </a:r>
          </a:p>
          <a:p>
            <a:pPr marL="457200" lvl="1" indent="0">
              <a:buNone/>
            </a:pPr>
            <a:r>
              <a:rPr lang="en-US" dirty="0"/>
              <a:t>There is a lot of overhead in building an iterator in Python; we have to implement a class with __</a:t>
            </a:r>
            <a:r>
              <a:rPr lang="en-US" dirty="0" err="1"/>
              <a:t>iter</a:t>
            </a:r>
            <a:r>
              <a:rPr lang="en-US" dirty="0"/>
              <a:t>__() and __next__() method</a:t>
            </a:r>
            <a:r>
              <a:rPr lang="en-US" b="1" dirty="0"/>
              <a:t>, keep track of internal states,</a:t>
            </a:r>
            <a:r>
              <a:rPr lang="en-US" dirty="0"/>
              <a:t> raise </a:t>
            </a:r>
            <a:r>
              <a:rPr lang="en-US" dirty="0" err="1"/>
              <a:t>StopIteration</a:t>
            </a:r>
            <a:r>
              <a:rPr lang="en-US" dirty="0"/>
              <a:t> when there was no values to be returned etc.</a:t>
            </a:r>
          </a:p>
          <a:p>
            <a:r>
              <a:rPr lang="en-US" dirty="0"/>
              <a:t>Python generators are a simple way of creating iterators. All the overhead we mentioned above are automatically handled by generators in Python.</a:t>
            </a:r>
          </a:p>
          <a:p>
            <a:r>
              <a:rPr lang="en-US" dirty="0"/>
              <a:t>Simply put a generator is a function that returns an object (iterator) which we can iterate over (one value at a time).</a:t>
            </a:r>
          </a:p>
          <a:p>
            <a:r>
              <a:rPr lang="en-US" dirty="0"/>
              <a:t>Generators are not executed when they are invoked, only when they are iterated over. Generators freeze their state after a yield statement.</a:t>
            </a:r>
          </a:p>
          <a:p>
            <a:r>
              <a:rPr lang="en-US" dirty="0"/>
              <a:t>Generators can be iterated over. Because the result of the generator is an iterator, it follows the iterator protocol and can be iterated over.</a:t>
            </a:r>
          </a:p>
          <a:p>
            <a:r>
              <a:rPr lang="en-US" dirty="0"/>
              <a:t>Creating Generators:</a:t>
            </a:r>
          </a:p>
          <a:p>
            <a:pPr marL="457200" lvl="1" indent="0">
              <a:buNone/>
            </a:pPr>
            <a:r>
              <a:rPr lang="en-US" dirty="0"/>
              <a:t>Defining a normal function with yield statement instead of a return statement.</a:t>
            </a:r>
          </a:p>
          <a:p>
            <a:pPr marL="457200" lvl="1" indent="0">
              <a:buNone/>
            </a:pPr>
            <a:r>
              <a:rPr lang="en-US" dirty="0"/>
              <a:t>If a function contains at least one yield statement (it may contain other yield or return statements), it becomes a generator function. Both yield and return will return some value from a function.</a:t>
            </a:r>
          </a:p>
        </p:txBody>
      </p:sp>
      <p:sp>
        <p:nvSpPr>
          <p:cNvPr id="4" name="TextBox 3">
            <a:extLst>
              <a:ext uri="{FF2B5EF4-FFF2-40B4-BE49-F238E27FC236}">
                <a16:creationId xmlns:a16="http://schemas.microsoft.com/office/drawing/2014/main" id="{DBE0B337-9A97-4A7C-B3E3-79CAB42243AA}"/>
              </a:ext>
            </a:extLst>
          </p:cNvPr>
          <p:cNvSpPr txBox="1"/>
          <p:nvPr/>
        </p:nvSpPr>
        <p:spPr>
          <a:xfrm>
            <a:off x="1544595" y="6277232"/>
            <a:ext cx="10305535" cy="369332"/>
          </a:xfrm>
          <a:prstGeom prst="rect">
            <a:avLst/>
          </a:prstGeom>
          <a:noFill/>
        </p:spPr>
        <p:txBody>
          <a:bodyPr wrap="square" rtlCol="0">
            <a:spAutoFit/>
          </a:bodyPr>
          <a:lstStyle/>
          <a:p>
            <a:r>
              <a:rPr lang="en-US" dirty="0"/>
              <a:t>Note : A return statement in a generator will cause the loop to exit.</a:t>
            </a:r>
          </a:p>
        </p:txBody>
      </p:sp>
    </p:spTree>
    <p:extLst>
      <p:ext uri="{BB962C8B-B14F-4D97-AF65-F5344CB8AC3E}">
        <p14:creationId xmlns:p14="http://schemas.microsoft.com/office/powerpoint/2010/main" val="40376739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otalTime>351</TotalTime>
  <Words>1790</Words>
  <Application>Microsoft Office PowerPoint</Application>
  <PresentationFormat>Widescreen</PresentationFormat>
  <Paragraphs>135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Ericsson Capital TT</vt:lpstr>
      <vt:lpstr>Wingdings 3</vt:lpstr>
      <vt:lpstr>Wisp</vt:lpstr>
      <vt:lpstr>Iterators, Generators, Decorators and Applications</vt:lpstr>
      <vt:lpstr>agenda</vt:lpstr>
      <vt:lpstr>Understanding Programming Styles</vt:lpstr>
      <vt:lpstr>The Iterator Protocol</vt:lpstr>
      <vt:lpstr>Iteration in Python</vt:lpstr>
      <vt:lpstr>Iterator vs Iterable </vt:lpstr>
      <vt:lpstr>Create an Iterator </vt:lpstr>
      <vt:lpstr>Iterators can be infinite</vt:lpstr>
      <vt:lpstr>Generators</vt:lpstr>
      <vt:lpstr>Generator vs Normal function </vt:lpstr>
      <vt:lpstr>Why generators are used in Python? </vt:lpstr>
      <vt:lpstr>Comprehensions</vt:lpstr>
      <vt:lpstr>Map, Filter and Reduce</vt:lpstr>
      <vt:lpstr>PowerPoint Presentation</vt:lpstr>
      <vt:lpstr>Function – Misc. Concepts</vt:lpstr>
      <vt:lpstr>Decorators</vt:lpstr>
      <vt:lpstr>Parameterized decorators</vt:lpstr>
      <vt:lpstr>Parameterized template</vt:lpstr>
      <vt:lpstr>Common uses for decorators</vt:lpstr>
      <vt:lpstr>itertools—Iterator Functions</vt:lpstr>
      <vt:lpstr>functools—Tools for Manipulating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Iterators, Generators, Decorator and its methods</dc:title>
  <dc:creator>Gokkul Nath T S</dc:creator>
  <cp:lastModifiedBy>Gokkul Nath T S</cp:lastModifiedBy>
  <cp:revision>16</cp:revision>
  <dcterms:created xsi:type="dcterms:W3CDTF">2019-05-15T02:31:25Z</dcterms:created>
  <dcterms:modified xsi:type="dcterms:W3CDTF">2019-05-15T08:22:51Z</dcterms:modified>
</cp:coreProperties>
</file>