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9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huti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tarfi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getp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rftim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9151-77F8-4AD6-8088-92FF3E9E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919" y="1383632"/>
            <a:ext cx="8915399" cy="2262781"/>
          </a:xfrm>
        </p:spPr>
        <p:txBody>
          <a:bodyPr/>
          <a:lstStyle/>
          <a:p>
            <a:r>
              <a:rPr lang="en-US" dirty="0"/>
              <a:t>Python Built-In Modules – A Quick Tour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0629A-A93B-4885-9C57-0BC1C2302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Gokkul Nath T S (EGOKKUL)</a:t>
            </a:r>
          </a:p>
        </p:txBody>
      </p:sp>
    </p:spTree>
    <p:extLst>
      <p:ext uri="{BB962C8B-B14F-4D97-AF65-F5344CB8AC3E}">
        <p14:creationId xmlns:p14="http://schemas.microsoft.com/office/powerpoint/2010/main" val="82121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shutil</a:t>
            </a:r>
            <a:r>
              <a:rPr lang="en-US" dirty="0"/>
              <a:t>: High-Level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High-level file operations like copying and setting permissions.</a:t>
            </a:r>
          </a:p>
          <a:p>
            <a:r>
              <a:rPr lang="en-US" dirty="0"/>
              <a:t>copy() : Copies the file </a:t>
            </a:r>
            <a:r>
              <a:rPr lang="en-US" i="1" dirty="0" err="1"/>
              <a:t>src</a:t>
            </a:r>
            <a:r>
              <a:rPr lang="en-US" dirty="0"/>
              <a:t> to the file or directory </a:t>
            </a:r>
            <a:r>
              <a:rPr lang="en-US" i="1" dirty="0" err="1"/>
              <a:t>dst</a:t>
            </a:r>
            <a:r>
              <a:rPr lang="en-US" dirty="0"/>
              <a:t>. </a:t>
            </a:r>
            <a:r>
              <a:rPr lang="en-US" i="1" dirty="0" err="1"/>
              <a:t>src</a:t>
            </a:r>
            <a:r>
              <a:rPr lang="en-US" dirty="0"/>
              <a:t> and </a:t>
            </a:r>
            <a:r>
              <a:rPr lang="en-US" i="1" dirty="0" err="1"/>
              <a:t>dst</a:t>
            </a:r>
            <a:r>
              <a:rPr lang="en-US" dirty="0"/>
              <a:t> should be strings. If </a:t>
            </a:r>
            <a:r>
              <a:rPr lang="en-US" i="1" dirty="0" err="1"/>
              <a:t>dst</a:t>
            </a:r>
            <a:r>
              <a:rPr lang="en-US" dirty="0"/>
              <a:t> specifies a directory, the file will be copied into </a:t>
            </a:r>
            <a:r>
              <a:rPr lang="en-US" i="1" dirty="0" err="1"/>
              <a:t>dst</a:t>
            </a:r>
            <a:r>
              <a:rPr lang="en-US" dirty="0"/>
              <a:t> using the base filename from </a:t>
            </a:r>
            <a:r>
              <a:rPr lang="en-US" i="1" dirty="0" err="1"/>
              <a:t>src</a:t>
            </a:r>
            <a:r>
              <a:rPr lang="en-US" dirty="0"/>
              <a:t>. Returns the path to the newly created file.</a:t>
            </a:r>
          </a:p>
          <a:p>
            <a:r>
              <a:rPr lang="en-US" dirty="0"/>
              <a:t>move() : Recursively move a file or directory (</a:t>
            </a:r>
            <a:r>
              <a:rPr lang="en-US" dirty="0" err="1"/>
              <a:t>src</a:t>
            </a:r>
            <a:r>
              <a:rPr lang="en-US" dirty="0"/>
              <a:t>) to another location (</a:t>
            </a:r>
            <a:r>
              <a:rPr lang="en-US" dirty="0" err="1"/>
              <a:t>dst</a:t>
            </a:r>
            <a:r>
              <a:rPr lang="en-US" dirty="0"/>
              <a:t>) and return the destination.</a:t>
            </a:r>
          </a:p>
          <a:p>
            <a:r>
              <a:rPr lang="en-US" dirty="0"/>
              <a:t>Note: </a:t>
            </a:r>
            <a:r>
              <a:rPr lang="en-US" dirty="0" err="1"/>
              <a:t>OSError</a:t>
            </a:r>
            <a:r>
              <a:rPr lang="en-US" dirty="0"/>
              <a:t> exception will be raised if destination location is not writable due to permission issues.</a:t>
            </a:r>
          </a:p>
          <a:p>
            <a:r>
              <a:rPr lang="en-US" dirty="0" err="1"/>
              <a:t>Misc</a:t>
            </a:r>
            <a:r>
              <a:rPr lang="en-US" dirty="0"/>
              <a:t> Functions : </a:t>
            </a:r>
            <a:r>
              <a:rPr lang="en-US" dirty="0" err="1"/>
              <a:t>disk_usage</a:t>
            </a:r>
            <a:r>
              <a:rPr lang="en-US" dirty="0"/>
              <a:t>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copytree</a:t>
            </a:r>
            <a:r>
              <a:rPr lang="en-US" dirty="0"/>
              <a:t> , </a:t>
            </a:r>
            <a:r>
              <a:rPr lang="en-US" dirty="0" err="1"/>
              <a:t>rmtree</a:t>
            </a:r>
            <a:r>
              <a:rPr lang="en-US" dirty="0"/>
              <a:t>,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https://docs.python.org/3.6/library/shutil.html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250C-5FEC-4DA3-9EE8-32336B72C304}"/>
              </a:ext>
            </a:extLst>
          </p:cNvPr>
          <p:cNvSpPr txBox="1"/>
          <p:nvPr/>
        </p:nvSpPr>
        <p:spPr>
          <a:xfrm>
            <a:off x="1877308" y="5911222"/>
            <a:ext cx="96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Not all functions in this module are Windows friendly</a:t>
            </a:r>
          </a:p>
        </p:txBody>
      </p:sp>
    </p:spTree>
    <p:extLst>
      <p:ext uri="{BB962C8B-B14F-4D97-AF65-F5344CB8AC3E}">
        <p14:creationId xmlns:p14="http://schemas.microsoft.com/office/powerpoint/2010/main" val="193385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filecmp</a:t>
            </a:r>
            <a:r>
              <a:rPr lang="en-US" dirty="0"/>
              <a:t>: Compare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Compare files and directories on the file system.</a:t>
            </a:r>
          </a:p>
          <a:p>
            <a:r>
              <a:rPr lang="en-US" dirty="0" err="1"/>
              <a:t>filecmp</a:t>
            </a:r>
            <a:r>
              <a:rPr lang="en-US" dirty="0"/>
              <a:t> module includes functions and a class for comparing files and directories on the file system.</a:t>
            </a:r>
          </a:p>
          <a:p>
            <a:r>
              <a:rPr lang="en-US" dirty="0" err="1"/>
              <a:t>cmp</a:t>
            </a:r>
            <a:r>
              <a:rPr lang="en-US" dirty="0"/>
              <a:t>() compares two files on the file system. </a:t>
            </a:r>
            <a:r>
              <a:rPr lang="en-US" i="1" dirty="0"/>
              <a:t>shallow </a:t>
            </a:r>
            <a:r>
              <a:rPr lang="en-US" dirty="0"/>
              <a:t>argument tells </a:t>
            </a:r>
            <a:r>
              <a:rPr lang="en-US" dirty="0" err="1"/>
              <a:t>cmp</a:t>
            </a:r>
            <a:r>
              <a:rPr lang="en-US" dirty="0"/>
              <a:t>() whether to look at the contents of the file, in addition to its metadata. By default </a:t>
            </a:r>
            <a:r>
              <a:rPr lang="en-US" dirty="0" err="1"/>
              <a:t>cmp</a:t>
            </a:r>
            <a:r>
              <a:rPr lang="en-US" dirty="0"/>
              <a:t> does shallow comparison. </a:t>
            </a:r>
          </a:p>
          <a:p>
            <a:pPr marL="457200" lvl="1" indent="0">
              <a:buNone/>
            </a:pPr>
            <a:r>
              <a:rPr lang="en-US" dirty="0" err="1"/>
              <a:t>i.e</a:t>
            </a:r>
            <a:r>
              <a:rPr lang="en-US" dirty="0"/>
              <a:t> : Files of the same size created at the same time are reported as the same, and their contents are not compared.</a:t>
            </a:r>
          </a:p>
          <a:p>
            <a:r>
              <a:rPr lang="en-US" dirty="0"/>
              <a:t>For recursive comparison of large directory trees or for more complete analysis, the </a:t>
            </a:r>
            <a:r>
              <a:rPr lang="en-US" dirty="0" err="1"/>
              <a:t>dircmp</a:t>
            </a:r>
            <a:r>
              <a:rPr lang="en-US" dirty="0"/>
              <a:t>() is more useful. This function call is chained with report() and it prints a report comparing two directories.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zipfile</a:t>
            </a:r>
            <a:r>
              <a:rPr lang="en-US" dirty="0"/>
              <a:t>: ZIP Archive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Read and write ZIP archive files.</a:t>
            </a:r>
          </a:p>
          <a:p>
            <a:r>
              <a:rPr lang="en-US" dirty="0"/>
              <a:t>The </a:t>
            </a:r>
            <a:r>
              <a:rPr lang="en-US" dirty="0" err="1"/>
              <a:t>zipfile</a:t>
            </a:r>
            <a:r>
              <a:rPr lang="en-US" dirty="0"/>
              <a:t> module can be used to manipulate ZIP archive files.</a:t>
            </a:r>
          </a:p>
          <a:p>
            <a:r>
              <a:rPr lang="en-US" dirty="0"/>
              <a:t>The </a:t>
            </a:r>
            <a:r>
              <a:rPr lang="en-US" dirty="0" err="1"/>
              <a:t>is_zipfile</a:t>
            </a:r>
            <a:r>
              <a:rPr lang="en-US" dirty="0"/>
              <a:t>() function returns a Boolean indicating whether or not the filename passed as an argument refers to a valid ZIP archive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Creating New Archives</a:t>
            </a:r>
          </a:p>
          <a:p>
            <a:pPr lvl="1"/>
            <a:r>
              <a:rPr lang="en-US" dirty="0"/>
              <a:t>Extracting Archived Files from an Archive</a:t>
            </a:r>
          </a:p>
          <a:p>
            <a:pPr lvl="1"/>
            <a:r>
              <a:rPr lang="en-US" dirty="0"/>
              <a:t>Appending to Files</a:t>
            </a:r>
          </a:p>
          <a:p>
            <a:r>
              <a:rPr lang="en-US" dirty="0"/>
              <a:t>Note : </a:t>
            </a:r>
            <a:r>
              <a:rPr lang="en-US" dirty="0" err="1"/>
              <a:t>zipfile</a:t>
            </a:r>
            <a:r>
              <a:rPr lang="en-US" dirty="0"/>
              <a:t> module does not support ZIP files with appended comments or </a:t>
            </a:r>
            <a:r>
              <a:rPr lang="en-US" dirty="0" err="1"/>
              <a:t>multidisk</a:t>
            </a:r>
            <a:r>
              <a:rPr lang="en-US" dirty="0"/>
              <a:t> archives. It does support ZIP files larger than 4 GB that use the ZIP64 extensions.</a:t>
            </a:r>
          </a:p>
        </p:txBody>
      </p:sp>
    </p:spTree>
    <p:extLst>
      <p:ext uri="{BB962C8B-B14F-4D97-AF65-F5344CB8AC3E}">
        <p14:creationId xmlns:p14="http://schemas.microsoft.com/office/powerpoint/2010/main" val="387328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tarfile: Tar Archive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Read and write tar archives.</a:t>
            </a:r>
          </a:p>
          <a:p>
            <a:r>
              <a:rPr lang="en-US" dirty="0"/>
              <a:t>The tarfile module provides read and write access to UNIX tar archives, including compressed files.</a:t>
            </a:r>
          </a:p>
          <a:p>
            <a:r>
              <a:rPr lang="en-US" dirty="0"/>
              <a:t>Although tarfile implements a UNIX format, it can be used to create and read tar archives under Microsoft Windows, too.</a:t>
            </a:r>
          </a:p>
          <a:p>
            <a:r>
              <a:rPr lang="en-US" dirty="0" err="1"/>
              <a:t>is_tarfile</a:t>
            </a:r>
            <a:r>
              <a:rPr lang="en-US" dirty="0"/>
              <a:t>() function returns a Boolean indicating whether or not the filename passed as an argument refers to a valid tar archive</a:t>
            </a:r>
          </a:p>
          <a:p>
            <a:r>
              <a:rPr lang="en-US" dirty="0"/>
              <a:t>To unpack the archive and write the files to the file system, use extract() or </a:t>
            </a:r>
            <a:r>
              <a:rPr lang="en-US" dirty="0" err="1"/>
              <a:t>extractall</a:t>
            </a:r>
            <a:r>
              <a:rPr lang="en-US" dirty="0"/>
              <a:t>() function.</a:t>
            </a:r>
          </a:p>
          <a:p>
            <a:r>
              <a:rPr lang="en-US" dirty="0"/>
              <a:t>Refer : </a:t>
            </a:r>
            <a:r>
              <a:rPr lang="en-US" dirty="0">
                <a:hlinkClick r:id="rId2"/>
              </a:rPr>
              <a:t>http://docs.python.org/library/tarfile.html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getpass</a:t>
            </a:r>
            <a:r>
              <a:rPr lang="en-US" dirty="0"/>
              <a:t>: Secure Password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Prompt the user for a value, usually a password, without echoing what is typed to the console.</a:t>
            </a:r>
          </a:p>
          <a:p>
            <a:r>
              <a:rPr lang="en-US" dirty="0"/>
              <a:t>The </a:t>
            </a:r>
            <a:r>
              <a:rPr lang="en-US" dirty="0" err="1"/>
              <a:t>getpass</a:t>
            </a:r>
            <a:r>
              <a:rPr lang="en-US" dirty="0"/>
              <a:t> module provides a portable way to handle such password prompts securely.</a:t>
            </a:r>
          </a:p>
          <a:p>
            <a:r>
              <a:rPr lang="en-US" dirty="0"/>
              <a:t>Usage: </a:t>
            </a:r>
          </a:p>
          <a:p>
            <a:pPr lvl="1"/>
            <a:r>
              <a:rPr lang="en-US" dirty="0"/>
              <a:t>Handling Secret Keys</a:t>
            </a:r>
          </a:p>
          <a:p>
            <a:pPr lvl="1"/>
            <a:r>
              <a:rPr lang="en-US" dirty="0"/>
              <a:t>Handling Password Stings</a:t>
            </a:r>
          </a:p>
          <a:p>
            <a:pPr marL="457200" lvl="1" indent="0">
              <a:buNone/>
            </a:pPr>
            <a:r>
              <a:rPr lang="en-US" dirty="0"/>
              <a:t>Reference : </a:t>
            </a:r>
            <a:r>
              <a:rPr lang="en-US" dirty="0">
                <a:hlinkClick r:id="rId2"/>
              </a:rPr>
              <a:t>http://docs.python.org/library/getpass.html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5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B570-FC00-4027-A87A-6724F21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sys: System-Specific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A68D-7076-4DB2-AFE4-D1E40588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5" y="1338469"/>
            <a:ext cx="9647583" cy="5155095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Provides access to low level system-specific configuration and operations. </a:t>
            </a:r>
          </a:p>
          <a:p>
            <a:r>
              <a:rPr lang="en-US" dirty="0"/>
              <a:t>Passing </a:t>
            </a:r>
            <a:r>
              <a:rPr lang="en-US" dirty="0" err="1"/>
              <a:t>Comand</a:t>
            </a:r>
            <a:r>
              <a:rPr lang="en-US" dirty="0"/>
              <a:t> Line Arguments: </a:t>
            </a:r>
          </a:p>
          <a:p>
            <a:pPr marL="457200" lvl="1" indent="0">
              <a:buNone/>
            </a:pPr>
            <a:r>
              <a:rPr lang="en-US" dirty="0" err="1"/>
              <a:t>sys.argv</a:t>
            </a:r>
            <a:r>
              <a:rPr lang="en-US" dirty="0"/>
              <a:t>: The list of command line arguments passed to a Python script. </a:t>
            </a:r>
            <a:r>
              <a:rPr lang="en-US" dirty="0" err="1"/>
              <a:t>argv</a:t>
            </a:r>
            <a:r>
              <a:rPr lang="en-US" dirty="0"/>
              <a:t>[0] is the script name.</a:t>
            </a:r>
          </a:p>
          <a:p>
            <a:r>
              <a:rPr lang="en-US" dirty="0"/>
              <a:t>Interpreter executable: </a:t>
            </a:r>
            <a:r>
              <a:rPr lang="en-US" dirty="0" err="1"/>
              <a:t>sys.executable</a:t>
            </a:r>
            <a:endParaRPr lang="en-US" dirty="0"/>
          </a:p>
          <a:p>
            <a:r>
              <a:rPr lang="en-US" i="1" dirty="0"/>
              <a:t>Installation prefix :</a:t>
            </a:r>
            <a:r>
              <a:rPr lang="en-US" dirty="0"/>
              <a:t> </a:t>
            </a:r>
            <a:r>
              <a:rPr lang="en-US" dirty="0" err="1"/>
              <a:t>sys.prefix</a:t>
            </a:r>
            <a:endParaRPr lang="en-US" dirty="0"/>
          </a:p>
          <a:p>
            <a:r>
              <a:rPr lang="en-US" dirty="0"/>
              <a:t>Error out stream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sys.stderr</a:t>
            </a:r>
            <a:r>
              <a:rPr lang="en-US" dirty="0"/>
              <a:t> Input stream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sys.stdin</a:t>
            </a:r>
            <a:r>
              <a:rPr lang="en-US" dirty="0">
                <a:sym typeface="Wingdings" panose="05000000000000000000" pitchFamily="2" charset="2"/>
              </a:rPr>
              <a:t> Output stream  </a:t>
            </a:r>
            <a:r>
              <a:rPr lang="en-US" dirty="0" err="1">
                <a:sym typeface="Wingdings" panose="05000000000000000000" pitchFamily="2" charset="2"/>
              </a:rPr>
              <a:t>sys.stdout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Recursion Limit: </a:t>
            </a:r>
          </a:p>
          <a:p>
            <a:pPr lvl="1"/>
            <a:r>
              <a:rPr lang="en-US" i="1" dirty="0"/>
              <a:t>Initial limit:</a:t>
            </a:r>
            <a:r>
              <a:rPr lang="en-US" dirty="0"/>
              <a:t>, </a:t>
            </a:r>
            <a:r>
              <a:rPr lang="en-US" dirty="0" err="1"/>
              <a:t>sys.getrecursionlimit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sys.setrecursionlimit</a:t>
            </a:r>
            <a:r>
              <a:rPr lang="en-US" dirty="0"/>
              <a:t>(10)</a:t>
            </a:r>
          </a:p>
          <a:p>
            <a:r>
              <a:rPr lang="en-US" dirty="0"/>
              <a:t>System Paths that are listed : </a:t>
            </a:r>
            <a:r>
              <a:rPr lang="en-US" dirty="0" err="1"/>
              <a:t>sys.path</a:t>
            </a:r>
            <a:r>
              <a:rPr lang="en-US" dirty="0"/>
              <a:t>  (When we import module, python looks for the packages in these locations)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nn-NO" dirty="0"/>
              <a:t>sys.path.insert(0, ‘filename’) : To Add Particular directory to path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CD3-CB3E-490C-87A0-C9F652B8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897" y="243111"/>
            <a:ext cx="8911687" cy="1280890"/>
          </a:xfrm>
        </p:spPr>
        <p:txBody>
          <a:bodyPr/>
          <a:lstStyle/>
          <a:p>
            <a:r>
              <a:rPr lang="en-US" dirty="0"/>
              <a:t>platform: System Version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D120-C183-432C-A0FD-0A224AF9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60" y="1001208"/>
            <a:ext cx="8915400" cy="3777622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Probe the underlying platform’s hardware, operating system, and interpreter version information.</a:t>
            </a:r>
          </a:p>
          <a:p>
            <a:r>
              <a:rPr lang="en-US" dirty="0"/>
              <a:t>The platform module includes the tools for learning about the interpreter, operating system, and hardware platform where a program is running.</a:t>
            </a:r>
          </a:p>
          <a:p>
            <a:r>
              <a:rPr lang="en-US" dirty="0"/>
              <a:t>Version : </a:t>
            </a:r>
            <a:r>
              <a:rPr lang="en-US" dirty="0" err="1"/>
              <a:t>platform.python_version</a:t>
            </a:r>
            <a:r>
              <a:rPr lang="en-US" dirty="0"/>
              <a:t>()</a:t>
            </a:r>
          </a:p>
          <a:p>
            <a:r>
              <a:rPr lang="en-US" dirty="0"/>
              <a:t>Compiler : </a:t>
            </a:r>
            <a:r>
              <a:rPr lang="en-US" dirty="0" err="1"/>
              <a:t>platform.python_compiler</a:t>
            </a:r>
            <a:r>
              <a:rPr lang="en-US" dirty="0"/>
              <a:t>()</a:t>
            </a:r>
          </a:p>
          <a:p>
            <a:r>
              <a:rPr lang="en-US" dirty="0"/>
              <a:t>Build : </a:t>
            </a:r>
            <a:r>
              <a:rPr lang="en-US" dirty="0" err="1"/>
              <a:t>platform.python_build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81633-903D-4BB6-B63A-D308C2B9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6" b="4990"/>
          <a:stretch/>
        </p:blipFill>
        <p:spPr>
          <a:xfrm>
            <a:off x="2167336" y="3631094"/>
            <a:ext cx="9010650" cy="31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CD3-CB3E-490C-87A0-C9F652B8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: Portable Access to Operating System 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D120-C183-432C-A0FD-0A224AF9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366054"/>
          </a:xfrm>
        </p:spPr>
        <p:txBody>
          <a:bodyPr>
            <a:normAutofit/>
          </a:bodyPr>
          <a:lstStyle/>
          <a:p>
            <a:r>
              <a:rPr lang="en-US" dirty="0" err="1"/>
              <a:t>os.environ</a:t>
            </a:r>
            <a:r>
              <a:rPr lang="en-US" dirty="0"/>
              <a:t> : A mapping object representing the string environment. (Accessing Environment Variables)</a:t>
            </a:r>
          </a:p>
          <a:p>
            <a:r>
              <a:rPr lang="en-US" dirty="0" err="1"/>
              <a:t>os.getcwd</a:t>
            </a:r>
            <a:r>
              <a:rPr lang="en-US" dirty="0"/>
              <a:t>() : Returns the current working directory where the code is executed.</a:t>
            </a:r>
          </a:p>
          <a:p>
            <a:r>
              <a:rPr lang="en-US" dirty="0" err="1"/>
              <a:t>os.uname</a:t>
            </a:r>
            <a:r>
              <a:rPr lang="en-US" dirty="0"/>
              <a:t>() Returns information identifying the current operating system. The return value is an object with five attributes:</a:t>
            </a:r>
          </a:p>
          <a:p>
            <a:pPr lvl="1"/>
            <a:r>
              <a:rPr lang="en-US" dirty="0" err="1"/>
              <a:t>sysname</a:t>
            </a:r>
            <a:r>
              <a:rPr lang="en-US" dirty="0"/>
              <a:t> - operating system name</a:t>
            </a:r>
          </a:p>
          <a:p>
            <a:pPr lvl="1"/>
            <a:r>
              <a:rPr lang="en-US" dirty="0" err="1"/>
              <a:t>nodename</a:t>
            </a:r>
            <a:r>
              <a:rPr lang="en-US" dirty="0"/>
              <a:t> - name of machine on network (implementation-defined)</a:t>
            </a:r>
          </a:p>
          <a:p>
            <a:pPr lvl="1"/>
            <a:r>
              <a:rPr lang="en-US" dirty="0"/>
              <a:t>release - operating system release</a:t>
            </a:r>
          </a:p>
          <a:p>
            <a:pPr lvl="1"/>
            <a:r>
              <a:rPr lang="en-US" dirty="0"/>
              <a:t>version - operating system version</a:t>
            </a:r>
          </a:p>
          <a:p>
            <a:pPr lvl="1"/>
            <a:r>
              <a:rPr lang="en-US" dirty="0"/>
              <a:t>machine - hardware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1E23-65A4-4875-8020-3415A606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os.mkdir</a:t>
            </a:r>
            <a:r>
              <a:rPr lang="en-US" dirty="0"/>
              <a:t> : Create a directory named path with numeric mode </a:t>
            </a:r>
            <a:r>
              <a:rPr lang="en-US" dirty="0" err="1"/>
              <a:t>mode</a:t>
            </a:r>
            <a:r>
              <a:rPr lang="en-US" dirty="0"/>
              <a:t>. If the directory already exists, </a:t>
            </a:r>
            <a:r>
              <a:rPr lang="en-US" dirty="0" err="1"/>
              <a:t>FileExistsError</a:t>
            </a:r>
            <a:r>
              <a:rPr lang="en-US" dirty="0"/>
              <a:t> is raised.</a:t>
            </a:r>
          </a:p>
          <a:p>
            <a:r>
              <a:rPr lang="en-US" dirty="0" err="1"/>
              <a:t>os.remove</a:t>
            </a:r>
            <a:r>
              <a:rPr lang="en-US" dirty="0"/>
              <a:t> : Remove (delete) the file path. If path is a directory, </a:t>
            </a:r>
            <a:r>
              <a:rPr lang="en-US" dirty="0" err="1"/>
              <a:t>OSError</a:t>
            </a:r>
            <a:r>
              <a:rPr lang="en-US" dirty="0"/>
              <a:t> is raised.</a:t>
            </a:r>
          </a:p>
          <a:p>
            <a:r>
              <a:rPr lang="en-US" dirty="0" err="1"/>
              <a:t>os.rename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) Rename the file or directory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dst</a:t>
            </a:r>
            <a:r>
              <a:rPr lang="en-US" dirty="0"/>
              <a:t>. If </a:t>
            </a:r>
            <a:r>
              <a:rPr lang="en-US" dirty="0" err="1"/>
              <a:t>dst</a:t>
            </a:r>
            <a:r>
              <a:rPr lang="en-US" dirty="0"/>
              <a:t> is a directory, </a:t>
            </a:r>
            <a:r>
              <a:rPr lang="en-US" dirty="0" err="1"/>
              <a:t>OSError</a:t>
            </a:r>
            <a:r>
              <a:rPr lang="en-US" dirty="0"/>
              <a:t> will be raised.</a:t>
            </a:r>
          </a:p>
          <a:p>
            <a:r>
              <a:rPr lang="en-US" dirty="0" err="1"/>
              <a:t>os.rmdir</a:t>
            </a:r>
            <a:r>
              <a:rPr lang="en-US" dirty="0"/>
              <a:t>() : Remove (delete) the directory path. Only works when the directory is empty, otherwise, </a:t>
            </a:r>
            <a:r>
              <a:rPr lang="en-US" dirty="0" err="1"/>
              <a:t>OSError</a:t>
            </a:r>
            <a:r>
              <a:rPr lang="en-US" dirty="0"/>
              <a:t> is raised. In order to remove whole directory trees, </a:t>
            </a:r>
            <a:r>
              <a:rPr lang="en-US" dirty="0" err="1"/>
              <a:t>shutil.rmtree</a:t>
            </a:r>
            <a:r>
              <a:rPr lang="en-US" dirty="0"/>
              <a:t>() can be used.</a:t>
            </a:r>
          </a:p>
          <a:p>
            <a:r>
              <a:rPr lang="en-US" dirty="0" err="1"/>
              <a:t>os.kill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, sig) Send signal sig to the process </a:t>
            </a:r>
            <a:r>
              <a:rPr lang="en-US" dirty="0" err="1"/>
              <a:t>pid</a:t>
            </a:r>
            <a:r>
              <a:rPr lang="en-US" dirty="0"/>
              <a:t>.</a:t>
            </a:r>
          </a:p>
          <a:p>
            <a:r>
              <a:rPr lang="en-US" dirty="0" err="1"/>
              <a:t>os.popen</a:t>
            </a:r>
            <a:r>
              <a:rPr lang="en-US" dirty="0"/>
              <a:t> :  The return value is an open file object connected to the pipe, which can be read or written depending on whether mode is 'r' (default) or 'w'.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945E31-22F7-4E03-8FE5-7B281F02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: Portable Access to Operating System 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244485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F095-3F6E-47AF-9389-00BDC22E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logging: Report Status, Error, and Informational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CFB7-148F-4548-85A6-BE1B1861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6717020" cy="40062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Purpose</a:t>
            </a:r>
            <a:r>
              <a:rPr lang="en-US" dirty="0"/>
              <a:t> Report status, error, and informational messages.</a:t>
            </a:r>
          </a:p>
          <a:p>
            <a:pPr>
              <a:lnSpc>
                <a:spcPct val="90000"/>
              </a:lnSpc>
            </a:pPr>
            <a:r>
              <a:rPr lang="en-US" dirty="0"/>
              <a:t>The logging module defines a standard API for reporting errors and status information from applications and libraries. </a:t>
            </a:r>
          </a:p>
          <a:p>
            <a:pPr>
              <a:lnSpc>
                <a:spcPct val="90000"/>
              </a:lnSpc>
            </a:pPr>
            <a:r>
              <a:rPr lang="en-US" dirty="0"/>
              <a:t>Logging to a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the </a:t>
            </a:r>
            <a:r>
              <a:rPr lang="en-US" dirty="0" err="1"/>
              <a:t>basicConfig</a:t>
            </a:r>
            <a:r>
              <a:rPr lang="en-US" dirty="0"/>
              <a:t>() function to set up the default handler so that debug messages are written to a file.</a:t>
            </a:r>
          </a:p>
          <a:p>
            <a:pPr>
              <a:lnSpc>
                <a:spcPct val="90000"/>
              </a:lnSpc>
            </a:pPr>
            <a:r>
              <a:rPr lang="en-US" dirty="0"/>
              <a:t>Rotating Log Files 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RotatingFileHandler</a:t>
            </a:r>
            <a:r>
              <a:rPr lang="en-US" dirty="0"/>
              <a:t>, can be used to  create new files automatically and preserves the old log file at the same time</a:t>
            </a:r>
          </a:p>
          <a:p>
            <a:pPr>
              <a:lnSpc>
                <a:spcPct val="90000"/>
              </a:lnSpc>
            </a:pPr>
            <a:r>
              <a:rPr lang="en-US" dirty="0"/>
              <a:t>Verbosity Levels : Produce different messages at different log levels.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A1B5E-05A6-4A14-9CD6-E2734D76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843" y="3696620"/>
            <a:ext cx="2873159" cy="25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0BAB-386D-40B9-B094-D568BB26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Ericsson Capital TT" panose="02000503000000020004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07EE-E9A0-407C-B9DD-663342DE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13" y="1731590"/>
            <a:ext cx="9666481" cy="4502300"/>
          </a:xfrm>
        </p:spPr>
        <p:txBody>
          <a:bodyPr>
            <a:normAutofit/>
          </a:bodyPr>
          <a:lstStyle/>
          <a:p>
            <a:r>
              <a:rPr lang="en-US" dirty="0"/>
              <a:t>String  and File based Modules:</a:t>
            </a:r>
          </a:p>
          <a:p>
            <a:pPr lvl="1"/>
            <a:r>
              <a:rPr lang="en-US" dirty="0"/>
              <a:t>re: Regular Expressions (Pattern Extraction)</a:t>
            </a:r>
          </a:p>
          <a:p>
            <a:pPr lvl="1"/>
            <a:r>
              <a:rPr lang="en-US" dirty="0"/>
              <a:t>datetime: Date and Time Value Manipulation </a:t>
            </a:r>
          </a:p>
          <a:p>
            <a:pPr lvl="1"/>
            <a:r>
              <a:rPr lang="en-US" dirty="0"/>
              <a:t>json: JavaScript Object Notation </a:t>
            </a:r>
          </a:p>
          <a:p>
            <a:pPr lvl="1"/>
            <a:r>
              <a:rPr lang="en-US" dirty="0"/>
              <a:t>csv: Comma-Separated Value Files </a:t>
            </a:r>
          </a:p>
          <a:p>
            <a:pPr lvl="1"/>
            <a:r>
              <a:rPr lang="en-US" dirty="0" err="1"/>
              <a:t>filecmp</a:t>
            </a:r>
            <a:r>
              <a:rPr lang="en-US" dirty="0"/>
              <a:t>: Compare Files </a:t>
            </a:r>
          </a:p>
          <a:p>
            <a:pPr lvl="1"/>
            <a:r>
              <a:rPr lang="en-US" dirty="0"/>
              <a:t>tarfile: Tar Archive Access </a:t>
            </a:r>
          </a:p>
          <a:p>
            <a:pPr lvl="1"/>
            <a:r>
              <a:rPr lang="en-US" dirty="0" err="1"/>
              <a:t>zipfile</a:t>
            </a:r>
            <a:r>
              <a:rPr lang="en-US" dirty="0"/>
              <a:t>: ZIP Archive Access </a:t>
            </a:r>
          </a:p>
          <a:p>
            <a:pPr lvl="1"/>
            <a:r>
              <a:rPr lang="en-US" dirty="0" err="1"/>
              <a:t>getpass</a:t>
            </a:r>
            <a:r>
              <a:rPr lang="en-US" dirty="0"/>
              <a:t>: Secure Password Prompt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4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6F7B-60E9-43CD-9B4C-0C795332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random: Pseudorandom Number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8869-4CF7-4B2B-8DF4-F17DA758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Implements several types of pseudorandom number generators.</a:t>
            </a:r>
          </a:p>
          <a:p>
            <a:r>
              <a:rPr lang="en-US" dirty="0"/>
              <a:t>random():  function returns the next random floating-point value from the generated sequence. All return values fall within the range 0 &lt;= n &lt; 1.0</a:t>
            </a:r>
          </a:p>
          <a:p>
            <a:r>
              <a:rPr lang="en-US" dirty="0" err="1"/>
              <a:t>randint</a:t>
            </a:r>
            <a:r>
              <a:rPr lang="en-US" dirty="0"/>
              <a:t>() : generate integers directly . Takes the lowest and highest value as parameters both included</a:t>
            </a:r>
          </a:p>
          <a:p>
            <a:r>
              <a:rPr lang="en-US" dirty="0" err="1"/>
              <a:t>randrange</a:t>
            </a:r>
            <a:r>
              <a:rPr lang="en-US" dirty="0"/>
              <a:t>(): Selecting values from a range. Takes three arguments(start, stop, step). It is more efficient, because the range is not actually constructed.</a:t>
            </a:r>
          </a:p>
          <a:p>
            <a:r>
              <a:rPr lang="en-US" dirty="0"/>
              <a:t>Choice() function for making a random selection from a sequence.</a:t>
            </a:r>
          </a:p>
          <a:p>
            <a:r>
              <a:rPr lang="en-US" dirty="0"/>
              <a:t>Generating values with a normal distribution, </a:t>
            </a:r>
            <a:r>
              <a:rPr lang="en-US" dirty="0" err="1"/>
              <a:t>normalvariate</a:t>
            </a:r>
            <a:r>
              <a:rPr lang="en-US" dirty="0"/>
              <a:t>() and the slightly faster gauss().</a:t>
            </a:r>
          </a:p>
        </p:txBody>
      </p:sp>
    </p:spTree>
    <p:extLst>
      <p:ext uri="{BB962C8B-B14F-4D97-AF65-F5344CB8AC3E}">
        <p14:creationId xmlns:p14="http://schemas.microsoft.com/office/powerpoint/2010/main" val="117294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0D3F-4261-460F-8112-F6A633E0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pdb</a:t>
            </a:r>
            <a:r>
              <a:rPr lang="en-US" dirty="0"/>
              <a:t>: Interactive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4A01-DA91-42A9-83C7-6C80E862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62" y="1544595"/>
            <a:ext cx="9379250" cy="4366627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 Python has an interactive debugger.</a:t>
            </a:r>
          </a:p>
          <a:p>
            <a:r>
              <a:rPr lang="en-US" dirty="0"/>
              <a:t>It includes features to pause a program, look at the values of variables, and watch program execution step by step, so you can understand what the program actually does and find bugs in the logic.</a:t>
            </a:r>
          </a:p>
          <a:p>
            <a:r>
              <a:rPr lang="en-US" b="1" dirty="0"/>
              <a:t>Starting the Debugger</a:t>
            </a:r>
          </a:p>
          <a:p>
            <a:pPr lvl="1"/>
            <a:r>
              <a:rPr lang="en-US" dirty="0"/>
              <a:t>From the Command Line : python -m </a:t>
            </a:r>
            <a:r>
              <a:rPr lang="en-US" dirty="0" err="1"/>
              <a:t>pdb</a:t>
            </a:r>
            <a:r>
              <a:rPr lang="en-US" dirty="0"/>
              <a:t> pdb_script.py</a:t>
            </a:r>
          </a:p>
          <a:p>
            <a:pPr lvl="1"/>
            <a:r>
              <a:rPr lang="en-US" dirty="0"/>
              <a:t>Within the Interpreter :  import </a:t>
            </a:r>
            <a:r>
              <a:rPr lang="en-US" dirty="0" err="1"/>
              <a:t>pdb</a:t>
            </a:r>
            <a:r>
              <a:rPr lang="en-US" dirty="0"/>
              <a:t> followed by </a:t>
            </a:r>
            <a:r>
              <a:rPr lang="en-US" dirty="0" err="1"/>
              <a:t>pdb.set_trace</a:t>
            </a:r>
            <a:r>
              <a:rPr lang="en-US" dirty="0"/>
              <a:t>() at location where you want to start the debugger</a:t>
            </a:r>
          </a:p>
          <a:p>
            <a:pPr lvl="1"/>
            <a:r>
              <a:rPr lang="en-US" dirty="0"/>
              <a:t>%%debug can be used in </a:t>
            </a:r>
            <a:r>
              <a:rPr lang="en-US" dirty="0" err="1"/>
              <a:t>Jupyter</a:t>
            </a:r>
            <a:r>
              <a:rPr lang="en-US" dirty="0"/>
              <a:t> Notebook to start </a:t>
            </a:r>
            <a:r>
              <a:rPr lang="en-US" dirty="0" err="1"/>
              <a:t>pdb</a:t>
            </a:r>
            <a:r>
              <a:rPr lang="en-US" dirty="0"/>
              <a:t> interpreter. It Automatically points at the location where the last error was raised</a:t>
            </a:r>
          </a:p>
          <a:p>
            <a:pPr marL="0" indent="0">
              <a:buNone/>
            </a:pPr>
            <a:r>
              <a:rPr lang="en-US" dirty="0"/>
              <a:t>Commands: help(h), step(s), continue, p(</a:t>
            </a:r>
            <a:r>
              <a:rPr lang="en-US" dirty="0" err="1"/>
              <a:t>i.e</a:t>
            </a:r>
            <a:r>
              <a:rPr lang="en-US" dirty="0"/>
              <a:t> print) ,quit (q),return(r)</a:t>
            </a:r>
          </a:p>
        </p:txBody>
      </p:sp>
    </p:spTree>
    <p:extLst>
      <p:ext uri="{BB962C8B-B14F-4D97-AF65-F5344CB8AC3E}">
        <p14:creationId xmlns:p14="http://schemas.microsoft.com/office/powerpoint/2010/main" val="37765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306E-CB99-4EC2-8117-7C390293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48" y="1816197"/>
            <a:ext cx="9501510" cy="3926878"/>
          </a:xfrm>
        </p:spPr>
        <p:txBody>
          <a:bodyPr>
            <a:normAutofit/>
          </a:bodyPr>
          <a:lstStyle/>
          <a:p>
            <a:r>
              <a:rPr lang="en-US" dirty="0"/>
              <a:t>System Based Modules : </a:t>
            </a:r>
          </a:p>
          <a:p>
            <a:pPr lvl="1"/>
            <a:r>
              <a:rPr lang="en-US" dirty="0"/>
              <a:t>sys: System-Specific Configuration</a:t>
            </a:r>
          </a:p>
          <a:p>
            <a:pPr lvl="1"/>
            <a:r>
              <a:rPr lang="en-US" dirty="0"/>
              <a:t>platform: System Version Information</a:t>
            </a:r>
          </a:p>
          <a:p>
            <a:pPr lvl="1"/>
            <a:r>
              <a:rPr lang="en-US" dirty="0" err="1"/>
              <a:t>os</a:t>
            </a:r>
            <a:r>
              <a:rPr lang="en-US" dirty="0"/>
              <a:t>: Portable Access to Operating System Specific Features</a:t>
            </a:r>
          </a:p>
          <a:p>
            <a:pPr lvl="1"/>
            <a:r>
              <a:rPr lang="en-US" dirty="0"/>
              <a:t>glob: Filename Pattern Matching</a:t>
            </a:r>
          </a:p>
          <a:p>
            <a:pPr lvl="1"/>
            <a:r>
              <a:rPr lang="en-US" dirty="0" err="1"/>
              <a:t>shutil</a:t>
            </a:r>
            <a:r>
              <a:rPr lang="en-US" dirty="0"/>
              <a:t>: High-Level File Operations</a:t>
            </a:r>
          </a:p>
          <a:p>
            <a:pPr lvl="1"/>
            <a:r>
              <a:rPr lang="en-US" dirty="0"/>
              <a:t>logging: Report Status, Error, and Informational Messages </a:t>
            </a:r>
          </a:p>
          <a:p>
            <a:pPr lvl="1"/>
            <a:r>
              <a:rPr lang="en-US" dirty="0" err="1"/>
              <a:t>pdb</a:t>
            </a:r>
            <a:r>
              <a:rPr lang="en-US" dirty="0"/>
              <a:t>: Interactive Debugger</a:t>
            </a:r>
          </a:p>
          <a:p>
            <a:pPr lvl="1"/>
            <a:r>
              <a:rPr lang="en-US" dirty="0"/>
              <a:t>random: Pseudorandom Number Generators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075A9-FF57-409F-B8E1-0F5F40095FD7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latin typeface="Ericsson Capital TT" panose="02000503000000020004" pitchFamily="2" charset="0"/>
              </a:rPr>
              <a:t>agenda</a:t>
            </a:r>
            <a:endParaRPr lang="en-US" dirty="0">
              <a:latin typeface="Ericsson Capital T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9" y="624110"/>
            <a:ext cx="9689064" cy="1280890"/>
          </a:xfrm>
        </p:spPr>
        <p:txBody>
          <a:bodyPr/>
          <a:lstStyle/>
          <a:p>
            <a:r>
              <a:rPr lang="en-US" dirty="0"/>
              <a:t>re: Regular Expressions (Pattern Extraction)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Searching within and changing text using formal patterns.</a:t>
            </a:r>
          </a:p>
          <a:p>
            <a:r>
              <a:rPr lang="en-US" i="1" dirty="0"/>
              <a:t>Regular expressions </a:t>
            </a:r>
            <a:r>
              <a:rPr lang="en-US" dirty="0"/>
              <a:t>are text-matching patterns described with a formal syntax. The patterns are interpreted as a set of instructions, which are then executed with a string as input to produce a matching subset or modified version of the original.</a:t>
            </a:r>
          </a:p>
          <a:p>
            <a:r>
              <a:rPr lang="en-US" dirty="0"/>
              <a:t>Always compile the regular expressions used frequently by the program. Compiled expressions directly avoids the cache lookup overhead.</a:t>
            </a:r>
          </a:p>
          <a:p>
            <a:r>
              <a:rPr lang="en-US" dirty="0"/>
              <a:t>Usage : Applications that involve a lot of text processing</a:t>
            </a:r>
          </a:p>
          <a:p>
            <a:r>
              <a:rPr lang="en-US" dirty="0"/>
              <a:t>Methods:</a:t>
            </a:r>
          </a:p>
          <a:p>
            <a:pPr marL="457200" lvl="1" indent="0">
              <a:buNone/>
            </a:pPr>
            <a:r>
              <a:rPr lang="en-US" dirty="0"/>
              <a:t>search(), match(), </a:t>
            </a:r>
            <a:r>
              <a:rPr lang="en-US" dirty="0" err="1"/>
              <a:t>findall</a:t>
            </a:r>
            <a:r>
              <a:rPr lang="en-US" dirty="0"/>
              <a:t>(), </a:t>
            </a:r>
            <a:r>
              <a:rPr lang="en-US" dirty="0" err="1"/>
              <a:t>finditer</a:t>
            </a:r>
            <a:r>
              <a:rPr lang="en-US" dirty="0"/>
              <a:t>(), compile(), split() ,sub()</a:t>
            </a:r>
          </a:p>
        </p:txBody>
      </p:sp>
    </p:spTree>
    <p:extLst>
      <p:ext uri="{BB962C8B-B14F-4D97-AF65-F5344CB8AC3E}">
        <p14:creationId xmlns:p14="http://schemas.microsoft.com/office/powerpoint/2010/main" val="18766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B2B1-8DCA-4BC7-A022-06801A52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6" y="293216"/>
            <a:ext cx="9737596" cy="3827653"/>
          </a:xfrm>
        </p:spPr>
        <p:txBody>
          <a:bodyPr/>
          <a:lstStyle/>
          <a:p>
            <a:r>
              <a:rPr lang="en-US" dirty="0"/>
              <a:t>A character set is a group of characters, any one of which can match at that point in the pattern. </a:t>
            </a:r>
            <a:r>
              <a:rPr lang="en-US" dirty="0" err="1"/>
              <a:t>Eg</a:t>
            </a:r>
            <a:r>
              <a:rPr lang="en-US" dirty="0"/>
              <a:t>: [ab] would match either a or b.</a:t>
            </a:r>
          </a:p>
          <a:p>
            <a:r>
              <a:rPr lang="en-US" dirty="0"/>
              <a:t>Escapes are indicated by prefixing the character with a backslash (\)</a:t>
            </a:r>
          </a:p>
          <a:p>
            <a:r>
              <a:rPr lang="en-US" dirty="0"/>
              <a:t>Anchoring instructions can be used to match pattern at a  specific relative location can be in the input text.</a:t>
            </a:r>
          </a:p>
          <a:p>
            <a:r>
              <a:rPr lang="en-US" dirty="0"/>
              <a:t>Possible Flags:</a:t>
            </a:r>
          </a:p>
          <a:p>
            <a:pPr lvl="1"/>
            <a:r>
              <a:rPr lang="en-US" dirty="0" err="1"/>
              <a:t>re.IGNORECASE</a:t>
            </a:r>
            <a:endParaRPr lang="en-US" dirty="0"/>
          </a:p>
          <a:p>
            <a:pPr lvl="1"/>
            <a:r>
              <a:rPr lang="en-US" dirty="0" err="1"/>
              <a:t>re.MULTILINE</a:t>
            </a:r>
            <a:endParaRPr lang="en-US" dirty="0"/>
          </a:p>
          <a:p>
            <a:pPr lvl="1"/>
            <a:r>
              <a:rPr lang="en-US" dirty="0" err="1"/>
              <a:t>re.VERBOSE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34294-B15E-45A7-B468-A665552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4199827"/>
            <a:ext cx="4905375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CDC89-13D5-4929-A047-FB20DCD7D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" t="163" r="2879"/>
          <a:stretch/>
        </p:blipFill>
        <p:spPr>
          <a:xfrm>
            <a:off x="5817704" y="4120869"/>
            <a:ext cx="6212114" cy="24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6" y="463825"/>
            <a:ext cx="10296939" cy="1229139"/>
          </a:xfrm>
        </p:spPr>
        <p:txBody>
          <a:bodyPr/>
          <a:lstStyle/>
          <a:p>
            <a:r>
              <a:rPr lang="en-US" dirty="0"/>
              <a:t>datetime: Date and Time Value Manipulation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8CBA2-4926-4109-A720-B7968131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3" y="1351721"/>
            <a:ext cx="9939130" cy="5141843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The datetime module includes functions and classes for doing date and time parsing, formatting, and arithmetic.</a:t>
            </a:r>
          </a:p>
          <a:p>
            <a:r>
              <a:rPr lang="en-US" dirty="0"/>
              <a:t>datetime contains functions and classes for working with dates and times, separately and together.</a:t>
            </a:r>
          </a:p>
          <a:p>
            <a:r>
              <a:rPr lang="en-US" dirty="0"/>
              <a:t>Calendar date values are represented with the date class. Instances have attributes for year, month, and day.  For current date : </a:t>
            </a:r>
            <a:r>
              <a:rPr lang="en-US" dirty="0" err="1"/>
              <a:t>datetime.date.today</a:t>
            </a:r>
            <a:r>
              <a:rPr lang="en-US" dirty="0"/>
              <a:t>()</a:t>
            </a:r>
          </a:p>
          <a:p>
            <a:r>
              <a:rPr lang="en-US" b="1" dirty="0" err="1"/>
              <a:t>Timedeltas</a:t>
            </a:r>
            <a:r>
              <a:rPr lang="en-US" b="1" dirty="0"/>
              <a:t> : </a:t>
            </a:r>
            <a:r>
              <a:rPr lang="en-US" dirty="0"/>
              <a:t>Future and past dates can be calculated using basic arithmetic on two datetime objects, or by combining a datetime with a </a:t>
            </a:r>
            <a:r>
              <a:rPr lang="en-US" dirty="0" err="1"/>
              <a:t>timedelta</a:t>
            </a:r>
            <a:r>
              <a:rPr lang="en-US" dirty="0"/>
              <a:t>(stores days, seconds, and microseconds).</a:t>
            </a:r>
          </a:p>
          <a:p>
            <a:r>
              <a:rPr lang="en-US" b="1" dirty="0"/>
              <a:t>Formatting and Parsing: </a:t>
            </a:r>
            <a:r>
              <a:rPr lang="en-US" dirty="0"/>
              <a:t>The default string representation of a datetime object uses the ISO-8601 format (</a:t>
            </a:r>
            <a:r>
              <a:rPr lang="en-US" dirty="0" err="1"/>
              <a:t>YYYY-MM-DDTHH:MM:SS.mmmmmm</a:t>
            </a:r>
            <a:r>
              <a:rPr lang="en-US" dirty="0"/>
              <a:t>). Alternate formats can be generated using </a:t>
            </a:r>
            <a:r>
              <a:rPr lang="en-US" dirty="0" err="1"/>
              <a:t>strftime</a:t>
            </a:r>
            <a:r>
              <a:rPr lang="en-US" dirty="0"/>
              <a:t>().</a:t>
            </a:r>
          </a:p>
          <a:p>
            <a:r>
              <a:rPr lang="en-US" dirty="0" err="1"/>
              <a:t>strftime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Used for formatting a datetime object into required format</a:t>
            </a:r>
          </a:p>
          <a:p>
            <a:r>
              <a:rPr lang="en-US" dirty="0" err="1"/>
              <a:t>strptime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Parsing a String as a date based on the format passed.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References: </a:t>
            </a:r>
            <a:r>
              <a:rPr lang="en-US" dirty="0">
                <a:hlinkClick r:id="rId2"/>
              </a:rPr>
              <a:t>http://strftime.org/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8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449" y="234624"/>
            <a:ext cx="7912943" cy="1259894"/>
          </a:xfrm>
        </p:spPr>
        <p:txBody>
          <a:bodyPr>
            <a:normAutofit/>
          </a:bodyPr>
          <a:lstStyle/>
          <a:p>
            <a:r>
              <a:rPr lang="en-US" dirty="0"/>
              <a:t>json: JavaScript Object Notation 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113184"/>
            <a:ext cx="5986530" cy="52440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Purpose</a:t>
            </a:r>
            <a:r>
              <a:rPr lang="en-US" dirty="0"/>
              <a:t> Encode Python objects as JSON strings, and decode JSON strings into Python objects.</a:t>
            </a:r>
          </a:p>
          <a:p>
            <a:pPr>
              <a:lnSpc>
                <a:spcPct val="90000"/>
              </a:lnSpc>
            </a:pPr>
            <a:r>
              <a:rPr lang="en-US" dirty="0"/>
              <a:t>The json module provides an API to convert in-memory Python objects to a serialized representation known as JavaScript Object Notation (JSON).</a:t>
            </a:r>
          </a:p>
          <a:p>
            <a:pPr>
              <a:lnSpc>
                <a:spcPct val="90000"/>
              </a:lnSpc>
            </a:pPr>
            <a:r>
              <a:rPr lang="en-US" dirty="0"/>
              <a:t>The JSON format expects the keys to a dictionary to be strings. Trying to encode a dictionary with </a:t>
            </a:r>
            <a:r>
              <a:rPr lang="en-US" dirty="0" err="1"/>
              <a:t>nonstring</a:t>
            </a:r>
            <a:r>
              <a:rPr lang="en-US" dirty="0"/>
              <a:t> types as keys produces an exception.</a:t>
            </a:r>
          </a:p>
          <a:p>
            <a:pPr>
              <a:lnSpc>
                <a:spcPct val="90000"/>
              </a:lnSpc>
            </a:pPr>
            <a:r>
              <a:rPr lang="en-US" dirty="0"/>
              <a:t>load() and dump() accept references to a file-like object to use for reading or writing</a:t>
            </a:r>
          </a:p>
          <a:p>
            <a:pPr>
              <a:lnSpc>
                <a:spcPct val="90000"/>
              </a:lnSpc>
            </a:pPr>
            <a:r>
              <a:rPr lang="en-US" dirty="0"/>
              <a:t>loads():  Deserialize a str or bytes or </a:t>
            </a:r>
            <a:r>
              <a:rPr lang="en-US" dirty="0" err="1"/>
              <a:t>bytearray</a:t>
            </a:r>
            <a:r>
              <a:rPr lang="en-US" dirty="0"/>
              <a:t> instance containing a JSON document  to a Python object using this conversion table.</a:t>
            </a:r>
          </a:p>
          <a:p>
            <a:pPr>
              <a:lnSpc>
                <a:spcPct val="90000"/>
              </a:lnSpc>
            </a:pPr>
            <a:r>
              <a:rPr lang="en-US" dirty="0"/>
              <a:t>dumps(): Serialize obj to a JSON formatted str using this conversion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E0A3E-6664-4CD1-A6BB-65786BEDA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t="731" r="5207" b="-731"/>
          <a:stretch/>
        </p:blipFill>
        <p:spPr>
          <a:xfrm>
            <a:off x="6679921" y="2131409"/>
            <a:ext cx="5388531" cy="3579280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csv: Comma-Separated Value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7" y="1736035"/>
            <a:ext cx="10641495" cy="4890052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Read and write comma-separated value files.</a:t>
            </a:r>
          </a:p>
          <a:p>
            <a:r>
              <a:rPr lang="en-US" dirty="0"/>
              <a:t>The csv module can be used to work with data exported from spreadsheets and databases into text files formatted with fields and records, commonly referred to as comma-separated value (CSV) format because commas are often used to separate the fields in a record.</a:t>
            </a:r>
          </a:p>
          <a:p>
            <a:r>
              <a:rPr lang="en-US" dirty="0"/>
              <a:t>reader() : each row of the input data is parsed and converted to a list of strings.</a:t>
            </a:r>
          </a:p>
          <a:p>
            <a:r>
              <a:rPr lang="en-US" dirty="0"/>
              <a:t>writer() :  each row of data is iterated over and written row by row.</a:t>
            </a:r>
          </a:p>
          <a:p>
            <a:r>
              <a:rPr lang="en-US" dirty="0"/>
              <a:t>The </a:t>
            </a:r>
            <a:r>
              <a:rPr lang="en-US" dirty="0" err="1"/>
              <a:t>DictReader</a:t>
            </a:r>
            <a:r>
              <a:rPr lang="en-US" dirty="0"/>
              <a:t> and </a:t>
            </a:r>
            <a:r>
              <a:rPr lang="en-US" dirty="0" err="1"/>
              <a:t>DictWriter</a:t>
            </a:r>
            <a:r>
              <a:rPr lang="en-US" dirty="0"/>
              <a:t> classes translate rows to dictionaries instead of lists. Keys for the dictionary can be passed in or inferred from the first row in the input (when the row contains headers).</a:t>
            </a:r>
          </a:p>
          <a:p>
            <a:r>
              <a:rPr lang="en-US" b="1" dirty="0"/>
              <a:t>Using Custom Delimiter:  </a:t>
            </a:r>
            <a:r>
              <a:rPr lang="en-US" dirty="0"/>
              <a:t>Registered a dialect using the appropriate delimiter.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csv.register_dialect</a:t>
            </a:r>
            <a:r>
              <a:rPr lang="en-US" dirty="0"/>
              <a:t>(</a:t>
            </a:r>
            <a:r>
              <a:rPr lang="en-US" i="1" dirty="0"/>
              <a:t>’pipes’</a:t>
            </a:r>
            <a:r>
              <a:rPr lang="en-US" dirty="0"/>
              <a:t>, delimiter=</a:t>
            </a:r>
            <a:r>
              <a:rPr lang="en-US" i="1" dirty="0"/>
              <a:t>’|’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1FD-CAC4-4D2E-8401-4585BA3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glob: Filename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D478-6E76-4321-B136-F6B3F72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736035"/>
            <a:ext cx="9689064" cy="4175187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 Use UNIX shell rules to find filenames matching a pattern.</a:t>
            </a:r>
          </a:p>
          <a:p>
            <a:r>
              <a:rPr lang="en-US" dirty="0"/>
              <a:t>It is useful in any situation where a program needs to look for a list of files on the file system with names matching a pattern.</a:t>
            </a:r>
          </a:p>
          <a:p>
            <a:r>
              <a:rPr lang="en-US" dirty="0"/>
              <a:t>To create a list of filenames that all have a certain extension, prefix, or any common string in the middle, use glob instead of writing custom code to scan the directory contents.</a:t>
            </a:r>
          </a:p>
          <a:p>
            <a:r>
              <a:rPr lang="en-US" b="1" dirty="0"/>
              <a:t>Note</a:t>
            </a:r>
            <a:r>
              <a:rPr lang="en-US" dirty="0"/>
              <a:t>: pattern rules for glob are not the same as the regular expressions used by the re module.</a:t>
            </a:r>
          </a:p>
          <a:p>
            <a:r>
              <a:rPr lang="en-US" dirty="0"/>
              <a:t>An asterisk (*) matches zero or more characters in a segment of a name.</a:t>
            </a:r>
          </a:p>
          <a:p>
            <a:r>
              <a:rPr lang="en-US" dirty="0"/>
              <a:t>A question mark (?) matches any single character in that position in the name.</a:t>
            </a:r>
          </a:p>
          <a:p>
            <a:r>
              <a:rPr lang="en-US" dirty="0"/>
              <a:t>Use character range ([a-z]) instead of a question mark to match one of several characters.</a:t>
            </a:r>
          </a:p>
        </p:txBody>
      </p:sp>
    </p:spTree>
    <p:extLst>
      <p:ext uri="{BB962C8B-B14F-4D97-AF65-F5344CB8AC3E}">
        <p14:creationId xmlns:p14="http://schemas.microsoft.com/office/powerpoint/2010/main" val="27725583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2161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Ericsson Capital TT</vt:lpstr>
      <vt:lpstr>Wingdings</vt:lpstr>
      <vt:lpstr>Wingdings 3</vt:lpstr>
      <vt:lpstr>Wisp</vt:lpstr>
      <vt:lpstr>Python Built-In Modules – A Quick Tour</vt:lpstr>
      <vt:lpstr>agenda</vt:lpstr>
      <vt:lpstr>PowerPoint Presentation</vt:lpstr>
      <vt:lpstr>re: Regular Expressions (Pattern Extraction)</vt:lpstr>
      <vt:lpstr>PowerPoint Presentation</vt:lpstr>
      <vt:lpstr>datetime: Date and Time Value Manipulation </vt:lpstr>
      <vt:lpstr>json: JavaScript Object Notation </vt:lpstr>
      <vt:lpstr>csv: Comma-Separated Value Files </vt:lpstr>
      <vt:lpstr>glob: Filename Pattern Matching</vt:lpstr>
      <vt:lpstr>shutil: High-Level File Operations</vt:lpstr>
      <vt:lpstr>filecmp: Compare Files</vt:lpstr>
      <vt:lpstr>zipfile: ZIP Archive Access </vt:lpstr>
      <vt:lpstr>tarfile: Tar Archive Access</vt:lpstr>
      <vt:lpstr>getpass: Secure Password Prompt</vt:lpstr>
      <vt:lpstr> sys: System-Specific Configuration</vt:lpstr>
      <vt:lpstr>platform: System Version Information</vt:lpstr>
      <vt:lpstr>os: Portable Access to Operating System Specific Features</vt:lpstr>
      <vt:lpstr>os: Portable Access to Operating System Specific Features</vt:lpstr>
      <vt:lpstr>logging: Report Status, Error, and Informational Messages</vt:lpstr>
      <vt:lpstr>random: Pseudorandom Number Generators</vt:lpstr>
      <vt:lpstr>pdb: Interactive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Gokkul Nath T S</dc:creator>
  <cp:lastModifiedBy>Gokkul Nath T S</cp:lastModifiedBy>
  <cp:revision>31</cp:revision>
  <dcterms:created xsi:type="dcterms:W3CDTF">2019-05-16T02:59:21Z</dcterms:created>
  <dcterms:modified xsi:type="dcterms:W3CDTF">2019-05-16T06:52:52Z</dcterms:modified>
</cp:coreProperties>
</file>