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77" r:id="rId4"/>
    <p:sldId id="278" r:id="rId5"/>
    <p:sldId id="279" r:id="rId6"/>
    <p:sldId id="274" r:id="rId7"/>
    <p:sldId id="275" r:id="rId8"/>
    <p:sldId id="283" r:id="rId9"/>
    <p:sldId id="280" r:id="rId10"/>
    <p:sldId id="285" r:id="rId11"/>
    <p:sldId id="261" r:id="rId12"/>
    <p:sldId id="286" r:id="rId13"/>
    <p:sldId id="262" r:id="rId14"/>
    <p:sldId id="281" r:id="rId15"/>
    <p:sldId id="284" r:id="rId16"/>
    <p:sldId id="273"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81" autoAdjust="0"/>
    <p:restoredTop sz="94660"/>
  </p:normalViewPr>
  <p:slideViewPr>
    <p:cSldViewPr snapToGrid="0">
      <p:cViewPr varScale="1">
        <p:scale>
          <a:sx n="72" d="100"/>
          <a:sy n="72" d="100"/>
        </p:scale>
        <p:origin x="53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17-05-19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17-05-19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17-05-19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17-05-19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17-05-19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17-05-19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17-05-19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17-05-19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17-05-19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17-05-19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17-05-19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13"/>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17-05-19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17-05-19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17-05-19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17-05-19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17-05-19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32"/>
            <a:ext cx="2356674" cy="6853285"/>
            <a:chOff x="6627813" y="195454"/>
            <a:chExt cx="1952625" cy="5678297"/>
          </a:xfrm>
        </p:grpSpPr>
        <p:sp>
          <p:nvSpPr>
            <p:cNvPr id="11" name="Freeform 27"/>
            <p:cNvSpPr/>
            <p:nvPr/>
          </p:nvSpPr>
          <p:spPr bwMode="auto">
            <a:xfrm>
              <a:off x="6627813" y="195454"/>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17-05-19</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hyperlink" Target="https://twitter.com/kennethreitz" TargetMode="External"/><Relationship Id="rId3" Type="http://schemas.openxmlformats.org/officeDocument/2006/relationships/hyperlink" Target="https://old.reddit.com/r/Python/" TargetMode="External"/><Relationship Id="rId7" Type="http://schemas.openxmlformats.org/officeDocument/2006/relationships/hyperlink" Target="https://dbader.org/" TargetMode="External"/><Relationship Id="rId2" Type="http://schemas.openxmlformats.org/officeDocument/2006/relationships/hyperlink" Target="https://www.pythonweekly.com/" TargetMode="External"/><Relationship Id="rId1" Type="http://schemas.openxmlformats.org/officeDocument/2006/relationships/slideLayout" Target="../slideLayouts/slideLayout2.xml"/><Relationship Id="rId6" Type="http://schemas.openxmlformats.org/officeDocument/2006/relationships/hyperlink" Target="https://www.fullstackpython.com/" TargetMode="External"/><Relationship Id="rId11" Type="http://schemas.openxmlformats.org/officeDocument/2006/relationships/hyperlink" Target="https://twitter.com/__bangpypers__" TargetMode="External"/><Relationship Id="rId5" Type="http://schemas.openxmlformats.org/officeDocument/2006/relationships/hyperlink" Target="https://se.reddit.com/r/coolgithubprojects/search?q=flair:'python'&amp;restrict_sr=on&amp;sort=new&amp;t=all#python" TargetMode="External"/><Relationship Id="rId10" Type="http://schemas.openxmlformats.org/officeDocument/2006/relationships/hyperlink" Target="https://twitter.com/pyconindia" TargetMode="External"/><Relationship Id="rId4" Type="http://schemas.openxmlformats.org/officeDocument/2006/relationships/hyperlink" Target="http://old.reddit.com/r/learnpython" TargetMode="External"/><Relationship Id="rId9" Type="http://schemas.openxmlformats.org/officeDocument/2006/relationships/hyperlink" Target="https://twitter.com/raymondh"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EF58B2-6CD3-422A-9D44-DAA823E80D7B}"/>
              </a:ext>
            </a:extLst>
          </p:cNvPr>
          <p:cNvSpPr>
            <a:spLocks noGrp="1"/>
          </p:cNvSpPr>
          <p:nvPr>
            <p:ph type="ctrTitle"/>
          </p:nvPr>
        </p:nvSpPr>
        <p:spPr>
          <a:xfrm>
            <a:off x="2589213" y="1922105"/>
            <a:ext cx="9260666" cy="2260151"/>
          </a:xfrm>
        </p:spPr>
        <p:txBody>
          <a:bodyPr>
            <a:normAutofit/>
          </a:bodyPr>
          <a:lstStyle/>
          <a:p>
            <a:pPr lvl="0" algn="ctr"/>
            <a:r>
              <a:rPr lang="en-US" dirty="0" err="1">
                <a:latin typeface="Ericsson Capital TT" panose="02000503000000020004" pitchFamily="2" charset="0"/>
              </a:rPr>
              <a:t>PanDAS</a:t>
            </a:r>
            <a:r>
              <a:rPr lang="en-US" dirty="0">
                <a:latin typeface="Ericsson Capital TT" panose="02000503000000020004" pitchFamily="2" charset="0"/>
              </a:rPr>
              <a:t> and Web GUI Automation</a:t>
            </a:r>
          </a:p>
        </p:txBody>
      </p:sp>
      <p:sp>
        <p:nvSpPr>
          <p:cNvPr id="3" name="Subtitle 2">
            <a:extLst>
              <a:ext uri="{FF2B5EF4-FFF2-40B4-BE49-F238E27FC236}">
                <a16:creationId xmlns:a16="http://schemas.microsoft.com/office/drawing/2014/main" id="{BC14CC0D-FA54-4BD5-BC7C-00951B1842B1}"/>
              </a:ext>
            </a:extLst>
          </p:cNvPr>
          <p:cNvSpPr>
            <a:spLocks noGrp="1"/>
          </p:cNvSpPr>
          <p:nvPr>
            <p:ph type="subTitle" idx="1"/>
          </p:nvPr>
        </p:nvSpPr>
        <p:spPr/>
        <p:txBody>
          <a:bodyPr/>
          <a:lstStyle/>
          <a:p>
            <a:r>
              <a:rPr lang="en-US" dirty="0"/>
              <a:t>Gokkul Nath T S (EGOKKUL)</a:t>
            </a:r>
          </a:p>
        </p:txBody>
      </p:sp>
    </p:spTree>
    <p:extLst>
      <p:ext uri="{BB962C8B-B14F-4D97-AF65-F5344CB8AC3E}">
        <p14:creationId xmlns:p14="http://schemas.microsoft.com/office/powerpoint/2010/main" val="27641376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0289" y="463826"/>
            <a:ext cx="10058400" cy="834888"/>
          </a:xfrm>
        </p:spPr>
        <p:txBody>
          <a:bodyPr>
            <a:normAutofit fontScale="90000"/>
          </a:bodyPr>
          <a:lstStyle/>
          <a:p>
            <a:pPr algn="ctr"/>
            <a:r>
              <a:rPr lang="en-US" dirty="0"/>
              <a:t>XPath Expression</a:t>
            </a:r>
            <a:br>
              <a:rPr lang="en-US" dirty="0"/>
            </a:br>
            <a:endParaRPr lang="en-US" dirty="0"/>
          </a:p>
        </p:txBody>
      </p:sp>
      <p:sp>
        <p:nvSpPr>
          <p:cNvPr id="6" name="Title 1"/>
          <p:cNvSpPr txBox="1">
            <a:spLocks/>
          </p:cNvSpPr>
          <p:nvPr/>
        </p:nvSpPr>
        <p:spPr>
          <a:xfrm>
            <a:off x="1603948" y="1114596"/>
            <a:ext cx="9604741" cy="1424611"/>
          </a:xfrm>
          <a:prstGeom prst="rect">
            <a:avLst/>
          </a:prstGeom>
        </p:spPr>
        <p:txBody>
          <a:bodyPr vert="horz" lIns="91440" tIns="45720" rIns="91440" bIns="45720" rtlCol="0" anchor="b">
            <a:no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2000" dirty="0"/>
              <a:t>            </a:t>
            </a:r>
          </a:p>
          <a:p>
            <a:r>
              <a:rPr lang="en-US" sz="2000" dirty="0"/>
              <a:t>An XPath expression generally defines a pattern in order to select a set of nodes. </a:t>
            </a:r>
          </a:p>
          <a:p>
            <a:endParaRPr lang="en-US" sz="2000" dirty="0"/>
          </a:p>
          <a:p>
            <a:r>
              <a:rPr lang="en-US" sz="2000" dirty="0"/>
              <a:t>XPath specification specifies seven types of nodes which can be the output of execution of the XPath expression. </a:t>
            </a:r>
          </a:p>
        </p:txBody>
      </p:sp>
      <p:pic>
        <p:nvPicPr>
          <p:cNvPr id="7" name="Picture 6"/>
          <p:cNvPicPr>
            <a:picLocks noChangeAspect="1"/>
          </p:cNvPicPr>
          <p:nvPr/>
        </p:nvPicPr>
        <p:blipFill>
          <a:blip r:embed="rId2"/>
          <a:stretch>
            <a:fillRect/>
          </a:stretch>
        </p:blipFill>
        <p:spPr>
          <a:xfrm>
            <a:off x="5511258" y="2539207"/>
            <a:ext cx="6391275" cy="4162425"/>
          </a:xfrm>
          <a:prstGeom prst="rect">
            <a:avLst/>
          </a:prstGeom>
        </p:spPr>
      </p:pic>
      <p:sp>
        <p:nvSpPr>
          <p:cNvPr id="3" name="TextBox 2">
            <a:extLst>
              <a:ext uri="{FF2B5EF4-FFF2-40B4-BE49-F238E27FC236}">
                <a16:creationId xmlns:a16="http://schemas.microsoft.com/office/drawing/2014/main" id="{76929FC0-83E1-41BD-9D69-6639FD90015B}"/>
              </a:ext>
            </a:extLst>
          </p:cNvPr>
          <p:cNvSpPr txBox="1"/>
          <p:nvPr/>
        </p:nvSpPr>
        <p:spPr>
          <a:xfrm>
            <a:off x="1899213" y="2841466"/>
            <a:ext cx="3316780" cy="1477328"/>
          </a:xfrm>
          <a:prstGeom prst="rect">
            <a:avLst/>
          </a:prstGeom>
          <a:noFill/>
        </p:spPr>
        <p:txBody>
          <a:bodyPr wrap="square" rtlCol="0">
            <a:spAutoFit/>
          </a:bodyPr>
          <a:lstStyle/>
          <a:p>
            <a:r>
              <a:rPr lang="en-US" dirty="0"/>
              <a:t> Root  Element  Text  Attribute  Comment  Processing Instruction  Namespace </a:t>
            </a:r>
          </a:p>
          <a:p>
            <a:endParaRPr lang="en-US" dirty="0"/>
          </a:p>
        </p:txBody>
      </p:sp>
    </p:spTree>
    <p:extLst>
      <p:ext uri="{BB962C8B-B14F-4D97-AF65-F5344CB8AC3E}">
        <p14:creationId xmlns:p14="http://schemas.microsoft.com/office/powerpoint/2010/main" val="15234724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Xpath</a:t>
            </a:r>
            <a:endParaRPr lang="en-US" dirty="0"/>
          </a:p>
        </p:txBody>
      </p:sp>
      <p:sp>
        <p:nvSpPr>
          <p:cNvPr id="3" name="Content Placeholder 2"/>
          <p:cNvSpPr>
            <a:spLocks noGrp="1"/>
          </p:cNvSpPr>
          <p:nvPr>
            <p:ph idx="1"/>
          </p:nvPr>
        </p:nvSpPr>
        <p:spPr>
          <a:xfrm>
            <a:off x="1528997" y="1439056"/>
            <a:ext cx="9975615" cy="4472166"/>
          </a:xfrm>
        </p:spPr>
        <p:txBody>
          <a:bodyPr>
            <a:normAutofit/>
          </a:bodyPr>
          <a:lstStyle/>
          <a:p>
            <a:r>
              <a:rPr lang="en-US" b="1" dirty="0"/>
              <a:t>Absolute XPath </a:t>
            </a:r>
            <a:r>
              <a:rPr lang="en-US" dirty="0"/>
              <a:t>: It is the direct way to find the element, but the disadvantage of the absolute XPath is that if there are any changes made in the path of the element then that XPath gets failed</a:t>
            </a:r>
          </a:p>
          <a:p>
            <a:pPr marL="0" indent="0">
              <a:buNone/>
            </a:pPr>
            <a:r>
              <a:rPr lang="en-US" dirty="0"/>
              <a:t>      e.g. html/body/div/div/div[2]/div[1]/table[1]/td[2]/</a:t>
            </a:r>
            <a:r>
              <a:rPr lang="en-US" dirty="0" err="1"/>
              <a:t>tr</a:t>
            </a:r>
            <a:r>
              <a:rPr lang="en-US" dirty="0"/>
              <a:t>[2]</a:t>
            </a:r>
          </a:p>
          <a:p>
            <a:r>
              <a:rPr lang="en-US" b="1" dirty="0"/>
              <a:t>Relative </a:t>
            </a:r>
            <a:r>
              <a:rPr lang="en-US" b="1" dirty="0" err="1"/>
              <a:t>Xpath</a:t>
            </a:r>
            <a:r>
              <a:rPr lang="en-US" b="1" dirty="0"/>
              <a:t>:</a:t>
            </a:r>
            <a:r>
              <a:rPr lang="en-US" dirty="0"/>
              <a:t> For Relative </a:t>
            </a:r>
            <a:r>
              <a:rPr lang="en-US" dirty="0" err="1"/>
              <a:t>Xpath</a:t>
            </a:r>
            <a:r>
              <a:rPr lang="en-US" dirty="0"/>
              <a:t> the path starts from the middle of the HTML DOM structure. It starts with the double forward slash (//), which means it can search the element anywhere at the webpage.</a:t>
            </a:r>
          </a:p>
          <a:p>
            <a:pPr marL="0" indent="0">
              <a:buNone/>
            </a:pPr>
            <a:r>
              <a:rPr lang="en-US" dirty="0"/>
              <a:t>     e.g. //input[@id=‘</a:t>
            </a:r>
            <a:r>
              <a:rPr lang="en-US" dirty="0" err="1"/>
              <a:t>some_id</a:t>
            </a:r>
            <a:r>
              <a:rPr lang="en-US" dirty="0"/>
              <a:t>’]</a:t>
            </a:r>
          </a:p>
          <a:p>
            <a:r>
              <a:rPr lang="en-US" b="1" dirty="0"/>
              <a:t>Basic </a:t>
            </a:r>
            <a:r>
              <a:rPr lang="en-US" b="1" dirty="0" err="1"/>
              <a:t>Xpath</a:t>
            </a:r>
            <a:r>
              <a:rPr lang="en-US" dirty="0"/>
              <a:t>- XPath expression select nodes or list of nodes on the basis of attributes like ID , Name, </a:t>
            </a:r>
            <a:r>
              <a:rPr lang="en-US" dirty="0" err="1"/>
              <a:t>Classname</a:t>
            </a:r>
            <a:r>
              <a:rPr lang="en-US" dirty="0"/>
              <a:t>, etc. from the XML document as illustrated below.</a:t>
            </a:r>
          </a:p>
          <a:p>
            <a:pPr marL="0" indent="0">
              <a:buNone/>
            </a:pPr>
            <a:r>
              <a:rPr lang="en-US" dirty="0"/>
              <a:t>e.g. </a:t>
            </a:r>
            <a:r>
              <a:rPr lang="en-US" dirty="0" err="1"/>
              <a:t>xpath</a:t>
            </a:r>
            <a:r>
              <a:rPr lang="en-US" dirty="0"/>
              <a:t>=//*[@name=‘</a:t>
            </a:r>
            <a:r>
              <a:rPr lang="en-US" dirty="0" err="1"/>
              <a:t>some_name</a:t>
            </a:r>
            <a:r>
              <a:rPr lang="en-US" dirty="0"/>
              <a:t>’]</a:t>
            </a:r>
          </a:p>
          <a:p>
            <a:pPr marL="0" indent="0">
              <a:buNone/>
            </a:pPr>
            <a:endParaRPr lang="en-US" dirty="0"/>
          </a:p>
          <a:p>
            <a:endParaRPr lang="en-US" dirty="0"/>
          </a:p>
        </p:txBody>
      </p:sp>
    </p:spTree>
    <p:extLst>
      <p:ext uri="{BB962C8B-B14F-4D97-AF65-F5344CB8AC3E}">
        <p14:creationId xmlns:p14="http://schemas.microsoft.com/office/powerpoint/2010/main" val="20314562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54357" y="629586"/>
            <a:ext cx="10483285" cy="5861155"/>
          </a:xfrm>
        </p:spPr>
        <p:txBody>
          <a:bodyPr>
            <a:noAutofit/>
          </a:bodyPr>
          <a:lstStyle/>
          <a:p>
            <a:r>
              <a:rPr lang="en-US" sz="1600" b="1" dirty="0"/>
              <a:t>Contains</a:t>
            </a:r>
            <a:r>
              <a:rPr lang="en-US" sz="1600" dirty="0"/>
              <a:t>-Contains() is a method used in XPath expression. It is used when the value of any attribute changes dynamically, for example, login information. </a:t>
            </a:r>
          </a:p>
          <a:p>
            <a:pPr marL="0" indent="0">
              <a:buNone/>
            </a:pPr>
            <a:r>
              <a:rPr lang="en-US" sz="1600" dirty="0"/>
              <a:t>e.g. //*[contains(@</a:t>
            </a:r>
            <a:r>
              <a:rPr lang="en-US" sz="1600" dirty="0" err="1"/>
              <a:t>type,’sub</a:t>
            </a:r>
            <a:r>
              <a:rPr lang="en-US" sz="1600" dirty="0"/>
              <a:t>’)]</a:t>
            </a:r>
          </a:p>
          <a:p>
            <a:r>
              <a:rPr lang="en-US" sz="1600" b="1" dirty="0"/>
              <a:t>Using OR &amp; AND</a:t>
            </a:r>
            <a:r>
              <a:rPr lang="en-US" sz="1600" dirty="0"/>
              <a:t>- In OR expression, two conditions are used, whether 1st condition OR 2nd condition should be true. It is also applicable if any one condition is true or maybe both. Means any one condition should be true to find the element. In AND expression, two conditions are used, both conditions should be true to find the element. It fails to find element if any one condition is false.</a:t>
            </a:r>
          </a:p>
          <a:p>
            <a:pPr marL="0" indent="0">
              <a:buNone/>
            </a:pPr>
            <a:r>
              <a:rPr lang="en-US" sz="1600" dirty="0"/>
              <a:t> e.g. //input[@type=‘name’ and @name=‘</a:t>
            </a:r>
            <a:r>
              <a:rPr lang="en-US" sz="1600" dirty="0" err="1"/>
              <a:t>some_name</a:t>
            </a:r>
            <a:r>
              <a:rPr lang="en-US" sz="1600" dirty="0"/>
              <a:t>’]</a:t>
            </a:r>
          </a:p>
          <a:p>
            <a:pPr marL="0" indent="0">
              <a:buNone/>
            </a:pPr>
            <a:r>
              <a:rPr lang="en-US" sz="1600" dirty="0"/>
              <a:t>       //input[@type=‘name’ and @name=‘</a:t>
            </a:r>
            <a:r>
              <a:rPr lang="en-US" sz="1600" dirty="0" err="1"/>
              <a:t>some_name</a:t>
            </a:r>
            <a:r>
              <a:rPr lang="en-US" sz="1600" dirty="0"/>
              <a:t>’]</a:t>
            </a:r>
          </a:p>
          <a:p>
            <a:r>
              <a:rPr lang="en-US" sz="1600" b="1" dirty="0"/>
              <a:t>Starts-with Function- </a:t>
            </a:r>
            <a:r>
              <a:rPr lang="en-US" sz="1600" dirty="0"/>
              <a:t>Start-with function finds the element whose attribute value changes on refresh or any operation on the webpage.</a:t>
            </a:r>
            <a:r>
              <a:rPr lang="en-US" sz="1600" b="1" dirty="0"/>
              <a:t> </a:t>
            </a:r>
            <a:r>
              <a:rPr lang="en-US" sz="1600" dirty="0"/>
              <a:t>In this expression, match the starting text of the attribute is used to find the element whose attribute changes dynamically. You can also find the element whose attribute value is static (not changes).</a:t>
            </a:r>
          </a:p>
          <a:p>
            <a:pPr marL="0" indent="0">
              <a:buNone/>
            </a:pPr>
            <a:r>
              <a:rPr lang="en-US" sz="1600" b="1" dirty="0"/>
              <a:t> </a:t>
            </a:r>
            <a:r>
              <a:rPr lang="en-US" sz="1600" dirty="0"/>
              <a:t>e.g. //label[starts-with(@</a:t>
            </a:r>
            <a:r>
              <a:rPr lang="en-US" sz="1600" dirty="0" err="1"/>
              <a:t>id,’message</a:t>
            </a:r>
            <a:r>
              <a:rPr lang="en-US" sz="1600" dirty="0"/>
              <a:t>’)]</a:t>
            </a:r>
          </a:p>
          <a:p>
            <a:r>
              <a:rPr lang="en-US" sz="1600" b="1" dirty="0"/>
              <a:t>Text() - </a:t>
            </a:r>
            <a:r>
              <a:rPr lang="en-US" sz="1600" dirty="0"/>
              <a:t>In this expression, with text function, we find the element with exact text match as shown below. In our case, we find the element with text "</a:t>
            </a:r>
            <a:r>
              <a:rPr lang="en-US" sz="1600" dirty="0" err="1"/>
              <a:t>UserID</a:t>
            </a:r>
            <a:r>
              <a:rPr lang="en-US" sz="1600" dirty="0"/>
              <a:t>".</a:t>
            </a:r>
          </a:p>
          <a:p>
            <a:pPr marL="0" indent="0">
              <a:buNone/>
            </a:pPr>
            <a:r>
              <a:rPr lang="en-US" sz="1600" dirty="0"/>
              <a:t>  </a:t>
            </a:r>
            <a:r>
              <a:rPr lang="en-US" sz="1600" b="1" dirty="0"/>
              <a:t> e.g. //td[text()=‘</a:t>
            </a:r>
            <a:r>
              <a:rPr lang="en-US" sz="1600" b="1" dirty="0" err="1"/>
              <a:t>SomeText</a:t>
            </a:r>
            <a:r>
              <a:rPr lang="en-US" sz="1600" b="1" dirty="0"/>
              <a:t>’]   or  //input[contains(text(),’</a:t>
            </a:r>
            <a:r>
              <a:rPr lang="en-US" sz="1600" b="1" dirty="0" err="1"/>
              <a:t>sometext</a:t>
            </a:r>
            <a:r>
              <a:rPr lang="en-US" sz="1600" b="1" dirty="0"/>
              <a:t>’)]</a:t>
            </a:r>
            <a:endParaRPr lang="en-US" sz="1600" dirty="0"/>
          </a:p>
          <a:p>
            <a:endParaRPr lang="en-US" sz="1600" b="1" dirty="0"/>
          </a:p>
          <a:p>
            <a:pPr marL="0" indent="0">
              <a:buNone/>
            </a:pPr>
            <a:endParaRPr lang="en-US" sz="1600" b="1" dirty="0"/>
          </a:p>
          <a:p>
            <a:pPr marL="0" indent="0">
              <a:buNone/>
            </a:pPr>
            <a:endParaRPr lang="en-US" sz="1600" dirty="0"/>
          </a:p>
          <a:p>
            <a:pPr marL="0" indent="0">
              <a:buNone/>
            </a:pPr>
            <a:endParaRPr lang="en-US" sz="1600" dirty="0"/>
          </a:p>
        </p:txBody>
      </p:sp>
    </p:spTree>
    <p:extLst>
      <p:ext uri="{BB962C8B-B14F-4D97-AF65-F5344CB8AC3E}">
        <p14:creationId xmlns:p14="http://schemas.microsoft.com/office/powerpoint/2010/main" val="14709515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Handling dynamic element</a:t>
            </a:r>
          </a:p>
        </p:txBody>
      </p:sp>
      <p:sp>
        <p:nvSpPr>
          <p:cNvPr id="3" name="Content Placeholder 2"/>
          <p:cNvSpPr>
            <a:spLocks noGrp="1"/>
          </p:cNvSpPr>
          <p:nvPr>
            <p:ph idx="1"/>
          </p:nvPr>
        </p:nvSpPr>
        <p:spPr/>
        <p:txBody>
          <a:bodyPr/>
          <a:lstStyle/>
          <a:p>
            <a:r>
              <a:rPr lang="en-US" b="1" dirty="0"/>
              <a:t>Basic XPATH</a:t>
            </a:r>
          </a:p>
          <a:p>
            <a:pPr marL="0" indent="0">
              <a:buNone/>
            </a:pPr>
            <a:r>
              <a:rPr lang="en-US" b="1" dirty="0"/>
              <a:t>//</a:t>
            </a:r>
            <a:r>
              <a:rPr lang="en-US" b="1" dirty="0" err="1"/>
              <a:t>tagname</a:t>
            </a:r>
            <a:r>
              <a:rPr lang="en-US" b="1" dirty="0"/>
              <a:t>[@attribute=‘value’]</a:t>
            </a:r>
          </a:p>
          <a:p>
            <a:pPr marL="0" indent="0">
              <a:buNone/>
            </a:pPr>
            <a:r>
              <a:rPr lang="en-US" dirty="0"/>
              <a:t>e.g. </a:t>
            </a:r>
            <a:r>
              <a:rPr lang="en-US" dirty="0" err="1"/>
              <a:t>xpath</a:t>
            </a:r>
            <a:r>
              <a:rPr lang="en-US" dirty="0"/>
              <a:t>=//[@name=‘</a:t>
            </a:r>
            <a:r>
              <a:rPr lang="en-US" dirty="0" err="1"/>
              <a:t>some_name</a:t>
            </a:r>
            <a:r>
              <a:rPr lang="en-US" dirty="0"/>
              <a:t>’]</a:t>
            </a:r>
          </a:p>
          <a:p>
            <a:r>
              <a:rPr lang="en-US" b="1" dirty="0"/>
              <a:t>Contains()</a:t>
            </a:r>
          </a:p>
          <a:p>
            <a:pPr marL="0" indent="0">
              <a:buNone/>
            </a:pPr>
            <a:r>
              <a:rPr lang="en-US" dirty="0"/>
              <a:t>e.g. //[contains(@</a:t>
            </a:r>
            <a:r>
              <a:rPr lang="en-US" dirty="0" err="1"/>
              <a:t>type,’sub</a:t>
            </a:r>
            <a:r>
              <a:rPr lang="en-US" dirty="0"/>
              <a:t>’)]</a:t>
            </a:r>
          </a:p>
          <a:p>
            <a:r>
              <a:rPr lang="en-US" b="1" dirty="0"/>
              <a:t>Start-with function</a:t>
            </a:r>
          </a:p>
          <a:p>
            <a:pPr marL="0" indent="0">
              <a:buNone/>
            </a:pPr>
            <a:r>
              <a:rPr lang="en-US" dirty="0"/>
              <a:t>e.g. //label[starts-with(@</a:t>
            </a:r>
            <a:r>
              <a:rPr lang="en-US" dirty="0" err="1"/>
              <a:t>id,’message</a:t>
            </a:r>
            <a:r>
              <a:rPr lang="en-US" dirty="0"/>
              <a:t>’)]</a:t>
            </a:r>
          </a:p>
          <a:p>
            <a:r>
              <a:rPr lang="en-US" b="1" dirty="0"/>
              <a:t>Text()</a:t>
            </a:r>
          </a:p>
          <a:p>
            <a:pPr marL="0" indent="0">
              <a:buNone/>
            </a:pPr>
            <a:r>
              <a:rPr lang="en-US" b="1" dirty="0"/>
              <a:t>//input[contains(text(),’</a:t>
            </a:r>
            <a:r>
              <a:rPr lang="en-US" b="1" dirty="0" err="1"/>
              <a:t>sometext</a:t>
            </a:r>
            <a:r>
              <a:rPr lang="en-US" b="1" dirty="0"/>
              <a:t>’)]</a:t>
            </a:r>
            <a:endParaRPr lang="en-US" dirty="0"/>
          </a:p>
          <a:p>
            <a:endParaRPr lang="en-US" dirty="0"/>
          </a:p>
        </p:txBody>
      </p:sp>
    </p:spTree>
    <p:extLst>
      <p:ext uri="{BB962C8B-B14F-4D97-AF65-F5344CB8AC3E}">
        <p14:creationId xmlns:p14="http://schemas.microsoft.com/office/powerpoint/2010/main" val="3685308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99E2F-8558-4AA5-A7B9-6DF324DB9E6D}"/>
              </a:ext>
            </a:extLst>
          </p:cNvPr>
          <p:cNvSpPr>
            <a:spLocks noGrp="1"/>
          </p:cNvSpPr>
          <p:nvPr>
            <p:ph type="title"/>
          </p:nvPr>
        </p:nvSpPr>
        <p:spPr/>
        <p:txBody>
          <a:bodyPr/>
          <a:lstStyle/>
          <a:p>
            <a:pPr algn="ctr"/>
            <a:r>
              <a:rPr lang="en-US" dirty="0"/>
              <a:t>CLI Automation using </a:t>
            </a:r>
            <a:r>
              <a:rPr lang="en-US" dirty="0" err="1"/>
              <a:t>pexpect</a:t>
            </a:r>
            <a:endParaRPr lang="en-US" dirty="0"/>
          </a:p>
        </p:txBody>
      </p:sp>
      <p:sp>
        <p:nvSpPr>
          <p:cNvPr id="3" name="Content Placeholder 2">
            <a:extLst>
              <a:ext uri="{FF2B5EF4-FFF2-40B4-BE49-F238E27FC236}">
                <a16:creationId xmlns:a16="http://schemas.microsoft.com/office/drawing/2014/main" id="{EBF84B0A-DD4D-435F-B36B-3471E13C84FD}"/>
              </a:ext>
            </a:extLst>
          </p:cNvPr>
          <p:cNvSpPr>
            <a:spLocks noGrp="1"/>
          </p:cNvSpPr>
          <p:nvPr>
            <p:ph idx="1"/>
          </p:nvPr>
        </p:nvSpPr>
        <p:spPr>
          <a:xfrm>
            <a:off x="1813810" y="1693889"/>
            <a:ext cx="9690802" cy="4217333"/>
          </a:xfrm>
        </p:spPr>
        <p:txBody>
          <a:bodyPr/>
          <a:lstStyle/>
          <a:p>
            <a:r>
              <a:rPr lang="en-US" dirty="0" err="1"/>
              <a:t>Pexpect</a:t>
            </a:r>
            <a:r>
              <a:rPr lang="en-US" dirty="0"/>
              <a:t> is a Python module for spawning child applications and controlling them automatically. </a:t>
            </a:r>
          </a:p>
          <a:p>
            <a:r>
              <a:rPr lang="en-US" dirty="0" err="1"/>
              <a:t>Pexpect</a:t>
            </a:r>
            <a:r>
              <a:rPr lang="en-US" dirty="0"/>
              <a:t> can be used for automating interactive applications such as </a:t>
            </a:r>
            <a:r>
              <a:rPr lang="en-US" dirty="0" err="1"/>
              <a:t>ssh</a:t>
            </a:r>
            <a:r>
              <a:rPr lang="en-US" dirty="0"/>
              <a:t>, ftp, passwd, telnet, etc. </a:t>
            </a:r>
          </a:p>
          <a:p>
            <a:r>
              <a:rPr lang="en-US" dirty="0"/>
              <a:t>It can be used to a automate setup scripts for duplicating software package installations on different servers. It can be used for automated software testing.</a:t>
            </a:r>
          </a:p>
          <a:p>
            <a:r>
              <a:rPr lang="en-US" dirty="0"/>
              <a:t>Two main interfaces to the </a:t>
            </a:r>
            <a:r>
              <a:rPr lang="en-US" dirty="0" err="1"/>
              <a:t>Pexpect</a:t>
            </a:r>
            <a:r>
              <a:rPr lang="en-US" dirty="0"/>
              <a:t> system:</a:t>
            </a:r>
          </a:p>
          <a:p>
            <a:pPr lvl="1"/>
            <a:r>
              <a:rPr lang="en-US" dirty="0"/>
              <a:t> run() :  executes a given program and then returns the output</a:t>
            </a:r>
          </a:p>
          <a:p>
            <a:pPr lvl="1"/>
            <a:r>
              <a:rPr lang="en-US" dirty="0"/>
              <a:t>The spawn class : we can spawn a child program then interact with it by sending input and expecting responses (waiting for patterns in the child’s output).</a:t>
            </a:r>
          </a:p>
          <a:p>
            <a:pPr lvl="1"/>
            <a:endParaRPr lang="en-US" dirty="0"/>
          </a:p>
        </p:txBody>
      </p:sp>
    </p:spTree>
    <p:extLst>
      <p:ext uri="{BB962C8B-B14F-4D97-AF65-F5344CB8AC3E}">
        <p14:creationId xmlns:p14="http://schemas.microsoft.com/office/powerpoint/2010/main" val="26606074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A79B0-236B-4CC0-8FB0-9D8845484043}"/>
              </a:ext>
            </a:extLst>
          </p:cNvPr>
          <p:cNvSpPr>
            <a:spLocks noGrp="1"/>
          </p:cNvSpPr>
          <p:nvPr>
            <p:ph type="title"/>
          </p:nvPr>
        </p:nvSpPr>
        <p:spPr/>
        <p:txBody>
          <a:bodyPr/>
          <a:lstStyle/>
          <a:p>
            <a:r>
              <a:rPr lang="en-US" dirty="0"/>
              <a:t>Python Resources	</a:t>
            </a:r>
          </a:p>
        </p:txBody>
      </p:sp>
      <p:sp>
        <p:nvSpPr>
          <p:cNvPr id="3" name="Content Placeholder 2">
            <a:extLst>
              <a:ext uri="{FF2B5EF4-FFF2-40B4-BE49-F238E27FC236}">
                <a16:creationId xmlns:a16="http://schemas.microsoft.com/office/drawing/2014/main" id="{41286BA4-460C-4C5F-8A9C-83A5183EED3C}"/>
              </a:ext>
            </a:extLst>
          </p:cNvPr>
          <p:cNvSpPr>
            <a:spLocks noGrp="1"/>
          </p:cNvSpPr>
          <p:nvPr>
            <p:ph idx="1"/>
          </p:nvPr>
        </p:nvSpPr>
        <p:spPr>
          <a:xfrm>
            <a:off x="2173574" y="1678898"/>
            <a:ext cx="9331038" cy="4946754"/>
          </a:xfrm>
        </p:spPr>
        <p:txBody>
          <a:bodyPr>
            <a:normAutofit/>
          </a:bodyPr>
          <a:lstStyle/>
          <a:p>
            <a:r>
              <a:rPr lang="en-US" dirty="0"/>
              <a:t>Python Weekly : </a:t>
            </a:r>
            <a:r>
              <a:rPr lang="en-US" dirty="0">
                <a:hlinkClick r:id="rId2"/>
              </a:rPr>
              <a:t>https://www.pythonweekly.com/</a:t>
            </a:r>
            <a:endParaRPr lang="en-US" dirty="0"/>
          </a:p>
          <a:p>
            <a:r>
              <a:rPr lang="en-US" dirty="0"/>
              <a:t>Reddit: </a:t>
            </a:r>
          </a:p>
          <a:p>
            <a:pPr lvl="1"/>
            <a:r>
              <a:rPr lang="en-US" dirty="0"/>
              <a:t>r/python : </a:t>
            </a:r>
            <a:r>
              <a:rPr lang="en-US" dirty="0">
                <a:hlinkClick r:id="rId3"/>
              </a:rPr>
              <a:t>https://old.reddit.com/r/Python/</a:t>
            </a:r>
            <a:endParaRPr lang="en-US" dirty="0"/>
          </a:p>
          <a:p>
            <a:pPr lvl="1"/>
            <a:r>
              <a:rPr lang="en-US" dirty="0"/>
              <a:t>r/</a:t>
            </a:r>
            <a:r>
              <a:rPr lang="en-US" dirty="0" err="1"/>
              <a:t>learnpython</a:t>
            </a:r>
            <a:r>
              <a:rPr lang="en-US" dirty="0"/>
              <a:t>: </a:t>
            </a:r>
            <a:r>
              <a:rPr lang="en-US" dirty="0">
                <a:hlinkClick r:id="rId4"/>
              </a:rPr>
              <a:t>http://old.reddit.com/r/learnpython</a:t>
            </a:r>
            <a:endParaRPr lang="en-US" dirty="0"/>
          </a:p>
          <a:p>
            <a:pPr lvl="1"/>
            <a:r>
              <a:rPr lang="en-US" dirty="0"/>
              <a:t>r/</a:t>
            </a:r>
            <a:r>
              <a:rPr lang="en-US" dirty="0" err="1"/>
              <a:t>coolgithubprojects</a:t>
            </a:r>
            <a:r>
              <a:rPr lang="en-US" dirty="0"/>
              <a:t>: </a:t>
            </a:r>
            <a:r>
              <a:rPr lang="en-US" dirty="0">
                <a:hlinkClick r:id="rId5"/>
              </a:rPr>
              <a:t>Link</a:t>
            </a:r>
            <a:endParaRPr lang="en-US" dirty="0"/>
          </a:p>
          <a:p>
            <a:r>
              <a:rPr lang="en-US" dirty="0"/>
              <a:t>Full Stack Python : </a:t>
            </a:r>
            <a:r>
              <a:rPr lang="en-US" dirty="0">
                <a:hlinkClick r:id="rId6"/>
              </a:rPr>
              <a:t>https://www.fullstackpython.com/</a:t>
            </a:r>
            <a:endParaRPr lang="en-US" dirty="0"/>
          </a:p>
          <a:p>
            <a:r>
              <a:rPr lang="en-US" dirty="0"/>
              <a:t>Dan </a:t>
            </a:r>
            <a:r>
              <a:rPr lang="en-US" dirty="0" err="1"/>
              <a:t>Baders</a:t>
            </a:r>
            <a:r>
              <a:rPr lang="en-US" dirty="0"/>
              <a:t> Python Blog : </a:t>
            </a:r>
            <a:r>
              <a:rPr lang="en-US" dirty="0">
                <a:hlinkClick r:id="rId7"/>
              </a:rPr>
              <a:t>https://dbader.org/</a:t>
            </a:r>
            <a:endParaRPr lang="en-US" dirty="0"/>
          </a:p>
          <a:p>
            <a:r>
              <a:rPr lang="en-US" dirty="0"/>
              <a:t>Twitter: </a:t>
            </a:r>
          </a:p>
          <a:p>
            <a:pPr lvl="1"/>
            <a:r>
              <a:rPr lang="en-US" dirty="0"/>
              <a:t>Kenneth Reitz </a:t>
            </a:r>
            <a:r>
              <a:rPr lang="en-US" u="sng" dirty="0">
                <a:hlinkClick r:id="rId8"/>
              </a:rPr>
              <a:t>@</a:t>
            </a:r>
            <a:r>
              <a:rPr lang="en-US" u="sng" dirty="0" err="1">
                <a:hlinkClick r:id="rId8"/>
              </a:rPr>
              <a:t>kennethreitz</a:t>
            </a:r>
            <a:endParaRPr lang="en-US" u="sng" dirty="0"/>
          </a:p>
          <a:p>
            <a:pPr lvl="1"/>
            <a:r>
              <a:rPr lang="en-US" u="sng" dirty="0"/>
              <a:t>Raymond Hettinger</a:t>
            </a:r>
            <a:r>
              <a:rPr lang="en-US" b="1" u="sng" dirty="0"/>
              <a:t> </a:t>
            </a:r>
            <a:r>
              <a:rPr lang="en-US" b="1" dirty="0">
                <a:hlinkClick r:id="rId9"/>
              </a:rPr>
              <a:t>@</a:t>
            </a:r>
            <a:r>
              <a:rPr lang="en-US" dirty="0" err="1">
                <a:hlinkClick r:id="rId9"/>
              </a:rPr>
              <a:t>raymondh</a:t>
            </a:r>
            <a:endParaRPr lang="en-US" dirty="0"/>
          </a:p>
          <a:p>
            <a:pPr lvl="1"/>
            <a:r>
              <a:rPr lang="en-US" dirty="0" err="1"/>
              <a:t>PyCon</a:t>
            </a:r>
            <a:r>
              <a:rPr lang="en-US" dirty="0"/>
              <a:t> India </a:t>
            </a:r>
            <a:r>
              <a:rPr lang="en-US" b="1" dirty="0">
                <a:hlinkClick r:id="rId10"/>
              </a:rPr>
              <a:t>@</a:t>
            </a:r>
            <a:r>
              <a:rPr lang="en-US" u="sng" dirty="0" err="1">
                <a:hlinkClick r:id="rId10"/>
              </a:rPr>
              <a:t>pyconindia</a:t>
            </a:r>
            <a:endParaRPr lang="en-US" u="sng" dirty="0"/>
          </a:p>
          <a:p>
            <a:pPr lvl="1"/>
            <a:r>
              <a:rPr lang="en-US" dirty="0" err="1"/>
              <a:t>BangPypers</a:t>
            </a:r>
            <a:r>
              <a:rPr lang="en-US" dirty="0"/>
              <a:t> </a:t>
            </a:r>
            <a:r>
              <a:rPr lang="en-US" b="1" dirty="0">
                <a:hlinkClick r:id="rId11"/>
              </a:rPr>
              <a:t>@</a:t>
            </a:r>
            <a:r>
              <a:rPr lang="en-US" u="sng" dirty="0">
                <a:hlinkClick r:id="rId11"/>
              </a:rPr>
              <a:t>__</a:t>
            </a:r>
            <a:r>
              <a:rPr lang="en-US" u="sng" dirty="0" err="1">
                <a:hlinkClick r:id="rId11"/>
              </a:rPr>
              <a:t>bangpypers</a:t>
            </a:r>
            <a:r>
              <a:rPr lang="en-US" u="sng" dirty="0">
                <a:hlinkClick r:id="rId11"/>
              </a:rPr>
              <a:t>__</a:t>
            </a:r>
            <a:r>
              <a:rPr lang="en-US" u="sng" dirty="0"/>
              <a:t> </a:t>
            </a:r>
            <a:endParaRPr lang="en-US" dirty="0"/>
          </a:p>
        </p:txBody>
      </p:sp>
    </p:spTree>
    <p:extLst>
      <p:ext uri="{BB962C8B-B14F-4D97-AF65-F5344CB8AC3E}">
        <p14:creationId xmlns:p14="http://schemas.microsoft.com/office/powerpoint/2010/main" val="25560014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48FCD3-CB3E-490C-87A0-C9F652B8E73E}"/>
              </a:ext>
            </a:extLst>
          </p:cNvPr>
          <p:cNvSpPr>
            <a:spLocks noGrp="1"/>
          </p:cNvSpPr>
          <p:nvPr>
            <p:ph type="title"/>
          </p:nvPr>
        </p:nvSpPr>
        <p:spPr>
          <a:xfrm>
            <a:off x="2592925" y="306333"/>
            <a:ext cx="8911687" cy="1280890"/>
          </a:xfrm>
        </p:spPr>
        <p:txBody>
          <a:bodyPr/>
          <a:lstStyle/>
          <a:p>
            <a:r>
              <a:rPr lang="en-US" dirty="0"/>
              <a:t>subprocess: Spawning Additional Processes</a:t>
            </a:r>
          </a:p>
        </p:txBody>
      </p:sp>
      <p:sp>
        <p:nvSpPr>
          <p:cNvPr id="3" name="Content Placeholder 2">
            <a:extLst>
              <a:ext uri="{FF2B5EF4-FFF2-40B4-BE49-F238E27FC236}">
                <a16:creationId xmlns:a16="http://schemas.microsoft.com/office/drawing/2014/main" id="{FC4ED120-C183-432C-A0FD-0A224AF95809}"/>
              </a:ext>
            </a:extLst>
          </p:cNvPr>
          <p:cNvSpPr>
            <a:spLocks noGrp="1"/>
          </p:cNvSpPr>
          <p:nvPr>
            <p:ph idx="1"/>
          </p:nvPr>
        </p:nvSpPr>
        <p:spPr>
          <a:xfrm>
            <a:off x="1802296" y="1590261"/>
            <a:ext cx="9702316" cy="4320961"/>
          </a:xfrm>
        </p:spPr>
        <p:txBody>
          <a:bodyPr/>
          <a:lstStyle/>
          <a:p>
            <a:r>
              <a:rPr lang="en-US" b="1" dirty="0"/>
              <a:t>Purpose</a:t>
            </a:r>
            <a:r>
              <a:rPr lang="en-US" dirty="0"/>
              <a:t> Start and communicate with additional processes.</a:t>
            </a:r>
          </a:p>
          <a:p>
            <a:r>
              <a:rPr lang="en-US" dirty="0"/>
              <a:t>The subprocess module defines one class, </a:t>
            </a:r>
            <a:r>
              <a:rPr lang="en-US" dirty="0" err="1"/>
              <a:t>Popen</a:t>
            </a:r>
            <a:r>
              <a:rPr lang="en-US" dirty="0"/>
              <a:t>, and a few wrapper functions that use that class. The constructor for </a:t>
            </a:r>
            <a:r>
              <a:rPr lang="en-US" dirty="0" err="1"/>
              <a:t>Popen</a:t>
            </a:r>
            <a:r>
              <a:rPr lang="en-US" dirty="0"/>
              <a:t> takes arguments to set up the new process so the parent can communicate with it via pipes</a:t>
            </a:r>
          </a:p>
          <a:p>
            <a:r>
              <a:rPr lang="en-US" dirty="0"/>
              <a:t>Methods:</a:t>
            </a:r>
          </a:p>
          <a:p>
            <a:pPr lvl="1"/>
            <a:r>
              <a:rPr lang="en-US" dirty="0"/>
              <a:t>Call() : takes command as a list of strings. And when shell argument is set to a true value , subprocess  spawns an intermediate shell process, which then runs the command.</a:t>
            </a:r>
          </a:p>
          <a:p>
            <a:pPr lvl="1"/>
            <a:r>
              <a:rPr lang="en-US" dirty="0" err="1"/>
              <a:t>check_output</a:t>
            </a:r>
            <a:r>
              <a:rPr lang="en-US" dirty="0"/>
              <a:t>() is used to capture the output for later processing</a:t>
            </a:r>
          </a:p>
        </p:txBody>
      </p:sp>
      <p:sp>
        <p:nvSpPr>
          <p:cNvPr id="4" name="TextBox 3">
            <a:extLst>
              <a:ext uri="{FF2B5EF4-FFF2-40B4-BE49-F238E27FC236}">
                <a16:creationId xmlns:a16="http://schemas.microsoft.com/office/drawing/2014/main" id="{6D257ACD-D184-4961-AC27-CBA20B353E17}"/>
              </a:ext>
            </a:extLst>
          </p:cNvPr>
          <p:cNvSpPr txBox="1"/>
          <p:nvPr/>
        </p:nvSpPr>
        <p:spPr>
          <a:xfrm>
            <a:off x="1537252" y="5711687"/>
            <a:ext cx="10243931" cy="646331"/>
          </a:xfrm>
          <a:prstGeom prst="rect">
            <a:avLst/>
          </a:prstGeom>
          <a:noFill/>
        </p:spPr>
        <p:txBody>
          <a:bodyPr wrap="square" rtlCol="0">
            <a:spAutoFit/>
          </a:bodyPr>
          <a:lstStyle/>
          <a:p>
            <a:r>
              <a:rPr lang="en-US" dirty="0"/>
              <a:t>Note: API for working on UNIX and Windows is roughly the same, but the underlying implementation is slightly different</a:t>
            </a:r>
          </a:p>
        </p:txBody>
      </p:sp>
    </p:spTree>
    <p:extLst>
      <p:ext uri="{BB962C8B-B14F-4D97-AF65-F5344CB8AC3E}">
        <p14:creationId xmlns:p14="http://schemas.microsoft.com/office/powerpoint/2010/main" val="21373449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10BAB-386D-40B9-B094-D568BB26F3F9}"/>
              </a:ext>
            </a:extLst>
          </p:cNvPr>
          <p:cNvSpPr>
            <a:spLocks noGrp="1"/>
          </p:cNvSpPr>
          <p:nvPr>
            <p:ph type="title"/>
          </p:nvPr>
        </p:nvSpPr>
        <p:spPr/>
        <p:txBody>
          <a:bodyPr/>
          <a:lstStyle/>
          <a:p>
            <a:pPr algn="ctr"/>
            <a:r>
              <a:rPr lang="en-US" dirty="0">
                <a:latin typeface="Ericsson Capital TT" panose="02000503000000020004" pitchFamily="2" charset="0"/>
              </a:rPr>
              <a:t>agenda</a:t>
            </a:r>
          </a:p>
        </p:txBody>
      </p:sp>
      <p:sp>
        <p:nvSpPr>
          <p:cNvPr id="3" name="Content Placeholder 2">
            <a:extLst>
              <a:ext uri="{FF2B5EF4-FFF2-40B4-BE49-F238E27FC236}">
                <a16:creationId xmlns:a16="http://schemas.microsoft.com/office/drawing/2014/main" id="{39DD07EE-E9A0-407C-B9DD-663342DE4EC2}"/>
              </a:ext>
            </a:extLst>
          </p:cNvPr>
          <p:cNvSpPr>
            <a:spLocks noGrp="1"/>
          </p:cNvSpPr>
          <p:nvPr>
            <p:ph idx="1"/>
          </p:nvPr>
        </p:nvSpPr>
        <p:spPr>
          <a:xfrm>
            <a:off x="2444620" y="1576873"/>
            <a:ext cx="9059992" cy="4334349"/>
          </a:xfrm>
        </p:spPr>
        <p:txBody>
          <a:bodyPr>
            <a:normAutofit/>
          </a:bodyPr>
          <a:lstStyle/>
          <a:p>
            <a:r>
              <a:rPr lang="en-US" dirty="0"/>
              <a:t>Pandas : Python Data Analysis Library </a:t>
            </a:r>
          </a:p>
          <a:p>
            <a:r>
              <a:rPr lang="en-US" dirty="0"/>
              <a:t>Web GUI Automation : </a:t>
            </a:r>
          </a:p>
          <a:p>
            <a:pPr marL="457200" lvl="1" indent="0">
              <a:buNone/>
            </a:pPr>
            <a:r>
              <a:rPr lang="en-US" dirty="0"/>
              <a:t>selenium : Selenium automates browsers interactions.</a:t>
            </a:r>
          </a:p>
          <a:p>
            <a:r>
              <a:rPr lang="en-US" dirty="0"/>
              <a:t>CLI Automation : </a:t>
            </a:r>
          </a:p>
          <a:p>
            <a:pPr lvl="1"/>
            <a:r>
              <a:rPr lang="en-US" dirty="0"/>
              <a:t> Understanding Expect :</a:t>
            </a:r>
          </a:p>
          <a:p>
            <a:pPr lvl="1"/>
            <a:r>
              <a:rPr lang="en-US" dirty="0"/>
              <a:t> </a:t>
            </a:r>
            <a:r>
              <a:rPr lang="en-US" dirty="0" err="1"/>
              <a:t>pexpect</a:t>
            </a:r>
            <a:r>
              <a:rPr lang="en-US" dirty="0"/>
              <a:t> : Pure Python Expect-like module</a:t>
            </a:r>
          </a:p>
          <a:p>
            <a:r>
              <a:rPr lang="en-US" dirty="0"/>
              <a:t>Web API Library:</a:t>
            </a:r>
          </a:p>
          <a:p>
            <a:pPr lvl="1"/>
            <a:r>
              <a:rPr lang="en-US" dirty="0"/>
              <a:t>requests :</a:t>
            </a:r>
          </a:p>
          <a:p>
            <a:pPr lvl="1"/>
            <a:r>
              <a:rPr lang="en-US" dirty="0" err="1"/>
              <a:t>paramiko</a:t>
            </a:r>
            <a:r>
              <a:rPr lang="en-US" dirty="0"/>
              <a:t> : Remote SSH and Execute</a:t>
            </a:r>
          </a:p>
          <a:p>
            <a:pPr lvl="1"/>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6605460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EAD7C-31E0-4397-93F4-BCC1D40E80A3}"/>
              </a:ext>
            </a:extLst>
          </p:cNvPr>
          <p:cNvSpPr>
            <a:spLocks noGrp="1"/>
          </p:cNvSpPr>
          <p:nvPr>
            <p:ph type="title"/>
          </p:nvPr>
        </p:nvSpPr>
        <p:spPr/>
        <p:txBody>
          <a:bodyPr/>
          <a:lstStyle/>
          <a:p>
            <a:r>
              <a:rPr lang="en-US" dirty="0"/>
              <a:t>Pandas</a:t>
            </a:r>
          </a:p>
        </p:txBody>
      </p:sp>
      <p:sp>
        <p:nvSpPr>
          <p:cNvPr id="3" name="Content Placeholder 2">
            <a:extLst>
              <a:ext uri="{FF2B5EF4-FFF2-40B4-BE49-F238E27FC236}">
                <a16:creationId xmlns:a16="http://schemas.microsoft.com/office/drawing/2014/main" id="{D8706C5A-7518-4BA5-B0ED-B35197B157E2}"/>
              </a:ext>
            </a:extLst>
          </p:cNvPr>
          <p:cNvSpPr>
            <a:spLocks noGrp="1"/>
          </p:cNvSpPr>
          <p:nvPr>
            <p:ph idx="1"/>
          </p:nvPr>
        </p:nvSpPr>
        <p:spPr>
          <a:xfrm>
            <a:off x="1816443" y="1507524"/>
            <a:ext cx="9688169" cy="4403698"/>
          </a:xfrm>
        </p:spPr>
        <p:txBody>
          <a:bodyPr>
            <a:normAutofit/>
          </a:bodyPr>
          <a:lstStyle/>
          <a:p>
            <a:r>
              <a:rPr lang="en-US" dirty="0"/>
              <a:t>Pandas is free, an open source software, Python library which is built on top of NumPy of Python for Data Processing  optimized especially for tabular data.</a:t>
            </a:r>
          </a:p>
          <a:p>
            <a:r>
              <a:rPr lang="en-US" dirty="0"/>
              <a:t>Pandas is used for extensively used for </a:t>
            </a:r>
            <a:r>
              <a:rPr lang="en-US" b="1" i="1" dirty="0"/>
              <a:t>data manipulation</a:t>
            </a:r>
            <a:r>
              <a:rPr lang="en-US" dirty="0"/>
              <a:t>, </a:t>
            </a:r>
            <a:r>
              <a:rPr lang="en-US" b="1" i="1" dirty="0"/>
              <a:t>analysis </a:t>
            </a:r>
            <a:r>
              <a:rPr lang="en-US" dirty="0"/>
              <a:t>and </a:t>
            </a:r>
            <a:r>
              <a:rPr lang="en-US" b="1" i="1" dirty="0"/>
              <a:t>cleaning</a:t>
            </a:r>
            <a:r>
              <a:rPr lang="en-US" dirty="0"/>
              <a:t>.</a:t>
            </a:r>
          </a:p>
          <a:p>
            <a:r>
              <a:rPr lang="en-US" dirty="0"/>
              <a:t>Using Pandas, we accomplish five typical steps in the processing and analysis of data, regardless of the origin of data.</a:t>
            </a:r>
          </a:p>
          <a:p>
            <a:pPr lvl="1"/>
            <a:r>
              <a:rPr lang="en-US" dirty="0"/>
              <a:t>Load</a:t>
            </a:r>
          </a:p>
          <a:p>
            <a:pPr lvl="1"/>
            <a:r>
              <a:rPr lang="en-US" dirty="0"/>
              <a:t>Prepare</a:t>
            </a:r>
          </a:p>
          <a:p>
            <a:pPr lvl="1"/>
            <a:r>
              <a:rPr lang="en-US" dirty="0"/>
              <a:t>Manipulate</a:t>
            </a:r>
          </a:p>
          <a:p>
            <a:pPr lvl="1"/>
            <a:r>
              <a:rPr lang="en-US" dirty="0"/>
              <a:t>Model</a:t>
            </a:r>
          </a:p>
          <a:p>
            <a:pPr lvl="1"/>
            <a:r>
              <a:rPr lang="en-US" dirty="0"/>
              <a:t>Analyze</a:t>
            </a:r>
          </a:p>
          <a:p>
            <a:r>
              <a:rPr lang="en-US" dirty="0"/>
              <a:t>Using Python pandas, you can perform a lot of operations with series, data frames, missing data, group by etc.</a:t>
            </a:r>
          </a:p>
        </p:txBody>
      </p:sp>
    </p:spTree>
    <p:extLst>
      <p:ext uri="{BB962C8B-B14F-4D97-AF65-F5344CB8AC3E}">
        <p14:creationId xmlns:p14="http://schemas.microsoft.com/office/powerpoint/2010/main" val="24860887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6F6CC4-CB04-4DC2-8E3B-345F088796C0}"/>
              </a:ext>
            </a:extLst>
          </p:cNvPr>
          <p:cNvSpPr>
            <a:spLocks noGrp="1"/>
          </p:cNvSpPr>
          <p:nvPr>
            <p:ph type="title"/>
          </p:nvPr>
        </p:nvSpPr>
        <p:spPr/>
        <p:txBody>
          <a:bodyPr/>
          <a:lstStyle/>
          <a:p>
            <a:pPr algn="ctr"/>
            <a:r>
              <a:rPr lang="en-US" dirty="0"/>
              <a:t>Data which is suitable for</a:t>
            </a:r>
            <a:br>
              <a:rPr lang="en-US" dirty="0"/>
            </a:br>
            <a:r>
              <a:rPr lang="en-US" dirty="0"/>
              <a:t>pandas</a:t>
            </a:r>
          </a:p>
        </p:txBody>
      </p:sp>
      <p:sp>
        <p:nvSpPr>
          <p:cNvPr id="3" name="Content Placeholder 2">
            <a:extLst>
              <a:ext uri="{FF2B5EF4-FFF2-40B4-BE49-F238E27FC236}">
                <a16:creationId xmlns:a16="http://schemas.microsoft.com/office/drawing/2014/main" id="{E770F92E-ACD6-42CB-9BBC-37C4554C8910}"/>
              </a:ext>
            </a:extLst>
          </p:cNvPr>
          <p:cNvSpPr>
            <a:spLocks noGrp="1"/>
          </p:cNvSpPr>
          <p:nvPr>
            <p:ph idx="1"/>
          </p:nvPr>
        </p:nvSpPr>
        <p:spPr/>
        <p:txBody>
          <a:bodyPr/>
          <a:lstStyle/>
          <a:p>
            <a:r>
              <a:rPr lang="en-US" dirty="0"/>
              <a:t>pandas is well suited for different kinds of data, such as:</a:t>
            </a:r>
          </a:p>
          <a:p>
            <a:pPr lvl="1"/>
            <a:r>
              <a:rPr lang="en-US" dirty="0"/>
              <a:t>Tabular data with heterogeneously-typed columns Ordered</a:t>
            </a:r>
          </a:p>
          <a:p>
            <a:pPr lvl="1"/>
            <a:r>
              <a:rPr lang="en-US" dirty="0"/>
              <a:t>unordered time series data</a:t>
            </a:r>
          </a:p>
          <a:p>
            <a:pPr lvl="1"/>
            <a:r>
              <a:rPr lang="en-US" dirty="0"/>
              <a:t>Arbitrary matrix data with row &amp; column labels </a:t>
            </a:r>
          </a:p>
          <a:p>
            <a:pPr lvl="1"/>
            <a:r>
              <a:rPr lang="en-US" dirty="0"/>
              <a:t>Un-labelled data </a:t>
            </a:r>
          </a:p>
          <a:p>
            <a:pPr lvl="1"/>
            <a:r>
              <a:rPr lang="en-US" dirty="0"/>
              <a:t>Any other form of observational or statistical data sets</a:t>
            </a:r>
          </a:p>
          <a:p>
            <a:endParaRPr lang="en-US" dirty="0"/>
          </a:p>
        </p:txBody>
      </p:sp>
    </p:spTree>
    <p:extLst>
      <p:ext uri="{BB962C8B-B14F-4D97-AF65-F5344CB8AC3E}">
        <p14:creationId xmlns:p14="http://schemas.microsoft.com/office/powerpoint/2010/main" val="14699046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F9ECE-5C06-4FE4-84DD-8CDF4DD6B1AF}"/>
              </a:ext>
            </a:extLst>
          </p:cNvPr>
          <p:cNvSpPr>
            <a:spLocks noGrp="1"/>
          </p:cNvSpPr>
          <p:nvPr>
            <p:ph type="title"/>
          </p:nvPr>
        </p:nvSpPr>
        <p:spPr/>
        <p:txBody>
          <a:bodyPr/>
          <a:lstStyle/>
          <a:p>
            <a:r>
              <a:rPr lang="en-US" dirty="0"/>
              <a:t>Key features of pandas</a:t>
            </a:r>
          </a:p>
        </p:txBody>
      </p:sp>
      <p:sp>
        <p:nvSpPr>
          <p:cNvPr id="3" name="Content Placeholder 2">
            <a:extLst>
              <a:ext uri="{FF2B5EF4-FFF2-40B4-BE49-F238E27FC236}">
                <a16:creationId xmlns:a16="http://schemas.microsoft.com/office/drawing/2014/main" id="{B69F4619-F579-4BC1-9F94-F7791836C131}"/>
              </a:ext>
            </a:extLst>
          </p:cNvPr>
          <p:cNvSpPr>
            <a:spLocks noGrp="1"/>
          </p:cNvSpPr>
          <p:nvPr>
            <p:ph idx="1"/>
          </p:nvPr>
        </p:nvSpPr>
        <p:spPr>
          <a:xfrm>
            <a:off x="2075935" y="1655805"/>
            <a:ext cx="9428677" cy="4255417"/>
          </a:xfrm>
        </p:spPr>
        <p:txBody>
          <a:bodyPr>
            <a:normAutofit/>
          </a:bodyPr>
          <a:lstStyle/>
          <a:p>
            <a:r>
              <a:rPr lang="en-US" dirty="0"/>
              <a:t> </a:t>
            </a:r>
            <a:r>
              <a:rPr lang="en-US" b="1" dirty="0"/>
              <a:t>Fast</a:t>
            </a:r>
            <a:r>
              <a:rPr lang="en-US" dirty="0"/>
              <a:t> and </a:t>
            </a:r>
            <a:r>
              <a:rPr lang="en-US" b="1" dirty="0"/>
              <a:t>efficient</a:t>
            </a:r>
            <a:r>
              <a:rPr lang="en-US" dirty="0"/>
              <a:t> </a:t>
            </a:r>
            <a:r>
              <a:rPr lang="en-US" dirty="0" err="1"/>
              <a:t>DataFrame</a:t>
            </a:r>
            <a:r>
              <a:rPr lang="en-US" dirty="0"/>
              <a:t> </a:t>
            </a:r>
            <a:r>
              <a:rPr lang="en-US" b="1" dirty="0"/>
              <a:t>object</a:t>
            </a:r>
            <a:r>
              <a:rPr lang="en-US" dirty="0"/>
              <a:t> with default and </a:t>
            </a:r>
            <a:r>
              <a:rPr lang="en-US" b="1" dirty="0"/>
              <a:t>customized indexing</a:t>
            </a:r>
            <a:r>
              <a:rPr lang="en-US" dirty="0"/>
              <a:t>.</a:t>
            </a:r>
          </a:p>
          <a:p>
            <a:r>
              <a:rPr lang="en-US" dirty="0"/>
              <a:t> Tools for loading data into </a:t>
            </a:r>
            <a:r>
              <a:rPr lang="en-US" b="1" dirty="0"/>
              <a:t>in-memory data objects </a:t>
            </a:r>
            <a:r>
              <a:rPr lang="en-US" dirty="0"/>
              <a:t>from different file formats.</a:t>
            </a:r>
          </a:p>
          <a:p>
            <a:r>
              <a:rPr lang="en-US" dirty="0"/>
              <a:t> Data alignment and integrated </a:t>
            </a:r>
            <a:r>
              <a:rPr lang="en-US" b="1" dirty="0"/>
              <a:t>handling of missing data</a:t>
            </a:r>
            <a:r>
              <a:rPr lang="en-US" dirty="0"/>
              <a:t>.</a:t>
            </a:r>
          </a:p>
          <a:p>
            <a:r>
              <a:rPr lang="en-US" dirty="0"/>
              <a:t> Reshaping and pivoting of date sets.</a:t>
            </a:r>
          </a:p>
          <a:p>
            <a:r>
              <a:rPr lang="en-US" b="1" dirty="0"/>
              <a:t> Label-based </a:t>
            </a:r>
            <a:r>
              <a:rPr lang="en-US" dirty="0"/>
              <a:t>slicing, indexing and sub setting of large data sets.</a:t>
            </a:r>
          </a:p>
          <a:p>
            <a:r>
              <a:rPr lang="en-US" dirty="0"/>
              <a:t> Columns from a data structure can be deleted or inserted.</a:t>
            </a:r>
          </a:p>
          <a:p>
            <a:r>
              <a:rPr lang="en-US" b="1" dirty="0"/>
              <a:t> Group by </a:t>
            </a:r>
            <a:r>
              <a:rPr lang="en-US" dirty="0"/>
              <a:t>data for </a:t>
            </a:r>
            <a:r>
              <a:rPr lang="en-US" b="1" dirty="0"/>
              <a:t>aggregation</a:t>
            </a:r>
            <a:r>
              <a:rPr lang="en-US" dirty="0"/>
              <a:t> and </a:t>
            </a:r>
            <a:r>
              <a:rPr lang="en-US" b="1" dirty="0"/>
              <a:t>transformations</a:t>
            </a:r>
            <a:r>
              <a:rPr lang="en-US" dirty="0"/>
              <a:t>.</a:t>
            </a:r>
          </a:p>
          <a:p>
            <a:r>
              <a:rPr lang="en-US" dirty="0"/>
              <a:t> High performance merging and joining of data.</a:t>
            </a:r>
          </a:p>
          <a:p>
            <a:r>
              <a:rPr lang="en-US" dirty="0"/>
              <a:t> Time Series functionality</a:t>
            </a:r>
          </a:p>
        </p:txBody>
      </p:sp>
    </p:spTree>
    <p:extLst>
      <p:ext uri="{BB962C8B-B14F-4D97-AF65-F5344CB8AC3E}">
        <p14:creationId xmlns:p14="http://schemas.microsoft.com/office/powerpoint/2010/main" val="25763511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B78EA-7301-4D12-AF91-C9CEC6E3573A}"/>
              </a:ext>
            </a:extLst>
          </p:cNvPr>
          <p:cNvSpPr>
            <a:spLocks noGrp="1"/>
          </p:cNvSpPr>
          <p:nvPr>
            <p:ph type="title"/>
          </p:nvPr>
        </p:nvSpPr>
        <p:spPr/>
        <p:txBody>
          <a:bodyPr/>
          <a:lstStyle/>
          <a:p>
            <a:r>
              <a:rPr lang="en-US" dirty="0"/>
              <a:t>Pandas: Data Structures</a:t>
            </a:r>
          </a:p>
        </p:txBody>
      </p:sp>
      <p:sp>
        <p:nvSpPr>
          <p:cNvPr id="3" name="Content Placeholder 2">
            <a:extLst>
              <a:ext uri="{FF2B5EF4-FFF2-40B4-BE49-F238E27FC236}">
                <a16:creationId xmlns:a16="http://schemas.microsoft.com/office/drawing/2014/main" id="{D6EEA1C8-9602-4E6D-B821-3ADA52776061}"/>
              </a:ext>
            </a:extLst>
          </p:cNvPr>
          <p:cNvSpPr>
            <a:spLocks noGrp="1"/>
          </p:cNvSpPr>
          <p:nvPr>
            <p:ph idx="1"/>
          </p:nvPr>
        </p:nvSpPr>
        <p:spPr>
          <a:xfrm>
            <a:off x="1538112" y="1346886"/>
            <a:ext cx="10030173" cy="4187139"/>
          </a:xfrm>
        </p:spPr>
        <p:txBody>
          <a:bodyPr>
            <a:normAutofit/>
          </a:bodyPr>
          <a:lstStyle/>
          <a:p>
            <a:r>
              <a:rPr lang="en-US" dirty="0"/>
              <a:t>Pandas deals with the following three data structures </a:t>
            </a:r>
          </a:p>
          <a:p>
            <a:pPr lvl="1"/>
            <a:r>
              <a:rPr lang="en-US" dirty="0"/>
              <a:t>Series</a:t>
            </a:r>
          </a:p>
          <a:p>
            <a:pPr lvl="1"/>
            <a:r>
              <a:rPr lang="en-US" dirty="0" err="1"/>
              <a:t>DataFrame</a:t>
            </a:r>
            <a:endParaRPr lang="en-US" dirty="0"/>
          </a:p>
          <a:p>
            <a:r>
              <a:rPr lang="en-US" dirty="0"/>
              <a:t>These data structures are built on top of </a:t>
            </a:r>
            <a:r>
              <a:rPr lang="en-US" dirty="0" err="1"/>
              <a:t>Numpy</a:t>
            </a:r>
            <a:r>
              <a:rPr lang="en-US" dirty="0"/>
              <a:t> array and Pandas  computes in-memory with same datatypes of one columns than it’s are fast.</a:t>
            </a:r>
          </a:p>
          <a:p>
            <a:r>
              <a:rPr lang="en-US" i="1" dirty="0" err="1"/>
              <a:t>DataFrame</a:t>
            </a:r>
            <a:r>
              <a:rPr lang="en-US" i="1" dirty="0"/>
              <a:t> is a container of Series</a:t>
            </a:r>
            <a:r>
              <a:rPr lang="en-US" dirty="0"/>
              <a:t>, and </a:t>
            </a:r>
            <a:r>
              <a:rPr lang="en-US" i="1" dirty="0"/>
              <a:t>Panel is a container of </a:t>
            </a:r>
            <a:r>
              <a:rPr lang="en-US" i="1" dirty="0" err="1"/>
              <a:t>DataFrame</a:t>
            </a:r>
            <a:r>
              <a:rPr lang="en-US" i="1" dirty="0"/>
              <a:t>.</a:t>
            </a:r>
          </a:p>
          <a:p>
            <a:r>
              <a:rPr lang="en-US" dirty="0"/>
              <a:t>All Pandas data structures are value mutable (can be changed) and except Series all are size mutable. Series is size immutable.</a:t>
            </a:r>
          </a:p>
        </p:txBody>
      </p:sp>
      <p:pic>
        <p:nvPicPr>
          <p:cNvPr id="4" name="Picture 3">
            <a:extLst>
              <a:ext uri="{FF2B5EF4-FFF2-40B4-BE49-F238E27FC236}">
                <a16:creationId xmlns:a16="http://schemas.microsoft.com/office/drawing/2014/main" id="{642F20DD-D30B-4308-AD35-27ADFDA492D5}"/>
              </a:ext>
            </a:extLst>
          </p:cNvPr>
          <p:cNvPicPr>
            <a:picLocks noChangeAspect="1"/>
          </p:cNvPicPr>
          <p:nvPr/>
        </p:nvPicPr>
        <p:blipFill>
          <a:blip r:embed="rId2"/>
          <a:stretch>
            <a:fillRect/>
          </a:stretch>
        </p:blipFill>
        <p:spPr>
          <a:xfrm>
            <a:off x="2852737" y="4724400"/>
            <a:ext cx="7400925" cy="1619250"/>
          </a:xfrm>
          <a:prstGeom prst="rect">
            <a:avLst/>
          </a:prstGeom>
        </p:spPr>
      </p:pic>
    </p:spTree>
    <p:extLst>
      <p:ext uri="{BB962C8B-B14F-4D97-AF65-F5344CB8AC3E}">
        <p14:creationId xmlns:p14="http://schemas.microsoft.com/office/powerpoint/2010/main" val="41887796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6A08C41-D8E0-474E-A4F6-62346835124B}"/>
              </a:ext>
            </a:extLst>
          </p:cNvPr>
          <p:cNvPicPr>
            <a:picLocks noChangeAspect="1"/>
          </p:cNvPicPr>
          <p:nvPr/>
        </p:nvPicPr>
        <p:blipFill>
          <a:blip r:embed="rId2"/>
          <a:stretch>
            <a:fillRect/>
          </a:stretch>
        </p:blipFill>
        <p:spPr>
          <a:xfrm>
            <a:off x="4027820" y="3528903"/>
            <a:ext cx="7886700" cy="3000375"/>
          </a:xfrm>
          <a:prstGeom prst="rect">
            <a:avLst/>
          </a:prstGeom>
        </p:spPr>
      </p:pic>
      <p:sp>
        <p:nvSpPr>
          <p:cNvPr id="2" name="Title 1">
            <a:extLst>
              <a:ext uri="{FF2B5EF4-FFF2-40B4-BE49-F238E27FC236}">
                <a16:creationId xmlns:a16="http://schemas.microsoft.com/office/drawing/2014/main" id="{C1626489-B04A-429E-922B-B9A46E91EF90}"/>
              </a:ext>
            </a:extLst>
          </p:cNvPr>
          <p:cNvSpPr>
            <a:spLocks noGrp="1"/>
          </p:cNvSpPr>
          <p:nvPr>
            <p:ph type="title"/>
          </p:nvPr>
        </p:nvSpPr>
        <p:spPr>
          <a:xfrm>
            <a:off x="1483653" y="432246"/>
            <a:ext cx="8911687" cy="1280890"/>
          </a:xfrm>
        </p:spPr>
        <p:txBody>
          <a:bodyPr/>
          <a:lstStyle/>
          <a:p>
            <a:pPr algn="ctr"/>
            <a:r>
              <a:rPr lang="en-US" dirty="0"/>
              <a:t>Series</a:t>
            </a:r>
          </a:p>
        </p:txBody>
      </p:sp>
      <p:sp>
        <p:nvSpPr>
          <p:cNvPr id="3" name="Content Placeholder 2">
            <a:extLst>
              <a:ext uri="{FF2B5EF4-FFF2-40B4-BE49-F238E27FC236}">
                <a16:creationId xmlns:a16="http://schemas.microsoft.com/office/drawing/2014/main" id="{5BAD9636-5ED0-4667-8CDE-AD01E1DB1257}"/>
              </a:ext>
            </a:extLst>
          </p:cNvPr>
          <p:cNvSpPr>
            <a:spLocks noGrp="1"/>
          </p:cNvSpPr>
          <p:nvPr>
            <p:ph idx="1"/>
          </p:nvPr>
        </p:nvSpPr>
        <p:spPr>
          <a:xfrm>
            <a:off x="390326" y="1072691"/>
            <a:ext cx="6541815" cy="4712617"/>
          </a:xfrm>
        </p:spPr>
        <p:txBody>
          <a:bodyPr/>
          <a:lstStyle/>
          <a:p>
            <a:pPr marL="0" indent="0">
              <a:buNone/>
            </a:pPr>
            <a:r>
              <a:rPr lang="en-US" sz="2000" dirty="0"/>
              <a:t>Series:</a:t>
            </a:r>
          </a:p>
          <a:p>
            <a:r>
              <a:rPr lang="en-US" dirty="0"/>
              <a:t>Series is a one-dimensional array like structure with homogeneous data. For example, the following series is a collection of integers 10, 23, 56..</a:t>
            </a:r>
          </a:p>
          <a:p>
            <a:r>
              <a:rPr lang="en-US" dirty="0"/>
              <a:t>Series can only store Homogeneous data</a:t>
            </a:r>
          </a:p>
          <a:p>
            <a:r>
              <a:rPr lang="en-US" dirty="0"/>
              <a:t>They are Size Immutable, but Values of Data Mutable</a:t>
            </a:r>
          </a:p>
          <a:p>
            <a:r>
              <a:rPr lang="en-US" dirty="0"/>
              <a:t>A series can be created using various inputs like −</a:t>
            </a:r>
          </a:p>
          <a:p>
            <a:pPr lvl="1"/>
            <a:r>
              <a:rPr lang="en-US" dirty="0"/>
              <a:t>Scalar value or constant</a:t>
            </a:r>
          </a:p>
          <a:p>
            <a:pPr lvl="1"/>
            <a:r>
              <a:rPr lang="en-US" dirty="0"/>
              <a:t>Python Dictionary Object</a:t>
            </a:r>
          </a:p>
          <a:p>
            <a:pPr lvl="1"/>
            <a:r>
              <a:rPr lang="en-US" dirty="0"/>
              <a:t>Python List Object</a:t>
            </a:r>
          </a:p>
          <a:p>
            <a:pPr lvl="1"/>
            <a:r>
              <a:rPr lang="en-US" dirty="0"/>
              <a:t>NumPy </a:t>
            </a:r>
            <a:r>
              <a:rPr lang="en-US" dirty="0" err="1"/>
              <a:t>NdArray</a:t>
            </a:r>
            <a:endParaRPr lang="en-US" dirty="0"/>
          </a:p>
          <a:p>
            <a:endParaRPr lang="en-US" dirty="0"/>
          </a:p>
        </p:txBody>
      </p:sp>
      <p:sp>
        <p:nvSpPr>
          <p:cNvPr id="5" name="Content Placeholder 2">
            <a:extLst>
              <a:ext uri="{FF2B5EF4-FFF2-40B4-BE49-F238E27FC236}">
                <a16:creationId xmlns:a16="http://schemas.microsoft.com/office/drawing/2014/main" id="{DD8DEA00-D276-48FE-8503-472F4E2AF557}"/>
              </a:ext>
            </a:extLst>
          </p:cNvPr>
          <p:cNvSpPr txBox="1">
            <a:spLocks/>
          </p:cNvSpPr>
          <p:nvPr/>
        </p:nvSpPr>
        <p:spPr>
          <a:xfrm>
            <a:off x="7573055" y="1284085"/>
            <a:ext cx="4095793" cy="377762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dirty="0"/>
              <a:t>A series can be created using various inputs like −</a:t>
            </a:r>
          </a:p>
          <a:p>
            <a:pPr lvl="1"/>
            <a:r>
              <a:rPr lang="en-US" dirty="0"/>
              <a:t>NumPy </a:t>
            </a:r>
            <a:r>
              <a:rPr lang="en-US" dirty="0" err="1"/>
              <a:t>NdArray</a:t>
            </a:r>
            <a:endParaRPr lang="en-US" dirty="0"/>
          </a:p>
          <a:p>
            <a:pPr lvl="1"/>
            <a:r>
              <a:rPr lang="en-US" dirty="0"/>
              <a:t>Python List Object</a:t>
            </a:r>
          </a:p>
          <a:p>
            <a:pPr lvl="1"/>
            <a:r>
              <a:rPr lang="en-US" dirty="0"/>
              <a:t>Python Dictionary Object</a:t>
            </a:r>
          </a:p>
          <a:p>
            <a:pPr lvl="1"/>
            <a:r>
              <a:rPr lang="en-US" dirty="0"/>
              <a:t>Scalar value or constant</a:t>
            </a:r>
          </a:p>
        </p:txBody>
      </p:sp>
    </p:spTree>
    <p:extLst>
      <p:ext uri="{BB962C8B-B14F-4D97-AF65-F5344CB8AC3E}">
        <p14:creationId xmlns:p14="http://schemas.microsoft.com/office/powerpoint/2010/main" val="18078567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B8A84-64D7-4C0F-BCA6-B12B9C3E8906}"/>
              </a:ext>
            </a:extLst>
          </p:cNvPr>
          <p:cNvSpPr>
            <a:spLocks noGrp="1"/>
          </p:cNvSpPr>
          <p:nvPr>
            <p:ph type="title"/>
          </p:nvPr>
        </p:nvSpPr>
        <p:spPr>
          <a:xfrm>
            <a:off x="2395217" y="176516"/>
            <a:ext cx="8911687" cy="1280890"/>
          </a:xfrm>
        </p:spPr>
        <p:txBody>
          <a:bodyPr/>
          <a:lstStyle/>
          <a:p>
            <a:pPr algn="ctr"/>
            <a:r>
              <a:rPr lang="en-US" dirty="0" err="1"/>
              <a:t>Dataframe</a:t>
            </a:r>
            <a:endParaRPr lang="en-US" dirty="0"/>
          </a:p>
        </p:txBody>
      </p:sp>
      <p:pic>
        <p:nvPicPr>
          <p:cNvPr id="4" name="Content Placeholder 3">
            <a:extLst>
              <a:ext uri="{FF2B5EF4-FFF2-40B4-BE49-F238E27FC236}">
                <a16:creationId xmlns:a16="http://schemas.microsoft.com/office/drawing/2014/main" id="{420A02F0-8D5D-462D-9008-AE649AE52AAE}"/>
              </a:ext>
            </a:extLst>
          </p:cNvPr>
          <p:cNvPicPr>
            <a:picLocks noGrp="1" noChangeAspect="1"/>
          </p:cNvPicPr>
          <p:nvPr>
            <p:ph idx="1"/>
          </p:nvPr>
        </p:nvPicPr>
        <p:blipFill>
          <a:blip r:embed="rId2"/>
          <a:stretch>
            <a:fillRect/>
          </a:stretch>
        </p:blipFill>
        <p:spPr>
          <a:xfrm>
            <a:off x="2688067" y="3286126"/>
            <a:ext cx="8001000" cy="3333750"/>
          </a:xfrm>
          <a:prstGeom prst="rect">
            <a:avLst/>
          </a:prstGeom>
        </p:spPr>
      </p:pic>
      <p:sp>
        <p:nvSpPr>
          <p:cNvPr id="5" name="TextBox 4">
            <a:extLst>
              <a:ext uri="{FF2B5EF4-FFF2-40B4-BE49-F238E27FC236}">
                <a16:creationId xmlns:a16="http://schemas.microsoft.com/office/drawing/2014/main" id="{0C9C244A-F09D-4AE8-A979-7B3432810FF6}"/>
              </a:ext>
            </a:extLst>
          </p:cNvPr>
          <p:cNvSpPr txBox="1"/>
          <p:nvPr/>
        </p:nvSpPr>
        <p:spPr>
          <a:xfrm>
            <a:off x="1718061" y="1076399"/>
            <a:ext cx="9144000" cy="2031325"/>
          </a:xfrm>
          <a:prstGeom prst="rect">
            <a:avLst/>
          </a:prstGeom>
          <a:noFill/>
        </p:spPr>
        <p:txBody>
          <a:bodyPr wrap="square" rtlCol="0">
            <a:spAutoFit/>
          </a:bodyPr>
          <a:lstStyle/>
          <a:p>
            <a:r>
              <a:rPr lang="en-US" dirty="0"/>
              <a:t>Data is aligned in a tabular fashion in rows and columns.</a:t>
            </a:r>
          </a:p>
          <a:p>
            <a:r>
              <a:rPr lang="en-US" b="1" dirty="0"/>
              <a:t>Features</a:t>
            </a:r>
            <a:r>
              <a:rPr lang="en-US" dirty="0"/>
              <a:t>:</a:t>
            </a:r>
          </a:p>
          <a:p>
            <a:pPr marL="285750" indent="-285750">
              <a:buFont typeface="Arial" panose="020B0604020202020204" pitchFamily="34" charset="0"/>
              <a:buChar char="•"/>
            </a:pPr>
            <a:r>
              <a:rPr lang="en-US" dirty="0"/>
              <a:t>Potentially columns are of different types</a:t>
            </a:r>
          </a:p>
          <a:p>
            <a:pPr marL="285750" indent="-285750">
              <a:buFont typeface="Arial" panose="020B0604020202020204" pitchFamily="34" charset="0"/>
              <a:buChar char="•"/>
            </a:pPr>
            <a:r>
              <a:rPr lang="en-US" dirty="0"/>
              <a:t> Size and elements are mutable</a:t>
            </a:r>
          </a:p>
          <a:p>
            <a:pPr marL="285750" indent="-285750">
              <a:buFont typeface="Arial" panose="020B0604020202020204" pitchFamily="34" charset="0"/>
              <a:buChar char="•"/>
            </a:pPr>
            <a:r>
              <a:rPr lang="en-US" dirty="0"/>
              <a:t>It has labeled / index axes (rows and columns)</a:t>
            </a:r>
          </a:p>
          <a:p>
            <a:pPr marL="285750" indent="-285750">
              <a:buFont typeface="Arial" panose="020B0604020202020204" pitchFamily="34" charset="0"/>
              <a:buChar char="•"/>
            </a:pPr>
            <a:r>
              <a:rPr lang="en-US" dirty="0"/>
              <a:t>Arithmetic operations can be preform on rows and columns</a:t>
            </a:r>
          </a:p>
          <a:p>
            <a:endParaRPr lang="en-US" dirty="0"/>
          </a:p>
        </p:txBody>
      </p:sp>
    </p:spTree>
    <p:extLst>
      <p:ext uri="{BB962C8B-B14F-4D97-AF65-F5344CB8AC3E}">
        <p14:creationId xmlns:p14="http://schemas.microsoft.com/office/powerpoint/2010/main" val="25256411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BDFC40-B241-4005-B843-7547E2673CCA}"/>
              </a:ext>
            </a:extLst>
          </p:cNvPr>
          <p:cNvSpPr>
            <a:spLocks noGrp="1"/>
          </p:cNvSpPr>
          <p:nvPr>
            <p:ph type="title"/>
          </p:nvPr>
        </p:nvSpPr>
        <p:spPr/>
        <p:txBody>
          <a:bodyPr/>
          <a:lstStyle/>
          <a:p>
            <a:pPr algn="ctr"/>
            <a:r>
              <a:rPr lang="en-US" dirty="0"/>
              <a:t>Web GUI Automation using Selenium</a:t>
            </a:r>
          </a:p>
        </p:txBody>
      </p:sp>
      <p:sp>
        <p:nvSpPr>
          <p:cNvPr id="3" name="Content Placeholder 2">
            <a:extLst>
              <a:ext uri="{FF2B5EF4-FFF2-40B4-BE49-F238E27FC236}">
                <a16:creationId xmlns:a16="http://schemas.microsoft.com/office/drawing/2014/main" id="{55E258B9-1CDE-4C67-A953-9971F43E023D}"/>
              </a:ext>
            </a:extLst>
          </p:cNvPr>
          <p:cNvSpPr>
            <a:spLocks noGrp="1"/>
          </p:cNvSpPr>
          <p:nvPr>
            <p:ph idx="1"/>
          </p:nvPr>
        </p:nvSpPr>
        <p:spPr/>
        <p:txBody>
          <a:bodyPr/>
          <a:lstStyle/>
          <a:p>
            <a:r>
              <a:rPr lang="en-US" dirty="0"/>
              <a:t>Selenium:</a:t>
            </a:r>
          </a:p>
          <a:p>
            <a:pPr lvl="1"/>
            <a:r>
              <a:rPr lang="en-US" dirty="0"/>
              <a:t>Selenium is a Functional Automation tool for Web applications.</a:t>
            </a:r>
          </a:p>
          <a:p>
            <a:pPr lvl="1"/>
            <a:r>
              <a:rPr lang="en-US" dirty="0"/>
              <a:t>Selenium is an open source tool (No cost Involved in it).</a:t>
            </a:r>
          </a:p>
          <a:p>
            <a:pPr lvl="1"/>
            <a:r>
              <a:rPr lang="en-US" dirty="0"/>
              <a:t>Selenium supports the languages like HTML, Java, PHP, </a:t>
            </a:r>
            <a:r>
              <a:rPr lang="en-US" dirty="0" err="1"/>
              <a:t>Perl,Python</a:t>
            </a:r>
            <a:r>
              <a:rPr lang="en-US" dirty="0"/>
              <a:t>, Ruby and C#.</a:t>
            </a:r>
          </a:p>
          <a:p>
            <a:pPr lvl="1"/>
            <a:r>
              <a:rPr lang="en-US" dirty="0"/>
              <a:t>It supports the browsers like IE, Mozilla Firefox, Safari, Google Chrome and Opera.</a:t>
            </a:r>
          </a:p>
          <a:p>
            <a:pPr lvl="1"/>
            <a:r>
              <a:rPr lang="en-US" dirty="0"/>
              <a:t>It supports the operating systems like Windows, Linux and Mac.</a:t>
            </a:r>
          </a:p>
          <a:p>
            <a:pPr lvl="1"/>
            <a:r>
              <a:rPr lang="en-US" dirty="0"/>
              <a:t>It is very flexible when compared to QTP and other functional tools, because it supports multiple languages.</a:t>
            </a:r>
          </a:p>
          <a:p>
            <a:pPr lvl="1"/>
            <a:endParaRPr lang="en-US" dirty="0"/>
          </a:p>
        </p:txBody>
      </p:sp>
    </p:spTree>
    <p:extLst>
      <p:ext uri="{BB962C8B-B14F-4D97-AF65-F5344CB8AC3E}">
        <p14:creationId xmlns:p14="http://schemas.microsoft.com/office/powerpoint/2010/main" val="2471439471"/>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647252"/>
      </a:dk2>
      <a:lt2>
        <a:srgbClr val="EAE8CF"/>
      </a:lt2>
      <a:accent1>
        <a:srgbClr val="E78712"/>
      </a:accent1>
      <a:accent2>
        <a:srgbClr val="B73C26"/>
      </a:accent2>
      <a:accent3>
        <a:srgbClr val="865331"/>
      </a:accent3>
      <a:accent4>
        <a:srgbClr val="B38648"/>
      </a:accent4>
      <a:accent5>
        <a:srgbClr val="BBB473"/>
      </a:accent5>
      <a:accent6>
        <a:srgbClr val="849276"/>
      </a:accent6>
      <a:hlink>
        <a:srgbClr val="FDAB2A"/>
      </a:hlink>
      <a:folHlink>
        <a:srgbClr val="CCB182"/>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54F6613E-5ED7-40ED-90A8-F639BE712C0E}"/>
    </a:ext>
  </a:extLst>
</a:theme>
</file>

<file path=docProps/app.xml><?xml version="1.0" encoding="utf-8"?>
<Properties xmlns="http://schemas.openxmlformats.org/officeDocument/2006/extended-properties" xmlns:vt="http://schemas.openxmlformats.org/officeDocument/2006/docPropsVTypes">
  <Template>Wisp</Template>
  <TotalTime>801</TotalTime>
  <Words>1195</Words>
  <Application>Microsoft Office PowerPoint</Application>
  <PresentationFormat>Widescreen</PresentationFormat>
  <Paragraphs>140</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Century Gothic</vt:lpstr>
      <vt:lpstr>Ericsson Capital TT</vt:lpstr>
      <vt:lpstr>Wingdings 3</vt:lpstr>
      <vt:lpstr>Wisp</vt:lpstr>
      <vt:lpstr>PanDAS and Web GUI Automation</vt:lpstr>
      <vt:lpstr>agenda</vt:lpstr>
      <vt:lpstr>Pandas</vt:lpstr>
      <vt:lpstr>Data which is suitable for pandas</vt:lpstr>
      <vt:lpstr>Key features of pandas</vt:lpstr>
      <vt:lpstr>Pandas: Data Structures</vt:lpstr>
      <vt:lpstr>Series</vt:lpstr>
      <vt:lpstr>Dataframe</vt:lpstr>
      <vt:lpstr>Web GUI Automation using Selenium</vt:lpstr>
      <vt:lpstr>XPath Expression </vt:lpstr>
      <vt:lpstr>Xpath</vt:lpstr>
      <vt:lpstr>PowerPoint Presentation</vt:lpstr>
      <vt:lpstr>Handling dynamic element</vt:lpstr>
      <vt:lpstr>CLI Automation using pexpect</vt:lpstr>
      <vt:lpstr>Python Resources </vt:lpstr>
      <vt:lpstr>subprocess: Spawning Additional Processes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Bootstrap from Zero to Intermediate </dc:title>
  <dc:creator>Gokkul Nath T S</dc:creator>
  <cp:lastModifiedBy>Gokkul Nath T S</cp:lastModifiedBy>
  <cp:revision>53</cp:revision>
  <dcterms:created xsi:type="dcterms:W3CDTF">2019-04-30T06:38:44Z</dcterms:created>
  <dcterms:modified xsi:type="dcterms:W3CDTF">2019-05-17T08:30:17Z</dcterms:modified>
</cp:coreProperties>
</file>