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9" r:id="rId4"/>
    <p:sldId id="352" r:id="rId5"/>
    <p:sldId id="353" r:id="rId6"/>
    <p:sldId id="354" r:id="rId7"/>
    <p:sldId id="359" r:id="rId8"/>
    <p:sldId id="360" r:id="rId9"/>
    <p:sldId id="364" r:id="rId10"/>
    <p:sldId id="357" r:id="rId11"/>
    <p:sldId id="346" r:id="rId12"/>
    <p:sldId id="260" r:id="rId13"/>
    <p:sldId id="261" r:id="rId14"/>
    <p:sldId id="361" r:id="rId15"/>
    <p:sldId id="263" r:id="rId16"/>
    <p:sldId id="362" r:id="rId17"/>
    <p:sldId id="264" r:id="rId18"/>
    <p:sldId id="265" r:id="rId19"/>
    <p:sldId id="266" r:id="rId20"/>
    <p:sldId id="267" r:id="rId21"/>
    <p:sldId id="363" r:id="rId22"/>
    <p:sldId id="269" r:id="rId23"/>
    <p:sldId id="35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okkul%20nath\Desktop\SVM%20PAPER%20WORKS\results\Paper%20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okkul%20nath\Desktop\SVM%20PAPER%20WORKS\results\Paper%20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okkul%20nath\Desktop\SVM%20PAPER%20WORKS\results\Paper%20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okkul%20nath\Desktop\SVM%20PAPER%20WORKS\results\Paper%20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okkul%20nath\Desktop\SVM%20PAPER%20WORKS\results\Paper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18777777777777"/>
          <c:y val="0.12786010977119122"/>
          <c:w val="0.7897799306768476"/>
          <c:h val="0.700049776929897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Conventional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410935005519683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Sheet1!$A$3:$A$8</c:f>
              <c:strCache>
                <c:ptCount val="6"/>
                <c:pt idx="0">
                  <c:v>TRY</c:v>
                </c:pt>
                <c:pt idx="1">
                  <c:v>DLI</c:v>
                </c:pt>
                <c:pt idx="2">
                  <c:v>CBE</c:v>
                </c:pt>
                <c:pt idx="3">
                  <c:v>CAL</c:v>
                </c:pt>
                <c:pt idx="4">
                  <c:v>BOM</c:v>
                </c:pt>
                <c:pt idx="5">
                  <c:v>CHN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749</c:v>
                </c:pt>
                <c:pt idx="1">
                  <c:v>543</c:v>
                </c:pt>
                <c:pt idx="2">
                  <c:v>607</c:v>
                </c:pt>
                <c:pt idx="3">
                  <c:v>620</c:v>
                </c:pt>
                <c:pt idx="4">
                  <c:v>397</c:v>
                </c:pt>
                <c:pt idx="5">
                  <c:v>1010</c:v>
                </c:pt>
              </c:numCache>
            </c:numRef>
          </c:val>
        </c:ser>
        <c:ser>
          <c:idx val="2"/>
          <c:order val="1"/>
          <c:tx>
            <c:strRef>
              <c:f>Sheet2!$A$55</c:f>
              <c:strCache>
                <c:ptCount val="1"/>
              </c:strCache>
            </c:strRef>
          </c:tx>
          <c:invertIfNegative val="0"/>
          <c:val>
            <c:numRef>
              <c:f>Sheet2!$A$55:$A$60</c:f>
              <c:numCache>
                <c:formatCode>General</c:formatCode>
                <c:ptCount val="6"/>
              </c:numCache>
            </c:numRef>
          </c:val>
        </c:ser>
        <c:ser>
          <c:idx val="3"/>
          <c:order val="2"/>
          <c:tx>
            <c:strRef>
              <c:f>Sheet1!$L$2</c:f>
              <c:strCache>
                <c:ptCount val="1"/>
                <c:pt idx="0">
                  <c:v>Clustered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Sheet1!$L$3:$L$8</c:f>
              <c:numCache>
                <c:formatCode>General</c:formatCode>
                <c:ptCount val="6"/>
                <c:pt idx="0">
                  <c:v>86</c:v>
                </c:pt>
                <c:pt idx="1">
                  <c:v>40</c:v>
                </c:pt>
                <c:pt idx="2">
                  <c:v>55</c:v>
                </c:pt>
                <c:pt idx="3">
                  <c:v>22</c:v>
                </c:pt>
                <c:pt idx="4">
                  <c:v>48</c:v>
                </c:pt>
                <c:pt idx="5">
                  <c:v>111</c:v>
                </c:pt>
              </c:numCache>
            </c:numRef>
          </c:val>
        </c:ser>
        <c:ser>
          <c:idx val="1"/>
          <c:order val="3"/>
          <c:tx>
            <c:strRef>
              <c:f>Sheet2!$A$56</c:f>
              <c:strCache>
                <c:ptCount val="1"/>
              </c:strCache>
            </c:strRef>
          </c:tx>
          <c:invertIfNegative val="0"/>
          <c:val>
            <c:numRef>
              <c:f>Sheet2!$A$55:$A$60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930816"/>
        <c:axId val="176932352"/>
      </c:barChart>
      <c:catAx>
        <c:axId val="176930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76932352"/>
        <c:crosses val="autoZero"/>
        <c:auto val="1"/>
        <c:lblAlgn val="ctr"/>
        <c:lblOffset val="100"/>
        <c:noMultiLvlLbl val="0"/>
      </c:catAx>
      <c:valAx>
        <c:axId val="176932352"/>
        <c:scaling>
          <c:orientation val="minMax"/>
          <c:max val="1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Support Vectors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6930816"/>
        <c:crosses val="autoZero"/>
        <c:crossBetween val="between"/>
      </c:valAx>
    </c:plotArea>
    <c:legend>
      <c:legendPos val="t"/>
      <c:legendEntry>
        <c:idx val="1"/>
        <c:delete val="1"/>
      </c:legendEntry>
      <c:legendEntry>
        <c:idx val="3"/>
        <c:delete val="1"/>
      </c:legendEntry>
      <c:layout/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aseline="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18777777777777"/>
          <c:y val="0.12786010977119122"/>
          <c:w val="0.80860606208843311"/>
          <c:h val="0.7000497769298978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Sheet2!$A$55</c:f>
              <c:strCache>
                <c:ptCount val="1"/>
              </c:strCache>
            </c:strRef>
          </c:tx>
          <c:invertIfNegative val="0"/>
          <c:cat>
            <c:strRef>
              <c:f>Sheet1!$A$3:$A$8</c:f>
              <c:strCache>
                <c:ptCount val="6"/>
                <c:pt idx="0">
                  <c:v>TRY</c:v>
                </c:pt>
                <c:pt idx="1">
                  <c:v>DLI</c:v>
                </c:pt>
                <c:pt idx="2">
                  <c:v>CBE</c:v>
                </c:pt>
                <c:pt idx="3">
                  <c:v>CAL</c:v>
                </c:pt>
                <c:pt idx="4">
                  <c:v>BOM</c:v>
                </c:pt>
                <c:pt idx="5">
                  <c:v>CHN</c:v>
                </c:pt>
              </c:strCache>
            </c:strRef>
          </c:cat>
          <c:val>
            <c:numRef>
              <c:f>Sheet2!$A$55:$A$60</c:f>
              <c:numCache>
                <c:formatCode>General</c:formatCode>
                <c:ptCount val="6"/>
              </c:numCache>
            </c:numRef>
          </c:val>
        </c:ser>
        <c:ser>
          <c:idx val="0"/>
          <c:order val="1"/>
          <c:tx>
            <c:strRef>
              <c:f>Sheet1!$C$2</c:f>
              <c:strCache>
                <c:ptCount val="1"/>
                <c:pt idx="0">
                  <c:v>Conventional</c:v>
                </c:pt>
              </c:strCache>
            </c:strRef>
          </c:tx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</c:dPt>
          <c:dLbls>
            <c:dLbl>
              <c:idx val="1"/>
              <c:layout>
                <c:manualLayout>
                  <c:x val="-2.6455324074074076E-2"/>
                  <c:y val="1.1780324074074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4109259259259205E-2"/>
                  <c:y val="1.47342592592592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528587962962963E-2"/>
                  <c:y val="1.7681249999999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Sheet1!$A$3:$A$8</c:f>
              <c:strCache>
                <c:ptCount val="6"/>
                <c:pt idx="0">
                  <c:v>TRY</c:v>
                </c:pt>
                <c:pt idx="1">
                  <c:v>DLI</c:v>
                </c:pt>
                <c:pt idx="2">
                  <c:v>CBE</c:v>
                </c:pt>
                <c:pt idx="3">
                  <c:v>CAL</c:v>
                </c:pt>
                <c:pt idx="4">
                  <c:v>BOM</c:v>
                </c:pt>
                <c:pt idx="5">
                  <c:v>CHN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89.375</c:v>
                </c:pt>
                <c:pt idx="1">
                  <c:v>89.24</c:v>
                </c:pt>
                <c:pt idx="2">
                  <c:v>82.63</c:v>
                </c:pt>
                <c:pt idx="3">
                  <c:v>89.028000000000006</c:v>
                </c:pt>
                <c:pt idx="4">
                  <c:v>91.667000000000002</c:v>
                </c:pt>
                <c:pt idx="5">
                  <c:v>80.317499999999995</c:v>
                </c:pt>
              </c:numCache>
            </c:numRef>
          </c:val>
        </c:ser>
        <c:ser>
          <c:idx val="1"/>
          <c:order val="2"/>
          <c:tx>
            <c:strRef>
              <c:f>Sheet2!$A$56</c:f>
              <c:strCache>
                <c:ptCount val="1"/>
              </c:strCache>
            </c:strRef>
          </c:tx>
          <c:invertIfNegative val="0"/>
          <c:cat>
            <c:strRef>
              <c:f>Sheet1!$A$3:$A$8</c:f>
              <c:strCache>
                <c:ptCount val="6"/>
                <c:pt idx="0">
                  <c:v>TRY</c:v>
                </c:pt>
                <c:pt idx="1">
                  <c:v>DLI</c:v>
                </c:pt>
                <c:pt idx="2">
                  <c:v>CBE</c:v>
                </c:pt>
                <c:pt idx="3">
                  <c:v>CAL</c:v>
                </c:pt>
                <c:pt idx="4">
                  <c:v>BOM</c:v>
                </c:pt>
                <c:pt idx="5">
                  <c:v>CHN</c:v>
                </c:pt>
              </c:strCache>
            </c:strRef>
          </c:cat>
          <c:val>
            <c:numRef>
              <c:f>Sheet2!$A$55:$A$60</c:f>
              <c:numCache>
                <c:formatCode>General</c:formatCode>
                <c:ptCount val="6"/>
              </c:numCache>
            </c:numRef>
          </c:val>
        </c:ser>
        <c:ser>
          <c:idx val="3"/>
          <c:order val="3"/>
          <c:tx>
            <c:strRef>
              <c:f>Sheet1!$K$2</c:f>
              <c:strCache>
                <c:ptCount val="1"/>
                <c:pt idx="0">
                  <c:v>Clustered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3515574716942843E-2"/>
                  <c:y val="5.88668001907840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2921804603719976E-2"/>
                  <c:y val="1.17733600381567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2.4102314814814816E-2"/>
                  <c:y val="5.91481481481481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8812499999999999E-2"/>
                  <c:y val="1.47342592592592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6.1140494264051388E-2"/>
                  <c:y val="3.532008011447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1.17874999999999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Sheet1!$A$3:$A$8</c:f>
              <c:strCache>
                <c:ptCount val="6"/>
                <c:pt idx="0">
                  <c:v>TRY</c:v>
                </c:pt>
                <c:pt idx="1">
                  <c:v>DLI</c:v>
                </c:pt>
                <c:pt idx="2">
                  <c:v>CBE</c:v>
                </c:pt>
                <c:pt idx="3">
                  <c:v>CAL</c:v>
                </c:pt>
                <c:pt idx="4">
                  <c:v>BOM</c:v>
                </c:pt>
                <c:pt idx="5">
                  <c:v>CHN</c:v>
                </c:pt>
              </c:strCache>
            </c:strRef>
          </c:cat>
          <c:val>
            <c:numRef>
              <c:f>Sheet1!$K$3:$K$8</c:f>
              <c:numCache>
                <c:formatCode>General</c:formatCode>
                <c:ptCount val="6"/>
                <c:pt idx="0">
                  <c:v>84.6875</c:v>
                </c:pt>
                <c:pt idx="1">
                  <c:v>89.873417721519004</c:v>
                </c:pt>
                <c:pt idx="2">
                  <c:v>82.335329341317404</c:v>
                </c:pt>
                <c:pt idx="3">
                  <c:v>87.460815047021896</c:v>
                </c:pt>
                <c:pt idx="4">
                  <c:v>91.975308641975303</c:v>
                </c:pt>
                <c:pt idx="5">
                  <c:v>77.7777777777778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850816"/>
        <c:axId val="176852352"/>
      </c:barChart>
      <c:catAx>
        <c:axId val="176850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76852352"/>
        <c:crosses val="autoZero"/>
        <c:auto val="1"/>
        <c:lblAlgn val="ctr"/>
        <c:lblOffset val="100"/>
        <c:noMultiLvlLbl val="0"/>
      </c:catAx>
      <c:valAx>
        <c:axId val="176852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6850816"/>
        <c:crosses val="autoZero"/>
        <c:crossBetween val="between"/>
      </c:valAx>
    </c:plotArea>
    <c:legend>
      <c:legendPos val="t"/>
      <c:legendEntry>
        <c:idx val="0"/>
        <c:delete val="1"/>
      </c:legendEntry>
      <c:legendEntry>
        <c:idx val="2"/>
        <c:delete val="1"/>
      </c:legendEntry>
      <c:layout/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aseline="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23774043321234"/>
          <c:y val="0.20206747861348739"/>
          <c:w val="0.83816444444444449"/>
          <c:h val="0.694795370370370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Sheet1!$A$97</c:f>
              <c:strCache>
                <c:ptCount val="1"/>
                <c:pt idx="0">
                  <c:v>CBE</c:v>
                </c:pt>
              </c:strCache>
            </c:strRef>
          </c:tx>
          <c:spPr>
            <a:ln w="15875"/>
          </c:spPr>
          <c:marker>
            <c:symbol val="diamond"/>
            <c:size val="4"/>
          </c:marker>
          <c:xVal>
            <c:numRef>
              <c:f>Sheet1!$F$98:$F$107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Sheet1!$E$98:$E$107</c:f>
              <c:numCache>
                <c:formatCode>General</c:formatCode>
                <c:ptCount val="10"/>
                <c:pt idx="0">
                  <c:v>341</c:v>
                </c:pt>
                <c:pt idx="1">
                  <c:v>182</c:v>
                </c:pt>
                <c:pt idx="2">
                  <c:v>145</c:v>
                </c:pt>
                <c:pt idx="3">
                  <c:v>203</c:v>
                </c:pt>
                <c:pt idx="4">
                  <c:v>115</c:v>
                </c:pt>
                <c:pt idx="5">
                  <c:v>128</c:v>
                </c:pt>
                <c:pt idx="6">
                  <c:v>55</c:v>
                </c:pt>
                <c:pt idx="7">
                  <c:v>82</c:v>
                </c:pt>
                <c:pt idx="8">
                  <c:v>85</c:v>
                </c:pt>
                <c:pt idx="9">
                  <c:v>80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Sheet1!$A$84</c:f>
              <c:strCache>
                <c:ptCount val="1"/>
                <c:pt idx="0">
                  <c:v>DLI</c:v>
                </c:pt>
              </c:strCache>
            </c:strRef>
          </c:tx>
          <c:spPr>
            <a:ln w="15875"/>
          </c:spPr>
          <c:marker>
            <c:symbol val="square"/>
            <c:size val="4"/>
          </c:marker>
          <c:xVal>
            <c:numRef>
              <c:f>Sheet1!$F$85:$F$94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Sheet1!$E$85:$E$94</c:f>
              <c:numCache>
                <c:formatCode>General</c:formatCode>
                <c:ptCount val="10"/>
                <c:pt idx="0">
                  <c:v>400</c:v>
                </c:pt>
                <c:pt idx="1">
                  <c:v>169</c:v>
                </c:pt>
                <c:pt idx="2">
                  <c:v>89</c:v>
                </c:pt>
                <c:pt idx="3">
                  <c:v>82</c:v>
                </c:pt>
                <c:pt idx="4">
                  <c:v>84</c:v>
                </c:pt>
                <c:pt idx="5">
                  <c:v>62</c:v>
                </c:pt>
                <c:pt idx="6">
                  <c:v>40</c:v>
                </c:pt>
                <c:pt idx="7">
                  <c:v>41</c:v>
                </c:pt>
                <c:pt idx="8">
                  <c:v>85</c:v>
                </c:pt>
                <c:pt idx="9">
                  <c:v>31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TRY</c:v>
                </c:pt>
              </c:strCache>
            </c:strRef>
          </c:tx>
          <c:spPr>
            <a:ln w="15875"/>
          </c:spPr>
          <c:marker>
            <c:symbol val="triangle"/>
            <c:size val="4"/>
          </c:marker>
          <c:xVal>
            <c:numRef>
              <c:f>Sheet1!$F$72:$F$81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Sheet1!$E$72:$E$81</c:f>
              <c:numCache>
                <c:formatCode>General</c:formatCode>
                <c:ptCount val="10"/>
                <c:pt idx="0">
                  <c:v>359</c:v>
                </c:pt>
                <c:pt idx="1">
                  <c:v>306</c:v>
                </c:pt>
                <c:pt idx="2">
                  <c:v>171</c:v>
                </c:pt>
                <c:pt idx="3">
                  <c:v>162</c:v>
                </c:pt>
                <c:pt idx="4">
                  <c:v>102</c:v>
                </c:pt>
                <c:pt idx="5">
                  <c:v>58</c:v>
                </c:pt>
                <c:pt idx="6">
                  <c:v>99</c:v>
                </c:pt>
                <c:pt idx="7">
                  <c:v>86</c:v>
                </c:pt>
                <c:pt idx="8">
                  <c:v>48</c:v>
                </c:pt>
                <c:pt idx="9">
                  <c:v>59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Sheet1!$A$57</c:f>
              <c:strCache>
                <c:ptCount val="1"/>
                <c:pt idx="0">
                  <c:v>CHN</c:v>
                </c:pt>
              </c:strCache>
            </c:strRef>
          </c:tx>
          <c:spPr>
            <a:ln w="15875"/>
          </c:spPr>
          <c:marker>
            <c:symbol val="x"/>
            <c:size val="4"/>
          </c:marker>
          <c:xVal>
            <c:numRef>
              <c:f>Sheet1!$F$58:$F$67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Sheet1!$E$58:$E$67</c:f>
              <c:numCache>
                <c:formatCode>General</c:formatCode>
                <c:ptCount val="10"/>
                <c:pt idx="0">
                  <c:v>747</c:v>
                </c:pt>
                <c:pt idx="1">
                  <c:v>376</c:v>
                </c:pt>
                <c:pt idx="2">
                  <c:v>244</c:v>
                </c:pt>
                <c:pt idx="3">
                  <c:v>116</c:v>
                </c:pt>
                <c:pt idx="4">
                  <c:v>113</c:v>
                </c:pt>
                <c:pt idx="5">
                  <c:v>113</c:v>
                </c:pt>
                <c:pt idx="6">
                  <c:v>122</c:v>
                </c:pt>
                <c:pt idx="7">
                  <c:v>111</c:v>
                </c:pt>
                <c:pt idx="8">
                  <c:v>112</c:v>
                </c:pt>
                <c:pt idx="9">
                  <c:v>122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Sheet1!$A$41</c:f>
              <c:strCache>
                <c:ptCount val="1"/>
                <c:pt idx="0">
                  <c:v>CAL</c:v>
                </c:pt>
              </c:strCache>
            </c:strRef>
          </c:tx>
          <c:spPr>
            <a:ln w="15875"/>
          </c:spPr>
          <c:marker>
            <c:symbol val="star"/>
            <c:size val="4"/>
          </c:marker>
          <c:xVal>
            <c:numRef>
              <c:f>Sheet1!$F$43:$F$52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Sheet1!$E$43:$E$52</c:f>
              <c:numCache>
                <c:formatCode>General</c:formatCode>
                <c:ptCount val="10"/>
                <c:pt idx="0">
                  <c:v>489</c:v>
                </c:pt>
                <c:pt idx="1">
                  <c:v>247</c:v>
                </c:pt>
                <c:pt idx="2">
                  <c:v>142</c:v>
                </c:pt>
                <c:pt idx="3">
                  <c:v>127</c:v>
                </c:pt>
                <c:pt idx="4">
                  <c:v>106</c:v>
                </c:pt>
                <c:pt idx="5">
                  <c:v>32</c:v>
                </c:pt>
                <c:pt idx="6">
                  <c:v>44</c:v>
                </c:pt>
                <c:pt idx="7">
                  <c:v>47</c:v>
                </c:pt>
                <c:pt idx="8">
                  <c:v>31</c:v>
                </c:pt>
                <c:pt idx="9">
                  <c:v>22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Sheet1!$A$27</c:f>
              <c:strCache>
                <c:ptCount val="1"/>
                <c:pt idx="0">
                  <c:v>BOM</c:v>
                </c:pt>
              </c:strCache>
            </c:strRef>
          </c:tx>
          <c:spPr>
            <a:ln w="15875"/>
          </c:spPr>
          <c:marker>
            <c:symbol val="circle"/>
            <c:size val="4"/>
          </c:marker>
          <c:xVal>
            <c:numRef>
              <c:f>Sheet1!$F$29:$F$38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Sheet1!$E$29:$E$38</c:f>
              <c:numCache>
                <c:formatCode>General</c:formatCode>
                <c:ptCount val="10"/>
                <c:pt idx="0">
                  <c:v>289</c:v>
                </c:pt>
                <c:pt idx="1">
                  <c:v>139</c:v>
                </c:pt>
                <c:pt idx="2">
                  <c:v>109</c:v>
                </c:pt>
                <c:pt idx="3">
                  <c:v>52</c:v>
                </c:pt>
                <c:pt idx="4">
                  <c:v>98</c:v>
                </c:pt>
                <c:pt idx="5">
                  <c:v>65</c:v>
                </c:pt>
                <c:pt idx="6">
                  <c:v>50</c:v>
                </c:pt>
                <c:pt idx="7">
                  <c:v>48</c:v>
                </c:pt>
                <c:pt idx="8">
                  <c:v>33</c:v>
                </c:pt>
                <c:pt idx="9">
                  <c:v>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239168"/>
        <c:axId val="177241088"/>
      </c:scatterChart>
      <c:valAx>
        <c:axId val="177239168"/>
        <c:scaling>
          <c:orientation val="minMax"/>
          <c:max val="4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Cluster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7241088"/>
        <c:crosses val="autoZero"/>
        <c:crossBetween val="midCat"/>
      </c:valAx>
      <c:valAx>
        <c:axId val="177241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nSV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723916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003361111111111"/>
          <c:y val="9.1722222222222219E-2"/>
          <c:w val="0.59932777777777779"/>
          <c:h val="8.1043518518518529E-2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5306449432002"/>
          <c:y val="0.19318805977877931"/>
          <c:w val="0.81397832630009448"/>
          <c:h val="0.6649679228202913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Sheet1!$A$97</c:f>
              <c:strCache>
                <c:ptCount val="1"/>
                <c:pt idx="0">
                  <c:v>CBE</c:v>
                </c:pt>
              </c:strCache>
            </c:strRef>
          </c:tx>
          <c:spPr>
            <a:ln w="15875"/>
          </c:spPr>
          <c:marker>
            <c:symbol val="diamond"/>
            <c:size val="4"/>
          </c:marker>
          <c:xVal>
            <c:numRef>
              <c:f>Sheet1!$F$98:$F$107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Sheet1!$A$98:$A$107</c:f>
              <c:numCache>
                <c:formatCode>General</c:formatCode>
                <c:ptCount val="10"/>
                <c:pt idx="0">
                  <c:v>70.658682634730496</c:v>
                </c:pt>
                <c:pt idx="1">
                  <c:v>70.658682634730496</c:v>
                </c:pt>
                <c:pt idx="2">
                  <c:v>70.658682634730496</c:v>
                </c:pt>
                <c:pt idx="3">
                  <c:v>74.550898203592794</c:v>
                </c:pt>
                <c:pt idx="4">
                  <c:v>81.137724550898199</c:v>
                </c:pt>
                <c:pt idx="5">
                  <c:v>75.748502994012</c:v>
                </c:pt>
                <c:pt idx="6">
                  <c:v>82.335329341317404</c:v>
                </c:pt>
                <c:pt idx="7">
                  <c:v>82.335329341317404</c:v>
                </c:pt>
                <c:pt idx="8">
                  <c:v>82.035928143712596</c:v>
                </c:pt>
                <c:pt idx="9">
                  <c:v>81.137724550898199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Sheet1!$A$84</c:f>
              <c:strCache>
                <c:ptCount val="1"/>
                <c:pt idx="0">
                  <c:v>DLI</c:v>
                </c:pt>
              </c:strCache>
            </c:strRef>
          </c:tx>
          <c:spPr>
            <a:ln w="15875"/>
          </c:spPr>
          <c:marker>
            <c:symbol val="square"/>
            <c:size val="4"/>
          </c:marker>
          <c:xVal>
            <c:numRef>
              <c:f>Sheet1!$F$85:$F$94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Sheet1!$A$85:$A$94</c:f>
              <c:numCache>
                <c:formatCode>General</c:formatCode>
                <c:ptCount val="10"/>
                <c:pt idx="0">
                  <c:v>86.075949367088597</c:v>
                </c:pt>
                <c:pt idx="1">
                  <c:v>87.341772151898695</c:v>
                </c:pt>
                <c:pt idx="2">
                  <c:v>86.708860759493703</c:v>
                </c:pt>
                <c:pt idx="3">
                  <c:v>87.974683544303801</c:v>
                </c:pt>
                <c:pt idx="4">
                  <c:v>88.924050632911403</c:v>
                </c:pt>
                <c:pt idx="5">
                  <c:v>87.025316455696199</c:v>
                </c:pt>
                <c:pt idx="6">
                  <c:v>89.873417721519004</c:v>
                </c:pt>
                <c:pt idx="7">
                  <c:v>88.291139240506297</c:v>
                </c:pt>
                <c:pt idx="8">
                  <c:v>86.392405063291207</c:v>
                </c:pt>
                <c:pt idx="9">
                  <c:v>87.341772151898695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TRY</c:v>
                </c:pt>
              </c:strCache>
            </c:strRef>
          </c:tx>
          <c:spPr>
            <a:ln w="15875"/>
          </c:spPr>
          <c:marker>
            <c:symbol val="triangle"/>
            <c:size val="4"/>
          </c:marker>
          <c:xVal>
            <c:numRef>
              <c:f>Sheet1!$F$72:$F$81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Sheet1!$A$72:$A$81</c:f>
              <c:numCache>
                <c:formatCode>General</c:formatCode>
                <c:ptCount val="10"/>
                <c:pt idx="0">
                  <c:v>75.625</c:v>
                </c:pt>
                <c:pt idx="1">
                  <c:v>80.625</c:v>
                </c:pt>
                <c:pt idx="2">
                  <c:v>82.1875</c:v>
                </c:pt>
                <c:pt idx="3">
                  <c:v>81.25</c:v>
                </c:pt>
                <c:pt idx="4">
                  <c:v>83.75</c:v>
                </c:pt>
                <c:pt idx="5">
                  <c:v>75.625</c:v>
                </c:pt>
                <c:pt idx="6">
                  <c:v>82.1875</c:v>
                </c:pt>
                <c:pt idx="7">
                  <c:v>84.6875</c:v>
                </c:pt>
                <c:pt idx="8">
                  <c:v>84.375</c:v>
                </c:pt>
                <c:pt idx="9">
                  <c:v>83.125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Sheet1!$A$57</c:f>
              <c:strCache>
                <c:ptCount val="1"/>
                <c:pt idx="0">
                  <c:v>CHN</c:v>
                </c:pt>
              </c:strCache>
            </c:strRef>
          </c:tx>
          <c:spPr>
            <a:ln w="15875"/>
          </c:spPr>
          <c:marker>
            <c:symbol val="x"/>
            <c:size val="4"/>
          </c:marker>
          <c:xVal>
            <c:numRef>
              <c:f>Sheet1!$F$58:$F$67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Sheet1!$A$58:$A$67</c:f>
              <c:numCache>
                <c:formatCode>General</c:formatCode>
                <c:ptCount val="10"/>
                <c:pt idx="0">
                  <c:v>66.031746031745996</c:v>
                </c:pt>
                <c:pt idx="1">
                  <c:v>71.746031746031804</c:v>
                </c:pt>
                <c:pt idx="2">
                  <c:v>75.5555555555556</c:v>
                </c:pt>
                <c:pt idx="3">
                  <c:v>76.507936507936506</c:v>
                </c:pt>
                <c:pt idx="4">
                  <c:v>76.825396825396794</c:v>
                </c:pt>
                <c:pt idx="5">
                  <c:v>76.825396825396794</c:v>
                </c:pt>
                <c:pt idx="6">
                  <c:v>76.825396825396794</c:v>
                </c:pt>
                <c:pt idx="7">
                  <c:v>77.7777777777778</c:v>
                </c:pt>
                <c:pt idx="8">
                  <c:v>77.142857142857196</c:v>
                </c:pt>
                <c:pt idx="9">
                  <c:v>76.825396825396794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Sheet1!$A$41</c:f>
              <c:strCache>
                <c:ptCount val="1"/>
                <c:pt idx="0">
                  <c:v>CAL</c:v>
                </c:pt>
              </c:strCache>
            </c:strRef>
          </c:tx>
          <c:spPr>
            <a:ln w="15875"/>
          </c:spPr>
          <c:marker>
            <c:symbol val="star"/>
            <c:size val="4"/>
          </c:marker>
          <c:xVal>
            <c:numRef>
              <c:f>Sheet1!$F$43:$F$52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Sheet1!$A$43:$A$52</c:f>
              <c:numCache>
                <c:formatCode>General</c:formatCode>
                <c:ptCount val="10"/>
                <c:pt idx="0">
                  <c:v>71.473354231974895</c:v>
                </c:pt>
                <c:pt idx="1">
                  <c:v>66.771159874608202</c:v>
                </c:pt>
                <c:pt idx="2">
                  <c:v>69.905956112852706</c:v>
                </c:pt>
                <c:pt idx="3">
                  <c:v>74.6081504702194</c:v>
                </c:pt>
                <c:pt idx="4">
                  <c:v>70.532915360501605</c:v>
                </c:pt>
                <c:pt idx="5">
                  <c:v>79.310344827586206</c:v>
                </c:pt>
                <c:pt idx="6">
                  <c:v>83.699059561128493</c:v>
                </c:pt>
                <c:pt idx="7">
                  <c:v>86.2068965517241</c:v>
                </c:pt>
                <c:pt idx="8">
                  <c:v>87.147335423197504</c:v>
                </c:pt>
                <c:pt idx="9">
                  <c:v>87.460815047021896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Sheet1!$A$27</c:f>
              <c:strCache>
                <c:ptCount val="1"/>
                <c:pt idx="0">
                  <c:v>BOM</c:v>
                </c:pt>
              </c:strCache>
            </c:strRef>
          </c:tx>
          <c:spPr>
            <a:ln w="15875"/>
          </c:spPr>
          <c:marker>
            <c:symbol val="circle"/>
            <c:size val="4"/>
          </c:marker>
          <c:xVal>
            <c:numRef>
              <c:f>Sheet1!$F$29:$F$38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Sheet1!$A$29:$A$38</c:f>
              <c:numCache>
                <c:formatCode>General</c:formatCode>
                <c:ptCount val="10"/>
                <c:pt idx="0">
                  <c:v>74.382716049382694</c:v>
                </c:pt>
                <c:pt idx="1">
                  <c:v>74.382716049382694</c:v>
                </c:pt>
                <c:pt idx="2">
                  <c:v>92.592592592592595</c:v>
                </c:pt>
                <c:pt idx="3">
                  <c:v>83.024691358024697</c:v>
                </c:pt>
                <c:pt idx="4">
                  <c:v>91.049382716049394</c:v>
                </c:pt>
                <c:pt idx="5">
                  <c:v>91.358024691357997</c:v>
                </c:pt>
                <c:pt idx="6">
                  <c:v>88.8888888888889</c:v>
                </c:pt>
                <c:pt idx="7">
                  <c:v>91.975308641975303</c:v>
                </c:pt>
                <c:pt idx="8">
                  <c:v>91.6666666666667</c:v>
                </c:pt>
                <c:pt idx="9">
                  <c:v>89.814814814814795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955392"/>
        <c:axId val="176957312"/>
      </c:scatterChart>
      <c:valAx>
        <c:axId val="176955392"/>
        <c:scaling>
          <c:orientation val="minMax"/>
          <c:max val="4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Cluster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6957312"/>
        <c:crosses val="autoZero"/>
        <c:crossBetween val="midCat"/>
      </c:valAx>
      <c:valAx>
        <c:axId val="176957312"/>
        <c:scaling>
          <c:orientation val="minMax"/>
          <c:max val="100"/>
          <c:min val="6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6955392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2201685185185185"/>
          <c:y val="7.9962962962962958E-2"/>
          <c:w val="0.73715148148148146"/>
          <c:h val="4.8221296296296297E-2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21925925925927"/>
          <c:y val="0.20493150887601322"/>
          <c:w val="0.79818296296296298"/>
          <c:h val="0.6522450330758404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Sheet1!$A$97</c:f>
              <c:strCache>
                <c:ptCount val="1"/>
                <c:pt idx="0">
                  <c:v>CBE</c:v>
                </c:pt>
              </c:strCache>
            </c:strRef>
          </c:tx>
          <c:spPr>
            <a:ln w="15875"/>
          </c:spPr>
          <c:marker>
            <c:symbol val="diamond"/>
            <c:size val="4"/>
          </c:marker>
          <c:xVal>
            <c:numRef>
              <c:f>Sheet1!$F$98:$F$107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Sheet1!$G$98:$G$107</c:f>
              <c:numCache>
                <c:formatCode>General</c:formatCode>
                <c:ptCount val="10"/>
                <c:pt idx="0">
                  <c:v>2.3179488280023501</c:v>
                </c:pt>
                <c:pt idx="1">
                  <c:v>3.1589440894397298</c:v>
                </c:pt>
                <c:pt idx="2">
                  <c:v>8.3250806983233296</c:v>
                </c:pt>
                <c:pt idx="3">
                  <c:v>15.235774864857399</c:v>
                </c:pt>
                <c:pt idx="4">
                  <c:v>28.4625927873264</c:v>
                </c:pt>
                <c:pt idx="5">
                  <c:v>49.482624259555898</c:v>
                </c:pt>
                <c:pt idx="6">
                  <c:v>84.439530725078896</c:v>
                </c:pt>
                <c:pt idx="7">
                  <c:v>148.61440314031799</c:v>
                </c:pt>
                <c:pt idx="8">
                  <c:v>270.99571350660602</c:v>
                </c:pt>
                <c:pt idx="9">
                  <c:v>373.667237856996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Sheet1!$A$84</c:f>
              <c:strCache>
                <c:ptCount val="1"/>
                <c:pt idx="0">
                  <c:v>DLI</c:v>
                </c:pt>
              </c:strCache>
            </c:strRef>
          </c:tx>
          <c:spPr>
            <a:ln w="15875"/>
          </c:spPr>
          <c:marker>
            <c:symbol val="square"/>
            <c:size val="4"/>
          </c:marker>
          <c:xVal>
            <c:numRef>
              <c:f>Sheet1!$F$85:$F$94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Sheet1!$G$85:$G$94</c:f>
              <c:numCache>
                <c:formatCode>General</c:formatCode>
                <c:ptCount val="10"/>
                <c:pt idx="0">
                  <c:v>2.63275743103378</c:v>
                </c:pt>
                <c:pt idx="1">
                  <c:v>3.6544805472603601</c:v>
                </c:pt>
                <c:pt idx="2">
                  <c:v>11.346024240054801</c:v>
                </c:pt>
                <c:pt idx="3">
                  <c:v>16.701576457316801</c:v>
                </c:pt>
                <c:pt idx="4">
                  <c:v>32.942315219617498</c:v>
                </c:pt>
                <c:pt idx="5">
                  <c:v>59.675959200868498</c:v>
                </c:pt>
                <c:pt idx="6">
                  <c:v>100.764413613955</c:v>
                </c:pt>
                <c:pt idx="7">
                  <c:v>181.86658405945099</c:v>
                </c:pt>
                <c:pt idx="8">
                  <c:v>247.17229716017499</c:v>
                </c:pt>
                <c:pt idx="9">
                  <c:v>430.27799691809201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TRY</c:v>
                </c:pt>
              </c:strCache>
            </c:strRef>
          </c:tx>
          <c:spPr>
            <a:ln w="15875"/>
          </c:spPr>
          <c:marker>
            <c:symbol val="triangle"/>
            <c:size val="4"/>
          </c:marker>
          <c:xVal>
            <c:numRef>
              <c:f>Sheet1!$F$72:$F$81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Sheet1!$G$72:$G$81</c:f>
              <c:numCache>
                <c:formatCode>General</c:formatCode>
                <c:ptCount val="10"/>
                <c:pt idx="0">
                  <c:v>3.32860161317336</c:v>
                </c:pt>
                <c:pt idx="1">
                  <c:v>4.5898351136961102</c:v>
                </c:pt>
                <c:pt idx="2">
                  <c:v>8.37177259191491</c:v>
                </c:pt>
                <c:pt idx="3">
                  <c:v>18.370842327676002</c:v>
                </c:pt>
                <c:pt idx="4">
                  <c:v>36.043469092507202</c:v>
                </c:pt>
                <c:pt idx="5">
                  <c:v>62.350958746000103</c:v>
                </c:pt>
                <c:pt idx="6">
                  <c:v>99.663066130404005</c:v>
                </c:pt>
                <c:pt idx="7">
                  <c:v>147.89746519323501</c:v>
                </c:pt>
                <c:pt idx="8">
                  <c:v>244.967216816416</c:v>
                </c:pt>
                <c:pt idx="9">
                  <c:v>339.55116663253199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Sheet1!$A$57</c:f>
              <c:strCache>
                <c:ptCount val="1"/>
                <c:pt idx="0">
                  <c:v>CHN</c:v>
                </c:pt>
              </c:strCache>
            </c:strRef>
          </c:tx>
          <c:spPr>
            <a:ln w="15875"/>
          </c:spPr>
          <c:marker>
            <c:symbol val="x"/>
            <c:size val="4"/>
          </c:marker>
          <c:xVal>
            <c:numRef>
              <c:f>Sheet1!$F$58:$F$67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Sheet1!$G$58:$G$67</c:f>
              <c:numCache>
                <c:formatCode>General</c:formatCode>
                <c:ptCount val="10"/>
                <c:pt idx="0">
                  <c:v>2.5654257078569098</c:v>
                </c:pt>
                <c:pt idx="1">
                  <c:v>3.4924214255622998</c:v>
                </c:pt>
                <c:pt idx="2">
                  <c:v>8.4671232768068005</c:v>
                </c:pt>
                <c:pt idx="3">
                  <c:v>16.911570779625801</c:v>
                </c:pt>
                <c:pt idx="4">
                  <c:v>26.187746824435301</c:v>
                </c:pt>
                <c:pt idx="5">
                  <c:v>40.626165804438301</c:v>
                </c:pt>
                <c:pt idx="6">
                  <c:v>64.840660758197998</c:v>
                </c:pt>
                <c:pt idx="7">
                  <c:v>133.172381135883</c:v>
                </c:pt>
                <c:pt idx="8">
                  <c:v>199.89201796893599</c:v>
                </c:pt>
                <c:pt idx="9">
                  <c:v>330.27030474318099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Sheet1!$A$41</c:f>
              <c:strCache>
                <c:ptCount val="1"/>
                <c:pt idx="0">
                  <c:v>CAL</c:v>
                </c:pt>
              </c:strCache>
            </c:strRef>
          </c:tx>
          <c:spPr>
            <a:ln w="15875"/>
          </c:spPr>
          <c:marker>
            <c:symbol val="star"/>
            <c:size val="4"/>
          </c:marker>
          <c:xVal>
            <c:numRef>
              <c:f>Sheet1!$F$43:$F$52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Sheet1!$G$43:$G$52</c:f>
              <c:numCache>
                <c:formatCode>General</c:formatCode>
                <c:ptCount val="10"/>
                <c:pt idx="0">
                  <c:v>2.3730508888128998</c:v>
                </c:pt>
                <c:pt idx="1">
                  <c:v>3.2228589343389298</c:v>
                </c:pt>
                <c:pt idx="2">
                  <c:v>6.73265913280152</c:v>
                </c:pt>
                <c:pt idx="3">
                  <c:v>14.9944921265775</c:v>
                </c:pt>
                <c:pt idx="4">
                  <c:v>30.671306013547198</c:v>
                </c:pt>
                <c:pt idx="5">
                  <c:v>42.803523900652998</c:v>
                </c:pt>
                <c:pt idx="6">
                  <c:v>68.842010434448298</c:v>
                </c:pt>
                <c:pt idx="7">
                  <c:v>111.493739844188</c:v>
                </c:pt>
                <c:pt idx="8">
                  <c:v>237.96455198726201</c:v>
                </c:pt>
                <c:pt idx="9">
                  <c:v>334.72309010080397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Sheet1!$A$27</c:f>
              <c:strCache>
                <c:ptCount val="1"/>
                <c:pt idx="0">
                  <c:v>BOM</c:v>
                </c:pt>
              </c:strCache>
            </c:strRef>
          </c:tx>
          <c:spPr>
            <a:ln w="15875"/>
          </c:spPr>
          <c:marker>
            <c:symbol val="circle"/>
            <c:size val="4"/>
          </c:marker>
          <c:xVal>
            <c:numRef>
              <c:f>Sheet1!$F$29:$F$38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</c:numCache>
            </c:numRef>
          </c:xVal>
          <c:yVal>
            <c:numRef>
              <c:f>Sheet1!$G$29:$G$38</c:f>
              <c:numCache>
                <c:formatCode>General</c:formatCode>
                <c:ptCount val="10"/>
                <c:pt idx="0">
                  <c:v>1.6074121625751101</c:v>
                </c:pt>
                <c:pt idx="1">
                  <c:v>2.7488011301264299</c:v>
                </c:pt>
                <c:pt idx="2">
                  <c:v>5.8844200334316596</c:v>
                </c:pt>
                <c:pt idx="3">
                  <c:v>14.121717191273801</c:v>
                </c:pt>
                <c:pt idx="4">
                  <c:v>24.069824868659701</c:v>
                </c:pt>
                <c:pt idx="5">
                  <c:v>42.655606754819402</c:v>
                </c:pt>
                <c:pt idx="6">
                  <c:v>69.8950410944461</c:v>
                </c:pt>
                <c:pt idx="7">
                  <c:v>122.64500668773201</c:v>
                </c:pt>
                <c:pt idx="8">
                  <c:v>200.74581346102599</c:v>
                </c:pt>
                <c:pt idx="9">
                  <c:v>390.29217574996102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999040"/>
        <c:axId val="177009408"/>
      </c:scatterChart>
      <c:valAx>
        <c:axId val="176999040"/>
        <c:scaling>
          <c:orientation val="minMax"/>
          <c:max val="4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Cluster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7009408"/>
        <c:crosses val="autoZero"/>
        <c:crossBetween val="midCat"/>
      </c:valAx>
      <c:valAx>
        <c:axId val="177009408"/>
        <c:scaling>
          <c:orientation val="minMax"/>
          <c:max val="4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Clustering Time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6999040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23853966170895305"/>
          <c:y val="5.3314620556995276E-2"/>
          <c:w val="0.51983413531641876"/>
          <c:h val="6.4311396270804691E-2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0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6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3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1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0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4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8106-5A5F-4082-B5CA-D118B960F426}" type="datetimeFigureOut">
              <a:rPr lang="en-IN" smtClean="0"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0783-6490-4AA2-851E-256ADBF8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5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 Novel Method for Reduction of Number of Support Vector using Clustering Approach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5013176"/>
            <a:ext cx="6400800" cy="1752600"/>
          </a:xfrm>
        </p:spPr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Gokkul Nath T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11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100" dirty="0" smtClean="0"/>
              <a:t>Model: very </a:t>
            </a:r>
            <a:r>
              <a:rPr lang="en-IN" sz="3100" dirty="0"/>
              <a:t>flexible, but must pick many parameters (kernel, kernel parameters, trade-off) </a:t>
            </a:r>
            <a:endParaRPr lang="en-IN" sz="3100" dirty="0" smtClean="0"/>
          </a:p>
          <a:p>
            <a:r>
              <a:rPr lang="en-IN" sz="3100" dirty="0" smtClean="0"/>
              <a:t>Data</a:t>
            </a:r>
            <a:r>
              <a:rPr lang="en-IN" sz="3100" dirty="0"/>
              <a:t>: Numeric (depending on kernel) </a:t>
            </a:r>
            <a:endParaRPr lang="en-IN" sz="3100" dirty="0" smtClean="0"/>
          </a:p>
          <a:p>
            <a:r>
              <a:rPr lang="en-IN" sz="3100" dirty="0" smtClean="0"/>
              <a:t>Interpretable</a:t>
            </a:r>
            <a:r>
              <a:rPr lang="en-IN" sz="3100" dirty="0"/>
              <a:t>? Yes for dot product, pretty pictures for Gaussian kernels in low dimensions </a:t>
            </a:r>
            <a:endParaRPr lang="en-IN" sz="3100" dirty="0" smtClean="0"/>
          </a:p>
          <a:p>
            <a:r>
              <a:rPr lang="en-IN" sz="3100" dirty="0" smtClean="0"/>
              <a:t>Missing </a:t>
            </a:r>
            <a:r>
              <a:rPr lang="en-IN" sz="3100" dirty="0"/>
              <a:t>values? </a:t>
            </a:r>
            <a:r>
              <a:rPr lang="en-IN" sz="3100" dirty="0" smtClean="0"/>
              <a:t>No</a:t>
            </a:r>
          </a:p>
          <a:p>
            <a:r>
              <a:rPr lang="en-IN" sz="3100" dirty="0" smtClean="0"/>
              <a:t>Noise/outliers</a:t>
            </a:r>
            <a:r>
              <a:rPr lang="en-IN" sz="3100" dirty="0"/>
              <a:t>? Very </a:t>
            </a:r>
            <a:r>
              <a:rPr lang="en-IN" sz="3100" dirty="0" smtClean="0"/>
              <a:t>good</a:t>
            </a:r>
          </a:p>
          <a:p>
            <a:r>
              <a:rPr lang="en-IN" sz="3100" dirty="0" smtClean="0"/>
              <a:t>Irrelevant </a:t>
            </a:r>
            <a:r>
              <a:rPr lang="en-IN" sz="3100" dirty="0"/>
              <a:t>features? Yes for dot product with abs value penalty </a:t>
            </a:r>
            <a:r>
              <a:rPr lang="en-IN" sz="3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7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For Proposed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zh-CN" dirty="0"/>
              <a:t>P</a:t>
            </a:r>
            <a:r>
              <a:rPr lang="en-IN" altLang="zh-CN" dirty="0" smtClean="0"/>
              <a:t>air-wise dot </a:t>
            </a:r>
            <a:r>
              <a:rPr lang="en-IN" altLang="zh-CN" dirty="0"/>
              <a:t>products </a:t>
            </a:r>
            <a:r>
              <a:rPr lang="en-IN" altLang="zh-CN" dirty="0" smtClean="0"/>
              <a:t>are computed between </a:t>
            </a:r>
            <a:r>
              <a:rPr lang="en-IN" altLang="zh-CN" dirty="0"/>
              <a:t>v and w in a </a:t>
            </a:r>
            <a:r>
              <a:rPr lang="en-IN" altLang="zh-CN" dirty="0" smtClean="0"/>
              <a:t>higher-dimensional Hence it is computational expensive.</a:t>
            </a:r>
          </a:p>
          <a:p>
            <a:r>
              <a:rPr lang="en-IN" dirty="0" smtClean="0"/>
              <a:t>SVM Model Prone to over fitting when large number of SV is involved.</a:t>
            </a:r>
          </a:p>
          <a:p>
            <a:r>
              <a:rPr lang="en-IN" dirty="0" smtClean="0"/>
              <a:t>Large number support vectors(SV) have less generalization capability.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3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Reduction of number Of support vectors based on clustering Approach.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Method: Cluster the support vectors and minimise the number of support vectors by aggregating them into smaller groups with only the essential components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2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Get the Input training data (Training Instance and labels) in respective format.</a:t>
            </a:r>
          </a:p>
          <a:p>
            <a:r>
              <a:rPr lang="en-IN" dirty="0" smtClean="0"/>
              <a:t>Estimate the </a:t>
            </a:r>
            <a:r>
              <a:rPr lang="en-IN" smtClean="0"/>
              <a:t>Best </a:t>
            </a:r>
            <a:r>
              <a:rPr lang="en-IN" smtClean="0"/>
              <a:t>C (</a:t>
            </a:r>
            <a:r>
              <a:rPr lang="en-IN" dirty="0" smtClean="0"/>
              <a:t>Hyperplane Parameters)</a:t>
            </a:r>
            <a:r>
              <a:rPr lang="en-IN" dirty="0"/>
              <a:t> </a:t>
            </a:r>
            <a:r>
              <a:rPr lang="en-IN" dirty="0" smtClean="0"/>
              <a:t>and gamma (Bias Term) using grid search .</a:t>
            </a:r>
          </a:p>
          <a:p>
            <a:r>
              <a:rPr lang="en-IN" dirty="0" smtClean="0"/>
              <a:t>Using </a:t>
            </a:r>
            <a:r>
              <a:rPr lang="en-IN" dirty="0"/>
              <a:t>this Best C and Best gamma Parameter, optimum SVM model is trained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Clustering </a:t>
            </a:r>
            <a:r>
              <a:rPr lang="en-IN" dirty="0"/>
              <a:t>algorithm is applied to the support vectors obtained from this trained </a:t>
            </a:r>
            <a:r>
              <a:rPr lang="en-IN" dirty="0" smtClean="0"/>
              <a:t>model and aggregation </a:t>
            </a:r>
            <a:r>
              <a:rPr lang="en-IN" dirty="0"/>
              <a:t>of these support vectors into all possible distinct groups is done based on the level of aggregation and cluster size. </a:t>
            </a:r>
            <a:endParaRPr lang="en-IN" dirty="0" smtClean="0"/>
          </a:p>
          <a:p>
            <a:r>
              <a:rPr lang="en-IN" dirty="0" smtClean="0"/>
              <a:t>Swap the </a:t>
            </a:r>
            <a:r>
              <a:rPr lang="en-IN" dirty="0"/>
              <a:t>existing support vectors of the model </a:t>
            </a:r>
            <a:r>
              <a:rPr lang="en-IN" dirty="0" smtClean="0"/>
              <a:t>with the aggregated cluster and  find the </a:t>
            </a:r>
            <a:r>
              <a:rPr lang="en-IN" dirty="0"/>
              <a:t>accuracy is obtained.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L1–optimization grid search is performed to find the best parameter as per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11757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Clustering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Choose a number of clusters </a:t>
            </a:r>
            <a:r>
              <a:rPr lang="en-US" sz="2400" i="1"/>
              <a:t>k</a:t>
            </a:r>
          </a:p>
          <a:p>
            <a:pPr>
              <a:lnSpc>
                <a:spcPct val="90000"/>
              </a:lnSpc>
            </a:pPr>
            <a:r>
              <a:rPr lang="en-US" sz="2400"/>
              <a:t>Initialize cluster centers </a:t>
            </a:r>
            <a:r>
              <a:rPr lang="en-US" sz="2400">
                <a:sym typeface="Symbol" pitchFamily="18" charset="2"/>
              </a:rPr>
              <a:t>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,… </a:t>
            </a:r>
            <a:r>
              <a:rPr lang="en-US" sz="2400" baseline="-25000">
                <a:sym typeface="Symbol" pitchFamily="18" charset="2"/>
              </a:rPr>
              <a:t>k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Could pick </a:t>
            </a:r>
            <a:r>
              <a:rPr lang="en-US" sz="2400" i="1">
                <a:sym typeface="Symbol" pitchFamily="18" charset="2"/>
              </a:rPr>
              <a:t>k</a:t>
            </a:r>
            <a:r>
              <a:rPr lang="en-US" sz="2400">
                <a:sym typeface="Symbol" pitchFamily="18" charset="2"/>
              </a:rPr>
              <a:t> data points and set cluster centers to these points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Or could randomly assign points to clusters and take means of clusters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For each data point, compute the cluster center it is closest to (using some distance measure) and assign the data point to this cluster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Re-compute cluster centers (mean of data points in cluster)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Stop when there are no new re-assignments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8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of </a:t>
            </a:r>
            <a:r>
              <a:rPr lang="en-IN" dirty="0"/>
              <a:t>R</a:t>
            </a:r>
            <a:r>
              <a:rPr lang="en-IN" dirty="0" smtClean="0"/>
              <a:t>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</a:t>
            </a:r>
            <a:r>
              <a:rPr lang="en-IN" dirty="0" smtClean="0"/>
              <a:t>he proposed approach was applied to historical climate data for prediction of rainfall to the following places </a:t>
            </a:r>
          </a:p>
          <a:p>
            <a:pPr marL="0" indent="0">
              <a:buNone/>
            </a:pPr>
            <a:r>
              <a:rPr lang="en-IN" sz="2400" dirty="0" smtClean="0"/>
              <a:t>Locations </a:t>
            </a:r>
            <a:r>
              <a:rPr lang="en-IN" dirty="0" smtClean="0"/>
              <a:t>:</a:t>
            </a:r>
          </a:p>
          <a:p>
            <a:pPr lvl="1"/>
            <a:r>
              <a:rPr lang="en-IN" sz="1600" dirty="0" smtClean="0"/>
              <a:t>Coimbatore (CBE)</a:t>
            </a:r>
          </a:p>
          <a:p>
            <a:pPr lvl="1"/>
            <a:r>
              <a:rPr lang="en-IN" sz="1600" dirty="0" smtClean="0"/>
              <a:t>Delhi (DLI)</a:t>
            </a:r>
          </a:p>
          <a:p>
            <a:pPr lvl="1"/>
            <a:r>
              <a:rPr lang="en-IN" sz="1600" dirty="0" smtClean="0"/>
              <a:t>Trichy (TRY)</a:t>
            </a:r>
          </a:p>
          <a:p>
            <a:pPr lvl="1"/>
            <a:r>
              <a:rPr lang="en-IN" sz="1600" dirty="0" smtClean="0"/>
              <a:t>Chennai (CHN)</a:t>
            </a:r>
          </a:p>
          <a:p>
            <a:pPr lvl="1"/>
            <a:r>
              <a:rPr lang="en-IN" sz="1600" dirty="0" smtClean="0"/>
              <a:t>Calcutta (CAL)</a:t>
            </a:r>
          </a:p>
          <a:p>
            <a:pPr lvl="1"/>
            <a:r>
              <a:rPr lang="en-IN" sz="1600" dirty="0" smtClean="0"/>
              <a:t>Bombay (BOM)</a:t>
            </a:r>
          </a:p>
          <a:p>
            <a:pPr marL="57150" indent="0">
              <a:buNone/>
            </a:pP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8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 of Algorithm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16" y="1196752"/>
            <a:ext cx="4558206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5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Comparison of Conventional and Proposed Method</a:t>
            </a:r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95609857"/>
              </p:ext>
            </p:extLst>
          </p:nvPr>
        </p:nvGraphicFramePr>
        <p:xfrm>
          <a:off x="107504" y="1556792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53956509"/>
              </p:ext>
            </p:extLst>
          </p:nvPr>
        </p:nvGraphicFramePr>
        <p:xfrm>
          <a:off x="4644008" y="1556792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45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Number of Support Vectors vs. Cluster Size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48304012"/>
              </p:ext>
            </p:extLst>
          </p:nvPr>
        </p:nvGraphicFramePr>
        <p:xfrm>
          <a:off x="107504" y="1052736"/>
          <a:ext cx="8784976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9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Accuracy </a:t>
            </a:r>
            <a:r>
              <a:rPr lang="en-IN" dirty="0"/>
              <a:t>vs. Cluster Size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29337934"/>
              </p:ext>
            </p:extLst>
          </p:nvPr>
        </p:nvGraphicFramePr>
        <p:xfrm>
          <a:off x="179512" y="1052736"/>
          <a:ext cx="8784976" cy="554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-171400"/>
            <a:ext cx="8229600" cy="1143000"/>
          </a:xfrm>
        </p:spPr>
        <p:txBody>
          <a:bodyPr/>
          <a:lstStyle/>
          <a:p>
            <a:r>
              <a:rPr lang="en-IN" dirty="0" smtClean="0"/>
              <a:t>Support Vector Machine</a:t>
            </a: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4513"/>
            <a:ext cx="3962400" cy="457200"/>
          </a:xfrm>
        </p:spPr>
        <p:txBody>
          <a:bodyPr/>
          <a:lstStyle/>
          <a:p>
            <a:r>
              <a:rPr lang="en-US" altLang="zh-CN" sz="2200" dirty="0"/>
              <a:t>g(x) is a linear function:</a:t>
            </a:r>
          </a:p>
        </p:txBody>
      </p:sp>
      <p:grpSp>
        <p:nvGrpSpPr>
          <p:cNvPr id="37911" name="Group 23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37892" name="Line 4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0" name="Oval 12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3" name="Oval 15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4" name="Oval 16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6" name="Oval 18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912" name="Group 24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37894" name="Oval 6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7" name="Oval 19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8" name="Oval 20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4267200" y="2286000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1600200" y="2209800"/>
          <a:ext cx="20081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952200" imgH="228600" progId="Equation.DSMT4">
                  <p:embed/>
                </p:oleObj>
              </mc:Choice>
              <mc:Fallback>
                <p:oleObj name="Equation" r:id="rId3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20081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 rot="-45254740">
            <a:off x="5943600" y="32004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= 0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6019800" y="5334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&lt; 0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334000" y="16764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&gt; 0</a:t>
            </a:r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H="1" flipV="1">
            <a:off x="5562600" y="3605213"/>
            <a:ext cx="22860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457200" y="3124200"/>
            <a:ext cx="396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/>
              <a:t>A hyper-plane in the feature space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457200" y="4419600"/>
            <a:ext cx="396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(Unit-length) normal vector of the hyper-plane:</a:t>
            </a:r>
          </a:p>
        </p:txBody>
      </p:sp>
      <p:graphicFrame>
        <p:nvGraphicFramePr>
          <p:cNvPr id="37926" name="Object 38"/>
          <p:cNvGraphicFramePr>
            <a:graphicFrameLocks noChangeAspect="1"/>
          </p:cNvGraphicFramePr>
          <p:nvPr/>
        </p:nvGraphicFramePr>
        <p:xfrm>
          <a:off x="1970088" y="5121275"/>
          <a:ext cx="10699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507960" imgH="444240" progId="Equation.DSMT4">
                  <p:embed/>
                </p:oleObj>
              </mc:Choice>
              <mc:Fallback>
                <p:oleObj name="Equation" r:id="rId5" imgW="507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121275"/>
                        <a:ext cx="10699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5326063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124744"/>
            <a:ext cx="3682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Linear SVM: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72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9" grpId="0"/>
      <p:bldP spid="37920" grpId="0"/>
      <p:bldP spid="37921" grpId="0"/>
      <p:bldP spid="37922" grpId="0" animBg="1"/>
      <p:bldP spid="37924" grpId="0"/>
      <p:bldP spid="37925" grpId="0"/>
      <p:bldP spid="379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Time vs. Cluster Size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095141"/>
              </p:ext>
            </p:extLst>
          </p:nvPr>
        </p:nvGraphicFramePr>
        <p:xfrm>
          <a:off x="0" y="1412776"/>
          <a:ext cx="896448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0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680258"/>
              </p:ext>
            </p:extLst>
          </p:nvPr>
        </p:nvGraphicFramePr>
        <p:xfrm>
          <a:off x="611560" y="1484784"/>
          <a:ext cx="8280920" cy="4258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43929"/>
                <a:gridCol w="1172295"/>
                <a:gridCol w="1080120"/>
                <a:gridCol w="882643"/>
                <a:gridCol w="907721"/>
                <a:gridCol w="873932"/>
                <a:gridCol w="720080"/>
                <a:gridCol w="1002514"/>
                <a:gridCol w="797686"/>
              </a:tblGrid>
              <a:tr h="504058"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baseline="0" dirty="0" smtClean="0">
                          <a:effectLst/>
                        </a:rPr>
                        <a:t>No of Features</a:t>
                      </a:r>
                      <a:endParaRPr lang="en-IN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baseline="0" dirty="0" smtClean="0">
                          <a:effectLst/>
                        </a:rPr>
                        <a:t>8</a:t>
                      </a:r>
                    </a:p>
                    <a:p>
                      <a:pPr algn="ctr" fontAlgn="b"/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Conventional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Proposed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7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Cities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No of 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Training </a:t>
                      </a:r>
                      <a:r>
                        <a:rPr lang="en-IN" sz="1400" u="none" strike="noStrike" baseline="0" dirty="0">
                          <a:effectLst/>
                        </a:rPr>
                        <a:t>Instances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No of Testing Instances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err="1">
                          <a:effectLst/>
                        </a:rPr>
                        <a:t>nSV</a:t>
                      </a:r>
                      <a:r>
                        <a:rPr lang="en-IN" sz="1400" u="none" strike="noStrike" baseline="0" dirty="0">
                          <a:effectLst/>
                        </a:rPr>
                        <a:t> 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Accuracy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err="1">
                          <a:effectLst/>
                        </a:rPr>
                        <a:t>nSV</a:t>
                      </a:r>
                      <a:r>
                        <a:rPr lang="en-IN" sz="1400" u="none" strike="noStrike" baseline="0" dirty="0">
                          <a:effectLst/>
                        </a:rPr>
                        <a:t> 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Accuracy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Percentage Sv Reduction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Cluster size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2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Trichy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2760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293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749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89.37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86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84.68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88.51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32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7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Delhi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2434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316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543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89.24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40</a:t>
                      </a:r>
                      <a:endParaRPr lang="en-IN" sz="1400" b="0" i="0" u="none" strike="noStrike" baseline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89.87</a:t>
                      </a:r>
                      <a:endParaRPr lang="en-IN" sz="14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92.63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28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62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Coimbatore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2416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334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607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82.63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55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82.33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90.93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28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7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Calcutta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2739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319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620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89.02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22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87.46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96.45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40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7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Bombay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2790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324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397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91.66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48</a:t>
                      </a:r>
                      <a:endParaRPr lang="en-IN" sz="14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91.97</a:t>
                      </a:r>
                      <a:endParaRPr lang="en-IN" sz="14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87.90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32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7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Chennai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2760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315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</a:rPr>
                        <a:t>1010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80.31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111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77.77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 smtClean="0">
                          <a:effectLst/>
                        </a:rPr>
                        <a:t>89.00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</a:rPr>
                        <a:t>32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22" marR="5722" marT="57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7664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SV Reduction	</a:t>
            </a:r>
            <a:r>
              <a:rPr lang="en-IN" dirty="0" smtClean="0"/>
              <a:t>:</a:t>
            </a:r>
            <a:r>
              <a:rPr lang="en-IN" dirty="0"/>
              <a:t>		</a:t>
            </a:r>
            <a:r>
              <a:rPr lang="en-IN" dirty="0" smtClean="0"/>
              <a:t>90.91%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Thus </a:t>
            </a:r>
            <a:r>
              <a:rPr lang="en-IN" dirty="0" smtClean="0"/>
              <a:t>the advantage of </a:t>
            </a:r>
            <a:r>
              <a:rPr lang="en-IN" dirty="0"/>
              <a:t>proposed method </a:t>
            </a:r>
            <a:r>
              <a:rPr lang="en-IN" dirty="0" smtClean="0"/>
              <a:t>:</a:t>
            </a:r>
          </a:p>
          <a:p>
            <a:r>
              <a:rPr lang="en-IN" dirty="0" smtClean="0"/>
              <a:t>Reduces </a:t>
            </a:r>
            <a:r>
              <a:rPr lang="en-IN" dirty="0"/>
              <a:t>the computational complexity </a:t>
            </a:r>
            <a:r>
              <a:rPr lang="en-IN" dirty="0" smtClean="0"/>
              <a:t>at </a:t>
            </a:r>
            <a:r>
              <a:rPr lang="en-IN" dirty="0"/>
              <a:t>the cost of extra clustering time </a:t>
            </a:r>
            <a:r>
              <a:rPr lang="en-IN" dirty="0" smtClean="0"/>
              <a:t>overhead.</a:t>
            </a:r>
          </a:p>
          <a:p>
            <a:r>
              <a:rPr lang="en-IN" dirty="0"/>
              <a:t>On an average the proposed method has 90% reduction in number of support vectors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Overall Accuracies obtained were similar to that obtained using Conventional Method with a deviation of 5 %.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8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b="1" dirty="0"/>
              <a:t>Support Vector Machine Classification of Microarray Gene Expression Data</a:t>
            </a:r>
            <a:r>
              <a:rPr lang="en-US" altLang="zh-CN" sz="2600" dirty="0"/>
              <a:t>, Michael P. S. Brown William Noble Grundy, David Lin, </a:t>
            </a:r>
            <a:r>
              <a:rPr lang="en-US" altLang="zh-CN" sz="2600" dirty="0" err="1"/>
              <a:t>Nello</a:t>
            </a:r>
            <a:r>
              <a:rPr lang="en-US" altLang="zh-CN" sz="2600" dirty="0"/>
              <a:t> </a:t>
            </a:r>
            <a:r>
              <a:rPr lang="en-US" altLang="zh-CN" sz="2600" dirty="0" err="1"/>
              <a:t>Cristianini</a:t>
            </a:r>
            <a:r>
              <a:rPr lang="en-US" altLang="zh-CN" sz="2600" dirty="0"/>
              <a:t>, Charles </a:t>
            </a:r>
            <a:r>
              <a:rPr lang="en-US" altLang="zh-CN" sz="2600" dirty="0" err="1"/>
              <a:t>Sugnet</a:t>
            </a:r>
            <a:r>
              <a:rPr lang="en-US" altLang="zh-CN" sz="2600" dirty="0"/>
              <a:t>, Manuel Ares, Jr., David Haussler </a:t>
            </a:r>
          </a:p>
          <a:p>
            <a:r>
              <a:rPr lang="en-US" altLang="zh-CN" sz="2600" dirty="0"/>
              <a:t>www.cs.utexas.edu/users/mooney/cs391L/svm.</a:t>
            </a:r>
            <a:r>
              <a:rPr lang="en-US" altLang="zh-CN" sz="2600" b="1" dirty="0"/>
              <a:t>ppt</a:t>
            </a:r>
            <a:r>
              <a:rPr lang="en-US" altLang="zh-CN" sz="2600" dirty="0"/>
              <a:t> </a:t>
            </a:r>
          </a:p>
          <a:p>
            <a:r>
              <a:rPr lang="en-US" altLang="zh-CN" sz="2600" b="1" dirty="0"/>
              <a:t>Text categorization with Support Vector Machines:</a:t>
            </a:r>
            <a:br>
              <a:rPr lang="en-US" altLang="zh-CN" sz="2600" b="1" dirty="0"/>
            </a:br>
            <a:r>
              <a:rPr lang="en-US" altLang="zh-CN" sz="2600" b="1" dirty="0"/>
              <a:t>learning with many relevant features</a:t>
            </a:r>
            <a:r>
              <a:rPr lang="en-US" altLang="zh-CN" sz="26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600" dirty="0"/>
              <a:t>    </a:t>
            </a:r>
            <a:r>
              <a:rPr lang="en-US" altLang="zh-CN" sz="2400" dirty="0"/>
              <a:t>T. </a:t>
            </a:r>
            <a:r>
              <a:rPr lang="en-US" altLang="zh-CN" sz="2400" dirty="0" err="1"/>
              <a:t>Joachims</a:t>
            </a:r>
            <a:r>
              <a:rPr lang="en-US" altLang="zh-CN" sz="2400" dirty="0"/>
              <a:t>, ECML - 98 </a:t>
            </a:r>
          </a:p>
        </p:txBody>
      </p:sp>
    </p:spTree>
    <p:extLst>
      <p:ext uri="{BB962C8B-B14F-4D97-AF65-F5344CB8AC3E}">
        <p14:creationId xmlns:p14="http://schemas.microsoft.com/office/powerpoint/2010/main" val="5179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Non-linear SVMs:  Feature Space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General idea:  the original input space can be mapped to some higher-dimensional feature space where the training set is separable: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9" name="AutoShape 13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2" name="AutoShape 16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3" name="AutoShape 17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4" name="AutoShape 18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5" name="AutoShape 19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6" name="AutoShape 20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7" name="AutoShape 21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8" name="AutoShape 22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9" name="AutoShape 23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20" name="AutoShape 24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21" name="Oval 25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22" name="AutoShape 26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23" name="AutoShape 27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26" name="AutoShape 30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27" name="AutoShape 31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28" name="AutoShape 32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29" name="AutoShape 33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0" name="AutoShape 34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1" name="AutoShape 35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2" name="AutoShape 36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3" name="AutoShape 37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4" name="AutoShape 38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5" name="AutoShape 39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6" name="AutoShape 40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7" name="AutoShape 41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8" name="AutoShape 42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9" name="AutoShape 43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40" name="AutoShape 44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41" name="AutoShape 45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42" name="AutoShape 46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43" name="AutoShape 47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44" name="AutoShape 48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45" name="AutoShape 49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46" name="AutoShape 50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47" name="Line 51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5356" name="Group 60"/>
          <p:cNvGrpSpPr>
            <a:grpSpLocks/>
          </p:cNvGrpSpPr>
          <p:nvPr/>
        </p:nvGrpSpPr>
        <p:grpSpPr bwMode="auto">
          <a:xfrm>
            <a:off x="4610100" y="3048000"/>
            <a:ext cx="2933700" cy="2590800"/>
            <a:chOff x="2904" y="1920"/>
            <a:chExt cx="1848" cy="1632"/>
          </a:xfrm>
        </p:grpSpPr>
        <p:sp>
          <p:nvSpPr>
            <p:cNvPr id="55348" name="Line 52"/>
            <p:cNvSpPr>
              <a:spLocks noChangeShapeType="1"/>
            </p:cNvSpPr>
            <p:nvPr/>
          </p:nvSpPr>
          <p:spPr bwMode="auto">
            <a:xfrm>
              <a:off x="3840" y="1920"/>
              <a:ext cx="912" cy="84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49" name="Line 53"/>
            <p:cNvSpPr>
              <a:spLocks noChangeShapeType="1"/>
            </p:cNvSpPr>
            <p:nvPr/>
          </p:nvSpPr>
          <p:spPr bwMode="auto">
            <a:xfrm flipV="1">
              <a:off x="3984" y="2784"/>
              <a:ext cx="768" cy="768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50" name="Line 54"/>
            <p:cNvSpPr>
              <a:spLocks noChangeShapeType="1"/>
            </p:cNvSpPr>
            <p:nvPr/>
          </p:nvSpPr>
          <p:spPr bwMode="auto">
            <a:xfrm flipV="1">
              <a:off x="2916" y="1944"/>
              <a:ext cx="924" cy="528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51" name="Line 55"/>
            <p:cNvSpPr>
              <a:spLocks noChangeShapeType="1"/>
            </p:cNvSpPr>
            <p:nvPr/>
          </p:nvSpPr>
          <p:spPr bwMode="auto">
            <a:xfrm>
              <a:off x="2904" y="2472"/>
              <a:ext cx="1080" cy="1068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5352" name="AutoShape 56"/>
          <p:cNvSpPr>
            <a:spLocks noChangeArrowheads="1"/>
          </p:cNvSpPr>
          <p:nvPr/>
        </p:nvSpPr>
        <p:spPr bwMode="auto">
          <a:xfrm>
            <a:off x="3581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53" name="Text Box 57"/>
          <p:cNvSpPr txBox="1">
            <a:spLocks noChangeArrowheads="1"/>
          </p:cNvSpPr>
          <p:nvPr/>
        </p:nvSpPr>
        <p:spPr bwMode="auto">
          <a:xfrm>
            <a:off x="3581400" y="3048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357" name="Text Box 61"/>
          <p:cNvSpPr txBox="1">
            <a:spLocks noChangeArrowheads="1"/>
          </p:cNvSpPr>
          <p:nvPr/>
        </p:nvSpPr>
        <p:spPr bwMode="auto">
          <a:xfrm>
            <a:off x="446088" y="6335713"/>
            <a:ext cx="7478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This slide is courtesy of </a:t>
            </a:r>
            <a:r>
              <a:rPr lang="en-US" sz="1400" i="1" dirty="0"/>
              <a:t>www.iro.umontreal.ca/~pift6080/documents/papers/</a:t>
            </a:r>
            <a:r>
              <a:rPr lang="en-US" sz="1400" b="1" i="1" dirty="0"/>
              <a:t>svm</a:t>
            </a:r>
            <a:r>
              <a:rPr lang="en-US" sz="1400" i="1" dirty="0"/>
              <a:t>_tutorial.</a:t>
            </a:r>
            <a:r>
              <a:rPr lang="en-US" sz="1400" b="1" i="1" dirty="0"/>
              <a:t>ppt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6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Dataset with noise  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4267200" y="1600200"/>
            <a:ext cx="449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Hard Margin: </a:t>
            </a:r>
            <a:r>
              <a:rPr lang="en-US" altLang="zh-CN" sz="2000" b="1">
                <a:latin typeface="Times New Roman" pitchFamily="18" charset="0"/>
              </a:rPr>
              <a:t>So far we require all data points be classified correctly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</a:rPr>
              <a:t>- No training error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>
                <a:latin typeface="Times New Roman" pitchFamily="18" charset="0"/>
              </a:rPr>
              <a:t>What if the training set is noisy?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- Solution 1: </a:t>
            </a:r>
            <a:r>
              <a:rPr lang="en-US" altLang="zh-CN" sz="2000" b="1">
                <a:latin typeface="Times New Roman" pitchFamily="18" charset="0"/>
              </a:rPr>
              <a:t>use very powerful kernels</a:t>
            </a:r>
            <a:endParaRPr lang="en-US" altLang="zh-CN" sz="2400" b="1">
              <a:latin typeface="Times New Roman" pitchFamily="18" charset="0"/>
            </a:endParaRPr>
          </a:p>
        </p:txBody>
      </p:sp>
      <p:grpSp>
        <p:nvGrpSpPr>
          <p:cNvPr id="308268" name="Group 44"/>
          <p:cNvGrpSpPr>
            <a:grpSpLocks/>
          </p:cNvGrpSpPr>
          <p:nvPr/>
        </p:nvGrpSpPr>
        <p:grpSpPr bwMode="auto">
          <a:xfrm>
            <a:off x="673071" y="1124744"/>
            <a:ext cx="1905000" cy="866775"/>
            <a:chOff x="528" y="1200"/>
            <a:chExt cx="1200" cy="546"/>
          </a:xfrm>
        </p:grpSpPr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28" y="1200"/>
              <a:ext cx="1200" cy="5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 dirty="0" smtClean="0">
                  <a:latin typeface="Tahoma" pitchFamily="34" charset="0"/>
                </a:rPr>
                <a:t>   denotes </a:t>
              </a:r>
              <a:r>
                <a:rPr lang="en-US" altLang="zh-CN" sz="2000" dirty="0">
                  <a:latin typeface="Tahoma" pitchFamily="34" charset="0"/>
                </a:rPr>
                <a:t>+1</a:t>
              </a:r>
            </a:p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 dirty="0" smtClean="0">
                  <a:latin typeface="Tahoma" pitchFamily="34" charset="0"/>
                </a:rPr>
                <a:t>   denotes </a:t>
              </a:r>
              <a:r>
                <a:rPr lang="en-US" altLang="zh-CN" sz="2000" dirty="0">
                  <a:latin typeface="Tahoma" pitchFamily="34" charset="0"/>
                </a:rPr>
                <a:t>-1</a:t>
              </a:r>
            </a:p>
          </p:txBody>
        </p:sp>
        <p:sp>
          <p:nvSpPr>
            <p:cNvPr id="308270" name="Oval 46"/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71" name="Oval 47"/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8272" name="Group 48"/>
          <p:cNvGrpSpPr>
            <a:grpSpLocks/>
          </p:cNvGrpSpPr>
          <p:nvPr/>
        </p:nvGrpSpPr>
        <p:grpSpPr bwMode="auto">
          <a:xfrm>
            <a:off x="228600" y="2743200"/>
            <a:ext cx="3657600" cy="3581400"/>
            <a:chOff x="1536" y="1344"/>
            <a:chExt cx="2304" cy="2256"/>
          </a:xfrm>
        </p:grpSpPr>
        <p:sp>
          <p:nvSpPr>
            <p:cNvPr id="308273" name="Line 49"/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08274" name="Line 50"/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08275" name="Oval 51"/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76" name="Oval 52"/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77" name="Oval 53"/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78" name="Oval 54"/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79" name="Oval 55"/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0" name="Oval 56"/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1" name="Oval 57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2" name="Oval 58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3" name="Oval 59"/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4" name="Oval 60"/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5" name="Oval 61"/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6" name="Oval 62"/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7" name="Oval 63"/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8" name="Oval 64"/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89" name="Oval 65"/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0" name="Oval 66"/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1" name="Oval 67"/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2" name="Oval 68"/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3" name="Oval 69"/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4" name="Oval 70"/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5" name="Oval 71"/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6" name="Oval 72"/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7" name="Oval 73"/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8" name="Oval 74"/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99" name="Oval 75"/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0" name="Oval 76"/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1" name="Oval 77"/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2" name="Oval 78"/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3" name="Oval 79"/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4" name="Oval 80"/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5" name="Oval 81"/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6" name="Oval 82"/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7" name="Oval 83"/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8" name="Oval 84"/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09" name="Oval 85"/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10" name="Oval 86"/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11" name="Oval 87"/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8312" name="Rectangle 88"/>
          <p:cNvSpPr>
            <a:spLocks noChangeArrowheads="1"/>
          </p:cNvSpPr>
          <p:nvPr/>
        </p:nvSpPr>
        <p:spPr bwMode="auto">
          <a:xfrm>
            <a:off x="5562600" y="4800600"/>
            <a:ext cx="2438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200" b="1"/>
              <a:t>OVERFITTING!</a:t>
            </a:r>
          </a:p>
        </p:txBody>
      </p:sp>
      <p:sp>
        <p:nvSpPr>
          <p:cNvPr id="308313" name="Freeform 89"/>
          <p:cNvSpPr>
            <a:spLocks/>
          </p:cNvSpPr>
          <p:nvPr/>
        </p:nvSpPr>
        <p:spPr bwMode="auto">
          <a:xfrm>
            <a:off x="1130300" y="2306638"/>
            <a:ext cx="2954338" cy="3971925"/>
          </a:xfrm>
          <a:custGeom>
            <a:avLst/>
            <a:gdLst>
              <a:gd name="T0" fmla="*/ 784 w 1861"/>
              <a:gd name="T1" fmla="*/ 145 h 2502"/>
              <a:gd name="T2" fmla="*/ 793 w 1861"/>
              <a:gd name="T3" fmla="*/ 526 h 2502"/>
              <a:gd name="T4" fmla="*/ 802 w 1861"/>
              <a:gd name="T5" fmla="*/ 572 h 2502"/>
              <a:gd name="T6" fmla="*/ 784 w 1861"/>
              <a:gd name="T7" fmla="*/ 758 h 2502"/>
              <a:gd name="T8" fmla="*/ 310 w 1861"/>
              <a:gd name="T9" fmla="*/ 962 h 2502"/>
              <a:gd name="T10" fmla="*/ 78 w 1861"/>
              <a:gd name="T11" fmla="*/ 925 h 2502"/>
              <a:gd name="T12" fmla="*/ 31 w 1861"/>
              <a:gd name="T13" fmla="*/ 1074 h 2502"/>
              <a:gd name="T14" fmla="*/ 115 w 1861"/>
              <a:gd name="T15" fmla="*/ 1111 h 2502"/>
              <a:gd name="T16" fmla="*/ 291 w 1861"/>
              <a:gd name="T17" fmla="*/ 1120 h 2502"/>
              <a:gd name="T18" fmla="*/ 524 w 1861"/>
              <a:gd name="T19" fmla="*/ 1176 h 2502"/>
              <a:gd name="T20" fmla="*/ 598 w 1861"/>
              <a:gd name="T21" fmla="*/ 1316 h 2502"/>
              <a:gd name="T22" fmla="*/ 579 w 1861"/>
              <a:gd name="T23" fmla="*/ 1390 h 2502"/>
              <a:gd name="T24" fmla="*/ 551 w 1861"/>
              <a:gd name="T25" fmla="*/ 1408 h 2502"/>
              <a:gd name="T26" fmla="*/ 524 w 1861"/>
              <a:gd name="T27" fmla="*/ 1436 h 2502"/>
              <a:gd name="T28" fmla="*/ 412 w 1861"/>
              <a:gd name="T29" fmla="*/ 1483 h 2502"/>
              <a:gd name="T30" fmla="*/ 366 w 1861"/>
              <a:gd name="T31" fmla="*/ 1520 h 2502"/>
              <a:gd name="T32" fmla="*/ 310 w 1861"/>
              <a:gd name="T33" fmla="*/ 1576 h 2502"/>
              <a:gd name="T34" fmla="*/ 217 w 1861"/>
              <a:gd name="T35" fmla="*/ 1687 h 2502"/>
              <a:gd name="T36" fmla="*/ 171 w 1861"/>
              <a:gd name="T37" fmla="*/ 1817 h 2502"/>
              <a:gd name="T38" fmla="*/ 217 w 1861"/>
              <a:gd name="T39" fmla="*/ 2180 h 2502"/>
              <a:gd name="T40" fmla="*/ 301 w 1861"/>
              <a:gd name="T41" fmla="*/ 2328 h 2502"/>
              <a:gd name="T42" fmla="*/ 329 w 1861"/>
              <a:gd name="T43" fmla="*/ 2347 h 2502"/>
              <a:gd name="T44" fmla="*/ 384 w 1861"/>
              <a:gd name="T45" fmla="*/ 2365 h 2502"/>
              <a:gd name="T46" fmla="*/ 1137 w 1861"/>
              <a:gd name="T47" fmla="*/ 2384 h 2502"/>
              <a:gd name="T48" fmla="*/ 1313 w 1861"/>
              <a:gd name="T49" fmla="*/ 2300 h 2502"/>
              <a:gd name="T50" fmla="*/ 1397 w 1861"/>
              <a:gd name="T51" fmla="*/ 2245 h 2502"/>
              <a:gd name="T52" fmla="*/ 1481 w 1861"/>
              <a:gd name="T53" fmla="*/ 2198 h 2502"/>
              <a:gd name="T54" fmla="*/ 1629 w 1861"/>
              <a:gd name="T55" fmla="*/ 2031 h 2502"/>
              <a:gd name="T56" fmla="*/ 1666 w 1861"/>
              <a:gd name="T57" fmla="*/ 1947 h 2502"/>
              <a:gd name="T58" fmla="*/ 1685 w 1861"/>
              <a:gd name="T59" fmla="*/ 1882 h 2502"/>
              <a:gd name="T60" fmla="*/ 1583 w 1861"/>
              <a:gd name="T61" fmla="*/ 1483 h 2502"/>
              <a:gd name="T62" fmla="*/ 1490 w 1861"/>
              <a:gd name="T63" fmla="*/ 1446 h 2502"/>
              <a:gd name="T64" fmla="*/ 1332 w 1861"/>
              <a:gd name="T65" fmla="*/ 1408 h 2502"/>
              <a:gd name="T66" fmla="*/ 1118 w 1861"/>
              <a:gd name="T67" fmla="*/ 1399 h 2502"/>
              <a:gd name="T68" fmla="*/ 1035 w 1861"/>
              <a:gd name="T69" fmla="*/ 1455 h 2502"/>
              <a:gd name="T70" fmla="*/ 942 w 1861"/>
              <a:gd name="T71" fmla="*/ 1548 h 2502"/>
              <a:gd name="T72" fmla="*/ 774 w 1861"/>
              <a:gd name="T73" fmla="*/ 1538 h 2502"/>
              <a:gd name="T74" fmla="*/ 765 w 1861"/>
              <a:gd name="T75" fmla="*/ 1511 h 2502"/>
              <a:gd name="T76" fmla="*/ 793 w 1861"/>
              <a:gd name="T77" fmla="*/ 1408 h 2502"/>
              <a:gd name="T78" fmla="*/ 979 w 1861"/>
              <a:gd name="T79" fmla="*/ 1390 h 2502"/>
              <a:gd name="T80" fmla="*/ 1239 w 1861"/>
              <a:gd name="T81" fmla="*/ 1325 h 2502"/>
              <a:gd name="T82" fmla="*/ 1481 w 1861"/>
              <a:gd name="T83" fmla="*/ 1260 h 2502"/>
              <a:gd name="T84" fmla="*/ 1564 w 1861"/>
              <a:gd name="T85" fmla="*/ 1213 h 2502"/>
              <a:gd name="T86" fmla="*/ 1620 w 1861"/>
              <a:gd name="T87" fmla="*/ 1176 h 2502"/>
              <a:gd name="T88" fmla="*/ 1657 w 1861"/>
              <a:gd name="T89" fmla="*/ 1158 h 2502"/>
              <a:gd name="T90" fmla="*/ 1796 w 1861"/>
              <a:gd name="T91" fmla="*/ 1028 h 2502"/>
              <a:gd name="T92" fmla="*/ 1750 w 1861"/>
              <a:gd name="T93" fmla="*/ 712 h 2502"/>
              <a:gd name="T94" fmla="*/ 1676 w 1861"/>
              <a:gd name="T95" fmla="*/ 619 h 2502"/>
              <a:gd name="T96" fmla="*/ 1620 w 1861"/>
              <a:gd name="T97" fmla="*/ 572 h 2502"/>
              <a:gd name="T98" fmla="*/ 1583 w 1861"/>
              <a:gd name="T99" fmla="*/ 526 h 2502"/>
              <a:gd name="T100" fmla="*/ 1499 w 1861"/>
              <a:gd name="T101" fmla="*/ 414 h 2502"/>
              <a:gd name="T102" fmla="*/ 1425 w 1861"/>
              <a:gd name="T103" fmla="*/ 284 h 2502"/>
              <a:gd name="T104" fmla="*/ 1295 w 1861"/>
              <a:gd name="T105" fmla="*/ 164 h 2502"/>
              <a:gd name="T106" fmla="*/ 1174 w 1861"/>
              <a:gd name="T107" fmla="*/ 89 h 2502"/>
              <a:gd name="T108" fmla="*/ 1137 w 1861"/>
              <a:gd name="T109" fmla="*/ 61 h 2502"/>
              <a:gd name="T110" fmla="*/ 1081 w 1861"/>
              <a:gd name="T111" fmla="*/ 43 h 2502"/>
              <a:gd name="T112" fmla="*/ 914 w 1861"/>
              <a:gd name="T113" fmla="*/ 33 h 2502"/>
              <a:gd name="T114" fmla="*/ 858 w 1861"/>
              <a:gd name="T115" fmla="*/ 52 h 2502"/>
              <a:gd name="T116" fmla="*/ 830 w 1861"/>
              <a:gd name="T117" fmla="*/ 61 h 2502"/>
              <a:gd name="T118" fmla="*/ 784 w 1861"/>
              <a:gd name="T119" fmla="*/ 108 h 2502"/>
              <a:gd name="T120" fmla="*/ 784 w 1861"/>
              <a:gd name="T121" fmla="*/ 145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1" h="2502">
                <a:moveTo>
                  <a:pt x="784" y="145"/>
                </a:moveTo>
                <a:cubicBezTo>
                  <a:pt x="787" y="272"/>
                  <a:pt x="788" y="399"/>
                  <a:pt x="793" y="526"/>
                </a:cubicBezTo>
                <a:cubicBezTo>
                  <a:pt x="794" y="542"/>
                  <a:pt x="802" y="556"/>
                  <a:pt x="802" y="572"/>
                </a:cubicBezTo>
                <a:cubicBezTo>
                  <a:pt x="802" y="634"/>
                  <a:pt x="812" y="702"/>
                  <a:pt x="784" y="758"/>
                </a:cubicBezTo>
                <a:cubicBezTo>
                  <a:pt x="703" y="920"/>
                  <a:pt x="472" y="951"/>
                  <a:pt x="310" y="962"/>
                </a:cubicBezTo>
                <a:cubicBezTo>
                  <a:pt x="231" y="956"/>
                  <a:pt x="153" y="952"/>
                  <a:pt x="78" y="925"/>
                </a:cubicBezTo>
                <a:cubicBezTo>
                  <a:pt x="0" y="942"/>
                  <a:pt x="4" y="979"/>
                  <a:pt x="31" y="1074"/>
                </a:cubicBezTo>
                <a:cubicBezTo>
                  <a:pt x="35" y="1087"/>
                  <a:pt x="101" y="1110"/>
                  <a:pt x="115" y="1111"/>
                </a:cubicBezTo>
                <a:cubicBezTo>
                  <a:pt x="174" y="1114"/>
                  <a:pt x="232" y="1117"/>
                  <a:pt x="291" y="1120"/>
                </a:cubicBezTo>
                <a:cubicBezTo>
                  <a:pt x="367" y="1146"/>
                  <a:pt x="445" y="1163"/>
                  <a:pt x="524" y="1176"/>
                </a:cubicBezTo>
                <a:cubicBezTo>
                  <a:pt x="558" y="1227"/>
                  <a:pt x="580" y="1260"/>
                  <a:pt x="598" y="1316"/>
                </a:cubicBezTo>
                <a:cubicBezTo>
                  <a:pt x="597" y="1322"/>
                  <a:pt x="588" y="1379"/>
                  <a:pt x="579" y="1390"/>
                </a:cubicBezTo>
                <a:cubicBezTo>
                  <a:pt x="572" y="1399"/>
                  <a:pt x="560" y="1401"/>
                  <a:pt x="551" y="1408"/>
                </a:cubicBezTo>
                <a:cubicBezTo>
                  <a:pt x="541" y="1416"/>
                  <a:pt x="535" y="1429"/>
                  <a:pt x="524" y="1436"/>
                </a:cubicBezTo>
                <a:cubicBezTo>
                  <a:pt x="492" y="1458"/>
                  <a:pt x="448" y="1470"/>
                  <a:pt x="412" y="1483"/>
                </a:cubicBezTo>
                <a:cubicBezTo>
                  <a:pt x="363" y="1559"/>
                  <a:pt x="427" y="1473"/>
                  <a:pt x="366" y="1520"/>
                </a:cubicBezTo>
                <a:cubicBezTo>
                  <a:pt x="345" y="1536"/>
                  <a:pt x="329" y="1557"/>
                  <a:pt x="310" y="1576"/>
                </a:cubicBezTo>
                <a:cubicBezTo>
                  <a:pt x="275" y="1611"/>
                  <a:pt x="252" y="1652"/>
                  <a:pt x="217" y="1687"/>
                </a:cubicBezTo>
                <a:cubicBezTo>
                  <a:pt x="203" y="1731"/>
                  <a:pt x="185" y="1773"/>
                  <a:pt x="171" y="1817"/>
                </a:cubicBezTo>
                <a:cubicBezTo>
                  <a:pt x="175" y="1944"/>
                  <a:pt x="145" y="2074"/>
                  <a:pt x="217" y="2180"/>
                </a:cubicBezTo>
                <a:cubicBezTo>
                  <a:pt x="229" y="2217"/>
                  <a:pt x="273" y="2309"/>
                  <a:pt x="301" y="2328"/>
                </a:cubicBezTo>
                <a:cubicBezTo>
                  <a:pt x="310" y="2334"/>
                  <a:pt x="319" y="2342"/>
                  <a:pt x="329" y="2347"/>
                </a:cubicBezTo>
                <a:cubicBezTo>
                  <a:pt x="347" y="2355"/>
                  <a:pt x="384" y="2365"/>
                  <a:pt x="384" y="2365"/>
                </a:cubicBezTo>
                <a:cubicBezTo>
                  <a:pt x="585" y="2502"/>
                  <a:pt x="1075" y="2385"/>
                  <a:pt x="1137" y="2384"/>
                </a:cubicBezTo>
                <a:cubicBezTo>
                  <a:pt x="1203" y="2368"/>
                  <a:pt x="1254" y="2330"/>
                  <a:pt x="1313" y="2300"/>
                </a:cubicBezTo>
                <a:cubicBezTo>
                  <a:pt x="1347" y="2283"/>
                  <a:pt x="1361" y="2257"/>
                  <a:pt x="1397" y="2245"/>
                </a:cubicBezTo>
                <a:cubicBezTo>
                  <a:pt x="1461" y="2201"/>
                  <a:pt x="1432" y="2214"/>
                  <a:pt x="1481" y="2198"/>
                </a:cubicBezTo>
                <a:cubicBezTo>
                  <a:pt x="1544" y="2156"/>
                  <a:pt x="1584" y="2090"/>
                  <a:pt x="1629" y="2031"/>
                </a:cubicBezTo>
                <a:cubicBezTo>
                  <a:pt x="1652" y="1964"/>
                  <a:pt x="1637" y="1992"/>
                  <a:pt x="1666" y="1947"/>
                </a:cubicBezTo>
                <a:cubicBezTo>
                  <a:pt x="1672" y="1925"/>
                  <a:pt x="1685" y="1905"/>
                  <a:pt x="1685" y="1882"/>
                </a:cubicBezTo>
                <a:cubicBezTo>
                  <a:pt x="1685" y="1834"/>
                  <a:pt x="1700" y="1521"/>
                  <a:pt x="1583" y="1483"/>
                </a:cubicBezTo>
                <a:cubicBezTo>
                  <a:pt x="1534" y="1434"/>
                  <a:pt x="1578" y="1466"/>
                  <a:pt x="1490" y="1446"/>
                </a:cubicBezTo>
                <a:cubicBezTo>
                  <a:pt x="1434" y="1433"/>
                  <a:pt x="1390" y="1417"/>
                  <a:pt x="1332" y="1408"/>
                </a:cubicBezTo>
                <a:cubicBezTo>
                  <a:pt x="1250" y="1382"/>
                  <a:pt x="1225" y="1393"/>
                  <a:pt x="1118" y="1399"/>
                </a:cubicBezTo>
                <a:cubicBezTo>
                  <a:pt x="1081" y="1411"/>
                  <a:pt x="1062" y="1427"/>
                  <a:pt x="1035" y="1455"/>
                </a:cubicBezTo>
                <a:cubicBezTo>
                  <a:pt x="1012" y="1519"/>
                  <a:pt x="1016" y="1532"/>
                  <a:pt x="942" y="1548"/>
                </a:cubicBezTo>
                <a:cubicBezTo>
                  <a:pt x="886" y="1545"/>
                  <a:pt x="829" y="1549"/>
                  <a:pt x="774" y="1538"/>
                </a:cubicBezTo>
                <a:cubicBezTo>
                  <a:pt x="765" y="1536"/>
                  <a:pt x="765" y="1520"/>
                  <a:pt x="765" y="1511"/>
                </a:cubicBezTo>
                <a:cubicBezTo>
                  <a:pt x="765" y="1484"/>
                  <a:pt x="764" y="1430"/>
                  <a:pt x="793" y="1408"/>
                </a:cubicBezTo>
                <a:cubicBezTo>
                  <a:pt x="842" y="1369"/>
                  <a:pt x="917" y="1394"/>
                  <a:pt x="979" y="1390"/>
                </a:cubicBezTo>
                <a:cubicBezTo>
                  <a:pt x="1065" y="1362"/>
                  <a:pt x="1152" y="1349"/>
                  <a:pt x="1239" y="1325"/>
                </a:cubicBezTo>
                <a:cubicBezTo>
                  <a:pt x="1320" y="1303"/>
                  <a:pt x="1399" y="1279"/>
                  <a:pt x="1481" y="1260"/>
                </a:cubicBezTo>
                <a:cubicBezTo>
                  <a:pt x="1518" y="1222"/>
                  <a:pt x="1523" y="1236"/>
                  <a:pt x="1564" y="1213"/>
                </a:cubicBezTo>
                <a:cubicBezTo>
                  <a:pt x="1584" y="1202"/>
                  <a:pt x="1600" y="1186"/>
                  <a:pt x="1620" y="1176"/>
                </a:cubicBezTo>
                <a:cubicBezTo>
                  <a:pt x="1632" y="1170"/>
                  <a:pt x="1645" y="1164"/>
                  <a:pt x="1657" y="1158"/>
                </a:cubicBezTo>
                <a:cubicBezTo>
                  <a:pt x="1702" y="1113"/>
                  <a:pt x="1743" y="1063"/>
                  <a:pt x="1796" y="1028"/>
                </a:cubicBezTo>
                <a:cubicBezTo>
                  <a:pt x="1861" y="932"/>
                  <a:pt x="1810" y="800"/>
                  <a:pt x="1750" y="712"/>
                </a:cubicBezTo>
                <a:cubicBezTo>
                  <a:pt x="1736" y="667"/>
                  <a:pt x="1720" y="634"/>
                  <a:pt x="1676" y="619"/>
                </a:cubicBezTo>
                <a:cubicBezTo>
                  <a:pt x="1656" y="605"/>
                  <a:pt x="1634" y="593"/>
                  <a:pt x="1620" y="572"/>
                </a:cubicBezTo>
                <a:cubicBezTo>
                  <a:pt x="1585" y="519"/>
                  <a:pt x="1645" y="566"/>
                  <a:pt x="1583" y="526"/>
                </a:cubicBezTo>
                <a:cubicBezTo>
                  <a:pt x="1560" y="481"/>
                  <a:pt x="1541" y="442"/>
                  <a:pt x="1499" y="414"/>
                </a:cubicBezTo>
                <a:cubicBezTo>
                  <a:pt x="1480" y="356"/>
                  <a:pt x="1469" y="328"/>
                  <a:pt x="1425" y="284"/>
                </a:cubicBezTo>
                <a:cubicBezTo>
                  <a:pt x="1406" y="230"/>
                  <a:pt x="1350" y="182"/>
                  <a:pt x="1295" y="164"/>
                </a:cubicBezTo>
                <a:cubicBezTo>
                  <a:pt x="1263" y="117"/>
                  <a:pt x="1219" y="118"/>
                  <a:pt x="1174" y="89"/>
                </a:cubicBezTo>
                <a:cubicBezTo>
                  <a:pt x="1161" y="81"/>
                  <a:pt x="1151" y="68"/>
                  <a:pt x="1137" y="61"/>
                </a:cubicBezTo>
                <a:cubicBezTo>
                  <a:pt x="1119" y="52"/>
                  <a:pt x="1081" y="43"/>
                  <a:pt x="1081" y="43"/>
                </a:cubicBezTo>
                <a:cubicBezTo>
                  <a:pt x="1018" y="0"/>
                  <a:pt x="1050" y="13"/>
                  <a:pt x="914" y="33"/>
                </a:cubicBezTo>
                <a:cubicBezTo>
                  <a:pt x="894" y="36"/>
                  <a:pt x="877" y="46"/>
                  <a:pt x="858" y="52"/>
                </a:cubicBezTo>
                <a:cubicBezTo>
                  <a:pt x="849" y="55"/>
                  <a:pt x="830" y="61"/>
                  <a:pt x="830" y="61"/>
                </a:cubicBezTo>
                <a:cubicBezTo>
                  <a:pt x="806" y="77"/>
                  <a:pt x="795" y="80"/>
                  <a:pt x="784" y="108"/>
                </a:cubicBezTo>
                <a:cubicBezTo>
                  <a:pt x="761" y="169"/>
                  <a:pt x="766" y="161"/>
                  <a:pt x="784" y="14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12" grpId="0"/>
      <p:bldP spid="3083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762000" y="11430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/>
              <a:t>Slack variables</a:t>
            </a:r>
            <a:r>
              <a:rPr lang="en-US" altLang="zh-CN" sz="2400" b="1"/>
              <a:t> </a:t>
            </a:r>
            <a:r>
              <a:rPr lang="el-GR" sz="2400" b="1" i="1"/>
              <a:t>ξ</a:t>
            </a:r>
            <a:r>
              <a:rPr lang="en-US" altLang="zh-CN" sz="2400" b="1" i="1"/>
              <a:t>i</a:t>
            </a:r>
            <a:r>
              <a:rPr lang="en-US" altLang="zh-CN" sz="2400" b="1"/>
              <a:t> can be added to allow misclassification of difficult or noisy examples.</a:t>
            </a:r>
          </a:p>
        </p:txBody>
      </p: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609600" y="2743200"/>
            <a:ext cx="4067175" cy="2452688"/>
            <a:chOff x="107" y="516"/>
            <a:chExt cx="2562" cy="1545"/>
          </a:xfrm>
        </p:grpSpPr>
        <p:sp>
          <p:nvSpPr>
            <p:cNvPr id="339973" name="Line 5"/>
            <p:cNvSpPr>
              <a:spLocks noChangeShapeType="1"/>
            </p:cNvSpPr>
            <p:nvPr/>
          </p:nvSpPr>
          <p:spPr bwMode="auto">
            <a:xfrm rot="-231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39974" name="Line 6"/>
            <p:cNvSpPr>
              <a:spLocks noChangeShapeType="1"/>
            </p:cNvSpPr>
            <p:nvPr/>
          </p:nvSpPr>
          <p:spPr bwMode="auto">
            <a:xfrm rot="-231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39975" name="Line 7"/>
            <p:cNvSpPr>
              <a:spLocks noChangeShapeType="1"/>
            </p:cNvSpPr>
            <p:nvPr/>
          </p:nvSpPr>
          <p:spPr bwMode="auto">
            <a:xfrm rot="-231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39976" name="Text Box 8"/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hlink"/>
                  </a:solidFill>
                  <a:latin typeface="Tahoma" pitchFamily="34" charset="0"/>
                </a:rPr>
                <a:t>wx+b=1</a:t>
              </a:r>
            </a:p>
          </p:txBody>
        </p:sp>
        <p:sp>
          <p:nvSpPr>
            <p:cNvPr id="339977" name="Text Box 9"/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latin typeface="Tahoma" pitchFamily="34" charset="0"/>
                </a:rPr>
                <a:t>wx+b=0</a:t>
              </a:r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folHlink"/>
                  </a:solidFill>
                  <a:latin typeface="Tahoma" pitchFamily="34" charset="0"/>
                </a:rPr>
                <a:t>wx+b=-1</a:t>
              </a:r>
            </a:p>
          </p:txBody>
        </p:sp>
        <p:sp>
          <p:nvSpPr>
            <p:cNvPr id="339979" name="Oval 11"/>
            <p:cNvSpPr>
              <a:spLocks noChangeArrowheads="1"/>
            </p:cNvSpPr>
            <p:nvPr/>
          </p:nvSpPr>
          <p:spPr bwMode="auto">
            <a:xfrm>
              <a:off x="2491" y="146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0" name="Oval 12"/>
            <p:cNvSpPr>
              <a:spLocks noChangeArrowheads="1"/>
            </p:cNvSpPr>
            <p:nvPr/>
          </p:nvSpPr>
          <p:spPr bwMode="auto">
            <a:xfrm>
              <a:off x="992" y="7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1" name="Oval 13"/>
            <p:cNvSpPr>
              <a:spLocks noChangeArrowheads="1"/>
            </p:cNvSpPr>
            <p:nvPr/>
          </p:nvSpPr>
          <p:spPr bwMode="auto">
            <a:xfrm>
              <a:off x="445" y="632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2" name="Oval 14"/>
            <p:cNvSpPr>
              <a:spLocks noChangeArrowheads="1"/>
            </p:cNvSpPr>
            <p:nvPr/>
          </p:nvSpPr>
          <p:spPr bwMode="auto">
            <a:xfrm>
              <a:off x="912" y="1296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3" name="Oval 15"/>
            <p:cNvSpPr>
              <a:spLocks noChangeArrowheads="1"/>
            </p:cNvSpPr>
            <p:nvPr/>
          </p:nvSpPr>
          <p:spPr bwMode="auto">
            <a:xfrm>
              <a:off x="601" y="824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4" name="Oval 16"/>
            <p:cNvSpPr>
              <a:spLocks noChangeArrowheads="1"/>
            </p:cNvSpPr>
            <p:nvPr/>
          </p:nvSpPr>
          <p:spPr bwMode="auto">
            <a:xfrm>
              <a:off x="364" y="1319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5" name="Oval 17"/>
            <p:cNvSpPr>
              <a:spLocks noChangeArrowheads="1"/>
            </p:cNvSpPr>
            <p:nvPr/>
          </p:nvSpPr>
          <p:spPr bwMode="auto">
            <a:xfrm>
              <a:off x="1974" y="765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6" name="Oval 18"/>
            <p:cNvSpPr>
              <a:spLocks noChangeArrowheads="1"/>
            </p:cNvSpPr>
            <p:nvPr/>
          </p:nvSpPr>
          <p:spPr bwMode="auto">
            <a:xfrm>
              <a:off x="1756" y="133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7" name="Oval 19"/>
            <p:cNvSpPr>
              <a:spLocks noChangeArrowheads="1"/>
            </p:cNvSpPr>
            <p:nvPr/>
          </p:nvSpPr>
          <p:spPr bwMode="auto">
            <a:xfrm>
              <a:off x="2200" y="1490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8" name="Oval 20"/>
            <p:cNvSpPr>
              <a:spLocks noChangeArrowheads="1"/>
            </p:cNvSpPr>
            <p:nvPr/>
          </p:nvSpPr>
          <p:spPr bwMode="auto">
            <a:xfrm>
              <a:off x="942" y="192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89" name="Oval 21"/>
            <p:cNvSpPr>
              <a:spLocks noChangeArrowheads="1"/>
            </p:cNvSpPr>
            <p:nvPr/>
          </p:nvSpPr>
          <p:spPr bwMode="auto">
            <a:xfrm>
              <a:off x="1529" y="1901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90" name="Oval 22"/>
            <p:cNvSpPr>
              <a:spLocks noChangeArrowheads="1"/>
            </p:cNvSpPr>
            <p:nvPr/>
          </p:nvSpPr>
          <p:spPr bwMode="auto">
            <a:xfrm>
              <a:off x="2621" y="131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91" name="Oval 23"/>
            <p:cNvSpPr>
              <a:spLocks noChangeArrowheads="1"/>
            </p:cNvSpPr>
            <p:nvPr/>
          </p:nvSpPr>
          <p:spPr bwMode="auto">
            <a:xfrm>
              <a:off x="720" y="67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92" name="Oval 24"/>
            <p:cNvSpPr>
              <a:spLocks noChangeArrowheads="1"/>
            </p:cNvSpPr>
            <p:nvPr/>
          </p:nvSpPr>
          <p:spPr bwMode="auto">
            <a:xfrm>
              <a:off x="1834" y="20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780" y="152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hlink"/>
                  </a:solidFill>
                  <a:latin typeface="Tahoma" pitchFamily="34" charset="0"/>
                </a:rPr>
                <a:t>7</a:t>
              </a:r>
              <a:r>
                <a:rPr lang="en-US" altLang="zh-CN" sz="2400" i="1">
                  <a:solidFill>
                    <a:schemeClr val="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996" name="Line 28"/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1652" y="51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11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39998" name="Line 30"/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999" name="Line 31"/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960" y="78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40001" name="Line 33"/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4000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 Margin Classification</a:t>
            </a:r>
          </a:p>
        </p:txBody>
      </p:sp>
      <p:sp>
        <p:nvSpPr>
          <p:cNvPr id="340005" name="Rectangle 37"/>
          <p:cNvSpPr>
            <a:spLocks noChangeArrowheads="1"/>
          </p:cNvSpPr>
          <p:nvPr/>
        </p:nvSpPr>
        <p:spPr bwMode="auto">
          <a:xfrm>
            <a:off x="4724400" y="2286000"/>
            <a:ext cx="4233863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600"/>
              <a:t>What should our quadratic optimization criterion be?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600">
                <a:solidFill>
                  <a:srgbClr val="990099"/>
                </a:solidFill>
              </a:rPr>
              <a:t>Minimize</a:t>
            </a:r>
            <a:endParaRPr lang="en-US" altLang="zh-CN" sz="2600" b="1" i="1">
              <a:solidFill>
                <a:srgbClr val="990099"/>
              </a:solidFill>
            </a:endParaRPr>
          </a:p>
        </p:txBody>
      </p:sp>
      <p:graphicFrame>
        <p:nvGraphicFramePr>
          <p:cNvPr id="340006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5562600" y="3733800"/>
          <a:ext cx="31242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33800"/>
                        <a:ext cx="31242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Hard Margin v.s. Soft Margin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/>
              <a:t>The old formulation: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/>
              <a:t>The new formulation incorporating slack variables: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8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/>
              <a:t>Parameter </a:t>
            </a:r>
            <a:r>
              <a:rPr lang="en-US" altLang="zh-CN" sz="2400" b="1" i="1"/>
              <a:t>C</a:t>
            </a:r>
            <a:r>
              <a:rPr lang="en-US" altLang="zh-CN" sz="2400" b="1"/>
              <a:t> can be viewed as a way to control overfitting.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990600" y="1600200"/>
            <a:ext cx="6438900" cy="1092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</a:rPr>
              <a:t>Find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and </a:t>
            </a:r>
            <a:r>
              <a:rPr lang="en-US" altLang="zh-CN" sz="2000" i="1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</a:rPr>
              <a:t> such that</a:t>
            </a:r>
          </a:p>
          <a:p>
            <a:pPr algn="l"/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=½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 is minimized and for all </a:t>
            </a:r>
            <a:r>
              <a:rPr lang="en-US" altLang="zh-CN" sz="2400">
                <a:latin typeface="Times New Roman" pitchFamily="18" charset="0"/>
              </a:rPr>
              <a:t>{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)}</a:t>
            </a:r>
            <a:endParaRPr lang="en-US" altLang="zh-CN" sz="2000">
              <a:latin typeface="Times New Roman" pitchFamily="18" charset="0"/>
            </a:endParaRPr>
          </a:p>
          <a:p>
            <a:pPr algn="l"/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>
                <a:latin typeface="Times New Roman" pitchFamily="18" charset="0"/>
              </a:rPr>
              <a:t> (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+ b)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1066800" y="3657600"/>
            <a:ext cx="6858000" cy="1092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</a:rPr>
              <a:t>Find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and </a:t>
            </a:r>
            <a:r>
              <a:rPr lang="en-US" altLang="zh-CN" sz="2000" i="1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</a:rPr>
              <a:t> such that</a:t>
            </a:r>
          </a:p>
          <a:p>
            <a:pPr algn="l"/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=½ 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>
                <a:latin typeface="Times New Roman" pitchFamily="18" charset="0"/>
              </a:rPr>
              <a:t> +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l-GR" sz="2400">
                <a:latin typeface="Times New Roman" pitchFamily="18" charset="0"/>
              </a:rPr>
              <a:t>Σ</a:t>
            </a:r>
            <a:r>
              <a:rPr lang="el-GR" sz="2000" i="1">
                <a:latin typeface="Times New Roman" pitchFamily="18" charset="0"/>
              </a:rPr>
              <a:t>ξ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>
                <a:latin typeface="Times New Roman" pitchFamily="18" charset="0"/>
              </a:rPr>
              <a:t>     is minimized and for all </a:t>
            </a:r>
            <a:r>
              <a:rPr lang="en-US" altLang="zh-CN" sz="2400">
                <a:latin typeface="Times New Roman" pitchFamily="18" charset="0"/>
              </a:rPr>
              <a:t>{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400" b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)}</a:t>
            </a:r>
            <a:endParaRPr lang="en-US" altLang="zh-CN" sz="2000">
              <a:latin typeface="Times New Roman" pitchFamily="18" charset="0"/>
            </a:endParaRPr>
          </a:p>
          <a:p>
            <a:pPr algn="l"/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i</a:t>
            </a:r>
            <a:r>
              <a:rPr lang="en-US" altLang="zh-CN" sz="2000" i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</a:rPr>
              <a:t>w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+ </a:t>
            </a:r>
            <a:r>
              <a:rPr lang="en-US" altLang="zh-CN" sz="2000" i="1">
                <a:latin typeface="Times New Roman" pitchFamily="18" charset="0"/>
              </a:rPr>
              <a:t>b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and    </a:t>
            </a:r>
            <a:r>
              <a:rPr lang="el-GR" sz="2000" i="1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0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 for all 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057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79388" y="5084763"/>
            <a:ext cx="93614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►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SVMs have been demonstrated superior classification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Accuracies to neural networks and other methods in many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Apllications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.[10]: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79388" y="1628775"/>
            <a:ext cx="856932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►Based on a strong and nice Theory[10]:</a:t>
            </a:r>
          </a:p>
          <a:p>
            <a:pPr eaLnBrk="1" hangingPunct="1"/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-In contrast to previous “black box” learning approaches, SVMs allow </a:t>
            </a:r>
          </a:p>
          <a:p>
            <a:pPr eaLnBrk="1" hangingPunct="1"/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 some intuition and human understanding. </a:t>
            </a:r>
          </a:p>
          <a:p>
            <a:pPr eaLnBrk="1" hangingPunct="1"/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►Training is relatively easy[1]: </a:t>
            </a:r>
          </a:p>
          <a:p>
            <a:pPr eaLnBrk="1" hangingPunct="1"/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-No local optimal, unlike in neural network</a:t>
            </a: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-Training time does not depend on dimensionality of </a:t>
            </a:r>
          </a:p>
          <a:p>
            <a:pPr lvl="1" eaLnBrk="1" hangingPunct="1"/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feature space, only on fixed input space thanks to the kernel trick.</a:t>
            </a:r>
          </a:p>
          <a:p>
            <a:pPr lvl="1" eaLnBrk="1" hangingPunct="1"/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-252413" y="4005263"/>
            <a:ext cx="10369551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/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►Generally avoids over-fitting [1]:</a:t>
            </a:r>
          </a:p>
          <a:p>
            <a:pPr lvl="1" eaLnBrk="1" hangingPunct="1"/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 Tradeoff between classifier complexity and error can be</a:t>
            </a:r>
          </a:p>
          <a:p>
            <a:pPr lvl="1" eaLnBrk="1" hangingPunct="1"/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controlled explicitly</a:t>
            </a:r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</a:p>
          <a:p>
            <a:pPr lvl="1" eaLnBrk="1" hangingPunct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323850" y="260350"/>
            <a:ext cx="8496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The Advantages of SVM: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323850" y="6156325"/>
            <a:ext cx="9145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-generalize well even in high dimensional spaces under small training set conditions. </a:t>
            </a:r>
          </a:p>
        </p:txBody>
      </p:sp>
    </p:spTree>
    <p:extLst>
      <p:ext uri="{BB962C8B-B14F-4D97-AF65-F5344CB8AC3E}">
        <p14:creationId xmlns:p14="http://schemas.microsoft.com/office/powerpoint/2010/main" val="2782402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5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250825" y="260350"/>
            <a:ext cx="85693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The Drawbacks of SVM: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56932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a typeface="SimSun" pitchFamily="2" charset="-122"/>
                <a:cs typeface="Arial" pitchFamily="34" charset="0"/>
              </a:rPr>
              <a:t>►No defined procedure for selection of kernel </a:t>
            </a:r>
            <a:r>
              <a:rPr lang="en-US" sz="2400" dirty="0">
                <a:ea typeface="SimSun" pitchFamily="2" charset="-122"/>
                <a:cs typeface="Arial" pitchFamily="34" charset="0"/>
              </a:rPr>
              <a:t>function </a:t>
            </a:r>
            <a:r>
              <a:rPr lang="en-US" sz="2400" dirty="0" smtClean="0">
                <a:ea typeface="SimSun" pitchFamily="2" charset="-122"/>
                <a:cs typeface="Arial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a typeface="SimSun" pitchFamily="2" charset="-122"/>
                <a:cs typeface="Arial" pitchFamily="34" charset="0"/>
              </a:rPr>
              <a:t>►</a:t>
            </a:r>
            <a:r>
              <a:rPr lang="en-US" sz="2400" dirty="0">
                <a:ea typeface="SimSun" pitchFamily="2" charset="-122"/>
                <a:cs typeface="Arial" pitchFamily="34" charset="0"/>
              </a:rPr>
              <a:t>What is the right value for the “Trade-off” parameter “C” </a:t>
            </a:r>
            <a:r>
              <a:rPr lang="en-US" sz="2400" dirty="0" smtClean="0">
                <a:ea typeface="SimSun" pitchFamily="2" charset="-122"/>
                <a:cs typeface="Arial" pitchFamily="34" charset="0"/>
              </a:rPr>
              <a:t>:</a:t>
            </a:r>
            <a:r>
              <a:rPr lang="en-US" sz="2400" dirty="0" smtClean="0"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endParaRPr lang="en-US" sz="2400" dirty="0"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SimSun" pitchFamily="2" charset="-122"/>
                <a:ea typeface="SimSun" pitchFamily="2" charset="-122"/>
                <a:cs typeface="Arial" pitchFamily="34" charset="0"/>
              </a:rPr>
              <a:t>   - </a:t>
            </a:r>
            <a:r>
              <a:rPr lang="en-US" sz="2400" dirty="0">
                <a:ea typeface="SimSun" pitchFamily="2" charset="-122"/>
                <a:cs typeface="Arial" pitchFamily="34" charset="0"/>
              </a:rPr>
              <a:t>We have to search manually for this value, Since we don’t have a principled way for that.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ea typeface="SimSun" pitchFamily="2" charset="-122"/>
                <a:cs typeface="Arial" pitchFamily="34" charset="0"/>
              </a:rPr>
              <a:t>                    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323850" y="4076700"/>
            <a:ext cx="8496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SimSun" pitchFamily="2" charset="-122"/>
                <a:ea typeface="SimSun" pitchFamily="2" charset="-122"/>
              </a:rPr>
              <a:t>►</a:t>
            </a:r>
            <a:r>
              <a:rPr lang="en-US" sz="2400" dirty="0">
                <a:ea typeface="SimSun" pitchFamily="2" charset="-122"/>
                <a:cs typeface="Arial" pitchFamily="34" charset="0"/>
              </a:rPr>
              <a:t>Tends to be expensive in both memory and computational time, </a:t>
            </a:r>
            <a:r>
              <a:rPr lang="en-US" sz="2400" dirty="0">
                <a:cs typeface="Arial" pitchFamily="34" charset="0"/>
              </a:rPr>
              <a:t>especially for multiclass problems[2]: </a:t>
            </a:r>
          </a:p>
          <a:p>
            <a:pPr eaLnBrk="1" hangingPunct="1"/>
            <a:r>
              <a:rPr lang="en-US" sz="2400" dirty="0">
                <a:cs typeface="Arial" pitchFamily="34" charset="0"/>
              </a:rPr>
              <a:t>-</a:t>
            </a:r>
            <a:r>
              <a:rPr lang="en-US" sz="2400" dirty="0">
                <a:ea typeface="SimSun" pitchFamily="2" charset="-122"/>
              </a:rPr>
              <a:t> This is why some applications use </a:t>
            </a:r>
            <a:r>
              <a:rPr lang="en-US" sz="2400" dirty="0">
                <a:cs typeface="Arial" pitchFamily="34" charset="0"/>
              </a:rPr>
              <a:t>SVMs for verification rather than classification . This strategy is computationally cheaper once SVMs are called just to solve difficult cases.[10]</a:t>
            </a:r>
          </a:p>
        </p:txBody>
      </p:sp>
    </p:spTree>
    <p:extLst>
      <p:ext uri="{BB962C8B-B14F-4D97-AF65-F5344CB8AC3E}">
        <p14:creationId xmlns:p14="http://schemas.microsoft.com/office/powerpoint/2010/main" val="345090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SVM Applications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SVM has been used successfully in many real-world problems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b="1" dirty="0"/>
              <a:t>- text (and hypertext) categorization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- image classification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- bioinformatics (Protein classification, 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   Cancer classification)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/>
              <a:t>   - hand-written 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3593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1202</Words>
  <Application>Microsoft Office PowerPoint</Application>
  <PresentationFormat>On-screen Show (4:3)</PresentationFormat>
  <Paragraphs>224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A Novel Method for Reduction of Number of Support Vector using Clustering Approach</vt:lpstr>
      <vt:lpstr>Support Vector Machine</vt:lpstr>
      <vt:lpstr>PowerPoint Presentation</vt:lpstr>
      <vt:lpstr>PowerPoint Presentation</vt:lpstr>
      <vt:lpstr>Soft Margin Classification</vt:lpstr>
      <vt:lpstr>PowerPoint Presentation</vt:lpstr>
      <vt:lpstr>PowerPoint Presentation</vt:lpstr>
      <vt:lpstr>PowerPoint Presentation</vt:lpstr>
      <vt:lpstr>SVM Applications</vt:lpstr>
      <vt:lpstr>SVM Summary</vt:lpstr>
      <vt:lpstr>Motivation For Proposed work</vt:lpstr>
      <vt:lpstr>Proposed concept</vt:lpstr>
      <vt:lpstr>Implementation</vt:lpstr>
      <vt:lpstr>K-means Clustering</vt:lpstr>
      <vt:lpstr>Validation of Results</vt:lpstr>
      <vt:lpstr>Flow chart of Algorithm</vt:lpstr>
      <vt:lpstr>Comparison of Conventional and Proposed Method</vt:lpstr>
      <vt:lpstr>Number of Support Vectors vs. Cluster Size</vt:lpstr>
      <vt:lpstr>Accuracy vs. Cluster Size</vt:lpstr>
      <vt:lpstr>Clustering Time vs. Cluster Size</vt:lpstr>
      <vt:lpstr>Results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Method for Reduction of Number of Support Vector using Clustering Approach</dc:title>
  <dc:creator>gokkul nath</dc:creator>
  <cp:lastModifiedBy>gokkul nath</cp:lastModifiedBy>
  <cp:revision>17</cp:revision>
  <dcterms:created xsi:type="dcterms:W3CDTF">2016-04-01T20:49:39Z</dcterms:created>
  <dcterms:modified xsi:type="dcterms:W3CDTF">2016-04-03T07:15:50Z</dcterms:modified>
</cp:coreProperties>
</file>