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281" r:id="rId8"/>
    <p:sldId id="324" r:id="rId9"/>
    <p:sldId id="282" r:id="rId10"/>
    <p:sldId id="323" r:id="rId11"/>
    <p:sldId id="314" r:id="rId12"/>
    <p:sldId id="315" r:id="rId13"/>
    <p:sldId id="318"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388" autoAdjust="0"/>
  </p:normalViewPr>
  <p:slideViewPr>
    <p:cSldViewPr snapToGrid="0" snapToObjects="1">
      <p:cViewPr varScale="1">
        <p:scale>
          <a:sx n="99" d="100"/>
          <a:sy n="99" d="100"/>
        </p:scale>
        <p:origin x="504"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2107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59027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Zepto Analysis</a:t>
            </a:r>
          </a:p>
        </p:txBody>
      </p:sp>
      <p:pic>
        <p:nvPicPr>
          <p:cNvPr id="4" name="Picture 3">
            <a:extLst>
              <a:ext uri="{FF2B5EF4-FFF2-40B4-BE49-F238E27FC236}">
                <a16:creationId xmlns:a16="http://schemas.microsoft.com/office/drawing/2014/main" id="{F4B3D687-5748-47FC-A417-3FB98D062614}"/>
              </a:ext>
            </a:extLst>
          </p:cNvPr>
          <p:cNvPicPr>
            <a:picLocks noChangeAspect="1"/>
          </p:cNvPicPr>
          <p:nvPr/>
        </p:nvPicPr>
        <p:blipFill>
          <a:blip r:embed="rId3"/>
          <a:stretch>
            <a:fillRect/>
          </a:stretch>
        </p:blipFill>
        <p:spPr>
          <a:xfrm>
            <a:off x="4941419" y="193183"/>
            <a:ext cx="2309161" cy="1506827"/>
          </a:xfrm>
          <a:prstGeom prst="rect">
            <a:avLst/>
          </a:prstGeom>
          <a:ln>
            <a:noFill/>
          </a:ln>
          <a:effectLst>
            <a:softEdge rad="112500"/>
          </a:effectLst>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02276" y="186552"/>
            <a:ext cx="7843837" cy="1012782"/>
          </a:xfrm>
        </p:spPr>
        <p:txBody>
          <a:bodyPr/>
          <a:lstStyle/>
          <a:p>
            <a:r>
              <a:rPr lang="en-US" dirty="0"/>
              <a:t>Conclusion</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0EFEDD19-B6B5-471C-A724-3239685E803B}"/>
              </a:ext>
            </a:extLst>
          </p:cNvPr>
          <p:cNvSpPr>
            <a:spLocks noGrp="1"/>
          </p:cNvSpPr>
          <p:nvPr>
            <p:ph idx="13"/>
          </p:nvPr>
        </p:nvSpPr>
        <p:spPr>
          <a:xfrm>
            <a:off x="605306" y="1544280"/>
            <a:ext cx="7901189" cy="3721817"/>
          </a:xfrm>
        </p:spPr>
        <p:txBody>
          <a:bodyPr/>
          <a:lstStyle/>
          <a:p>
            <a:pPr algn="just"/>
            <a:r>
              <a:rPr lang="en-US" dirty="0"/>
              <a:t>In conclusion, Zepto's journey showcases the resilience of Indian startups, driven by innovation and adaptability. Key lessons include the importance of customer-centric solutions and leveraging technology for rapid growth. Success factors such as strategic funding, operational efficiency, and market expansion have propelled Zepto to unicorn status. Looking ahead, Zepto's future appears promising, with continued focus on sustainability, customer satisfaction, and strategic growth initiatives.</a:t>
            </a:r>
            <a:endParaRPr lang="en-IN" dirty="0"/>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849782"/>
            <a:ext cx="8680861"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64017" y="72655"/>
            <a:ext cx="5679583" cy="996292"/>
          </a:xfrm>
        </p:spPr>
        <p:txBody>
          <a:bodyPr/>
          <a:lstStyle/>
          <a:p>
            <a:r>
              <a:rPr lang="en-US" dirty="0"/>
              <a:t>Introduction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64017" y="1508116"/>
            <a:ext cx="6583680" cy="3108960"/>
          </a:xfrm>
        </p:spPr>
        <p:txBody>
          <a:bodyPr>
            <a:normAutofit fontScale="77500" lnSpcReduction="20000"/>
          </a:bodyPr>
          <a:lstStyle/>
          <a:p>
            <a:pPr marL="342900" indent="-342900" algn="just">
              <a:buFont typeface="Arial" panose="020B0604020202020204" pitchFamily="34" charset="0"/>
              <a:buChar char="•"/>
            </a:pPr>
            <a:r>
              <a:rPr lang="en-US" dirty="0"/>
              <a:t>Zepto is simply the fastest grocery delivery service and also the fastest-growing startup. Zepto claims to deliver groceries to your doorstep in less than 10 minutes.</a:t>
            </a:r>
          </a:p>
          <a:p>
            <a:pPr algn="just"/>
            <a:endParaRPr lang="en-US" dirty="0"/>
          </a:p>
          <a:p>
            <a:pPr marL="342900" indent="-342900" algn="just">
              <a:buFont typeface="Arial" panose="020B0604020202020204" pitchFamily="34" charset="0"/>
              <a:buChar char="•"/>
            </a:pPr>
            <a:r>
              <a:rPr lang="en-US" dirty="0"/>
              <a:t>Zepto was developed by Aadit Palicha and Kaivalya Vohra, two teen Stanford dropouts. In an interview, they said they were facing trouble with grocery delivery during their homestay in the pandemic. </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pic>
        <p:nvPicPr>
          <p:cNvPr id="6" name="Picture 5">
            <a:extLst>
              <a:ext uri="{FF2B5EF4-FFF2-40B4-BE49-F238E27FC236}">
                <a16:creationId xmlns:a16="http://schemas.microsoft.com/office/drawing/2014/main" id="{FB256C93-1DB2-4275-8C15-F63054D0D1E9}"/>
              </a:ext>
            </a:extLst>
          </p:cNvPr>
          <p:cNvPicPr>
            <a:picLocks noChangeAspect="1"/>
          </p:cNvPicPr>
          <p:nvPr/>
        </p:nvPicPr>
        <p:blipFill>
          <a:blip r:embed="rId3"/>
          <a:stretch>
            <a:fillRect/>
          </a:stretch>
        </p:blipFill>
        <p:spPr>
          <a:xfrm>
            <a:off x="7881871" y="72655"/>
            <a:ext cx="1245158" cy="1083112"/>
          </a:xfrm>
          <a:prstGeom prst="rect">
            <a:avLst/>
          </a:prstGeom>
        </p:spPr>
      </p:pic>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756953" y="11996"/>
            <a:ext cx="4800281" cy="1327408"/>
          </a:xfrm>
        </p:spPr>
        <p:txBody>
          <a:bodyPr/>
          <a:lstStyle/>
          <a:p>
            <a:r>
              <a:rPr lang="en-US" dirty="0"/>
              <a:t>Business Model</a:t>
            </a:r>
          </a:p>
        </p:txBody>
      </p:sp>
      <p:sp>
        <p:nvSpPr>
          <p:cNvPr id="5" name="TextBox 4">
            <a:extLst>
              <a:ext uri="{FF2B5EF4-FFF2-40B4-BE49-F238E27FC236}">
                <a16:creationId xmlns:a16="http://schemas.microsoft.com/office/drawing/2014/main" id="{345CBB08-491D-483F-87EA-4FFF079E91D3}"/>
              </a:ext>
            </a:extLst>
          </p:cNvPr>
          <p:cNvSpPr txBox="1"/>
          <p:nvPr/>
        </p:nvSpPr>
        <p:spPr>
          <a:xfrm>
            <a:off x="782711" y="991673"/>
            <a:ext cx="8689700" cy="2985433"/>
          </a:xfrm>
          <a:prstGeom prst="rect">
            <a:avLst/>
          </a:prstGeom>
          <a:noFill/>
        </p:spPr>
        <p:txBody>
          <a:bodyPr wrap="square" rtlCol="0">
            <a:spAutoFit/>
          </a:bodyPr>
          <a:lstStyle/>
          <a:p>
            <a:pPr algn="just"/>
            <a:endParaRPr lang="en-US" dirty="0"/>
          </a:p>
          <a:p>
            <a:pPr algn="just"/>
            <a:r>
              <a:rPr lang="en-US" sz="1900" dirty="0">
                <a:solidFill>
                  <a:schemeClr val="accent6"/>
                </a:solidFill>
              </a:rPr>
              <a:t>Dark stores are distribution centers not open to the public, designed to enhance retail efficiency, especially during the pandemic. They function as micro warehouses that quickly and accurately fulfill orders, supporting online shopping, same-day delivery, and in-store pickup. The key feature of dark stores is their ability to pick, pack, and dispatch goods in under 60 seconds. While this model has been successful in developed countries, it has not yet been explored in India. Dark stores address common delivery challenges such as traffic congestion, navigation issues, and connectivity problems.</a:t>
            </a:r>
          </a:p>
          <a:p>
            <a:pPr algn="just"/>
            <a:endParaRPr lang="en-IN" dirty="0"/>
          </a:p>
        </p:txBody>
      </p:sp>
      <p:pic>
        <p:nvPicPr>
          <p:cNvPr id="8" name="Picture 7">
            <a:extLst>
              <a:ext uri="{FF2B5EF4-FFF2-40B4-BE49-F238E27FC236}">
                <a16:creationId xmlns:a16="http://schemas.microsoft.com/office/drawing/2014/main" id="{F15813EA-E6C0-495C-9C69-A6416790D902}"/>
              </a:ext>
            </a:extLst>
          </p:cNvPr>
          <p:cNvPicPr>
            <a:picLocks noChangeAspect="1"/>
          </p:cNvPicPr>
          <p:nvPr/>
        </p:nvPicPr>
        <p:blipFill>
          <a:blip r:embed="rId3"/>
          <a:stretch>
            <a:fillRect/>
          </a:stretch>
        </p:blipFill>
        <p:spPr>
          <a:xfrm>
            <a:off x="2550017" y="3805597"/>
            <a:ext cx="5254580" cy="2463766"/>
          </a:xfrm>
          <a:prstGeom prst="rect">
            <a:avLst/>
          </a:prstGeom>
        </p:spPr>
      </p:pic>
      <p:sp>
        <p:nvSpPr>
          <p:cNvPr id="13" name="TextBox 12">
            <a:extLst>
              <a:ext uri="{FF2B5EF4-FFF2-40B4-BE49-F238E27FC236}">
                <a16:creationId xmlns:a16="http://schemas.microsoft.com/office/drawing/2014/main" id="{2F51486A-C13F-433C-99C2-F91B1698EF76}"/>
              </a:ext>
            </a:extLst>
          </p:cNvPr>
          <p:cNvSpPr txBox="1"/>
          <p:nvPr/>
        </p:nvSpPr>
        <p:spPr>
          <a:xfrm>
            <a:off x="11303038" y="362376"/>
            <a:ext cx="701899" cy="646331"/>
          </a:xfrm>
          <a:prstGeom prst="rect">
            <a:avLst/>
          </a:prstGeom>
          <a:noFill/>
        </p:spPr>
        <p:txBody>
          <a:bodyPr wrap="square" rtlCol="0">
            <a:spAutoFit/>
          </a:bodyPr>
          <a:lstStyle/>
          <a:p>
            <a:fld id="{48F63A3B-78C7-47BE-AE5E-E10140E04643}" type="slidenum">
              <a:rPr lang="en-US" smtClean="0">
                <a:solidFill>
                  <a:schemeClr val="accent6"/>
                </a:solidFill>
                <a:latin typeface="Arial Black" panose="020B0A04020102020204" pitchFamily="34" charset="0"/>
              </a:rPr>
              <a:pPr/>
              <a:t>3</a:t>
            </a:fld>
            <a:endParaRPr lang="en-US" dirty="0">
              <a:solidFill>
                <a:schemeClr val="accent6"/>
              </a:solidFill>
              <a:latin typeface="Arial Black" panose="020B0A04020102020204" pitchFamily="34" charset="0"/>
            </a:endParaRPr>
          </a:p>
          <a:p>
            <a:endParaRPr lang="en-US"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34095" y="959476"/>
            <a:ext cx="8010660" cy="588695"/>
          </a:xfrm>
        </p:spPr>
        <p:txBody>
          <a:bodyPr/>
          <a:lstStyle/>
          <a:p>
            <a:r>
              <a:rPr lang="en-US" dirty="0"/>
              <a:t>Zepto Revenue Model (2022-2023)</a:t>
            </a:r>
          </a:p>
        </p:txBody>
      </p:sp>
      <p:pic>
        <p:nvPicPr>
          <p:cNvPr id="10" name="Content Placeholder 9">
            <a:extLst>
              <a:ext uri="{FF2B5EF4-FFF2-40B4-BE49-F238E27FC236}">
                <a16:creationId xmlns:a16="http://schemas.microsoft.com/office/drawing/2014/main" id="{400FE808-547D-4068-B4B9-43FA30E0FB6F}"/>
              </a:ext>
            </a:extLst>
          </p:cNvPr>
          <p:cNvPicPr>
            <a:picLocks noGrp="1" noChangeAspect="1"/>
          </p:cNvPicPr>
          <p:nvPr>
            <p:ph idx="1"/>
          </p:nvPr>
        </p:nvPicPr>
        <p:blipFill>
          <a:blip r:embed="rId4"/>
          <a:stretch>
            <a:fillRect/>
          </a:stretch>
        </p:blipFill>
        <p:spPr>
          <a:xfrm>
            <a:off x="679251" y="1548171"/>
            <a:ext cx="5368372" cy="3126860"/>
          </a:xfrm>
        </p:spPr>
      </p:pic>
      <p:pic>
        <p:nvPicPr>
          <p:cNvPr id="12" name="Picture 11">
            <a:extLst>
              <a:ext uri="{FF2B5EF4-FFF2-40B4-BE49-F238E27FC236}">
                <a16:creationId xmlns:a16="http://schemas.microsoft.com/office/drawing/2014/main" id="{8142BB1A-3148-45B0-8A20-A61E2843BB9F}"/>
              </a:ext>
            </a:extLst>
          </p:cNvPr>
          <p:cNvPicPr>
            <a:picLocks noChangeAspect="1"/>
          </p:cNvPicPr>
          <p:nvPr/>
        </p:nvPicPr>
        <p:blipFill>
          <a:blip r:embed="rId5"/>
          <a:stretch>
            <a:fillRect/>
          </a:stretch>
        </p:blipFill>
        <p:spPr>
          <a:xfrm>
            <a:off x="7450428" y="1548171"/>
            <a:ext cx="3747752" cy="3705629"/>
          </a:xfrm>
          <a:prstGeom prst="rect">
            <a:avLst/>
          </a:prstGeom>
        </p:spPr>
      </p:pic>
      <p:sp>
        <p:nvSpPr>
          <p:cNvPr id="13" name="TextBox 12">
            <a:extLst>
              <a:ext uri="{FF2B5EF4-FFF2-40B4-BE49-F238E27FC236}">
                <a16:creationId xmlns:a16="http://schemas.microsoft.com/office/drawing/2014/main" id="{5C27B7F3-E144-4EA0-A605-4445760FC39B}"/>
              </a:ext>
            </a:extLst>
          </p:cNvPr>
          <p:cNvSpPr txBox="1"/>
          <p:nvPr/>
        </p:nvSpPr>
        <p:spPr>
          <a:xfrm>
            <a:off x="592429" y="4819403"/>
            <a:ext cx="5698901" cy="1583062"/>
          </a:xfrm>
          <a:prstGeom prst="rect">
            <a:avLst/>
          </a:prstGeom>
          <a:noFill/>
        </p:spPr>
        <p:txBody>
          <a:bodyPr wrap="square" rtlCol="0">
            <a:spAutoFit/>
          </a:bodyPr>
          <a:lstStyle/>
          <a:p>
            <a:pPr marL="342900" indent="-342900" algn="just" defTabSz="914400">
              <a:lnSpc>
                <a:spcPct val="130000"/>
              </a:lnSpc>
              <a:buFont typeface="Arial" panose="020B0604020202020204" pitchFamily="34" charset="0"/>
              <a:buChar char="•"/>
            </a:pPr>
            <a:r>
              <a:rPr lang="en-US" sz="1900" dirty="0">
                <a:solidFill>
                  <a:schemeClr val="accent6"/>
                </a:solidFill>
              </a:rPr>
              <a:t>A closer look at Zepto’s revenue breakdown unveils a notable trend. Revenue from the sale of products constituted a dominant share, accounting for 87% of the total revenue in FY2023.</a:t>
            </a:r>
            <a:endParaRPr lang="en-IN" sz="1900" dirty="0">
              <a:solidFill>
                <a:schemeClr val="accent6"/>
              </a:solidFill>
            </a:endParaRPr>
          </a:p>
        </p:txBody>
      </p:sp>
      <p:sp>
        <p:nvSpPr>
          <p:cNvPr id="14" name="TextBox 13">
            <a:extLst>
              <a:ext uri="{FF2B5EF4-FFF2-40B4-BE49-F238E27FC236}">
                <a16:creationId xmlns:a16="http://schemas.microsoft.com/office/drawing/2014/main" id="{20110F77-4C6F-479C-B1C3-9F92BC510A41}"/>
              </a:ext>
            </a:extLst>
          </p:cNvPr>
          <p:cNvSpPr txBox="1"/>
          <p:nvPr/>
        </p:nvSpPr>
        <p:spPr>
          <a:xfrm>
            <a:off x="10966360" y="491475"/>
            <a:ext cx="1146219" cy="369332"/>
          </a:xfrm>
          <a:prstGeom prst="rect">
            <a:avLst/>
          </a:prstGeom>
          <a:noFill/>
        </p:spPr>
        <p:txBody>
          <a:bodyPr wrap="square" rtlCol="0">
            <a:spAutoFit/>
          </a:bodyPr>
          <a:lstStyle/>
          <a:p>
            <a:r>
              <a:rPr lang="en-IN" dirty="0">
                <a:solidFill>
                  <a:schemeClr val="accent6"/>
                </a:solidFill>
                <a:latin typeface="Arial Black" panose="020B0A04020102020204" pitchFamily="34" charset="0"/>
              </a:rPr>
              <a:t>4</a:t>
            </a:r>
          </a:p>
        </p:txBody>
      </p:sp>
    </p:spTree>
    <p:extLst>
      <p:ext uri="{BB962C8B-B14F-4D97-AF65-F5344CB8AC3E}">
        <p14:creationId xmlns:p14="http://schemas.microsoft.com/office/powerpoint/2010/main" val="29529238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80261" y="158016"/>
            <a:ext cx="7965461" cy="994164"/>
          </a:xfrm>
        </p:spPr>
        <p:txBody>
          <a:bodyPr/>
          <a:lstStyle/>
          <a:p>
            <a:r>
              <a:rPr lang="en-US" dirty="0"/>
              <a:t> Zepto SWOT Analysis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4" name="Content Placeholder 3">
            <a:extLst>
              <a:ext uri="{FF2B5EF4-FFF2-40B4-BE49-F238E27FC236}">
                <a16:creationId xmlns:a16="http://schemas.microsoft.com/office/drawing/2014/main" id="{C6682EBC-2E17-43D8-90F5-03F2E71E8D0E}"/>
              </a:ext>
            </a:extLst>
          </p:cNvPr>
          <p:cNvPicPr>
            <a:picLocks noGrp="1" noChangeAspect="1"/>
          </p:cNvPicPr>
          <p:nvPr>
            <p:ph sz="half" idx="2"/>
          </p:nvPr>
        </p:nvPicPr>
        <p:blipFill>
          <a:blip r:embed="rId3"/>
          <a:stretch>
            <a:fillRect/>
          </a:stretch>
        </p:blipFill>
        <p:spPr>
          <a:xfrm>
            <a:off x="4203865" y="1330036"/>
            <a:ext cx="5391397" cy="5094515"/>
          </a:xfrm>
        </p:spPr>
      </p:pic>
    </p:spTree>
    <p:extLst>
      <p:ext uri="{BB962C8B-B14F-4D97-AF65-F5344CB8AC3E}">
        <p14:creationId xmlns:p14="http://schemas.microsoft.com/office/powerpoint/2010/main" val="210238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80261" y="158016"/>
            <a:ext cx="7965461" cy="994164"/>
          </a:xfrm>
        </p:spPr>
        <p:txBody>
          <a:bodyPr/>
          <a:lstStyle/>
          <a:p>
            <a:r>
              <a:rPr lang="en-US" dirty="0"/>
              <a:t>Strengths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3A2D1588-829C-4EBE-B353-6706332D6843}"/>
              </a:ext>
            </a:extLst>
          </p:cNvPr>
          <p:cNvSpPr>
            <a:spLocks noGrp="1"/>
          </p:cNvSpPr>
          <p:nvPr>
            <p:ph sz="half" idx="2"/>
          </p:nvPr>
        </p:nvSpPr>
        <p:spPr>
          <a:xfrm>
            <a:off x="3329189" y="1451363"/>
            <a:ext cx="8096836" cy="4349364"/>
          </a:xfrm>
        </p:spPr>
        <p:txBody>
          <a:bodyPr>
            <a:normAutofit/>
          </a:bodyPr>
          <a:lstStyle/>
          <a:p>
            <a:pPr marL="0" indent="0" algn="just">
              <a:buNone/>
            </a:pPr>
            <a:r>
              <a:rPr lang="en-US" dirty="0"/>
              <a:t>• Excellent usage of technology: With the assistance of www.locus.sh Zepto records its customers' geographical data, traffic dynamics, delivery time, and so on. They gather and evaluate this data to determine whether more dark establishments are needed in the region to meet the 10-minute objective.</a:t>
            </a:r>
          </a:p>
          <a:p>
            <a:pPr marL="0" indent="0" algn="just">
              <a:buNone/>
            </a:pPr>
            <a:r>
              <a:rPr lang="en-US" dirty="0"/>
              <a:t> • Being true to their objective: Zepto ensures that their customers' expectations are met by delivering goods in 10 minutes. Zepto achieves their aim 90% of the time, which contributes to brand loyalty. </a:t>
            </a:r>
          </a:p>
          <a:p>
            <a:pPr marL="0" indent="0" algn="just">
              <a:buNone/>
            </a:pPr>
            <a:r>
              <a:rPr lang="en-US" dirty="0"/>
              <a:t>• Strong financial support: Zepto is well-funded, which allows it to expand and grow into a market leader. They currently have a total funding of $360 million.</a:t>
            </a:r>
          </a:p>
          <a:p>
            <a:pPr marL="0" indent="0" algn="just">
              <a:buNone/>
            </a:pPr>
            <a:r>
              <a:rPr lang="en-US" dirty="0"/>
              <a:t> • Competent Workforce: The effective management of Zepto is in the hands of highly skilled and experienced professionals. They are Zepto’ s most valuable resource since they are well informed about the market. Palicha and Vohra, the co-founders, did a fantastic job in creating their team. </a:t>
            </a:r>
            <a:endParaRPr lang="en-IN"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80261" y="158016"/>
            <a:ext cx="7965461" cy="994164"/>
          </a:xfrm>
        </p:spPr>
        <p:txBody>
          <a:bodyPr/>
          <a:lstStyle/>
          <a:p>
            <a:r>
              <a:rPr lang="en-US" dirty="0"/>
              <a:t>Weakness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3A2D1588-829C-4EBE-B353-6706332D6843}"/>
              </a:ext>
            </a:extLst>
          </p:cNvPr>
          <p:cNvSpPr>
            <a:spLocks noGrp="1"/>
          </p:cNvSpPr>
          <p:nvPr>
            <p:ph sz="half" idx="2"/>
          </p:nvPr>
        </p:nvSpPr>
        <p:spPr>
          <a:xfrm>
            <a:off x="3389731" y="1755677"/>
            <a:ext cx="7965460" cy="3497698"/>
          </a:xfrm>
        </p:spPr>
        <p:txBody>
          <a:bodyPr>
            <a:normAutofit/>
          </a:bodyPr>
          <a:lstStyle/>
          <a:p>
            <a:pPr marL="0" indent="0" algn="just">
              <a:buNone/>
            </a:pPr>
            <a:r>
              <a:rPr lang="en-US" dirty="0"/>
              <a:t>• Reliance on retailers: Zepto’s business strategy is primarily dependent on other businesses and their inventory. When a retailer's stock is unavailable, customers may be forced to select a higher-priced substitution or go without buying that item from them.</a:t>
            </a:r>
          </a:p>
          <a:p>
            <a:pPr marL="0" indent="0" algn="just">
              <a:buNone/>
            </a:pPr>
            <a:r>
              <a:rPr lang="en-US" dirty="0"/>
              <a:t> • Fluctuating customer base: To keep their clientele, Zepto must find a balance between their discount strategy and keeping their delivery time under 10 minutes. </a:t>
            </a:r>
          </a:p>
          <a:p>
            <a:pPr marL="0" indent="0" algn="just">
              <a:buNone/>
            </a:pPr>
            <a:r>
              <a:rPr lang="en-US" dirty="0"/>
              <a:t>• Net Income: Zepto’s operational costs are high. They need to grow their sales while decreasing some of their expenditures to make their business profitable. </a:t>
            </a:r>
          </a:p>
          <a:p>
            <a:pPr marL="0" indent="0" algn="just">
              <a:buNone/>
            </a:pPr>
            <a:r>
              <a:rPr lang="en-US" dirty="0"/>
              <a:t>• Nothing Unique: Zepto’s business strategy is not very unique, and any company may enter this market and replicate it. </a:t>
            </a:r>
            <a:endParaRPr lang="en-IN" dirty="0"/>
          </a:p>
        </p:txBody>
      </p:sp>
    </p:spTree>
    <p:extLst>
      <p:ext uri="{BB962C8B-B14F-4D97-AF65-F5344CB8AC3E}">
        <p14:creationId xmlns:p14="http://schemas.microsoft.com/office/powerpoint/2010/main" val="341822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1411606"/>
            <a:ext cx="7043617" cy="2520217"/>
          </a:xfrm>
        </p:spPr>
        <p:txBody>
          <a:bodyPr/>
          <a:lstStyle/>
          <a:p>
            <a:r>
              <a:rPr lang="en-US" dirty="0"/>
              <a:t>Opportunities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151052" y="1643540"/>
            <a:ext cx="7166132" cy="3106590"/>
          </a:xfrm>
        </p:spPr>
        <p:txBody>
          <a:bodyPr>
            <a:normAutofit fontScale="92500"/>
          </a:bodyPr>
          <a:lstStyle/>
          <a:p>
            <a:endParaRPr lang="en-US" dirty="0"/>
          </a:p>
          <a:p>
            <a:endParaRPr lang="en-US" dirty="0"/>
          </a:p>
          <a:p>
            <a:pPr algn="just"/>
            <a:r>
              <a:rPr lang="en-US" dirty="0"/>
              <a:t>• Infiltrating further into existing locations and entering fresh cities: One way they can outperform their competitors is to grow their business as quickly as possible. </a:t>
            </a:r>
          </a:p>
          <a:p>
            <a:pPr algn="just"/>
            <a:endParaRPr lang="en-US" dirty="0"/>
          </a:p>
          <a:p>
            <a:pPr algn="just"/>
            <a:r>
              <a:rPr lang="en-US" dirty="0"/>
              <a:t>• Various Business Ventures: Zepto has developed a brand identity for itself, which they can now utilize to enter into other sectors and diversify their revenue stream. </a:t>
            </a:r>
          </a:p>
        </p:txBody>
      </p:sp>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624625" y="317495"/>
            <a:ext cx="7796464" cy="1222385"/>
          </a:xfrm>
        </p:spPr>
        <p:txBody>
          <a:bodyPr/>
          <a:lstStyle/>
          <a:p>
            <a:r>
              <a:rPr lang="en-US" dirty="0"/>
              <a:t>Threats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24624" y="1820070"/>
            <a:ext cx="8081493" cy="3720337"/>
          </a:xfrm>
        </p:spPr>
        <p:txBody>
          <a:bodyPr>
            <a:normAutofit/>
          </a:bodyPr>
          <a:lstStyle/>
          <a:p>
            <a:pPr algn="just"/>
            <a:r>
              <a:rPr lang="en-US" dirty="0"/>
              <a:t>Threats Heavy competition: </a:t>
            </a:r>
          </a:p>
          <a:p>
            <a:pPr algn="just"/>
            <a:r>
              <a:rPr lang="en-US" dirty="0"/>
              <a:t>Zepto is in a league with big names. Customers swing from one app to the next like a pendulum. Because there is little consumer loyalty, Zepto must continually stay on top of their game. Exploitation of delivery boys: There are several sceptics of the quick commerce industry. Delivery boys are exploited in the name of quick delivery and are subjected to extreme strain, increasing the likelihood of an accident. </a:t>
            </a: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164</TotalTime>
  <Words>751</Words>
  <Application>Microsoft Office PowerPoint</Application>
  <PresentationFormat>Widescreen</PresentationFormat>
  <Paragraphs>42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Zepto Analysis</vt:lpstr>
      <vt:lpstr>Introduction </vt:lpstr>
      <vt:lpstr>Business Model</vt:lpstr>
      <vt:lpstr>Zepto Revenue Model (2022-2023)</vt:lpstr>
      <vt:lpstr> Zepto SWOT Analysis </vt:lpstr>
      <vt:lpstr>Strengths</vt:lpstr>
      <vt:lpstr>Weakness</vt:lpstr>
      <vt:lpstr>Opportunities</vt:lpstr>
      <vt:lpstr>Threats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Basc  presentation</dc:title>
  <dc:subject/>
  <dc:creator>Gok</dc:creator>
  <cp:lastModifiedBy>Gok</cp:lastModifiedBy>
  <cp:revision>11</cp:revision>
  <dcterms:created xsi:type="dcterms:W3CDTF">2024-08-04T12:37:15Z</dcterms:created>
  <dcterms:modified xsi:type="dcterms:W3CDTF">2024-08-04T15:22:12Z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