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Lato Black"/>
      <p:bold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LatoBlack-boldItalic.fntdata"/><Relationship Id="rId16" Type="http://schemas.openxmlformats.org/officeDocument/2006/relationships/font" Target="fonts/LatoBlack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69e76ff41c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69e76ff41c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69da70cc52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69da70cc52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69da70cc52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69da70cc52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69da70cc52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69da70cc52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69e76ff41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69e76ff41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69e76ff41c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69e76ff41c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69e76ff41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69e76ff41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69e76ff41c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69e76ff41c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69e76ff41c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69e76ff41c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1C044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0"/>
            <a:ext cx="85206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Lato Black"/>
                <a:ea typeface="Lato Black"/>
                <a:cs typeface="Lato Black"/>
                <a:sym typeface="Lato Black"/>
              </a:rPr>
              <a:t>blink</a:t>
            </a:r>
            <a:r>
              <a:rPr lang="en" sz="3000">
                <a:solidFill>
                  <a:srgbClr val="38761D"/>
                </a:solidFill>
                <a:latin typeface="Lato Black"/>
                <a:ea typeface="Lato Black"/>
                <a:cs typeface="Lato Black"/>
                <a:sym typeface="Lato Black"/>
              </a:rPr>
              <a:t>it </a:t>
            </a:r>
            <a:r>
              <a:rPr lang="en" sz="3000">
                <a:solidFill>
                  <a:srgbClr val="0000FF"/>
                </a:solidFill>
                <a:latin typeface="Lato Black"/>
                <a:ea typeface="Lato Black"/>
                <a:cs typeface="Lato Black"/>
                <a:sym typeface="Lato Black"/>
              </a:rPr>
              <a:t>Analysis</a:t>
            </a:r>
            <a:endParaRPr sz="3000">
              <a:solidFill>
                <a:srgbClr val="0000FF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200875" y="710375"/>
            <a:ext cx="8028900" cy="74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0B5394"/>
                </a:solidFill>
              </a:rPr>
              <a:t>STEPS IN PROJECT</a:t>
            </a:r>
            <a:endParaRPr b="1" sz="2500">
              <a:solidFill>
                <a:srgbClr val="0B5394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rgbClr val="0B5394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Business requirements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Data connection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Data cleaning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Data modeling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Data processing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Dax calculations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Dashboard Layout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Charts Development and Formatting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Dashboard/ Report Development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Insight Generation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1C044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ctrTitle"/>
          </p:nvPr>
        </p:nvSpPr>
        <p:spPr>
          <a:xfrm>
            <a:off x="311700" y="0"/>
            <a:ext cx="85206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Lato Black"/>
                <a:ea typeface="Lato Black"/>
                <a:cs typeface="Lato Black"/>
                <a:sym typeface="Lato Black"/>
              </a:rPr>
              <a:t>blink</a:t>
            </a:r>
            <a:r>
              <a:rPr lang="en" sz="3000">
                <a:solidFill>
                  <a:srgbClr val="38761D"/>
                </a:solidFill>
                <a:latin typeface="Lato Black"/>
                <a:ea typeface="Lato Black"/>
                <a:cs typeface="Lato Black"/>
                <a:sym typeface="Lato Black"/>
              </a:rPr>
              <a:t>it </a:t>
            </a:r>
            <a:r>
              <a:rPr lang="en" sz="3000">
                <a:solidFill>
                  <a:srgbClr val="0000FF"/>
                </a:solidFill>
                <a:latin typeface="Lato Black"/>
                <a:ea typeface="Lato Black"/>
                <a:cs typeface="Lato Black"/>
                <a:sym typeface="Lato Black"/>
              </a:rPr>
              <a:t>Analysis</a:t>
            </a:r>
            <a:endParaRPr sz="3000">
              <a:solidFill>
                <a:srgbClr val="0000FF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109" name="Google Shape;109;p22"/>
          <p:cNvSpPr txBox="1"/>
          <p:nvPr/>
        </p:nvSpPr>
        <p:spPr>
          <a:xfrm>
            <a:off x="162000" y="792600"/>
            <a:ext cx="8820000" cy="74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0B5394"/>
                </a:solidFill>
              </a:rPr>
              <a:t>INSIGHTS</a:t>
            </a:r>
            <a:endParaRPr b="1" sz="2500">
              <a:solidFill>
                <a:srgbClr val="0B539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rgbClr val="0B539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rgbClr val="0B539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highlight>
                  <a:schemeClr val="dk1"/>
                </a:highlight>
              </a:rPr>
              <a:t>Performance by Outlet Type</a:t>
            </a:r>
            <a:endParaRPr sz="1600">
              <a:solidFill>
                <a:schemeClr val="lt1"/>
              </a:solidFill>
              <a:highlight>
                <a:schemeClr val="dk1"/>
              </a:highlight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dk1"/>
                </a:solidFill>
              </a:rPr>
              <a:t>Supermarket Type 1 has the highest sales ($787K)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dk1"/>
                </a:solidFill>
              </a:rPr>
              <a:t>Grocery Store and Type 2 also perform well, but with more items sold.</a:t>
            </a:r>
            <a:endParaRPr b="1"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dk1"/>
                </a:solidFill>
              </a:rPr>
              <a:t>Item Visibility and Average Rating are constant (rating= 4, </a:t>
            </a:r>
            <a:r>
              <a:rPr b="1" lang="en" sz="1600">
                <a:solidFill>
                  <a:schemeClr val="dk1"/>
                </a:solidFill>
              </a:rPr>
              <a:t>Visibility</a:t>
            </a:r>
            <a:r>
              <a:rPr b="1" lang="en" sz="1600">
                <a:solidFill>
                  <a:schemeClr val="dk1"/>
                </a:solidFill>
              </a:rPr>
              <a:t> =0.06-.10), indicating consistent customer experience.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B5394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rgbClr val="0B539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rgbClr val="0B539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rgbClr val="0B539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rgbClr val="0B539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rgbClr val="0B539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rgbClr val="0B539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rgbClr val="0B539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rgbClr val="0B539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rgbClr val="0B5394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1C044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0" y="0"/>
            <a:ext cx="85206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Lato Black"/>
                <a:ea typeface="Lato Black"/>
                <a:cs typeface="Lato Black"/>
                <a:sym typeface="Lato Black"/>
              </a:rPr>
              <a:t>blink</a:t>
            </a:r>
            <a:r>
              <a:rPr lang="en" sz="3000">
                <a:solidFill>
                  <a:srgbClr val="38761D"/>
                </a:solidFill>
                <a:latin typeface="Lato Black"/>
                <a:ea typeface="Lato Black"/>
                <a:cs typeface="Lato Black"/>
                <a:sym typeface="Lato Black"/>
              </a:rPr>
              <a:t>it </a:t>
            </a:r>
            <a:r>
              <a:rPr lang="en" sz="3000">
                <a:solidFill>
                  <a:srgbClr val="0000FF"/>
                </a:solidFill>
                <a:latin typeface="Lato Black"/>
                <a:ea typeface="Lato Black"/>
                <a:cs typeface="Lato Black"/>
                <a:sym typeface="Lato Black"/>
              </a:rPr>
              <a:t>Analysis</a:t>
            </a:r>
            <a:endParaRPr sz="3000">
              <a:solidFill>
                <a:srgbClr val="0000FF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201000" y="698625"/>
            <a:ext cx="8820000" cy="59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0B5394"/>
                </a:solidFill>
              </a:rPr>
              <a:t>BUSINESS REQUIREMENT</a:t>
            </a:r>
            <a:endParaRPr b="1" sz="2500">
              <a:solidFill>
                <a:srgbClr val="0B539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To conduct a comprehensive analysis of Blinkit’s sales performance, customer satisfaction, and inventory distribution to identify key insights and opportunities for optimization using various KPIs and visualization in Power BI.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  <a:highlight>
                  <a:schemeClr val="accent2"/>
                </a:highlight>
              </a:rPr>
              <a:t>KPI’s Requirements</a:t>
            </a:r>
            <a:endParaRPr sz="2100">
              <a:solidFill>
                <a:schemeClr val="lt1"/>
              </a:solidFill>
              <a:highlight>
                <a:schemeClr val="accent2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lt1"/>
              </a:solidFill>
              <a:highlight>
                <a:schemeClr val="accent2"/>
              </a:highlight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b="1" lang="en">
                <a:solidFill>
                  <a:schemeClr val="dk1"/>
                </a:solidFill>
              </a:rPr>
              <a:t>Total Sales</a:t>
            </a:r>
            <a:endParaRPr b="1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b="1" lang="en">
                <a:solidFill>
                  <a:schemeClr val="dk1"/>
                </a:solidFill>
              </a:rPr>
              <a:t>Average Sales</a:t>
            </a:r>
            <a:endParaRPr b="1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b="1" lang="en">
                <a:solidFill>
                  <a:schemeClr val="dk1"/>
                </a:solidFill>
              </a:rPr>
              <a:t>Number of Items</a:t>
            </a:r>
            <a:endParaRPr b="1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b="1" lang="en">
                <a:solidFill>
                  <a:schemeClr val="dk1"/>
                </a:solidFill>
              </a:rPr>
              <a:t>Average Rating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1C044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ctrTitle"/>
          </p:nvPr>
        </p:nvSpPr>
        <p:spPr>
          <a:xfrm>
            <a:off x="311700" y="0"/>
            <a:ext cx="85206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Lato Black"/>
                <a:ea typeface="Lato Black"/>
                <a:cs typeface="Lato Black"/>
                <a:sym typeface="Lato Black"/>
              </a:rPr>
              <a:t>blink</a:t>
            </a:r>
            <a:r>
              <a:rPr lang="en" sz="3000">
                <a:solidFill>
                  <a:srgbClr val="38761D"/>
                </a:solidFill>
                <a:latin typeface="Lato Black"/>
                <a:ea typeface="Lato Black"/>
                <a:cs typeface="Lato Black"/>
                <a:sym typeface="Lato Black"/>
              </a:rPr>
              <a:t>it </a:t>
            </a:r>
            <a:r>
              <a:rPr lang="en" sz="3000">
                <a:solidFill>
                  <a:srgbClr val="0000FF"/>
                </a:solidFill>
                <a:latin typeface="Lato Black"/>
                <a:ea typeface="Lato Black"/>
                <a:cs typeface="Lato Black"/>
                <a:sym typeface="Lato Black"/>
              </a:rPr>
              <a:t>Analysis</a:t>
            </a:r>
            <a:endParaRPr sz="3000">
              <a:solidFill>
                <a:srgbClr val="0000FF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67" name="Google Shape;67;p15"/>
          <p:cNvSpPr txBox="1"/>
          <p:nvPr/>
        </p:nvSpPr>
        <p:spPr>
          <a:xfrm>
            <a:off x="201000" y="698625"/>
            <a:ext cx="8820000" cy="65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0B5394"/>
                </a:solidFill>
              </a:rPr>
              <a:t>BUSINESS REQUIREMENT</a:t>
            </a:r>
            <a:endParaRPr b="1" sz="2500">
              <a:solidFill>
                <a:srgbClr val="0B539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>
                <a:solidFill>
                  <a:schemeClr val="lt1"/>
                </a:solidFill>
                <a:highlight>
                  <a:schemeClr val="accent2"/>
                </a:highlight>
              </a:rPr>
              <a:t>Chart Requirements</a:t>
            </a:r>
            <a:endParaRPr sz="2100">
              <a:solidFill>
                <a:schemeClr val="lt1"/>
              </a:solidFill>
              <a:highlight>
                <a:schemeClr val="accent2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b="1" lang="en" sz="1500">
                <a:solidFill>
                  <a:schemeClr val="dk1"/>
                </a:solidFill>
              </a:rPr>
              <a:t>Total Sales by Fat content: Analyze the impact of fat content on total sales. (Donut chart)</a:t>
            </a:r>
            <a:endParaRPr b="1"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b="1" lang="en" sz="1500">
                <a:solidFill>
                  <a:schemeClr val="dk1"/>
                </a:solidFill>
              </a:rPr>
              <a:t>Total Sales by Item Type: Identify the performance of different item types in terms of total </a:t>
            </a:r>
            <a:r>
              <a:rPr b="1" lang="en" sz="1500">
                <a:solidFill>
                  <a:schemeClr val="dk1"/>
                </a:solidFill>
              </a:rPr>
              <a:t>    </a:t>
            </a:r>
            <a:endParaRPr sz="2100">
              <a:solidFill>
                <a:schemeClr val="lt1"/>
              </a:solidFill>
              <a:highlight>
                <a:schemeClr val="accent2"/>
              </a:highlight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</a:rPr>
              <a:t>S</a:t>
            </a:r>
            <a:r>
              <a:rPr b="1" lang="en" sz="1500">
                <a:solidFill>
                  <a:schemeClr val="dk1"/>
                </a:solidFill>
              </a:rPr>
              <a:t>ales (Bar Chart).</a:t>
            </a:r>
            <a:endParaRPr b="1"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b="1" lang="en" sz="1500">
                <a:solidFill>
                  <a:schemeClr val="dk1"/>
                </a:solidFill>
              </a:rPr>
              <a:t>Fat content By Outlet for Total Sales: Compare the total sales across different outlets </a:t>
            </a:r>
            <a:endParaRPr b="1" sz="15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</a:rPr>
              <a:t>segmented by fat content. (Stacked Column Chart).</a:t>
            </a:r>
            <a:endParaRPr b="1"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b="1" lang="en" sz="1500">
                <a:solidFill>
                  <a:schemeClr val="dk1"/>
                </a:solidFill>
              </a:rPr>
              <a:t>Total Sales by Outlet Establishment: Evaluate how the age or type of outlet establishment influences total sales. (Line Chart).</a:t>
            </a:r>
            <a:endParaRPr b="1" sz="15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b="1" lang="en" sz="1500">
                <a:solidFill>
                  <a:schemeClr val="dk1"/>
                </a:solidFill>
              </a:rPr>
              <a:t>Sales by Outlet Size: Analyze the correlation between outlet size and total sales.</a:t>
            </a:r>
            <a:endParaRPr b="1" sz="15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</a:rPr>
              <a:t>(Pie Chart)</a:t>
            </a:r>
            <a:endParaRPr b="1" sz="15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1C044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ctrTitle"/>
          </p:nvPr>
        </p:nvSpPr>
        <p:spPr>
          <a:xfrm>
            <a:off x="311700" y="0"/>
            <a:ext cx="85206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Lato Black"/>
                <a:ea typeface="Lato Black"/>
                <a:cs typeface="Lato Black"/>
                <a:sym typeface="Lato Black"/>
              </a:rPr>
              <a:t>blink</a:t>
            </a:r>
            <a:r>
              <a:rPr lang="en" sz="3000">
                <a:solidFill>
                  <a:srgbClr val="38761D"/>
                </a:solidFill>
                <a:latin typeface="Lato Black"/>
                <a:ea typeface="Lato Black"/>
                <a:cs typeface="Lato Black"/>
                <a:sym typeface="Lato Black"/>
              </a:rPr>
              <a:t>it </a:t>
            </a:r>
            <a:r>
              <a:rPr lang="en" sz="3000">
                <a:solidFill>
                  <a:srgbClr val="0000FF"/>
                </a:solidFill>
                <a:latin typeface="Lato Black"/>
                <a:ea typeface="Lato Black"/>
                <a:cs typeface="Lato Black"/>
                <a:sym typeface="Lato Black"/>
              </a:rPr>
              <a:t>Analysis</a:t>
            </a:r>
            <a:endParaRPr sz="3000">
              <a:solidFill>
                <a:srgbClr val="0000FF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73" name="Google Shape;73;p16"/>
          <p:cNvSpPr txBox="1"/>
          <p:nvPr/>
        </p:nvSpPr>
        <p:spPr>
          <a:xfrm>
            <a:off x="162000" y="792600"/>
            <a:ext cx="8820000" cy="52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0B5394"/>
                </a:solidFill>
              </a:rPr>
              <a:t>BUSINESS REQUIREMENT</a:t>
            </a:r>
            <a:endParaRPr b="1" sz="2500">
              <a:solidFill>
                <a:srgbClr val="0B539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  <a:highlight>
                  <a:schemeClr val="accent2"/>
                </a:highlight>
              </a:rPr>
              <a:t>Chart Requirements</a:t>
            </a:r>
            <a:endParaRPr sz="2100">
              <a:solidFill>
                <a:schemeClr val="lt1"/>
              </a:solidFill>
              <a:highlight>
                <a:schemeClr val="accent2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</a:rPr>
              <a:t>6.  Sales by Outlet Location : Assess the geographic distribution of sales across different locations. (Funnel map)</a:t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</a:rPr>
              <a:t>7.  All metrics by Outlet Type:  To provide a comprehensive view of all key metrics (Total Sales, Average Sales, Number of Items, Average Rating) broken down by different outlet types (Matrix Card).</a:t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</a:rPr>
              <a:t>    </a:t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1C044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ctrTitle"/>
          </p:nvPr>
        </p:nvSpPr>
        <p:spPr>
          <a:xfrm>
            <a:off x="311700" y="0"/>
            <a:ext cx="85206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Lato Black"/>
                <a:ea typeface="Lato Black"/>
                <a:cs typeface="Lato Black"/>
                <a:sym typeface="Lato Black"/>
              </a:rPr>
              <a:t>blink</a:t>
            </a:r>
            <a:r>
              <a:rPr lang="en" sz="3000">
                <a:solidFill>
                  <a:srgbClr val="38761D"/>
                </a:solidFill>
                <a:latin typeface="Lato Black"/>
                <a:ea typeface="Lato Black"/>
                <a:cs typeface="Lato Black"/>
                <a:sym typeface="Lato Black"/>
              </a:rPr>
              <a:t>it </a:t>
            </a:r>
            <a:r>
              <a:rPr lang="en" sz="3000">
                <a:solidFill>
                  <a:srgbClr val="0000FF"/>
                </a:solidFill>
                <a:latin typeface="Lato Black"/>
                <a:ea typeface="Lato Black"/>
                <a:cs typeface="Lato Black"/>
                <a:sym typeface="Lato Black"/>
              </a:rPr>
              <a:t>Analysis</a:t>
            </a:r>
            <a:endParaRPr sz="3000">
              <a:solidFill>
                <a:srgbClr val="0000FF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162000" y="792600"/>
            <a:ext cx="8820000" cy="71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0B5394"/>
                </a:solidFill>
              </a:rPr>
              <a:t>INSIGHTS</a:t>
            </a:r>
            <a:endParaRPr b="1" sz="2500">
              <a:solidFill>
                <a:srgbClr val="0B539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rgbClr val="0B539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rgbClr val="0B539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chemeClr val="lt1"/>
                </a:solidFill>
                <a:highlight>
                  <a:schemeClr val="dk1"/>
                </a:highlight>
              </a:rPr>
              <a:t>Top-selling item categories</a:t>
            </a:r>
            <a:r>
              <a:rPr lang="en" sz="2000">
                <a:solidFill>
                  <a:schemeClr val="lt1"/>
                </a:solidFill>
                <a:highlight>
                  <a:schemeClr val="dk1"/>
                </a:highlight>
              </a:rPr>
              <a:t>:</a:t>
            </a:r>
            <a:br>
              <a:rPr lang="en" sz="1600">
                <a:solidFill>
                  <a:schemeClr val="lt1"/>
                </a:solidFill>
                <a:highlight>
                  <a:schemeClr val="dk1"/>
                </a:highlight>
              </a:rPr>
            </a:br>
            <a:endParaRPr sz="1600">
              <a:solidFill>
                <a:schemeClr val="lt1"/>
              </a:solidFill>
              <a:highlight>
                <a:schemeClr val="dk1"/>
              </a:highlight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dk1"/>
                </a:solidFill>
              </a:rPr>
              <a:t>Fruits &amp; Vegetables</a:t>
            </a:r>
            <a:r>
              <a:rPr lang="en" sz="1600">
                <a:solidFill>
                  <a:schemeClr val="dk1"/>
                </a:solidFill>
              </a:rPr>
              <a:t> and </a:t>
            </a:r>
            <a:r>
              <a:rPr b="1" lang="en" sz="1600">
                <a:solidFill>
                  <a:schemeClr val="dk1"/>
                </a:solidFill>
              </a:rPr>
              <a:t>Snack Foods</a:t>
            </a:r>
            <a:r>
              <a:rPr lang="en" sz="1600">
                <a:solidFill>
                  <a:schemeClr val="dk1"/>
                </a:solidFill>
              </a:rPr>
              <a:t> contribute the most to sales (~$180K each).</a:t>
            </a:r>
            <a:br>
              <a:rPr lang="en" sz="1600">
                <a:solidFill>
                  <a:schemeClr val="dk1"/>
                </a:solidFill>
              </a:rPr>
            </a:b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dk1"/>
                </a:solidFill>
              </a:rPr>
              <a:t>Household and Frozen Foods</a:t>
            </a:r>
            <a:r>
              <a:rPr lang="en" sz="1600">
                <a:solidFill>
                  <a:schemeClr val="dk1"/>
                </a:solidFill>
              </a:rPr>
              <a:t> follow behind.</a:t>
            </a:r>
            <a:br>
              <a:rPr lang="en" sz="1600">
                <a:solidFill>
                  <a:schemeClr val="dk1"/>
                </a:solidFill>
              </a:rPr>
            </a:b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Bottom categories</a:t>
            </a:r>
            <a:r>
              <a:rPr lang="en" sz="1600">
                <a:solidFill>
                  <a:schemeClr val="dk1"/>
                </a:solidFill>
              </a:rPr>
              <a:t>: Seafood, Breakfast, and Starchy foods have the lowest sales.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B539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rgbClr val="0B539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rgbClr val="0B539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rgbClr val="0B539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rgbClr val="0B539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rgbClr val="0B539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rgbClr val="0B539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rgbClr val="0B539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rgbClr val="0B539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rgbClr val="0B5394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1C044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ctrTitle"/>
          </p:nvPr>
        </p:nvSpPr>
        <p:spPr>
          <a:xfrm>
            <a:off x="311700" y="0"/>
            <a:ext cx="85206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Lato Black"/>
                <a:ea typeface="Lato Black"/>
                <a:cs typeface="Lato Black"/>
                <a:sym typeface="Lato Black"/>
              </a:rPr>
              <a:t>blink</a:t>
            </a:r>
            <a:r>
              <a:rPr lang="en" sz="3000">
                <a:solidFill>
                  <a:srgbClr val="38761D"/>
                </a:solidFill>
                <a:latin typeface="Lato Black"/>
                <a:ea typeface="Lato Black"/>
                <a:cs typeface="Lato Black"/>
                <a:sym typeface="Lato Black"/>
              </a:rPr>
              <a:t>it </a:t>
            </a:r>
            <a:r>
              <a:rPr lang="en" sz="3000">
                <a:solidFill>
                  <a:srgbClr val="0000FF"/>
                </a:solidFill>
                <a:latin typeface="Lato Black"/>
                <a:ea typeface="Lato Black"/>
                <a:cs typeface="Lato Black"/>
                <a:sym typeface="Lato Black"/>
              </a:rPr>
              <a:t>Analysis</a:t>
            </a:r>
            <a:endParaRPr sz="3000">
              <a:solidFill>
                <a:srgbClr val="0000FF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85" name="Google Shape;85;p18"/>
          <p:cNvSpPr txBox="1"/>
          <p:nvPr/>
        </p:nvSpPr>
        <p:spPr>
          <a:xfrm>
            <a:off x="162000" y="792600"/>
            <a:ext cx="8820000" cy="63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0B5394"/>
                </a:solidFill>
              </a:rPr>
              <a:t>TAKEAWAYS:</a:t>
            </a:r>
            <a:endParaRPr b="1" sz="2500">
              <a:solidFill>
                <a:srgbClr val="0B539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rgbClr val="0B5394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>
                <a:solidFill>
                  <a:schemeClr val="dk1"/>
                </a:solidFill>
              </a:rPr>
              <a:t>The business has a solid average order value and product </a:t>
            </a:r>
            <a:r>
              <a:rPr b="1" lang="en" sz="1500">
                <a:solidFill>
                  <a:schemeClr val="dk1"/>
                </a:solidFill>
              </a:rPr>
              <a:t>satisfaction</a:t>
            </a:r>
            <a:r>
              <a:rPr b="1" lang="en" sz="1500">
                <a:solidFill>
                  <a:schemeClr val="dk1"/>
                </a:solidFill>
              </a:rPr>
              <a:t>, with room to improve ratings to &gt;4.2</a:t>
            </a:r>
            <a:endParaRPr b="1"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>
                <a:solidFill>
                  <a:schemeClr val="dk1"/>
                </a:solidFill>
              </a:rPr>
              <a:t>Focus on promoting and stocking high-selling categories. Consider whether to phase out low-performing items or </a:t>
            </a:r>
            <a:r>
              <a:rPr b="1" lang="en" sz="1500">
                <a:solidFill>
                  <a:schemeClr val="dk1"/>
                </a:solidFill>
              </a:rPr>
              <a:t>reposition</a:t>
            </a:r>
            <a:r>
              <a:rPr b="1" lang="en" sz="1500">
                <a:solidFill>
                  <a:schemeClr val="dk1"/>
                </a:solidFill>
              </a:rPr>
              <a:t> them.</a:t>
            </a:r>
            <a:endParaRPr b="1"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>
                <a:solidFill>
                  <a:schemeClr val="dk1"/>
                </a:solidFill>
              </a:rPr>
              <a:t>Health-focused marketing may not be as effective for this customer base.</a:t>
            </a:r>
            <a:endParaRPr b="1"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>
                <a:solidFill>
                  <a:schemeClr val="dk1"/>
                </a:solidFill>
              </a:rPr>
              <a:t>Invest more in expanding or replicating Supermarket Type 1 model.</a:t>
            </a:r>
            <a:endParaRPr b="1"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>
                <a:solidFill>
                  <a:schemeClr val="dk1"/>
                </a:solidFill>
              </a:rPr>
              <a:t>Blinkit’s value proposition (quick delivery, last minute items) fits better in Tier 3 markets. Focus on marketing and operation there.</a:t>
            </a:r>
            <a:endParaRPr b="1"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>
                <a:solidFill>
                  <a:schemeClr val="dk1"/>
                </a:solidFill>
              </a:rPr>
              <a:t>Large outlets are more profitable. Expansion or upgrades should favor </a:t>
            </a:r>
            <a:r>
              <a:rPr b="1" lang="en" sz="1500">
                <a:solidFill>
                  <a:schemeClr val="dk1"/>
                </a:solidFill>
              </a:rPr>
              <a:t>bigger</a:t>
            </a:r>
            <a:r>
              <a:rPr b="1" lang="en" sz="1500">
                <a:solidFill>
                  <a:schemeClr val="dk1"/>
                </a:solidFill>
              </a:rPr>
              <a:t> store formats.</a:t>
            </a:r>
            <a:endParaRPr b="1"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>
                <a:solidFill>
                  <a:schemeClr val="dk1"/>
                </a:solidFill>
              </a:rPr>
              <a:t>Investigate the post-2020 decline: refine strategies accordingly.</a:t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rgbClr val="0B539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rgbClr val="0B539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rgbClr val="0B539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rgbClr val="0B539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rgbClr val="0B539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rgbClr val="0B539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rgbClr val="0B5394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1C044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ctrTitle"/>
          </p:nvPr>
        </p:nvSpPr>
        <p:spPr>
          <a:xfrm>
            <a:off x="311700" y="0"/>
            <a:ext cx="85206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Lato Black"/>
                <a:ea typeface="Lato Black"/>
                <a:cs typeface="Lato Black"/>
                <a:sym typeface="Lato Black"/>
              </a:rPr>
              <a:t>blink</a:t>
            </a:r>
            <a:r>
              <a:rPr lang="en" sz="3000">
                <a:solidFill>
                  <a:srgbClr val="38761D"/>
                </a:solidFill>
                <a:latin typeface="Lato Black"/>
                <a:ea typeface="Lato Black"/>
                <a:cs typeface="Lato Black"/>
                <a:sym typeface="Lato Black"/>
              </a:rPr>
              <a:t>it </a:t>
            </a:r>
            <a:r>
              <a:rPr lang="en" sz="3000">
                <a:solidFill>
                  <a:srgbClr val="0000FF"/>
                </a:solidFill>
                <a:latin typeface="Lato Black"/>
                <a:ea typeface="Lato Black"/>
                <a:cs typeface="Lato Black"/>
                <a:sym typeface="Lato Black"/>
              </a:rPr>
              <a:t>Analysis</a:t>
            </a:r>
            <a:endParaRPr sz="3000">
              <a:solidFill>
                <a:srgbClr val="0000FF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91" name="Google Shape;91;p19"/>
          <p:cNvSpPr txBox="1"/>
          <p:nvPr/>
        </p:nvSpPr>
        <p:spPr>
          <a:xfrm>
            <a:off x="162000" y="792600"/>
            <a:ext cx="8820000" cy="70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0B5394"/>
                </a:solidFill>
              </a:rPr>
              <a:t>INSIGHTS</a:t>
            </a:r>
            <a:endParaRPr b="1" sz="2500">
              <a:solidFill>
                <a:srgbClr val="0B539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rgbClr val="0B539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rgbClr val="0B539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highlight>
                  <a:schemeClr val="dk1"/>
                </a:highlight>
              </a:rPr>
              <a:t>Fat content Preference</a:t>
            </a:r>
            <a:endParaRPr sz="1600">
              <a:solidFill>
                <a:schemeClr val="lt1"/>
              </a:solidFill>
              <a:highlight>
                <a:schemeClr val="dk1"/>
              </a:highlight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dk1"/>
                </a:solidFill>
              </a:rPr>
              <a:t>Customers prefer Regular fat items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dk1"/>
                </a:solidFill>
              </a:rPr>
              <a:t>This is consistent across all outlet tiers</a:t>
            </a:r>
            <a:br>
              <a:rPr lang="en" sz="1600">
                <a:solidFill>
                  <a:schemeClr val="dk1"/>
                </a:solidFill>
              </a:rPr>
            </a:b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B5394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rgbClr val="0B539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rgbClr val="0B539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rgbClr val="0B539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rgbClr val="0B539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rgbClr val="0B539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rgbClr val="0B539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rgbClr val="0B539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rgbClr val="0B539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rgbClr val="0B5394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1C044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ctrTitle"/>
          </p:nvPr>
        </p:nvSpPr>
        <p:spPr>
          <a:xfrm>
            <a:off x="311700" y="0"/>
            <a:ext cx="85206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Lato Black"/>
                <a:ea typeface="Lato Black"/>
                <a:cs typeface="Lato Black"/>
                <a:sym typeface="Lato Black"/>
              </a:rPr>
              <a:t>blink</a:t>
            </a:r>
            <a:r>
              <a:rPr lang="en" sz="3000">
                <a:solidFill>
                  <a:srgbClr val="38761D"/>
                </a:solidFill>
                <a:latin typeface="Lato Black"/>
                <a:ea typeface="Lato Black"/>
                <a:cs typeface="Lato Black"/>
                <a:sym typeface="Lato Black"/>
              </a:rPr>
              <a:t>it </a:t>
            </a:r>
            <a:r>
              <a:rPr lang="en" sz="3000">
                <a:solidFill>
                  <a:srgbClr val="0000FF"/>
                </a:solidFill>
                <a:latin typeface="Lato Black"/>
                <a:ea typeface="Lato Black"/>
                <a:cs typeface="Lato Black"/>
                <a:sym typeface="Lato Black"/>
              </a:rPr>
              <a:t>Analysis</a:t>
            </a:r>
            <a:endParaRPr sz="3000">
              <a:solidFill>
                <a:srgbClr val="0000FF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97" name="Google Shape;97;p20"/>
          <p:cNvSpPr txBox="1"/>
          <p:nvPr/>
        </p:nvSpPr>
        <p:spPr>
          <a:xfrm>
            <a:off x="162000" y="792600"/>
            <a:ext cx="8820000" cy="66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0B5394"/>
                </a:solidFill>
              </a:rPr>
              <a:t>INSIGHTS</a:t>
            </a:r>
            <a:endParaRPr b="1" sz="2500">
              <a:solidFill>
                <a:srgbClr val="0B539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rgbClr val="0B539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rgbClr val="0B539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highlight>
                  <a:schemeClr val="dk1"/>
                </a:highlight>
              </a:rPr>
              <a:t>Sales by Outlet Location</a:t>
            </a:r>
            <a:endParaRPr sz="1600">
              <a:solidFill>
                <a:schemeClr val="lt1"/>
              </a:solidFill>
              <a:highlight>
                <a:schemeClr val="dk1"/>
              </a:highlight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dk1"/>
                </a:solidFill>
              </a:rPr>
              <a:t>Tier 3 outlets generat the highest sales followed by Tier 2 and Tier 1.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dk1"/>
                </a:solidFill>
              </a:rPr>
              <a:t>Tier 1 contributes the least, despite bein urban- a potential underperformer.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B5394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rgbClr val="0B539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rgbClr val="0B539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rgbClr val="0B539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rgbClr val="0B539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rgbClr val="0B539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rgbClr val="0B539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rgbClr val="0B539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rgbClr val="0B539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rgbClr val="0B5394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1C044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ctrTitle"/>
          </p:nvPr>
        </p:nvSpPr>
        <p:spPr>
          <a:xfrm>
            <a:off x="311700" y="0"/>
            <a:ext cx="85206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Lato Black"/>
                <a:ea typeface="Lato Black"/>
                <a:cs typeface="Lato Black"/>
                <a:sym typeface="Lato Black"/>
              </a:rPr>
              <a:t>blink</a:t>
            </a:r>
            <a:r>
              <a:rPr lang="en" sz="3000">
                <a:solidFill>
                  <a:srgbClr val="38761D"/>
                </a:solidFill>
                <a:latin typeface="Lato Black"/>
                <a:ea typeface="Lato Black"/>
                <a:cs typeface="Lato Black"/>
                <a:sym typeface="Lato Black"/>
              </a:rPr>
              <a:t>it </a:t>
            </a:r>
            <a:r>
              <a:rPr lang="en" sz="3000">
                <a:solidFill>
                  <a:srgbClr val="0000FF"/>
                </a:solidFill>
                <a:latin typeface="Lato Black"/>
                <a:ea typeface="Lato Black"/>
                <a:cs typeface="Lato Black"/>
                <a:sym typeface="Lato Black"/>
              </a:rPr>
              <a:t>Analysis</a:t>
            </a:r>
            <a:endParaRPr sz="3000">
              <a:solidFill>
                <a:srgbClr val="0000FF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103" name="Google Shape;103;p21"/>
          <p:cNvSpPr txBox="1"/>
          <p:nvPr/>
        </p:nvSpPr>
        <p:spPr>
          <a:xfrm>
            <a:off x="162000" y="792600"/>
            <a:ext cx="8820000" cy="66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0B5394"/>
                </a:solidFill>
              </a:rPr>
              <a:t>INSIGHTS</a:t>
            </a:r>
            <a:endParaRPr b="1" sz="2500">
              <a:solidFill>
                <a:srgbClr val="0B539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rgbClr val="0B539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rgbClr val="0B539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highlight>
                  <a:schemeClr val="dk1"/>
                </a:highlight>
              </a:rPr>
              <a:t>Sales Trend Over Time</a:t>
            </a:r>
            <a:endParaRPr sz="1600">
              <a:solidFill>
                <a:schemeClr val="lt1"/>
              </a:solidFill>
              <a:highlight>
                <a:schemeClr val="dk1"/>
              </a:highlight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dk1"/>
                </a:solidFill>
              </a:rPr>
              <a:t>Strong sales growth from 2010 to 2020, peaking at $205K</a:t>
            </a:r>
            <a:r>
              <a:rPr b="1" lang="en" sz="1600">
                <a:solidFill>
                  <a:schemeClr val="dk1"/>
                </a:solidFill>
              </a:rPr>
              <a:t>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dk1"/>
                </a:solidFill>
              </a:rPr>
              <a:t>Post-2020 decline to $129k.</a:t>
            </a:r>
            <a:r>
              <a:rPr b="1" lang="en" sz="1600">
                <a:solidFill>
                  <a:schemeClr val="dk1"/>
                </a:solidFill>
              </a:rPr>
              <a:t>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B5394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rgbClr val="0B539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rgbClr val="0B539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rgbClr val="0B539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rgbClr val="0B539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rgbClr val="0B539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rgbClr val="0B539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rgbClr val="0B539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rgbClr val="0B539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rgbClr val="0B5394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