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6"/>
  </p:notesMasterIdLst>
  <p:sldIdLst>
    <p:sldId id="256" r:id="rId2"/>
    <p:sldId id="262" r:id="rId3"/>
    <p:sldId id="264" r:id="rId4"/>
    <p:sldId id="257" r:id="rId5"/>
    <p:sldId id="32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Overpass Mono" panose="020B0604020202020204" charset="0"/>
      <p:regular r:id="rId25"/>
      <p:bold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FE334E-E3FB-4CC6-B7C5-D9B620D1E6DF}">
  <a:tblStyle styleId="{AEFE334E-E3FB-4CC6-B7C5-D9B620D1E6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02adc4f1d3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102adc4f1d3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6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02adc4f1d3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102adc4f1d3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64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02adc4f1d3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102adc4f1d3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570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02adc4f1d3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102adc4f1d3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561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02adc4f1d3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102adc4f1d3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45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103901f63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103901f63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02adc4f1d3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102adc4f1d3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03901f63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03901f637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03901f63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03901f637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28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02adc4f1d3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102adc4f1d3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3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02adc4f1d3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102adc4f1d3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23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02adc4f1d3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102adc4f1d3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8540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02adc4f1d3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102adc4f1d3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29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3421" y="1293575"/>
            <a:ext cx="4255200" cy="24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63459" y="4177825"/>
            <a:ext cx="41115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717425" y="1152475"/>
            <a:ext cx="7709100" cy="3448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75" name="Google Shape;75;p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6" name="Google Shape;76;p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73" name="Google Shape;173;p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7"/>
          <p:cNvSpPr txBox="1">
            <a:spLocks noGrp="1"/>
          </p:cNvSpPr>
          <p:nvPr>
            <p:ph type="body" idx="1"/>
          </p:nvPr>
        </p:nvSpPr>
        <p:spPr>
          <a:xfrm>
            <a:off x="986685" y="1714200"/>
            <a:ext cx="4419600" cy="2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3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2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836" name="Google Shape;836;p2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2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2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2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2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2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2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2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2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2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2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2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2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2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2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2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2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2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2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2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2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2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2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2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2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2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2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2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4" name="Google Shape;864;p28"/>
          <p:cNvSpPr txBox="1">
            <a:spLocks noGrp="1"/>
          </p:cNvSpPr>
          <p:nvPr>
            <p:ph type="subTitle" idx="1"/>
          </p:nvPr>
        </p:nvSpPr>
        <p:spPr>
          <a:xfrm>
            <a:off x="859163" y="3151375"/>
            <a:ext cx="22578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8"/>
          <p:cNvSpPr txBox="1">
            <a:spLocks noGrp="1"/>
          </p:cNvSpPr>
          <p:nvPr>
            <p:ph type="title"/>
          </p:nvPr>
        </p:nvSpPr>
        <p:spPr>
          <a:xfrm>
            <a:off x="859163" y="2739377"/>
            <a:ext cx="22578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28"/>
          <p:cNvSpPr txBox="1">
            <a:spLocks noGrp="1"/>
          </p:cNvSpPr>
          <p:nvPr>
            <p:ph type="subTitle" idx="2"/>
          </p:nvPr>
        </p:nvSpPr>
        <p:spPr>
          <a:xfrm>
            <a:off x="3443100" y="3151375"/>
            <a:ext cx="22578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28"/>
          <p:cNvSpPr txBox="1">
            <a:spLocks noGrp="1"/>
          </p:cNvSpPr>
          <p:nvPr>
            <p:ph type="title" idx="3"/>
          </p:nvPr>
        </p:nvSpPr>
        <p:spPr>
          <a:xfrm>
            <a:off x="3443100" y="2739377"/>
            <a:ext cx="22578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28"/>
          <p:cNvSpPr txBox="1">
            <a:spLocks noGrp="1"/>
          </p:cNvSpPr>
          <p:nvPr>
            <p:ph type="subTitle" idx="4"/>
          </p:nvPr>
        </p:nvSpPr>
        <p:spPr>
          <a:xfrm>
            <a:off x="6027037" y="3151375"/>
            <a:ext cx="2257800" cy="7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8"/>
          <p:cNvSpPr txBox="1">
            <a:spLocks noGrp="1"/>
          </p:cNvSpPr>
          <p:nvPr>
            <p:ph type="title" idx="5"/>
          </p:nvPr>
        </p:nvSpPr>
        <p:spPr>
          <a:xfrm>
            <a:off x="6027037" y="2739377"/>
            <a:ext cx="22578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28"/>
          <p:cNvSpPr txBox="1">
            <a:spLocks noGrp="1"/>
          </p:cNvSpPr>
          <p:nvPr>
            <p:ph type="title" idx="6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3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31" name="Google Shape;1231;p3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3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3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3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3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3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3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3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3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3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3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3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3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3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3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3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3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3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3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3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3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3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3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3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3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3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3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3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46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74" r:id="rId5"/>
    <p:sldLayoutId id="214748368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Google Shape;1269;p43"/>
          <p:cNvGrpSpPr/>
          <p:nvPr/>
        </p:nvGrpSpPr>
        <p:grpSpPr>
          <a:xfrm>
            <a:off x="820258" y="757413"/>
            <a:ext cx="5128475" cy="3356250"/>
            <a:chOff x="717125" y="770497"/>
            <a:chExt cx="5128475" cy="3356250"/>
          </a:xfrm>
        </p:grpSpPr>
        <p:sp>
          <p:nvSpPr>
            <p:cNvPr id="1270" name="Google Shape;1270;p43"/>
            <p:cNvSpPr/>
            <p:nvPr/>
          </p:nvSpPr>
          <p:spPr>
            <a:xfrm>
              <a:off x="717700" y="1000747"/>
              <a:ext cx="5127900" cy="31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717125" y="770497"/>
              <a:ext cx="51276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72" name="Google Shape;1272;p4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73" name="Google Shape;1273;p4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74" name="Google Shape;1274;p4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275" name="Google Shape;1275;p4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4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77" name="Google Shape;1277;p4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8" name="Google Shape;1278;p4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9" name="Google Shape;1279;p4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280" name="Google Shape;1280;p4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81" name="Google Shape;1281;p43"/>
          <p:cNvGrpSpPr/>
          <p:nvPr/>
        </p:nvGrpSpPr>
        <p:grpSpPr>
          <a:xfrm>
            <a:off x="1033421" y="3845600"/>
            <a:ext cx="4423800" cy="692875"/>
            <a:chOff x="949425" y="3693200"/>
            <a:chExt cx="4423800" cy="692875"/>
          </a:xfrm>
        </p:grpSpPr>
        <p:grpSp>
          <p:nvGrpSpPr>
            <p:cNvPr id="1282" name="Google Shape;1282;p43"/>
            <p:cNvGrpSpPr/>
            <p:nvPr/>
          </p:nvGrpSpPr>
          <p:grpSpPr>
            <a:xfrm>
              <a:off x="949425" y="3693200"/>
              <a:ext cx="4423800" cy="228900"/>
              <a:chOff x="717138" y="770523"/>
              <a:chExt cx="4423800" cy="228900"/>
            </a:xfrm>
          </p:grpSpPr>
          <p:sp>
            <p:nvSpPr>
              <p:cNvPr id="1283" name="Google Shape;1283;p43"/>
              <p:cNvSpPr/>
              <p:nvPr/>
            </p:nvSpPr>
            <p:spPr>
              <a:xfrm>
                <a:off x="717138" y="770523"/>
                <a:ext cx="4423800" cy="2289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84" name="Google Shape;1284;p43"/>
              <p:cNvGrpSpPr/>
              <p:nvPr/>
            </p:nvGrpSpPr>
            <p:grpSpPr>
              <a:xfrm>
                <a:off x="788325" y="835591"/>
                <a:ext cx="374100" cy="101100"/>
                <a:chOff x="965750" y="594475"/>
                <a:chExt cx="374100" cy="101100"/>
              </a:xfrm>
            </p:grpSpPr>
            <p:grpSp>
              <p:nvGrpSpPr>
                <p:cNvPr id="1285" name="Google Shape;1285;p43"/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1286" name="Google Shape;1286;p43"/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1155CC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cxnSp>
                <p:nvCxnSpPr>
                  <p:cNvPr id="1287" name="Google Shape;1287;p43"/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1155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8" name="Google Shape;1288;p43"/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1155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1289" name="Google Shape;1289;p43"/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90" name="Google Shape;1290;p43"/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291" name="Google Shape;1291;p43"/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292" name="Google Shape;1292;p43"/>
            <p:cNvSpPr/>
            <p:nvPr/>
          </p:nvSpPr>
          <p:spPr>
            <a:xfrm>
              <a:off x="949425" y="3925275"/>
              <a:ext cx="4423800" cy="460800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93" name="Google Shape;1293;p43"/>
          <p:cNvSpPr txBox="1">
            <a:spLocks noGrp="1"/>
          </p:cNvSpPr>
          <p:nvPr>
            <p:ph type="ctrTitle"/>
          </p:nvPr>
        </p:nvSpPr>
        <p:spPr>
          <a:xfrm>
            <a:off x="1033421" y="1293575"/>
            <a:ext cx="4255200" cy="24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Factors That Affect a Country on Sustainable Growth</a:t>
            </a:r>
          </a:p>
        </p:txBody>
      </p:sp>
      <p:sp>
        <p:nvSpPr>
          <p:cNvPr id="1294" name="Google Shape;1294;p43"/>
          <p:cNvSpPr txBox="1">
            <a:spLocks noGrp="1"/>
          </p:cNvSpPr>
          <p:nvPr>
            <p:ph type="subTitle" idx="1"/>
          </p:nvPr>
        </p:nvSpPr>
        <p:spPr>
          <a:xfrm>
            <a:off x="1163459" y="4177825"/>
            <a:ext cx="41115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World Economic Indicator </a:t>
            </a:r>
            <a:endParaRPr dirty="0"/>
          </a:p>
        </p:txBody>
      </p:sp>
      <p:grpSp>
        <p:nvGrpSpPr>
          <p:cNvPr id="1295" name="Google Shape;1295;p43"/>
          <p:cNvGrpSpPr/>
          <p:nvPr/>
        </p:nvGrpSpPr>
        <p:grpSpPr>
          <a:xfrm>
            <a:off x="5288608" y="1356388"/>
            <a:ext cx="3035134" cy="2896325"/>
            <a:chOff x="717125" y="770510"/>
            <a:chExt cx="3035134" cy="2896325"/>
          </a:xfrm>
        </p:grpSpPr>
        <p:sp>
          <p:nvSpPr>
            <p:cNvPr id="1296" name="Google Shape;1296;p43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98" name="Google Shape;1298;p43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99" name="Google Shape;1299;p43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00" name="Google Shape;1300;p43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301" name="Google Shape;1301;p43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2" name="Google Shape;1302;p43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03" name="Google Shape;1303;p43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4" name="Google Shape;1304;p43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5" name="Google Shape;1305;p43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306" name="Google Shape;1306;p43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07" name="Google Shape;1307;p43"/>
          <p:cNvGrpSpPr/>
          <p:nvPr/>
        </p:nvGrpSpPr>
        <p:grpSpPr>
          <a:xfrm>
            <a:off x="5547479" y="1780256"/>
            <a:ext cx="2517393" cy="2257187"/>
            <a:chOff x="6801850" y="3605680"/>
            <a:chExt cx="2654358" cy="2379994"/>
          </a:xfrm>
        </p:grpSpPr>
        <p:sp>
          <p:nvSpPr>
            <p:cNvPr id="1308" name="Google Shape;1308;p43"/>
            <p:cNvSpPr/>
            <p:nvPr/>
          </p:nvSpPr>
          <p:spPr>
            <a:xfrm>
              <a:off x="6989655" y="3605680"/>
              <a:ext cx="2466553" cy="2372581"/>
            </a:xfrm>
            <a:custGeom>
              <a:avLst/>
              <a:gdLst/>
              <a:ahLst/>
              <a:cxnLst/>
              <a:rect l="l" t="t" r="r" b="b"/>
              <a:pathLst>
                <a:path w="56459" h="54308" extrusionOk="0">
                  <a:moveTo>
                    <a:pt x="29295" y="0"/>
                  </a:moveTo>
                  <a:cubicBezTo>
                    <a:pt x="18300" y="0"/>
                    <a:pt x="8408" y="6620"/>
                    <a:pt x="4186" y="16778"/>
                  </a:cubicBezTo>
                  <a:cubicBezTo>
                    <a:pt x="1" y="26898"/>
                    <a:pt x="2321" y="38577"/>
                    <a:pt x="10082" y="46338"/>
                  </a:cubicBezTo>
                  <a:cubicBezTo>
                    <a:pt x="15278" y="51533"/>
                    <a:pt x="22229" y="54308"/>
                    <a:pt x="29304" y="54308"/>
                  </a:cubicBezTo>
                  <a:cubicBezTo>
                    <a:pt x="32798" y="54308"/>
                    <a:pt x="36323" y="53631"/>
                    <a:pt x="39681" y="52235"/>
                  </a:cubicBezTo>
                  <a:cubicBezTo>
                    <a:pt x="49839" y="48012"/>
                    <a:pt x="56458" y="38121"/>
                    <a:pt x="56458" y="27164"/>
                  </a:cubicBezTo>
                  <a:cubicBezTo>
                    <a:pt x="56458" y="12137"/>
                    <a:pt x="44284" y="0"/>
                    <a:pt x="292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252250" y="4944426"/>
              <a:ext cx="653259" cy="504460"/>
            </a:xfrm>
            <a:custGeom>
              <a:avLst/>
              <a:gdLst/>
              <a:ahLst/>
              <a:cxnLst/>
              <a:rect l="l" t="t" r="r" b="b"/>
              <a:pathLst>
                <a:path w="14953" h="11547" extrusionOk="0">
                  <a:moveTo>
                    <a:pt x="5807" y="0"/>
                  </a:moveTo>
                  <a:cubicBezTo>
                    <a:pt x="5717" y="0"/>
                    <a:pt x="5631" y="19"/>
                    <a:pt x="5555" y="57"/>
                  </a:cubicBezTo>
                  <a:cubicBezTo>
                    <a:pt x="5498" y="38"/>
                    <a:pt x="5431" y="29"/>
                    <a:pt x="5365" y="29"/>
                  </a:cubicBezTo>
                  <a:cubicBezTo>
                    <a:pt x="5298" y="29"/>
                    <a:pt x="5232" y="38"/>
                    <a:pt x="5175" y="57"/>
                  </a:cubicBezTo>
                  <a:lnTo>
                    <a:pt x="952" y="1313"/>
                  </a:lnTo>
                  <a:cubicBezTo>
                    <a:pt x="343" y="1503"/>
                    <a:pt x="1" y="2150"/>
                    <a:pt x="191" y="2720"/>
                  </a:cubicBezTo>
                  <a:lnTo>
                    <a:pt x="229" y="2834"/>
                  </a:lnTo>
                  <a:lnTo>
                    <a:pt x="2588" y="11546"/>
                  </a:lnTo>
                  <a:lnTo>
                    <a:pt x="8713" y="10938"/>
                  </a:lnTo>
                  <a:lnTo>
                    <a:pt x="7648" y="5003"/>
                  </a:lnTo>
                  <a:lnTo>
                    <a:pt x="7648" y="5003"/>
                  </a:lnTo>
                  <a:cubicBezTo>
                    <a:pt x="8142" y="5459"/>
                    <a:pt x="8523" y="5764"/>
                    <a:pt x="8523" y="5764"/>
                  </a:cubicBezTo>
                  <a:lnTo>
                    <a:pt x="14800" y="6715"/>
                  </a:lnTo>
                  <a:lnTo>
                    <a:pt x="14952" y="5459"/>
                  </a:lnTo>
                  <a:lnTo>
                    <a:pt x="9968" y="3595"/>
                  </a:lnTo>
                  <a:cubicBezTo>
                    <a:pt x="9968" y="3595"/>
                    <a:pt x="7419" y="628"/>
                    <a:pt x="6088" y="57"/>
                  </a:cubicBezTo>
                  <a:cubicBezTo>
                    <a:pt x="5993" y="19"/>
                    <a:pt x="5898" y="0"/>
                    <a:pt x="58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7330360" y="4909478"/>
              <a:ext cx="88161" cy="90957"/>
            </a:xfrm>
            <a:custGeom>
              <a:avLst/>
              <a:gdLst/>
              <a:ahLst/>
              <a:cxnLst/>
              <a:rect l="l" t="t" r="r" b="b"/>
              <a:pathLst>
                <a:path w="2018" h="2082" extrusionOk="0">
                  <a:moveTo>
                    <a:pt x="1223" y="1"/>
                  </a:moveTo>
                  <a:cubicBezTo>
                    <a:pt x="1184" y="1"/>
                    <a:pt x="1144" y="7"/>
                    <a:pt x="1104" y="20"/>
                  </a:cubicBezTo>
                  <a:lnTo>
                    <a:pt x="343" y="248"/>
                  </a:lnTo>
                  <a:cubicBezTo>
                    <a:pt x="115" y="324"/>
                    <a:pt x="1" y="591"/>
                    <a:pt x="77" y="819"/>
                  </a:cubicBezTo>
                  <a:lnTo>
                    <a:pt x="343" y="1732"/>
                  </a:lnTo>
                  <a:cubicBezTo>
                    <a:pt x="410" y="1965"/>
                    <a:pt x="593" y="2082"/>
                    <a:pt x="816" y="2082"/>
                  </a:cubicBezTo>
                  <a:cubicBezTo>
                    <a:pt x="848" y="2082"/>
                    <a:pt x="881" y="2079"/>
                    <a:pt x="914" y="2075"/>
                  </a:cubicBezTo>
                  <a:lnTo>
                    <a:pt x="1637" y="1846"/>
                  </a:lnTo>
                  <a:cubicBezTo>
                    <a:pt x="1865" y="1770"/>
                    <a:pt x="2017" y="1504"/>
                    <a:pt x="1903" y="1276"/>
                  </a:cubicBezTo>
                  <a:lnTo>
                    <a:pt x="1637" y="363"/>
                  </a:lnTo>
                  <a:cubicBezTo>
                    <a:pt x="1574" y="143"/>
                    <a:pt x="1407" y="1"/>
                    <a:pt x="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7237309" y="4770732"/>
              <a:ext cx="201137" cy="172915"/>
            </a:xfrm>
            <a:custGeom>
              <a:avLst/>
              <a:gdLst/>
              <a:ahLst/>
              <a:cxnLst/>
              <a:rect l="l" t="t" r="r" b="b"/>
              <a:pathLst>
                <a:path w="4604" h="3958" extrusionOk="0">
                  <a:moveTo>
                    <a:pt x="2663" y="0"/>
                  </a:moveTo>
                  <a:cubicBezTo>
                    <a:pt x="0" y="0"/>
                    <a:pt x="0" y="3957"/>
                    <a:pt x="2663" y="3957"/>
                  </a:cubicBezTo>
                  <a:cubicBezTo>
                    <a:pt x="3729" y="3957"/>
                    <a:pt x="4604" y="3843"/>
                    <a:pt x="4604" y="2778"/>
                  </a:cubicBezTo>
                  <a:cubicBezTo>
                    <a:pt x="4604" y="1674"/>
                    <a:pt x="3729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7235824" y="4755180"/>
              <a:ext cx="287376" cy="185235"/>
            </a:xfrm>
            <a:custGeom>
              <a:avLst/>
              <a:gdLst/>
              <a:ahLst/>
              <a:cxnLst/>
              <a:rect l="l" t="t" r="r" b="b"/>
              <a:pathLst>
                <a:path w="6578" h="4240" extrusionOk="0">
                  <a:moveTo>
                    <a:pt x="2074" y="0"/>
                  </a:moveTo>
                  <a:cubicBezTo>
                    <a:pt x="1913" y="0"/>
                    <a:pt x="1799" y="5"/>
                    <a:pt x="1746" y="14"/>
                  </a:cubicBezTo>
                  <a:cubicBezTo>
                    <a:pt x="1328" y="90"/>
                    <a:pt x="339" y="1155"/>
                    <a:pt x="186" y="1916"/>
                  </a:cubicBezTo>
                  <a:cubicBezTo>
                    <a:pt x="1" y="2660"/>
                    <a:pt x="723" y="4239"/>
                    <a:pt x="1466" y="4239"/>
                  </a:cubicBezTo>
                  <a:cubicBezTo>
                    <a:pt x="1484" y="4239"/>
                    <a:pt x="1501" y="4239"/>
                    <a:pt x="1518" y="4237"/>
                  </a:cubicBezTo>
                  <a:cubicBezTo>
                    <a:pt x="2262" y="4125"/>
                    <a:pt x="2242" y="3323"/>
                    <a:pt x="1956" y="3323"/>
                  </a:cubicBezTo>
                  <a:cubicBezTo>
                    <a:pt x="1950" y="3323"/>
                    <a:pt x="1943" y="3323"/>
                    <a:pt x="1936" y="3324"/>
                  </a:cubicBezTo>
                  <a:cubicBezTo>
                    <a:pt x="1594" y="3324"/>
                    <a:pt x="1252" y="3096"/>
                    <a:pt x="1404" y="2715"/>
                  </a:cubicBezTo>
                  <a:cubicBezTo>
                    <a:pt x="1518" y="2449"/>
                    <a:pt x="1746" y="2297"/>
                    <a:pt x="2013" y="2297"/>
                  </a:cubicBezTo>
                  <a:cubicBezTo>
                    <a:pt x="2127" y="2259"/>
                    <a:pt x="1936" y="1612"/>
                    <a:pt x="1936" y="1612"/>
                  </a:cubicBezTo>
                  <a:lnTo>
                    <a:pt x="6578" y="204"/>
                  </a:lnTo>
                  <a:cubicBezTo>
                    <a:pt x="6578" y="204"/>
                    <a:pt x="3199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357227" y="4876451"/>
              <a:ext cx="144387" cy="143382"/>
            </a:xfrm>
            <a:custGeom>
              <a:avLst/>
              <a:gdLst/>
              <a:ahLst/>
              <a:cxnLst/>
              <a:rect l="l" t="t" r="r" b="b"/>
              <a:pathLst>
                <a:path w="3305" h="3282" extrusionOk="0">
                  <a:moveTo>
                    <a:pt x="1022" y="319"/>
                  </a:moveTo>
                  <a:cubicBezTo>
                    <a:pt x="1232" y="319"/>
                    <a:pt x="1438" y="449"/>
                    <a:pt x="1554" y="624"/>
                  </a:cubicBezTo>
                  <a:lnTo>
                    <a:pt x="413" y="966"/>
                  </a:lnTo>
                  <a:cubicBezTo>
                    <a:pt x="375" y="700"/>
                    <a:pt x="565" y="434"/>
                    <a:pt x="831" y="358"/>
                  </a:cubicBezTo>
                  <a:cubicBezTo>
                    <a:pt x="894" y="331"/>
                    <a:pt x="958" y="319"/>
                    <a:pt x="1022" y="319"/>
                  </a:cubicBezTo>
                  <a:close/>
                  <a:moveTo>
                    <a:pt x="1037" y="0"/>
                  </a:moveTo>
                  <a:cubicBezTo>
                    <a:pt x="520" y="0"/>
                    <a:pt x="0" y="425"/>
                    <a:pt x="71" y="1080"/>
                  </a:cubicBezTo>
                  <a:cubicBezTo>
                    <a:pt x="71" y="1080"/>
                    <a:pt x="322" y="3281"/>
                    <a:pt x="1454" y="3281"/>
                  </a:cubicBezTo>
                  <a:cubicBezTo>
                    <a:pt x="1567" y="3281"/>
                    <a:pt x="1689" y="3259"/>
                    <a:pt x="1821" y="3211"/>
                  </a:cubicBezTo>
                  <a:cubicBezTo>
                    <a:pt x="3304" y="2678"/>
                    <a:pt x="1859" y="548"/>
                    <a:pt x="1859" y="548"/>
                  </a:cubicBezTo>
                  <a:cubicBezTo>
                    <a:pt x="1683" y="167"/>
                    <a:pt x="1360" y="0"/>
                    <a:pt x="10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7267234" y="5422216"/>
              <a:ext cx="370645" cy="523595"/>
            </a:xfrm>
            <a:custGeom>
              <a:avLst/>
              <a:gdLst/>
              <a:ahLst/>
              <a:cxnLst/>
              <a:rect l="l" t="t" r="r" b="b"/>
              <a:pathLst>
                <a:path w="8484" h="11985" extrusionOk="0">
                  <a:moveTo>
                    <a:pt x="8370" y="1"/>
                  </a:moveTo>
                  <a:cubicBezTo>
                    <a:pt x="8370" y="1"/>
                    <a:pt x="2245" y="457"/>
                    <a:pt x="2245" y="609"/>
                  </a:cubicBezTo>
                  <a:cubicBezTo>
                    <a:pt x="2245" y="1484"/>
                    <a:pt x="3120" y="6012"/>
                    <a:pt x="3120" y="6012"/>
                  </a:cubicBezTo>
                  <a:lnTo>
                    <a:pt x="0" y="10044"/>
                  </a:lnTo>
                  <a:lnTo>
                    <a:pt x="647" y="11110"/>
                  </a:lnTo>
                  <a:lnTo>
                    <a:pt x="5364" y="7001"/>
                  </a:lnTo>
                  <a:lnTo>
                    <a:pt x="5288" y="1827"/>
                  </a:lnTo>
                  <a:lnTo>
                    <a:pt x="6125" y="1827"/>
                  </a:lnTo>
                  <a:cubicBezTo>
                    <a:pt x="6430" y="5441"/>
                    <a:pt x="7305" y="11985"/>
                    <a:pt x="7305" y="11985"/>
                  </a:cubicBezTo>
                  <a:lnTo>
                    <a:pt x="8484" y="1198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586315" y="5944084"/>
              <a:ext cx="114723" cy="39930"/>
            </a:xfrm>
            <a:custGeom>
              <a:avLst/>
              <a:gdLst/>
              <a:ahLst/>
              <a:cxnLst/>
              <a:rect l="l" t="t" r="r" b="b"/>
              <a:pathLst>
                <a:path w="2626" h="914" extrusionOk="0">
                  <a:moveTo>
                    <a:pt x="1" y="1"/>
                  </a:moveTo>
                  <a:lnTo>
                    <a:pt x="1" y="914"/>
                  </a:lnTo>
                  <a:lnTo>
                    <a:pt x="2397" y="914"/>
                  </a:lnTo>
                  <a:cubicBezTo>
                    <a:pt x="2550" y="914"/>
                    <a:pt x="2626" y="571"/>
                    <a:pt x="2473" y="495"/>
                  </a:cubicBezTo>
                  <a:lnTo>
                    <a:pt x="11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7233989" y="5860994"/>
              <a:ext cx="76497" cy="111709"/>
            </a:xfrm>
            <a:custGeom>
              <a:avLst/>
              <a:gdLst/>
              <a:ahLst/>
              <a:cxnLst/>
              <a:rect l="l" t="t" r="r" b="b"/>
              <a:pathLst>
                <a:path w="1751" h="2557" extrusionOk="0">
                  <a:moveTo>
                    <a:pt x="761" y="0"/>
                  </a:moveTo>
                  <a:lnTo>
                    <a:pt x="0" y="495"/>
                  </a:lnTo>
                  <a:lnTo>
                    <a:pt x="1332" y="2511"/>
                  </a:lnTo>
                  <a:cubicBezTo>
                    <a:pt x="1353" y="2543"/>
                    <a:pt x="1394" y="2557"/>
                    <a:pt x="1442" y="2557"/>
                  </a:cubicBezTo>
                  <a:cubicBezTo>
                    <a:pt x="1570" y="2557"/>
                    <a:pt x="1750" y="2459"/>
                    <a:pt x="1750" y="2321"/>
                  </a:cubicBezTo>
                  <a:lnTo>
                    <a:pt x="1408" y="99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7558050" y="5074871"/>
              <a:ext cx="51595" cy="139669"/>
            </a:xfrm>
            <a:custGeom>
              <a:avLst/>
              <a:gdLst/>
              <a:ahLst/>
              <a:cxnLst/>
              <a:rect l="l" t="t" r="r" b="b"/>
              <a:pathLst>
                <a:path w="1181" h="3197" extrusionOk="0">
                  <a:moveTo>
                    <a:pt x="77" y="1"/>
                  </a:moveTo>
                  <a:lnTo>
                    <a:pt x="1" y="39"/>
                  </a:lnTo>
                  <a:lnTo>
                    <a:pt x="1066" y="3196"/>
                  </a:lnTo>
                  <a:lnTo>
                    <a:pt x="1180" y="315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8696544" y="4680172"/>
              <a:ext cx="59852" cy="72303"/>
            </a:xfrm>
            <a:custGeom>
              <a:avLst/>
              <a:gdLst/>
              <a:ahLst/>
              <a:cxnLst/>
              <a:rect l="l" t="t" r="r" b="b"/>
              <a:pathLst>
                <a:path w="1370" h="1655" extrusionOk="0">
                  <a:moveTo>
                    <a:pt x="856" y="1"/>
                  </a:moveTo>
                  <a:cubicBezTo>
                    <a:pt x="626" y="1"/>
                    <a:pt x="341" y="210"/>
                    <a:pt x="190" y="285"/>
                  </a:cubicBezTo>
                  <a:cubicBezTo>
                    <a:pt x="0" y="399"/>
                    <a:pt x="76" y="1084"/>
                    <a:pt x="228" y="1351"/>
                  </a:cubicBezTo>
                  <a:lnTo>
                    <a:pt x="419" y="1655"/>
                  </a:lnTo>
                  <a:lnTo>
                    <a:pt x="1370" y="1122"/>
                  </a:lnTo>
                  <a:lnTo>
                    <a:pt x="1141" y="209"/>
                  </a:lnTo>
                  <a:cubicBezTo>
                    <a:pt x="1077" y="55"/>
                    <a:pt x="974" y="1"/>
                    <a:pt x="8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8914230" y="5370710"/>
              <a:ext cx="270994" cy="575102"/>
            </a:xfrm>
            <a:custGeom>
              <a:avLst/>
              <a:gdLst/>
              <a:ahLst/>
              <a:cxnLst/>
              <a:rect l="l" t="t" r="r" b="b"/>
              <a:pathLst>
                <a:path w="6203" h="13164" extrusionOk="0">
                  <a:moveTo>
                    <a:pt x="1" y="0"/>
                  </a:moveTo>
                  <a:lnTo>
                    <a:pt x="191" y="13164"/>
                  </a:lnTo>
                  <a:lnTo>
                    <a:pt x="1370" y="13164"/>
                  </a:lnTo>
                  <a:cubicBezTo>
                    <a:pt x="1370" y="13164"/>
                    <a:pt x="2245" y="6544"/>
                    <a:pt x="2588" y="2892"/>
                  </a:cubicBezTo>
                  <a:lnTo>
                    <a:pt x="3387" y="2892"/>
                  </a:lnTo>
                  <a:lnTo>
                    <a:pt x="3653" y="13164"/>
                  </a:lnTo>
                  <a:lnTo>
                    <a:pt x="4832" y="13164"/>
                  </a:lnTo>
                  <a:cubicBezTo>
                    <a:pt x="4832" y="13164"/>
                    <a:pt x="6202" y="2854"/>
                    <a:pt x="6164" y="837"/>
                  </a:cubicBezTo>
                  <a:cubicBezTo>
                    <a:pt x="6202" y="571"/>
                    <a:pt x="6202" y="267"/>
                    <a:pt x="62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8879325" y="4958537"/>
              <a:ext cx="344126" cy="412235"/>
            </a:xfrm>
            <a:custGeom>
              <a:avLst/>
              <a:gdLst/>
              <a:ahLst/>
              <a:cxnLst/>
              <a:rect l="l" t="t" r="r" b="b"/>
              <a:pathLst>
                <a:path w="7877" h="9436" extrusionOk="0">
                  <a:moveTo>
                    <a:pt x="1485" y="0"/>
                  </a:moveTo>
                  <a:cubicBezTo>
                    <a:pt x="648" y="0"/>
                    <a:pt x="1" y="571"/>
                    <a:pt x="39" y="1218"/>
                  </a:cubicBezTo>
                  <a:lnTo>
                    <a:pt x="800" y="9435"/>
                  </a:lnTo>
                  <a:lnTo>
                    <a:pt x="7001" y="9435"/>
                  </a:lnTo>
                  <a:lnTo>
                    <a:pt x="7800" y="1218"/>
                  </a:lnTo>
                  <a:cubicBezTo>
                    <a:pt x="7876" y="571"/>
                    <a:pt x="7229" y="0"/>
                    <a:pt x="639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9266599" y="4616566"/>
              <a:ext cx="54871" cy="66143"/>
            </a:xfrm>
            <a:custGeom>
              <a:avLst/>
              <a:gdLst/>
              <a:ahLst/>
              <a:cxnLst/>
              <a:rect l="l" t="t" r="r" b="b"/>
              <a:pathLst>
                <a:path w="1256" h="1514" extrusionOk="0">
                  <a:moveTo>
                    <a:pt x="385" y="1"/>
                  </a:moveTo>
                  <a:cubicBezTo>
                    <a:pt x="190" y="1"/>
                    <a:pt x="19" y="67"/>
                    <a:pt x="0" y="296"/>
                  </a:cubicBezTo>
                  <a:lnTo>
                    <a:pt x="0" y="1247"/>
                  </a:lnTo>
                  <a:lnTo>
                    <a:pt x="1065" y="1513"/>
                  </a:lnTo>
                  <a:lnTo>
                    <a:pt x="1180" y="1133"/>
                  </a:lnTo>
                  <a:cubicBezTo>
                    <a:pt x="1256" y="828"/>
                    <a:pt x="1142" y="182"/>
                    <a:pt x="913" y="105"/>
                  </a:cubicBezTo>
                  <a:cubicBezTo>
                    <a:pt x="799" y="67"/>
                    <a:pt x="580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8857745" y="5945744"/>
              <a:ext cx="116384" cy="39930"/>
            </a:xfrm>
            <a:custGeom>
              <a:avLst/>
              <a:gdLst/>
              <a:ahLst/>
              <a:cxnLst/>
              <a:rect l="l" t="t" r="r" b="b"/>
              <a:pathLst>
                <a:path w="2664" h="914" extrusionOk="0">
                  <a:moveTo>
                    <a:pt x="1446" y="1"/>
                  </a:moveTo>
                  <a:lnTo>
                    <a:pt x="153" y="495"/>
                  </a:lnTo>
                  <a:cubicBezTo>
                    <a:pt x="0" y="571"/>
                    <a:pt x="76" y="914"/>
                    <a:pt x="229" y="914"/>
                  </a:cubicBezTo>
                  <a:lnTo>
                    <a:pt x="2663" y="914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9012305" y="5945744"/>
              <a:ext cx="114723" cy="39930"/>
            </a:xfrm>
            <a:custGeom>
              <a:avLst/>
              <a:gdLst/>
              <a:ahLst/>
              <a:cxnLst/>
              <a:rect l="l" t="t" r="r" b="b"/>
              <a:pathLst>
                <a:path w="2626" h="914" extrusionOk="0">
                  <a:moveTo>
                    <a:pt x="1446" y="1"/>
                  </a:moveTo>
                  <a:lnTo>
                    <a:pt x="115" y="495"/>
                  </a:lnTo>
                  <a:cubicBezTo>
                    <a:pt x="0" y="571"/>
                    <a:pt x="39" y="914"/>
                    <a:pt x="191" y="914"/>
                  </a:cubicBezTo>
                  <a:lnTo>
                    <a:pt x="2626" y="91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8708864" y="4668115"/>
              <a:ext cx="652516" cy="702670"/>
            </a:xfrm>
            <a:custGeom>
              <a:avLst/>
              <a:gdLst/>
              <a:ahLst/>
              <a:cxnLst/>
              <a:rect l="l" t="t" r="r" b="b"/>
              <a:pathLst>
                <a:path w="14936" h="16084" extrusionOk="0">
                  <a:moveTo>
                    <a:pt x="12887" y="1"/>
                  </a:moveTo>
                  <a:cubicBezTo>
                    <a:pt x="12785" y="1"/>
                    <a:pt x="12720" y="10"/>
                    <a:pt x="12729" y="29"/>
                  </a:cubicBezTo>
                  <a:lnTo>
                    <a:pt x="12425" y="4061"/>
                  </a:lnTo>
                  <a:cubicBezTo>
                    <a:pt x="12425" y="4061"/>
                    <a:pt x="10523" y="6534"/>
                    <a:pt x="10294" y="6648"/>
                  </a:cubicBezTo>
                  <a:lnTo>
                    <a:pt x="5349" y="6648"/>
                  </a:lnTo>
                  <a:cubicBezTo>
                    <a:pt x="5196" y="6648"/>
                    <a:pt x="5044" y="6648"/>
                    <a:pt x="4892" y="6686"/>
                  </a:cubicBezTo>
                  <a:cubicBezTo>
                    <a:pt x="3941" y="6192"/>
                    <a:pt x="2419" y="5317"/>
                    <a:pt x="2419" y="5317"/>
                  </a:cubicBezTo>
                  <a:lnTo>
                    <a:pt x="1126" y="1360"/>
                  </a:lnTo>
                  <a:cubicBezTo>
                    <a:pt x="1126" y="1348"/>
                    <a:pt x="1112" y="1342"/>
                    <a:pt x="1089" y="1342"/>
                  </a:cubicBezTo>
                  <a:cubicBezTo>
                    <a:pt x="894" y="1342"/>
                    <a:pt x="1" y="1727"/>
                    <a:pt x="137" y="1931"/>
                  </a:cubicBezTo>
                  <a:cubicBezTo>
                    <a:pt x="365" y="2349"/>
                    <a:pt x="137" y="5811"/>
                    <a:pt x="1354" y="7143"/>
                  </a:cubicBezTo>
                  <a:cubicBezTo>
                    <a:pt x="1811" y="7600"/>
                    <a:pt x="3180" y="8817"/>
                    <a:pt x="4093" y="9540"/>
                  </a:cubicBezTo>
                  <a:lnTo>
                    <a:pt x="4702" y="16083"/>
                  </a:lnTo>
                  <a:lnTo>
                    <a:pt x="10865" y="16083"/>
                  </a:lnTo>
                  <a:lnTo>
                    <a:pt x="11550" y="9083"/>
                  </a:lnTo>
                  <a:cubicBezTo>
                    <a:pt x="12463" y="8018"/>
                    <a:pt x="13338" y="6839"/>
                    <a:pt x="14099" y="5621"/>
                  </a:cubicBezTo>
                  <a:cubicBezTo>
                    <a:pt x="14936" y="4023"/>
                    <a:pt x="13718" y="752"/>
                    <a:pt x="13832" y="295"/>
                  </a:cubicBezTo>
                  <a:cubicBezTo>
                    <a:pt x="13890" y="93"/>
                    <a:pt x="13206" y="1"/>
                    <a:pt x="1288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9004004" y="4891960"/>
              <a:ext cx="91438" cy="103190"/>
            </a:xfrm>
            <a:custGeom>
              <a:avLst/>
              <a:gdLst/>
              <a:ahLst/>
              <a:cxnLst/>
              <a:rect l="l" t="t" r="r" b="b"/>
              <a:pathLst>
                <a:path w="2093" h="2362" extrusionOk="0">
                  <a:moveTo>
                    <a:pt x="1620" y="1"/>
                  </a:moveTo>
                  <a:cubicBezTo>
                    <a:pt x="1557" y="1"/>
                    <a:pt x="1497" y="3"/>
                    <a:pt x="1446" y="3"/>
                  </a:cubicBezTo>
                  <a:lnTo>
                    <a:pt x="647" y="3"/>
                  </a:lnTo>
                  <a:cubicBezTo>
                    <a:pt x="419" y="3"/>
                    <a:pt x="0" y="231"/>
                    <a:pt x="0" y="459"/>
                  </a:cubicBezTo>
                  <a:lnTo>
                    <a:pt x="0" y="1410"/>
                  </a:lnTo>
                  <a:cubicBezTo>
                    <a:pt x="0" y="1943"/>
                    <a:pt x="419" y="2361"/>
                    <a:pt x="951" y="2361"/>
                  </a:cubicBezTo>
                  <a:lnTo>
                    <a:pt x="989" y="2361"/>
                  </a:lnTo>
                  <a:cubicBezTo>
                    <a:pt x="2093" y="2361"/>
                    <a:pt x="2093" y="1639"/>
                    <a:pt x="2093" y="1448"/>
                  </a:cubicBezTo>
                  <a:lnTo>
                    <a:pt x="2093" y="231"/>
                  </a:lnTo>
                  <a:cubicBezTo>
                    <a:pt x="2093" y="24"/>
                    <a:pt x="1840" y="1"/>
                    <a:pt x="16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8960799" y="4744783"/>
              <a:ext cx="215991" cy="182657"/>
            </a:xfrm>
            <a:custGeom>
              <a:avLst/>
              <a:gdLst/>
              <a:ahLst/>
              <a:cxnLst/>
              <a:rect l="l" t="t" r="r" b="b"/>
              <a:pathLst>
                <a:path w="4944" h="4181" extrusionOk="0">
                  <a:moveTo>
                    <a:pt x="2103" y="1"/>
                  </a:moveTo>
                  <a:cubicBezTo>
                    <a:pt x="1896" y="1"/>
                    <a:pt x="1677" y="32"/>
                    <a:pt x="1446" y="100"/>
                  </a:cubicBezTo>
                  <a:cubicBezTo>
                    <a:pt x="381" y="404"/>
                    <a:pt x="0" y="2306"/>
                    <a:pt x="343" y="3372"/>
                  </a:cubicBezTo>
                  <a:cubicBezTo>
                    <a:pt x="517" y="3983"/>
                    <a:pt x="880" y="4181"/>
                    <a:pt x="1359" y="4181"/>
                  </a:cubicBezTo>
                  <a:cubicBezTo>
                    <a:pt x="1714" y="4181"/>
                    <a:pt x="2133" y="4072"/>
                    <a:pt x="2587" y="3942"/>
                  </a:cubicBezTo>
                  <a:cubicBezTo>
                    <a:pt x="4943" y="3249"/>
                    <a:pt x="4207" y="1"/>
                    <a:pt x="21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8914230" y="4722459"/>
              <a:ext cx="252688" cy="175449"/>
            </a:xfrm>
            <a:custGeom>
              <a:avLst/>
              <a:gdLst/>
              <a:ahLst/>
              <a:cxnLst/>
              <a:rect l="l" t="t" r="r" b="b"/>
              <a:pathLst>
                <a:path w="5784" h="4016" extrusionOk="0">
                  <a:moveTo>
                    <a:pt x="3347" y="1"/>
                  </a:moveTo>
                  <a:cubicBezTo>
                    <a:pt x="3334" y="1"/>
                    <a:pt x="3322" y="1"/>
                    <a:pt x="3311" y="2"/>
                  </a:cubicBezTo>
                  <a:cubicBezTo>
                    <a:pt x="2892" y="40"/>
                    <a:pt x="1" y="1600"/>
                    <a:pt x="1" y="1600"/>
                  </a:cubicBezTo>
                  <a:lnTo>
                    <a:pt x="3615" y="1600"/>
                  </a:lnTo>
                  <a:cubicBezTo>
                    <a:pt x="3615" y="1600"/>
                    <a:pt x="3615" y="2285"/>
                    <a:pt x="3729" y="2285"/>
                  </a:cubicBezTo>
                  <a:cubicBezTo>
                    <a:pt x="3788" y="2265"/>
                    <a:pt x="3852" y="2256"/>
                    <a:pt x="3918" y="2256"/>
                  </a:cubicBezTo>
                  <a:cubicBezTo>
                    <a:pt x="4107" y="2256"/>
                    <a:pt x="4311" y="2334"/>
                    <a:pt x="4452" y="2475"/>
                  </a:cubicBezTo>
                  <a:cubicBezTo>
                    <a:pt x="4718" y="2817"/>
                    <a:pt x="4414" y="3160"/>
                    <a:pt x="4110" y="3236"/>
                  </a:cubicBezTo>
                  <a:cubicBezTo>
                    <a:pt x="3796" y="3306"/>
                    <a:pt x="3962" y="4015"/>
                    <a:pt x="4578" y="4015"/>
                  </a:cubicBezTo>
                  <a:cubicBezTo>
                    <a:pt x="4634" y="4015"/>
                    <a:pt x="4693" y="4009"/>
                    <a:pt x="4756" y="3997"/>
                  </a:cubicBezTo>
                  <a:cubicBezTo>
                    <a:pt x="5517" y="3845"/>
                    <a:pt x="5784" y="2057"/>
                    <a:pt x="5403" y="1372"/>
                  </a:cubicBezTo>
                  <a:cubicBezTo>
                    <a:pt x="5032" y="704"/>
                    <a:pt x="3830" y="1"/>
                    <a:pt x="33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6801850" y="3763560"/>
              <a:ext cx="2647725" cy="2154056"/>
            </a:xfrm>
            <a:custGeom>
              <a:avLst/>
              <a:gdLst/>
              <a:ahLst/>
              <a:cxnLst/>
              <a:rect l="l" t="t" r="r" b="b"/>
              <a:pathLst>
                <a:path w="60606" h="49306" extrusionOk="0">
                  <a:moveTo>
                    <a:pt x="60605" y="1"/>
                  </a:moveTo>
                  <a:lnTo>
                    <a:pt x="40518" y="5707"/>
                  </a:lnTo>
                  <a:lnTo>
                    <a:pt x="46795" y="11528"/>
                  </a:lnTo>
                  <a:lnTo>
                    <a:pt x="24729" y="34393"/>
                  </a:lnTo>
                  <a:lnTo>
                    <a:pt x="17463" y="27050"/>
                  </a:lnTo>
                  <a:lnTo>
                    <a:pt x="1" y="45844"/>
                  </a:lnTo>
                  <a:lnTo>
                    <a:pt x="3805" y="49306"/>
                  </a:lnTo>
                  <a:lnTo>
                    <a:pt x="17577" y="34278"/>
                  </a:lnTo>
                  <a:lnTo>
                    <a:pt x="21343" y="37931"/>
                  </a:lnTo>
                  <a:lnTo>
                    <a:pt x="21305" y="37969"/>
                  </a:lnTo>
                  <a:lnTo>
                    <a:pt x="24882" y="41431"/>
                  </a:lnTo>
                  <a:lnTo>
                    <a:pt x="50409" y="14876"/>
                  </a:lnTo>
                  <a:lnTo>
                    <a:pt x="56763" y="20773"/>
                  </a:lnTo>
                  <a:lnTo>
                    <a:pt x="6060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7246876" y="5013965"/>
              <a:ext cx="455442" cy="283095"/>
            </a:xfrm>
            <a:custGeom>
              <a:avLst/>
              <a:gdLst/>
              <a:ahLst/>
              <a:cxnLst/>
              <a:rect l="l" t="t" r="r" b="b"/>
              <a:pathLst>
                <a:path w="10425" h="6480" extrusionOk="0">
                  <a:moveTo>
                    <a:pt x="844" y="0"/>
                  </a:moveTo>
                  <a:cubicBezTo>
                    <a:pt x="815" y="0"/>
                    <a:pt x="787" y="4"/>
                    <a:pt x="761" y="12"/>
                  </a:cubicBezTo>
                  <a:cubicBezTo>
                    <a:pt x="0" y="240"/>
                    <a:pt x="228" y="1305"/>
                    <a:pt x="609" y="2561"/>
                  </a:cubicBezTo>
                  <a:cubicBezTo>
                    <a:pt x="989" y="3816"/>
                    <a:pt x="3386" y="6479"/>
                    <a:pt x="3386" y="6479"/>
                  </a:cubicBezTo>
                  <a:lnTo>
                    <a:pt x="10272" y="6061"/>
                  </a:lnTo>
                  <a:lnTo>
                    <a:pt x="10424" y="4805"/>
                  </a:lnTo>
                  <a:lnTo>
                    <a:pt x="4794" y="4121"/>
                  </a:lnTo>
                  <a:cubicBezTo>
                    <a:pt x="4794" y="4121"/>
                    <a:pt x="1820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7685612" y="5222022"/>
              <a:ext cx="74837" cy="58192"/>
            </a:xfrm>
            <a:custGeom>
              <a:avLst/>
              <a:gdLst/>
              <a:ahLst/>
              <a:cxnLst/>
              <a:rect l="l" t="t" r="r" b="b"/>
              <a:pathLst>
                <a:path w="1713" h="1332" extrusionOk="0">
                  <a:moveTo>
                    <a:pt x="191" y="0"/>
                  </a:moveTo>
                  <a:lnTo>
                    <a:pt x="1" y="1332"/>
                  </a:lnTo>
                  <a:cubicBezTo>
                    <a:pt x="1" y="1332"/>
                    <a:pt x="1485" y="1104"/>
                    <a:pt x="1637" y="761"/>
                  </a:cubicBezTo>
                  <a:cubicBezTo>
                    <a:pt x="1713" y="609"/>
                    <a:pt x="1675" y="381"/>
                    <a:pt x="1523" y="305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7898755" y="5182906"/>
              <a:ext cx="74837" cy="54871"/>
            </a:xfrm>
            <a:custGeom>
              <a:avLst/>
              <a:gdLst/>
              <a:ahLst/>
              <a:cxnLst/>
              <a:rect l="l" t="t" r="r" b="b"/>
              <a:pathLst>
                <a:path w="1713" h="1256" extrusionOk="0">
                  <a:moveTo>
                    <a:pt x="115" y="0"/>
                  </a:moveTo>
                  <a:lnTo>
                    <a:pt x="1" y="1256"/>
                  </a:lnTo>
                  <a:cubicBezTo>
                    <a:pt x="1" y="1256"/>
                    <a:pt x="1447" y="1218"/>
                    <a:pt x="1637" y="875"/>
                  </a:cubicBezTo>
                  <a:cubicBezTo>
                    <a:pt x="1713" y="647"/>
                    <a:pt x="1637" y="419"/>
                    <a:pt x="1485" y="26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7356965" y="4350258"/>
              <a:ext cx="187856" cy="162911"/>
            </a:xfrm>
            <a:custGeom>
              <a:avLst/>
              <a:gdLst/>
              <a:ahLst/>
              <a:cxnLst/>
              <a:rect l="l" t="t" r="r" b="b"/>
              <a:pathLst>
                <a:path w="4300" h="3729" extrusionOk="0">
                  <a:moveTo>
                    <a:pt x="0" y="0"/>
                  </a:moveTo>
                  <a:lnTo>
                    <a:pt x="0" y="3729"/>
                  </a:lnTo>
                  <a:lnTo>
                    <a:pt x="4299" y="3729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7543110" y="4222259"/>
              <a:ext cx="187856" cy="290915"/>
            </a:xfrm>
            <a:custGeom>
              <a:avLst/>
              <a:gdLst/>
              <a:ahLst/>
              <a:cxnLst/>
              <a:rect l="l" t="t" r="r" b="b"/>
              <a:pathLst>
                <a:path w="4300" h="6659" extrusionOk="0">
                  <a:moveTo>
                    <a:pt x="0" y="1"/>
                  </a:moveTo>
                  <a:lnTo>
                    <a:pt x="0" y="6659"/>
                  </a:lnTo>
                  <a:lnTo>
                    <a:pt x="4299" y="6659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7729255" y="4089324"/>
              <a:ext cx="187856" cy="423856"/>
            </a:xfrm>
            <a:custGeom>
              <a:avLst/>
              <a:gdLst/>
              <a:ahLst/>
              <a:cxnLst/>
              <a:rect l="l" t="t" r="r" b="b"/>
              <a:pathLst>
                <a:path w="4300" h="9702" extrusionOk="0">
                  <a:moveTo>
                    <a:pt x="0" y="0"/>
                  </a:moveTo>
                  <a:lnTo>
                    <a:pt x="0" y="9702"/>
                  </a:lnTo>
                  <a:lnTo>
                    <a:pt x="4299" y="9702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7915400" y="3958005"/>
              <a:ext cx="186196" cy="555181"/>
            </a:xfrm>
            <a:custGeom>
              <a:avLst/>
              <a:gdLst/>
              <a:ahLst/>
              <a:cxnLst/>
              <a:rect l="l" t="t" r="r" b="b"/>
              <a:pathLst>
                <a:path w="4262" h="12708" extrusionOk="0">
                  <a:moveTo>
                    <a:pt x="0" y="1"/>
                  </a:moveTo>
                  <a:lnTo>
                    <a:pt x="0" y="12708"/>
                  </a:lnTo>
                  <a:lnTo>
                    <a:pt x="4261" y="12708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8101544" y="3826729"/>
              <a:ext cx="186196" cy="686462"/>
            </a:xfrm>
            <a:custGeom>
              <a:avLst/>
              <a:gdLst/>
              <a:ahLst/>
              <a:cxnLst/>
              <a:rect l="l" t="t" r="r" b="b"/>
              <a:pathLst>
                <a:path w="4262" h="15713" extrusionOk="0">
                  <a:moveTo>
                    <a:pt x="0" y="0"/>
                  </a:moveTo>
                  <a:lnTo>
                    <a:pt x="0" y="15713"/>
                  </a:lnTo>
                  <a:lnTo>
                    <a:pt x="4261" y="15713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51"/>
          <p:cNvGrpSpPr/>
          <p:nvPr/>
        </p:nvGrpSpPr>
        <p:grpSpPr>
          <a:xfrm>
            <a:off x="717456" y="244556"/>
            <a:ext cx="7709100" cy="145993"/>
            <a:chOff x="717431" y="368525"/>
            <a:chExt cx="7709100" cy="228900"/>
          </a:xfrm>
        </p:grpSpPr>
        <p:sp>
          <p:nvSpPr>
            <p:cNvPr id="1888" name="Google Shape;1888;p5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89" name="Google Shape;1889;p5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890" name="Google Shape;1890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91" name="Google Shape;1891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892" name="Google Shape;1892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3" name="Google Shape;1893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94" name="Google Shape;1894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5" name="Google Shape;1895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897" name="Google Shape;1897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0C0E2D-7C9C-C840-C740-3536A09A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67" y="1190375"/>
            <a:ext cx="4333153" cy="2496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9873FE-087C-6C89-5F77-6754A86BD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948" y="1190376"/>
            <a:ext cx="4142485" cy="24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51"/>
          <p:cNvGrpSpPr/>
          <p:nvPr/>
        </p:nvGrpSpPr>
        <p:grpSpPr>
          <a:xfrm>
            <a:off x="717456" y="244556"/>
            <a:ext cx="7709100" cy="145993"/>
            <a:chOff x="717431" y="368525"/>
            <a:chExt cx="7709100" cy="228900"/>
          </a:xfrm>
        </p:grpSpPr>
        <p:sp>
          <p:nvSpPr>
            <p:cNvPr id="1888" name="Google Shape;1888;p5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89" name="Google Shape;1889;p5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890" name="Google Shape;1890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91" name="Google Shape;1891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892" name="Google Shape;1892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3" name="Google Shape;1893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94" name="Google Shape;1894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5" name="Google Shape;1895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897" name="Google Shape;1897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7D2A5C-45A0-404D-F515-0999E6593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21" y="1334447"/>
            <a:ext cx="4112483" cy="2471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CDF76-CB2E-94D6-D586-BA1DD0412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005" y="1334447"/>
            <a:ext cx="4112483" cy="24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4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51"/>
          <p:cNvGrpSpPr/>
          <p:nvPr/>
        </p:nvGrpSpPr>
        <p:grpSpPr>
          <a:xfrm>
            <a:off x="717456" y="244556"/>
            <a:ext cx="7709100" cy="145993"/>
            <a:chOff x="717431" y="368525"/>
            <a:chExt cx="7709100" cy="228900"/>
          </a:xfrm>
        </p:grpSpPr>
        <p:sp>
          <p:nvSpPr>
            <p:cNvPr id="1888" name="Google Shape;1888;p5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89" name="Google Shape;1889;p5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890" name="Google Shape;1890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91" name="Google Shape;1891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892" name="Google Shape;1892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3" name="Google Shape;1893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94" name="Google Shape;1894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5" name="Google Shape;1895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897" name="Google Shape;1897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D30DDEF-A444-BE80-8A28-5DC555C3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63" y="717729"/>
            <a:ext cx="7152078" cy="418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0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51"/>
          <p:cNvGrpSpPr/>
          <p:nvPr/>
        </p:nvGrpSpPr>
        <p:grpSpPr>
          <a:xfrm>
            <a:off x="717456" y="244556"/>
            <a:ext cx="7709100" cy="145993"/>
            <a:chOff x="717431" y="368525"/>
            <a:chExt cx="7709100" cy="228900"/>
          </a:xfrm>
        </p:grpSpPr>
        <p:sp>
          <p:nvSpPr>
            <p:cNvPr id="1888" name="Google Shape;1888;p5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89" name="Google Shape;1889;p5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890" name="Google Shape;1890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91" name="Google Shape;1891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892" name="Google Shape;1892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3" name="Google Shape;1893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94" name="Google Shape;1894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5" name="Google Shape;1895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897" name="Google Shape;1897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72487A8-7EAE-F0E9-1EEB-D7735227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8" y="515615"/>
            <a:ext cx="7467804" cy="45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6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51"/>
          <p:cNvGrpSpPr/>
          <p:nvPr/>
        </p:nvGrpSpPr>
        <p:grpSpPr>
          <a:xfrm>
            <a:off x="717456" y="244556"/>
            <a:ext cx="7709100" cy="145993"/>
            <a:chOff x="717431" y="368525"/>
            <a:chExt cx="7709100" cy="228900"/>
          </a:xfrm>
        </p:grpSpPr>
        <p:sp>
          <p:nvSpPr>
            <p:cNvPr id="1888" name="Google Shape;1888;p5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89" name="Google Shape;1889;p5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890" name="Google Shape;1890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91" name="Google Shape;1891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892" name="Google Shape;1892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3" name="Google Shape;1893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94" name="Google Shape;1894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5" name="Google Shape;1895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897" name="Google Shape;1897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DDFE73F-AE42-A427-58B1-E5F525AF8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88" y="571578"/>
            <a:ext cx="7359760" cy="44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5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5" name="Google Shape;1685;p49"/>
          <p:cNvGrpSpPr/>
          <p:nvPr/>
        </p:nvGrpSpPr>
        <p:grpSpPr>
          <a:xfrm>
            <a:off x="870539" y="1272700"/>
            <a:ext cx="4815011" cy="3100350"/>
            <a:chOff x="717113" y="770500"/>
            <a:chExt cx="4815011" cy="3100350"/>
          </a:xfrm>
        </p:grpSpPr>
        <p:sp>
          <p:nvSpPr>
            <p:cNvPr id="1686" name="Google Shape;1686;p49"/>
            <p:cNvSpPr/>
            <p:nvPr/>
          </p:nvSpPr>
          <p:spPr>
            <a:xfrm>
              <a:off x="717723" y="1000750"/>
              <a:ext cx="4814400" cy="2870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717113" y="770500"/>
              <a:ext cx="48144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88" name="Google Shape;1688;p4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689" name="Google Shape;1689;p4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690" name="Google Shape;1690;p4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691" name="Google Shape;1691;p4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4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93" name="Google Shape;1693;p4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4" name="Google Shape;1694;p4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4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696" name="Google Shape;1696;p4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7" name="Google Shape;1697;p49"/>
          <p:cNvSpPr txBox="1">
            <a:spLocks noGrp="1"/>
          </p:cNvSpPr>
          <p:nvPr>
            <p:ph type="body" idx="1"/>
          </p:nvPr>
        </p:nvSpPr>
        <p:spPr>
          <a:xfrm>
            <a:off x="986685" y="1714200"/>
            <a:ext cx="4419600" cy="2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World Economic Indicator Dataset: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The dataset contains various information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has different countries and regions' GDP, population, and other factors that might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impact GDP/Capita.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dk2"/>
                </a:solidFill>
              </a:rPr>
              <a:t>Like: 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Energy Usage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Tourism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Human Resource </a:t>
            </a:r>
          </a:p>
          <a:p>
            <a:pPr marL="285750" indent="-285750"/>
            <a:r>
              <a:rPr lang="en-US" dirty="0">
                <a:solidFill>
                  <a:schemeClr val="dk2"/>
                </a:solidFill>
              </a:rPr>
              <a:t>Business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98" name="Google Shape;1698;p49"/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Data Used</a:t>
            </a:r>
            <a:endParaRPr dirty="0"/>
          </a:p>
        </p:txBody>
      </p:sp>
      <p:grpSp>
        <p:nvGrpSpPr>
          <p:cNvPr id="1699" name="Google Shape;1699;p49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700" name="Google Shape;1700;p49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01" name="Google Shape;1701;p49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702" name="Google Shape;1702;p4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03" name="Google Shape;1703;p4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704" name="Google Shape;1704;p4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05" name="Google Shape;1705;p4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06" name="Google Shape;1706;p4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7" name="Google Shape;1707;p4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709" name="Google Shape;1709;p4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710" name="Google Shape;1710;p49"/>
          <p:cNvGrpSpPr/>
          <p:nvPr/>
        </p:nvGrpSpPr>
        <p:grpSpPr>
          <a:xfrm>
            <a:off x="5608235" y="1699750"/>
            <a:ext cx="2817626" cy="2896325"/>
            <a:chOff x="717126" y="770507"/>
            <a:chExt cx="2817626" cy="2896325"/>
          </a:xfrm>
        </p:grpSpPr>
        <p:sp>
          <p:nvSpPr>
            <p:cNvPr id="1711" name="Google Shape;1711;p49"/>
            <p:cNvSpPr/>
            <p:nvPr/>
          </p:nvSpPr>
          <p:spPr>
            <a:xfrm>
              <a:off x="717452" y="1000732"/>
              <a:ext cx="2817300" cy="2666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717126" y="770507"/>
              <a:ext cx="28173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13" name="Google Shape;1713;p49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714" name="Google Shape;1714;p49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715" name="Google Shape;1715;p49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716" name="Google Shape;1716;p49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17" name="Google Shape;1717;p49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18" name="Google Shape;1718;p49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9" name="Google Shape;1719;p49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0" name="Google Shape;1720;p49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721" name="Google Shape;1721;p49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722" name="Google Shape;1722;p49"/>
          <p:cNvGrpSpPr/>
          <p:nvPr/>
        </p:nvGrpSpPr>
        <p:grpSpPr>
          <a:xfrm>
            <a:off x="5915670" y="2155833"/>
            <a:ext cx="2202764" cy="2217335"/>
            <a:chOff x="6143202" y="1657115"/>
            <a:chExt cx="2386010" cy="2401792"/>
          </a:xfrm>
        </p:grpSpPr>
        <p:sp>
          <p:nvSpPr>
            <p:cNvPr id="1723" name="Google Shape;1723;p49"/>
            <p:cNvSpPr/>
            <p:nvPr/>
          </p:nvSpPr>
          <p:spPr>
            <a:xfrm flipH="1">
              <a:off x="6158404" y="3179119"/>
              <a:ext cx="594718" cy="358356"/>
            </a:xfrm>
            <a:custGeom>
              <a:avLst/>
              <a:gdLst/>
              <a:ahLst/>
              <a:cxnLst/>
              <a:rect l="l" t="t" r="r" b="b"/>
              <a:pathLst>
                <a:path w="15751" h="9491" extrusionOk="0">
                  <a:moveTo>
                    <a:pt x="10404" y="0"/>
                  </a:moveTo>
                  <a:cubicBezTo>
                    <a:pt x="10331" y="0"/>
                    <a:pt x="10247" y="17"/>
                    <a:pt x="10196" y="17"/>
                  </a:cubicBezTo>
                  <a:cubicBezTo>
                    <a:pt x="10082" y="17"/>
                    <a:pt x="10006" y="17"/>
                    <a:pt x="9892" y="93"/>
                  </a:cubicBezTo>
                  <a:cubicBezTo>
                    <a:pt x="8598" y="588"/>
                    <a:pt x="5935" y="3974"/>
                    <a:pt x="5935" y="3974"/>
                  </a:cubicBezTo>
                  <a:lnTo>
                    <a:pt x="0" y="5800"/>
                  </a:lnTo>
                  <a:lnTo>
                    <a:pt x="152" y="7017"/>
                  </a:lnTo>
                  <a:lnTo>
                    <a:pt x="7228" y="5610"/>
                  </a:lnTo>
                  <a:cubicBezTo>
                    <a:pt x="7228" y="5610"/>
                    <a:pt x="7533" y="5343"/>
                    <a:pt x="7875" y="5039"/>
                  </a:cubicBezTo>
                  <a:lnTo>
                    <a:pt x="7875" y="5039"/>
                  </a:lnTo>
                  <a:lnTo>
                    <a:pt x="7609" y="6447"/>
                  </a:lnTo>
                  <a:lnTo>
                    <a:pt x="4603" y="7246"/>
                  </a:lnTo>
                  <a:lnTo>
                    <a:pt x="4756" y="8501"/>
                  </a:lnTo>
                  <a:lnTo>
                    <a:pt x="7228" y="8197"/>
                  </a:lnTo>
                  <a:lnTo>
                    <a:pt x="7228" y="8197"/>
                  </a:lnTo>
                  <a:lnTo>
                    <a:pt x="6924" y="9490"/>
                  </a:lnTo>
                  <a:lnTo>
                    <a:pt x="12707" y="9490"/>
                  </a:lnTo>
                  <a:lnTo>
                    <a:pt x="15066" y="3517"/>
                  </a:lnTo>
                  <a:cubicBezTo>
                    <a:pt x="15104" y="3403"/>
                    <a:pt x="15180" y="3327"/>
                    <a:pt x="15218" y="3251"/>
                  </a:cubicBezTo>
                  <a:cubicBezTo>
                    <a:pt x="15750" y="2186"/>
                    <a:pt x="15408" y="1425"/>
                    <a:pt x="14761" y="1273"/>
                  </a:cubicBezTo>
                  <a:cubicBezTo>
                    <a:pt x="14685" y="1273"/>
                    <a:pt x="14685" y="1235"/>
                    <a:pt x="14647" y="1235"/>
                  </a:cubicBezTo>
                  <a:lnTo>
                    <a:pt x="10500" y="17"/>
                  </a:lnTo>
                  <a:cubicBezTo>
                    <a:pt x="10475" y="5"/>
                    <a:pt x="10441" y="0"/>
                    <a:pt x="1040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24" name="Google Shape;1724;p49"/>
            <p:cNvGrpSpPr/>
            <p:nvPr/>
          </p:nvGrpSpPr>
          <p:grpSpPr>
            <a:xfrm>
              <a:off x="6143202" y="1657115"/>
              <a:ext cx="2386010" cy="2401792"/>
              <a:chOff x="2017625" y="3631675"/>
              <a:chExt cx="1579825" cy="1590275"/>
            </a:xfrm>
          </p:grpSpPr>
          <p:sp>
            <p:nvSpPr>
              <p:cNvPr id="1725" name="Google Shape;1725;p49"/>
              <p:cNvSpPr/>
              <p:nvPr/>
            </p:nvSpPr>
            <p:spPr>
              <a:xfrm>
                <a:off x="3186550" y="4639425"/>
                <a:ext cx="393775" cy="237275"/>
              </a:xfrm>
              <a:custGeom>
                <a:avLst/>
                <a:gdLst/>
                <a:ahLst/>
                <a:cxnLst/>
                <a:rect l="l" t="t" r="r" b="b"/>
                <a:pathLst>
                  <a:path w="15751" h="9491" extrusionOk="0">
                    <a:moveTo>
                      <a:pt x="10404" y="0"/>
                    </a:moveTo>
                    <a:cubicBezTo>
                      <a:pt x="10331" y="0"/>
                      <a:pt x="10247" y="17"/>
                      <a:pt x="10196" y="17"/>
                    </a:cubicBezTo>
                    <a:cubicBezTo>
                      <a:pt x="10082" y="17"/>
                      <a:pt x="10006" y="17"/>
                      <a:pt x="9892" y="93"/>
                    </a:cubicBezTo>
                    <a:cubicBezTo>
                      <a:pt x="8598" y="588"/>
                      <a:pt x="5935" y="3974"/>
                      <a:pt x="5935" y="3974"/>
                    </a:cubicBezTo>
                    <a:lnTo>
                      <a:pt x="0" y="5800"/>
                    </a:lnTo>
                    <a:lnTo>
                      <a:pt x="152" y="7017"/>
                    </a:lnTo>
                    <a:lnTo>
                      <a:pt x="7228" y="5610"/>
                    </a:lnTo>
                    <a:cubicBezTo>
                      <a:pt x="7228" y="5610"/>
                      <a:pt x="7533" y="5343"/>
                      <a:pt x="7875" y="5039"/>
                    </a:cubicBezTo>
                    <a:lnTo>
                      <a:pt x="7875" y="5039"/>
                    </a:lnTo>
                    <a:lnTo>
                      <a:pt x="7609" y="6447"/>
                    </a:lnTo>
                    <a:lnTo>
                      <a:pt x="4603" y="7246"/>
                    </a:lnTo>
                    <a:lnTo>
                      <a:pt x="4756" y="8501"/>
                    </a:lnTo>
                    <a:lnTo>
                      <a:pt x="7228" y="8197"/>
                    </a:lnTo>
                    <a:lnTo>
                      <a:pt x="7228" y="8197"/>
                    </a:lnTo>
                    <a:lnTo>
                      <a:pt x="6924" y="9490"/>
                    </a:lnTo>
                    <a:lnTo>
                      <a:pt x="12707" y="9490"/>
                    </a:lnTo>
                    <a:lnTo>
                      <a:pt x="15066" y="3517"/>
                    </a:lnTo>
                    <a:cubicBezTo>
                      <a:pt x="15104" y="3403"/>
                      <a:pt x="15180" y="3327"/>
                      <a:pt x="15218" y="3251"/>
                    </a:cubicBezTo>
                    <a:cubicBezTo>
                      <a:pt x="15750" y="2186"/>
                      <a:pt x="15408" y="1425"/>
                      <a:pt x="14761" y="1273"/>
                    </a:cubicBezTo>
                    <a:cubicBezTo>
                      <a:pt x="14685" y="1273"/>
                      <a:pt x="14685" y="1235"/>
                      <a:pt x="14647" y="1235"/>
                    </a:cubicBezTo>
                    <a:lnTo>
                      <a:pt x="10500" y="17"/>
                    </a:lnTo>
                    <a:cubicBezTo>
                      <a:pt x="10475" y="5"/>
                      <a:pt x="10441" y="0"/>
                      <a:pt x="104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6" name="Google Shape;1726;p49"/>
              <p:cNvSpPr/>
              <p:nvPr/>
            </p:nvSpPr>
            <p:spPr>
              <a:xfrm>
                <a:off x="2328650" y="3631675"/>
                <a:ext cx="951125" cy="1435225"/>
              </a:xfrm>
              <a:custGeom>
                <a:avLst/>
                <a:gdLst/>
                <a:ahLst/>
                <a:cxnLst/>
                <a:rect l="l" t="t" r="r" b="b"/>
                <a:pathLst>
                  <a:path w="38045" h="57409" extrusionOk="0">
                    <a:moveTo>
                      <a:pt x="0" y="0"/>
                    </a:moveTo>
                    <a:lnTo>
                      <a:pt x="0" y="57409"/>
                    </a:lnTo>
                    <a:lnTo>
                      <a:pt x="38044" y="57409"/>
                    </a:lnTo>
                    <a:lnTo>
                      <a:pt x="38044" y="8294"/>
                    </a:lnTo>
                    <a:lnTo>
                      <a:pt x="3005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7" name="Google Shape;1727;p49"/>
              <p:cNvSpPr/>
              <p:nvPr/>
            </p:nvSpPr>
            <p:spPr>
              <a:xfrm>
                <a:off x="3080025" y="3631675"/>
                <a:ext cx="199750" cy="207375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8295" extrusionOk="0">
                    <a:moveTo>
                      <a:pt x="0" y="0"/>
                    </a:moveTo>
                    <a:lnTo>
                      <a:pt x="38" y="8294"/>
                    </a:lnTo>
                    <a:lnTo>
                      <a:pt x="7989" y="8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8" name="Google Shape;1728;p49"/>
              <p:cNvSpPr/>
              <p:nvPr/>
            </p:nvSpPr>
            <p:spPr>
              <a:xfrm>
                <a:off x="2426600" y="4213750"/>
                <a:ext cx="318650" cy="326250"/>
              </a:xfrm>
              <a:custGeom>
                <a:avLst/>
                <a:gdLst/>
                <a:ahLst/>
                <a:cxnLst/>
                <a:rect l="l" t="t" r="r" b="b"/>
                <a:pathLst>
                  <a:path w="12746" h="13050" extrusionOk="0">
                    <a:moveTo>
                      <a:pt x="9968" y="0"/>
                    </a:moveTo>
                    <a:lnTo>
                      <a:pt x="1" y="1066"/>
                    </a:lnTo>
                    <a:cubicBezTo>
                      <a:pt x="647" y="6316"/>
                      <a:pt x="3957" y="10843"/>
                      <a:pt x="8713" y="13050"/>
                    </a:cubicBezTo>
                    <a:lnTo>
                      <a:pt x="12746" y="3881"/>
                    </a:lnTo>
                    <a:cubicBezTo>
                      <a:pt x="11224" y="3120"/>
                      <a:pt x="10197" y="1636"/>
                      <a:pt x="99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9" name="Google Shape;1729;p49"/>
              <p:cNvSpPr/>
              <p:nvPr/>
            </p:nvSpPr>
            <p:spPr>
              <a:xfrm>
                <a:off x="2657725" y="3853275"/>
                <a:ext cx="566875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22675" h="28826" extrusionOk="0">
                    <a:moveTo>
                      <a:pt x="12365" y="1"/>
                    </a:moveTo>
                    <a:lnTo>
                      <a:pt x="8370" y="9169"/>
                    </a:lnTo>
                    <a:cubicBezTo>
                      <a:pt x="10843" y="10539"/>
                      <a:pt x="11756" y="13735"/>
                      <a:pt x="10348" y="16208"/>
                    </a:cubicBezTo>
                    <a:cubicBezTo>
                      <a:pt x="9434" y="17894"/>
                      <a:pt x="7660" y="18850"/>
                      <a:pt x="5834" y="18850"/>
                    </a:cubicBezTo>
                    <a:cubicBezTo>
                      <a:pt x="5229" y="18850"/>
                      <a:pt x="4620" y="18746"/>
                      <a:pt x="4033" y="18528"/>
                    </a:cubicBezTo>
                    <a:lnTo>
                      <a:pt x="0" y="27735"/>
                    </a:lnTo>
                    <a:cubicBezTo>
                      <a:pt x="1852" y="28475"/>
                      <a:pt x="3760" y="28826"/>
                      <a:pt x="5637" y="28826"/>
                    </a:cubicBezTo>
                    <a:cubicBezTo>
                      <a:pt x="11666" y="28826"/>
                      <a:pt x="17357" y="25208"/>
                      <a:pt x="19707" y="19289"/>
                    </a:cubicBezTo>
                    <a:cubicBezTo>
                      <a:pt x="22675" y="11947"/>
                      <a:pt x="19479" y="3501"/>
                      <a:pt x="12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0" name="Google Shape;1730;p49"/>
              <p:cNvSpPr/>
              <p:nvPr/>
            </p:nvSpPr>
            <p:spPr>
              <a:xfrm>
                <a:off x="2419950" y="3815725"/>
                <a:ext cx="533600" cy="410400"/>
              </a:xfrm>
              <a:custGeom>
                <a:avLst/>
                <a:gdLst/>
                <a:ahLst/>
                <a:cxnLst/>
                <a:rect l="l" t="t" r="r" b="b"/>
                <a:pathLst>
                  <a:path w="21344" h="16416" extrusionOk="0">
                    <a:moveTo>
                      <a:pt x="15369" y="1"/>
                    </a:moveTo>
                    <a:cubicBezTo>
                      <a:pt x="9485" y="1"/>
                      <a:pt x="3869" y="3441"/>
                      <a:pt x="1370" y="9150"/>
                    </a:cubicBezTo>
                    <a:cubicBezTo>
                      <a:pt x="381" y="11432"/>
                      <a:pt x="0" y="13905"/>
                      <a:pt x="191" y="16416"/>
                    </a:cubicBezTo>
                    <a:lnTo>
                      <a:pt x="10158" y="15275"/>
                    </a:lnTo>
                    <a:cubicBezTo>
                      <a:pt x="10120" y="12421"/>
                      <a:pt x="12365" y="10063"/>
                      <a:pt x="15218" y="9987"/>
                    </a:cubicBezTo>
                    <a:cubicBezTo>
                      <a:pt x="15941" y="9987"/>
                      <a:pt x="16702" y="10139"/>
                      <a:pt x="17349" y="10443"/>
                    </a:cubicBezTo>
                    <a:lnTo>
                      <a:pt x="21343" y="1236"/>
                    </a:lnTo>
                    <a:cubicBezTo>
                      <a:pt x="19395" y="397"/>
                      <a:pt x="17367" y="1"/>
                      <a:pt x="15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1" name="Google Shape;1731;p49"/>
              <p:cNvSpPr/>
              <p:nvPr/>
            </p:nvSpPr>
            <p:spPr>
              <a:xfrm>
                <a:off x="2424700" y="4817700"/>
                <a:ext cx="780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4604" extrusionOk="0">
                    <a:moveTo>
                      <a:pt x="1" y="0"/>
                    </a:moveTo>
                    <a:lnTo>
                      <a:pt x="1" y="4604"/>
                    </a:lnTo>
                    <a:lnTo>
                      <a:pt x="3120" y="460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2" name="Google Shape;1732;p49"/>
              <p:cNvSpPr/>
              <p:nvPr/>
            </p:nvSpPr>
            <p:spPr>
              <a:xfrm>
                <a:off x="2520775" y="4768250"/>
                <a:ext cx="7800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6582" extrusionOk="0">
                    <a:moveTo>
                      <a:pt x="0" y="0"/>
                    </a:moveTo>
                    <a:lnTo>
                      <a:pt x="0" y="6582"/>
                    </a:lnTo>
                    <a:lnTo>
                      <a:pt x="3120" y="6582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3" name="Google Shape;1733;p49"/>
              <p:cNvSpPr/>
              <p:nvPr/>
            </p:nvSpPr>
            <p:spPr>
              <a:xfrm>
                <a:off x="2617775" y="4722600"/>
                <a:ext cx="78975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8370" extrusionOk="0">
                    <a:moveTo>
                      <a:pt x="1" y="0"/>
                    </a:moveTo>
                    <a:lnTo>
                      <a:pt x="1" y="8370"/>
                    </a:lnTo>
                    <a:lnTo>
                      <a:pt x="3158" y="8370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4" name="Google Shape;1734;p49"/>
              <p:cNvSpPr/>
              <p:nvPr/>
            </p:nvSpPr>
            <p:spPr>
              <a:xfrm>
                <a:off x="2715750" y="4761575"/>
                <a:ext cx="78000" cy="17122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6849" extrusionOk="0">
                    <a:moveTo>
                      <a:pt x="0" y="1"/>
                    </a:moveTo>
                    <a:lnTo>
                      <a:pt x="0" y="6849"/>
                    </a:lnTo>
                    <a:lnTo>
                      <a:pt x="3120" y="684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5" name="Google Shape;1735;p49"/>
              <p:cNvSpPr/>
              <p:nvPr/>
            </p:nvSpPr>
            <p:spPr>
              <a:xfrm>
                <a:off x="2813700" y="4741600"/>
                <a:ext cx="78025" cy="19120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7648" extrusionOk="0">
                    <a:moveTo>
                      <a:pt x="1" y="1"/>
                    </a:moveTo>
                    <a:lnTo>
                      <a:pt x="1" y="7648"/>
                    </a:lnTo>
                    <a:lnTo>
                      <a:pt x="3120" y="7648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6" name="Google Shape;1736;p49"/>
              <p:cNvSpPr/>
              <p:nvPr/>
            </p:nvSpPr>
            <p:spPr>
              <a:xfrm>
                <a:off x="2910725" y="4696900"/>
                <a:ext cx="78950" cy="235900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9436" extrusionOk="0">
                    <a:moveTo>
                      <a:pt x="0" y="1"/>
                    </a:moveTo>
                    <a:lnTo>
                      <a:pt x="0" y="9436"/>
                    </a:lnTo>
                    <a:lnTo>
                      <a:pt x="3158" y="9436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7" name="Google Shape;1737;p49"/>
              <p:cNvSpPr/>
              <p:nvPr/>
            </p:nvSpPr>
            <p:spPr>
              <a:xfrm>
                <a:off x="3006775" y="4656950"/>
                <a:ext cx="78975" cy="275850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11034" extrusionOk="0">
                    <a:moveTo>
                      <a:pt x="1" y="1"/>
                    </a:moveTo>
                    <a:lnTo>
                      <a:pt x="1" y="11034"/>
                    </a:lnTo>
                    <a:lnTo>
                      <a:pt x="3158" y="11034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8" name="Google Shape;1738;p49"/>
              <p:cNvSpPr/>
              <p:nvPr/>
            </p:nvSpPr>
            <p:spPr>
              <a:xfrm>
                <a:off x="3104750" y="4615125"/>
                <a:ext cx="780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2669" extrusionOk="0">
                    <a:moveTo>
                      <a:pt x="0" y="0"/>
                    </a:moveTo>
                    <a:lnTo>
                      <a:pt x="0" y="12669"/>
                    </a:lnTo>
                    <a:lnTo>
                      <a:pt x="3120" y="12669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9" name="Google Shape;1739;p49"/>
              <p:cNvSpPr/>
              <p:nvPr/>
            </p:nvSpPr>
            <p:spPr>
              <a:xfrm>
                <a:off x="2072800" y="4618750"/>
                <a:ext cx="47575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2062" extrusionOk="0">
                    <a:moveTo>
                      <a:pt x="1125" y="0"/>
                    </a:moveTo>
                    <a:cubicBezTo>
                      <a:pt x="1093" y="0"/>
                      <a:pt x="1061" y="2"/>
                      <a:pt x="1027" y="7"/>
                    </a:cubicBezTo>
                    <a:lnTo>
                      <a:pt x="343" y="235"/>
                    </a:lnTo>
                    <a:cubicBezTo>
                      <a:pt x="76" y="350"/>
                      <a:pt x="0" y="578"/>
                      <a:pt x="38" y="806"/>
                    </a:cubicBezTo>
                    <a:lnTo>
                      <a:pt x="343" y="1719"/>
                    </a:lnTo>
                    <a:cubicBezTo>
                      <a:pt x="381" y="1909"/>
                      <a:pt x="609" y="2062"/>
                      <a:pt x="837" y="2062"/>
                    </a:cubicBezTo>
                    <a:lnTo>
                      <a:pt x="1560" y="1795"/>
                    </a:lnTo>
                    <a:cubicBezTo>
                      <a:pt x="1788" y="1719"/>
                      <a:pt x="1902" y="1491"/>
                      <a:pt x="1826" y="1225"/>
                    </a:cubicBezTo>
                    <a:lnTo>
                      <a:pt x="1560" y="350"/>
                    </a:lnTo>
                    <a:cubicBezTo>
                      <a:pt x="1527" y="117"/>
                      <a:pt x="1348" y="0"/>
                      <a:pt x="1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0" name="Google Shape;1740;p49"/>
              <p:cNvSpPr/>
              <p:nvPr/>
            </p:nvSpPr>
            <p:spPr>
              <a:xfrm>
                <a:off x="2035700" y="4539975"/>
                <a:ext cx="980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20" extrusionOk="0">
                    <a:moveTo>
                      <a:pt x="1941" y="1"/>
                    </a:moveTo>
                    <a:cubicBezTo>
                      <a:pt x="876" y="1"/>
                      <a:pt x="1" y="876"/>
                      <a:pt x="1" y="1941"/>
                    </a:cubicBezTo>
                    <a:cubicBezTo>
                      <a:pt x="1" y="3044"/>
                      <a:pt x="876" y="3919"/>
                      <a:pt x="1941" y="3919"/>
                    </a:cubicBezTo>
                    <a:cubicBezTo>
                      <a:pt x="3044" y="3919"/>
                      <a:pt x="3919" y="3805"/>
                      <a:pt x="3919" y="2740"/>
                    </a:cubicBezTo>
                    <a:cubicBezTo>
                      <a:pt x="3919" y="1675"/>
                      <a:pt x="3006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1" name="Google Shape;1741;p49"/>
              <p:cNvSpPr/>
              <p:nvPr/>
            </p:nvSpPr>
            <p:spPr>
              <a:xfrm>
                <a:off x="2036650" y="4875725"/>
                <a:ext cx="208325" cy="324350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12974" extrusionOk="0">
                    <a:moveTo>
                      <a:pt x="2588" y="0"/>
                    </a:moveTo>
                    <a:cubicBezTo>
                      <a:pt x="2550" y="343"/>
                      <a:pt x="2473" y="723"/>
                      <a:pt x="2550" y="1027"/>
                    </a:cubicBezTo>
                    <a:cubicBezTo>
                      <a:pt x="2550" y="1940"/>
                      <a:pt x="3082" y="7076"/>
                      <a:pt x="3082" y="7076"/>
                    </a:cubicBezTo>
                    <a:lnTo>
                      <a:pt x="1" y="11071"/>
                    </a:lnTo>
                    <a:lnTo>
                      <a:pt x="647" y="12136"/>
                    </a:lnTo>
                    <a:lnTo>
                      <a:pt x="5251" y="8065"/>
                    </a:lnTo>
                    <a:lnTo>
                      <a:pt x="5175" y="3044"/>
                    </a:lnTo>
                    <a:lnTo>
                      <a:pt x="6012" y="3044"/>
                    </a:lnTo>
                    <a:cubicBezTo>
                      <a:pt x="6316" y="6544"/>
                      <a:pt x="7191" y="12973"/>
                      <a:pt x="7191" y="12973"/>
                    </a:cubicBezTo>
                    <a:lnTo>
                      <a:pt x="8332" y="12973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2" name="Google Shape;1742;p49"/>
              <p:cNvSpPr/>
              <p:nvPr/>
            </p:nvSpPr>
            <p:spPr>
              <a:xfrm>
                <a:off x="2216400" y="5199100"/>
                <a:ext cx="6280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914" extrusionOk="0">
                    <a:moveTo>
                      <a:pt x="1" y="0"/>
                    </a:moveTo>
                    <a:lnTo>
                      <a:pt x="1" y="913"/>
                    </a:lnTo>
                    <a:lnTo>
                      <a:pt x="2322" y="913"/>
                    </a:lnTo>
                    <a:cubicBezTo>
                      <a:pt x="2474" y="913"/>
                      <a:pt x="2512" y="571"/>
                      <a:pt x="2436" y="457"/>
                    </a:cubicBezTo>
                    <a:lnTo>
                      <a:pt x="114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3" name="Google Shape;1743;p49"/>
              <p:cNvSpPr/>
              <p:nvPr/>
            </p:nvSpPr>
            <p:spPr>
              <a:xfrm>
                <a:off x="2017625" y="5152475"/>
                <a:ext cx="425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498" extrusionOk="0">
                    <a:moveTo>
                      <a:pt x="762" y="1"/>
                    </a:moveTo>
                    <a:lnTo>
                      <a:pt x="1" y="496"/>
                    </a:lnTo>
                    <a:lnTo>
                      <a:pt x="1294" y="2436"/>
                    </a:lnTo>
                    <a:cubicBezTo>
                      <a:pt x="1316" y="2479"/>
                      <a:pt x="1359" y="2498"/>
                      <a:pt x="1410" y="2498"/>
                    </a:cubicBezTo>
                    <a:cubicBezTo>
                      <a:pt x="1535" y="2498"/>
                      <a:pt x="1702" y="2381"/>
                      <a:pt x="1675" y="2246"/>
                    </a:cubicBezTo>
                    <a:lnTo>
                      <a:pt x="1408" y="952"/>
                    </a:lnTo>
                    <a:lnTo>
                      <a:pt x="76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4" name="Google Shape;1744;p49"/>
              <p:cNvSpPr/>
              <p:nvPr/>
            </p:nvSpPr>
            <p:spPr>
              <a:xfrm>
                <a:off x="2299150" y="4817750"/>
                <a:ext cx="5520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355" extrusionOk="0">
                    <a:moveTo>
                      <a:pt x="1251" y="0"/>
                    </a:moveTo>
                    <a:cubicBezTo>
                      <a:pt x="733" y="0"/>
                      <a:pt x="153" y="75"/>
                      <a:pt x="153" y="75"/>
                    </a:cubicBezTo>
                    <a:lnTo>
                      <a:pt x="1" y="1330"/>
                    </a:lnTo>
                    <a:cubicBezTo>
                      <a:pt x="1" y="1330"/>
                      <a:pt x="341" y="1354"/>
                      <a:pt x="726" y="1354"/>
                    </a:cubicBezTo>
                    <a:cubicBezTo>
                      <a:pt x="1176" y="1354"/>
                      <a:pt x="1686" y="1321"/>
                      <a:pt x="1789" y="1178"/>
                    </a:cubicBezTo>
                    <a:cubicBezTo>
                      <a:pt x="2207" y="645"/>
                      <a:pt x="2207" y="265"/>
                      <a:pt x="1979" y="113"/>
                    </a:cubicBezTo>
                    <a:cubicBezTo>
                      <a:pt x="1851" y="27"/>
                      <a:pt x="1562" y="0"/>
                      <a:pt x="1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5" name="Google Shape;1745;p49"/>
              <p:cNvSpPr/>
              <p:nvPr/>
            </p:nvSpPr>
            <p:spPr>
              <a:xfrm>
                <a:off x="2017650" y="4514875"/>
                <a:ext cx="12270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4404" extrusionOk="0">
                    <a:moveTo>
                      <a:pt x="3726" y="0"/>
                    </a:moveTo>
                    <a:cubicBezTo>
                      <a:pt x="3710" y="0"/>
                      <a:pt x="3698" y="5"/>
                      <a:pt x="3690" y="15"/>
                    </a:cubicBezTo>
                    <a:cubicBezTo>
                      <a:pt x="3538" y="168"/>
                      <a:pt x="3880" y="548"/>
                      <a:pt x="2967" y="814"/>
                    </a:cubicBezTo>
                    <a:cubicBezTo>
                      <a:pt x="2625" y="928"/>
                      <a:pt x="1636" y="624"/>
                      <a:pt x="761" y="1765"/>
                    </a:cubicBezTo>
                    <a:cubicBezTo>
                      <a:pt x="0" y="2802"/>
                      <a:pt x="935" y="4404"/>
                      <a:pt x="1227" y="4404"/>
                    </a:cubicBezTo>
                    <a:cubicBezTo>
                      <a:pt x="1256" y="4404"/>
                      <a:pt x="1279" y="4387"/>
                      <a:pt x="1293" y="4352"/>
                    </a:cubicBezTo>
                    <a:cubicBezTo>
                      <a:pt x="1293" y="4255"/>
                      <a:pt x="1293" y="3604"/>
                      <a:pt x="1553" y="3604"/>
                    </a:cubicBezTo>
                    <a:cubicBezTo>
                      <a:pt x="1598" y="3604"/>
                      <a:pt x="1650" y="3623"/>
                      <a:pt x="1712" y="3668"/>
                    </a:cubicBezTo>
                    <a:cubicBezTo>
                      <a:pt x="2022" y="3900"/>
                      <a:pt x="2209" y="3975"/>
                      <a:pt x="2357" y="3975"/>
                    </a:cubicBezTo>
                    <a:cubicBezTo>
                      <a:pt x="2427" y="3975"/>
                      <a:pt x="2488" y="3958"/>
                      <a:pt x="2549" y="3934"/>
                    </a:cubicBezTo>
                    <a:cubicBezTo>
                      <a:pt x="2739" y="3820"/>
                      <a:pt x="2625" y="3668"/>
                      <a:pt x="2282" y="3401"/>
                    </a:cubicBezTo>
                    <a:cubicBezTo>
                      <a:pt x="1978" y="3097"/>
                      <a:pt x="1636" y="2640"/>
                      <a:pt x="2168" y="2602"/>
                    </a:cubicBezTo>
                    <a:cubicBezTo>
                      <a:pt x="3043" y="2526"/>
                      <a:pt x="3804" y="2793"/>
                      <a:pt x="4375" y="1842"/>
                    </a:cubicBezTo>
                    <a:cubicBezTo>
                      <a:pt x="4907" y="954"/>
                      <a:pt x="3949" y="0"/>
                      <a:pt x="37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6" name="Google Shape;1746;p49"/>
              <p:cNvSpPr/>
              <p:nvPr/>
            </p:nvSpPr>
            <p:spPr>
              <a:xfrm>
                <a:off x="3484225" y="4618750"/>
                <a:ext cx="47600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2062" extrusionOk="0">
                    <a:moveTo>
                      <a:pt x="753" y="0"/>
                    </a:moveTo>
                    <a:cubicBezTo>
                      <a:pt x="555" y="0"/>
                      <a:pt x="372" y="117"/>
                      <a:pt x="305" y="350"/>
                    </a:cubicBezTo>
                    <a:lnTo>
                      <a:pt x="39" y="1225"/>
                    </a:lnTo>
                    <a:cubicBezTo>
                      <a:pt x="1" y="1491"/>
                      <a:pt x="77" y="1719"/>
                      <a:pt x="305" y="1795"/>
                    </a:cubicBezTo>
                    <a:lnTo>
                      <a:pt x="1028" y="2062"/>
                    </a:lnTo>
                    <a:cubicBezTo>
                      <a:pt x="1256" y="2062"/>
                      <a:pt x="1523" y="1909"/>
                      <a:pt x="1561" y="1719"/>
                    </a:cubicBezTo>
                    <a:lnTo>
                      <a:pt x="1827" y="806"/>
                    </a:lnTo>
                    <a:cubicBezTo>
                      <a:pt x="1903" y="578"/>
                      <a:pt x="1789" y="350"/>
                      <a:pt x="1561" y="235"/>
                    </a:cubicBezTo>
                    <a:lnTo>
                      <a:pt x="838" y="7"/>
                    </a:lnTo>
                    <a:cubicBezTo>
                      <a:pt x="809" y="2"/>
                      <a:pt x="781" y="0"/>
                      <a:pt x="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7" name="Google Shape;1747;p49"/>
              <p:cNvSpPr/>
              <p:nvPr/>
            </p:nvSpPr>
            <p:spPr>
              <a:xfrm>
                <a:off x="3471875" y="4539975"/>
                <a:ext cx="97975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3920" extrusionOk="0">
                    <a:moveTo>
                      <a:pt x="1941" y="1"/>
                    </a:moveTo>
                    <a:cubicBezTo>
                      <a:pt x="875" y="1"/>
                      <a:pt x="0" y="1675"/>
                      <a:pt x="0" y="2740"/>
                    </a:cubicBezTo>
                    <a:cubicBezTo>
                      <a:pt x="0" y="3805"/>
                      <a:pt x="875" y="3919"/>
                      <a:pt x="1941" y="3919"/>
                    </a:cubicBezTo>
                    <a:cubicBezTo>
                      <a:pt x="3044" y="3919"/>
                      <a:pt x="3919" y="3044"/>
                      <a:pt x="3919" y="1941"/>
                    </a:cubicBezTo>
                    <a:cubicBezTo>
                      <a:pt x="3919" y="876"/>
                      <a:pt x="3044" y="1"/>
                      <a:pt x="19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8" name="Google Shape;1748;p49"/>
              <p:cNvSpPr/>
              <p:nvPr/>
            </p:nvSpPr>
            <p:spPr>
              <a:xfrm>
                <a:off x="3359650" y="4875725"/>
                <a:ext cx="208300" cy="324350"/>
              </a:xfrm>
              <a:custGeom>
                <a:avLst/>
                <a:gdLst/>
                <a:ahLst/>
                <a:cxnLst/>
                <a:rect l="l" t="t" r="r" b="b"/>
                <a:pathLst>
                  <a:path w="8332" h="12974" extrusionOk="0">
                    <a:moveTo>
                      <a:pt x="0" y="0"/>
                    </a:moveTo>
                    <a:lnTo>
                      <a:pt x="0" y="12973"/>
                    </a:lnTo>
                    <a:lnTo>
                      <a:pt x="1141" y="12973"/>
                    </a:lnTo>
                    <a:cubicBezTo>
                      <a:pt x="1141" y="12973"/>
                      <a:pt x="2016" y="6544"/>
                      <a:pt x="2359" y="3044"/>
                    </a:cubicBezTo>
                    <a:lnTo>
                      <a:pt x="3158" y="3044"/>
                    </a:lnTo>
                    <a:lnTo>
                      <a:pt x="3120" y="8065"/>
                    </a:lnTo>
                    <a:lnTo>
                      <a:pt x="7723" y="12136"/>
                    </a:lnTo>
                    <a:lnTo>
                      <a:pt x="8332" y="11071"/>
                    </a:lnTo>
                    <a:lnTo>
                      <a:pt x="5250" y="7076"/>
                    </a:lnTo>
                    <a:cubicBezTo>
                      <a:pt x="5250" y="7076"/>
                      <a:pt x="5821" y="1940"/>
                      <a:pt x="5821" y="1027"/>
                    </a:cubicBezTo>
                    <a:cubicBezTo>
                      <a:pt x="5821" y="723"/>
                      <a:pt x="5821" y="343"/>
                      <a:pt x="57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9" name="Google Shape;1749;p49"/>
              <p:cNvSpPr/>
              <p:nvPr/>
            </p:nvSpPr>
            <p:spPr>
              <a:xfrm>
                <a:off x="3325400" y="5199100"/>
                <a:ext cx="6375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914" extrusionOk="0">
                    <a:moveTo>
                      <a:pt x="1408" y="0"/>
                    </a:moveTo>
                    <a:lnTo>
                      <a:pt x="153" y="457"/>
                    </a:lnTo>
                    <a:cubicBezTo>
                      <a:pt x="0" y="571"/>
                      <a:pt x="77" y="913"/>
                      <a:pt x="191" y="913"/>
                    </a:cubicBezTo>
                    <a:lnTo>
                      <a:pt x="2549" y="913"/>
                    </a:lnTo>
                    <a:lnTo>
                      <a:pt x="254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0" name="Google Shape;1750;p49"/>
              <p:cNvSpPr/>
              <p:nvPr/>
            </p:nvSpPr>
            <p:spPr>
              <a:xfrm>
                <a:off x="3543475" y="5152475"/>
                <a:ext cx="425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2498" extrusionOk="0">
                    <a:moveTo>
                      <a:pt x="979" y="1"/>
                    </a:moveTo>
                    <a:lnTo>
                      <a:pt x="332" y="952"/>
                    </a:lnTo>
                    <a:lnTo>
                      <a:pt x="28" y="2246"/>
                    </a:lnTo>
                    <a:cubicBezTo>
                      <a:pt x="0" y="2381"/>
                      <a:pt x="167" y="2498"/>
                      <a:pt x="293" y="2498"/>
                    </a:cubicBezTo>
                    <a:cubicBezTo>
                      <a:pt x="343" y="2498"/>
                      <a:pt x="386" y="2479"/>
                      <a:pt x="408" y="2436"/>
                    </a:cubicBezTo>
                    <a:lnTo>
                      <a:pt x="1702" y="496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249300" y="4817750"/>
                <a:ext cx="561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355" extrusionOk="0">
                    <a:moveTo>
                      <a:pt x="1012" y="0"/>
                    </a:moveTo>
                    <a:cubicBezTo>
                      <a:pt x="702" y="0"/>
                      <a:pt x="410" y="27"/>
                      <a:pt x="267" y="113"/>
                    </a:cubicBezTo>
                    <a:cubicBezTo>
                      <a:pt x="1" y="265"/>
                      <a:pt x="1" y="645"/>
                      <a:pt x="457" y="1178"/>
                    </a:cubicBezTo>
                    <a:cubicBezTo>
                      <a:pt x="580" y="1321"/>
                      <a:pt x="1089" y="1354"/>
                      <a:pt x="1533" y="1354"/>
                    </a:cubicBezTo>
                    <a:cubicBezTo>
                      <a:pt x="1913" y="1354"/>
                      <a:pt x="2246" y="1330"/>
                      <a:pt x="2246" y="1330"/>
                    </a:cubicBezTo>
                    <a:lnTo>
                      <a:pt x="2093" y="75"/>
                    </a:lnTo>
                    <a:cubicBezTo>
                      <a:pt x="2093" y="75"/>
                      <a:pt x="1529" y="0"/>
                      <a:pt x="10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2" name="Google Shape;1752;p49"/>
              <p:cNvSpPr/>
              <p:nvPr/>
            </p:nvSpPr>
            <p:spPr>
              <a:xfrm>
                <a:off x="3476625" y="4519975"/>
                <a:ext cx="120825" cy="124300"/>
              </a:xfrm>
              <a:custGeom>
                <a:avLst/>
                <a:gdLst/>
                <a:ahLst/>
                <a:cxnLst/>
                <a:rect l="l" t="t" r="r" b="b"/>
                <a:pathLst>
                  <a:path w="4833" h="4972" extrusionOk="0">
                    <a:moveTo>
                      <a:pt x="1082" y="0"/>
                    </a:moveTo>
                    <a:cubicBezTo>
                      <a:pt x="898" y="0"/>
                      <a:pt x="710" y="54"/>
                      <a:pt x="533" y="192"/>
                    </a:cubicBezTo>
                    <a:cubicBezTo>
                      <a:pt x="457" y="230"/>
                      <a:pt x="381" y="306"/>
                      <a:pt x="343" y="344"/>
                    </a:cubicBezTo>
                    <a:cubicBezTo>
                      <a:pt x="1" y="724"/>
                      <a:pt x="1" y="1295"/>
                      <a:pt x="381" y="1676"/>
                    </a:cubicBezTo>
                    <a:cubicBezTo>
                      <a:pt x="670" y="1834"/>
                      <a:pt x="920" y="1884"/>
                      <a:pt x="1130" y="1884"/>
                    </a:cubicBezTo>
                    <a:cubicBezTo>
                      <a:pt x="1473" y="1884"/>
                      <a:pt x="1709" y="1752"/>
                      <a:pt x="1827" y="1752"/>
                    </a:cubicBezTo>
                    <a:cubicBezTo>
                      <a:pt x="1979" y="1752"/>
                      <a:pt x="1674" y="2132"/>
                      <a:pt x="1903" y="2665"/>
                    </a:cubicBezTo>
                    <a:cubicBezTo>
                      <a:pt x="2093" y="3083"/>
                      <a:pt x="2778" y="3197"/>
                      <a:pt x="2778" y="3311"/>
                    </a:cubicBezTo>
                    <a:cubicBezTo>
                      <a:pt x="2778" y="3464"/>
                      <a:pt x="2321" y="3311"/>
                      <a:pt x="1979" y="3806"/>
                    </a:cubicBezTo>
                    <a:cubicBezTo>
                      <a:pt x="1903" y="3958"/>
                      <a:pt x="1865" y="4148"/>
                      <a:pt x="1903" y="4339"/>
                    </a:cubicBezTo>
                    <a:cubicBezTo>
                      <a:pt x="1935" y="4697"/>
                      <a:pt x="2247" y="4972"/>
                      <a:pt x="2622" y="4972"/>
                    </a:cubicBezTo>
                    <a:cubicBezTo>
                      <a:pt x="2685" y="4972"/>
                      <a:pt x="2750" y="4964"/>
                      <a:pt x="2816" y="4947"/>
                    </a:cubicBezTo>
                    <a:cubicBezTo>
                      <a:pt x="3653" y="4795"/>
                      <a:pt x="3386" y="3958"/>
                      <a:pt x="3463" y="3806"/>
                    </a:cubicBezTo>
                    <a:cubicBezTo>
                      <a:pt x="3577" y="3654"/>
                      <a:pt x="4376" y="3730"/>
                      <a:pt x="4566" y="3083"/>
                    </a:cubicBezTo>
                    <a:cubicBezTo>
                      <a:pt x="4832" y="2132"/>
                      <a:pt x="3957" y="2056"/>
                      <a:pt x="3881" y="1904"/>
                    </a:cubicBezTo>
                    <a:cubicBezTo>
                      <a:pt x="3843" y="1752"/>
                      <a:pt x="4566" y="915"/>
                      <a:pt x="3729" y="420"/>
                    </a:cubicBezTo>
                    <a:cubicBezTo>
                      <a:pt x="3543" y="323"/>
                      <a:pt x="3377" y="286"/>
                      <a:pt x="3230" y="286"/>
                    </a:cubicBezTo>
                    <a:cubicBezTo>
                      <a:pt x="2768" y="286"/>
                      <a:pt x="2489" y="649"/>
                      <a:pt x="2323" y="649"/>
                    </a:cubicBezTo>
                    <a:cubicBezTo>
                      <a:pt x="2294" y="649"/>
                      <a:pt x="2268" y="638"/>
                      <a:pt x="2245" y="610"/>
                    </a:cubicBezTo>
                    <a:cubicBezTo>
                      <a:pt x="2104" y="441"/>
                      <a:pt x="1608" y="0"/>
                      <a:pt x="10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51"/>
          <p:cNvSpPr/>
          <p:nvPr/>
        </p:nvSpPr>
        <p:spPr>
          <a:xfrm>
            <a:off x="839163" y="1569689"/>
            <a:ext cx="7708481" cy="59455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7" name="Google Shape;1857;p51"/>
          <p:cNvSpPr txBox="1">
            <a:spLocks noGrp="1"/>
          </p:cNvSpPr>
          <p:nvPr>
            <p:ph type="subTitle" idx="1"/>
          </p:nvPr>
        </p:nvSpPr>
        <p:spPr>
          <a:xfrm>
            <a:off x="3048369" y="1751049"/>
            <a:ext cx="5393929" cy="3068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How a country can attain sustainable growth</a:t>
            </a:r>
            <a:endParaRPr sz="1400" dirty="0"/>
          </a:p>
        </p:txBody>
      </p:sp>
      <p:sp>
        <p:nvSpPr>
          <p:cNvPr id="1858" name="Google Shape;1858;p51"/>
          <p:cNvSpPr txBox="1">
            <a:spLocks noGrp="1"/>
          </p:cNvSpPr>
          <p:nvPr>
            <p:ph type="title"/>
          </p:nvPr>
        </p:nvSpPr>
        <p:spPr>
          <a:xfrm>
            <a:off x="925113" y="1724873"/>
            <a:ext cx="22578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Problem</a:t>
            </a:r>
            <a:endParaRPr dirty="0"/>
          </a:p>
        </p:txBody>
      </p:sp>
      <p:sp>
        <p:nvSpPr>
          <p:cNvPr id="1886" name="Google Shape;1886;p51"/>
          <p:cNvSpPr txBox="1">
            <a:spLocks noGrp="1"/>
          </p:cNvSpPr>
          <p:nvPr>
            <p:ph type="title" idx="6"/>
          </p:nvPr>
        </p:nvSpPr>
        <p:spPr>
          <a:xfrm>
            <a:off x="717425" y="597425"/>
            <a:ext cx="77091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grpSp>
        <p:nvGrpSpPr>
          <p:cNvPr id="1887" name="Google Shape;1887;p51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888" name="Google Shape;1888;p5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89" name="Google Shape;1889;p5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890" name="Google Shape;1890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91" name="Google Shape;1891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892" name="Google Shape;1892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3" name="Google Shape;1893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94" name="Google Shape;1894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5" name="Google Shape;1895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897" name="Google Shape;1897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" name="Google Shape;1846;p51">
            <a:extLst>
              <a:ext uri="{FF2B5EF4-FFF2-40B4-BE49-F238E27FC236}">
                <a16:creationId xmlns:a16="http://schemas.microsoft.com/office/drawing/2014/main" id="{A72A1E21-5AA9-2DAA-910D-C900E752304B}"/>
              </a:ext>
            </a:extLst>
          </p:cNvPr>
          <p:cNvSpPr/>
          <p:nvPr/>
        </p:nvSpPr>
        <p:spPr>
          <a:xfrm>
            <a:off x="807953" y="2650360"/>
            <a:ext cx="4225190" cy="763461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1857;p51">
            <a:extLst>
              <a:ext uri="{FF2B5EF4-FFF2-40B4-BE49-F238E27FC236}">
                <a16:creationId xmlns:a16="http://schemas.microsoft.com/office/drawing/2014/main" id="{ECD654E9-6F3F-1366-6930-0A939D2508AD}"/>
              </a:ext>
            </a:extLst>
          </p:cNvPr>
          <p:cNvSpPr txBox="1">
            <a:spLocks/>
          </p:cNvSpPr>
          <p:nvPr/>
        </p:nvSpPr>
        <p:spPr>
          <a:xfrm>
            <a:off x="827293" y="2820201"/>
            <a:ext cx="4186510" cy="42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400" b="1" dirty="0"/>
              <a:t>GDP per capita </a:t>
            </a:r>
            <a:r>
              <a:rPr lang="en-US" sz="1400" dirty="0"/>
              <a:t>which is </a:t>
            </a:r>
            <a:r>
              <a:rPr lang="en-US" sz="1400" b="1" dirty="0"/>
              <a:t>GDP/ population</a:t>
            </a:r>
          </a:p>
        </p:txBody>
      </p:sp>
      <p:sp>
        <p:nvSpPr>
          <p:cNvPr id="24" name="Google Shape;1846;p51">
            <a:extLst>
              <a:ext uri="{FF2B5EF4-FFF2-40B4-BE49-F238E27FC236}">
                <a16:creationId xmlns:a16="http://schemas.microsoft.com/office/drawing/2014/main" id="{FD773B21-9D15-08A4-FF56-A60F76080E79}"/>
              </a:ext>
            </a:extLst>
          </p:cNvPr>
          <p:cNvSpPr/>
          <p:nvPr/>
        </p:nvSpPr>
        <p:spPr>
          <a:xfrm>
            <a:off x="769272" y="3651860"/>
            <a:ext cx="5368506" cy="89421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1857;p51">
            <a:extLst>
              <a:ext uri="{FF2B5EF4-FFF2-40B4-BE49-F238E27FC236}">
                <a16:creationId xmlns:a16="http://schemas.microsoft.com/office/drawing/2014/main" id="{BAB833A1-9E10-E49E-D7DE-A10DC936F269}"/>
              </a:ext>
            </a:extLst>
          </p:cNvPr>
          <p:cNvSpPr txBox="1">
            <a:spLocks/>
          </p:cNvSpPr>
          <p:nvPr/>
        </p:nvSpPr>
        <p:spPr>
          <a:xfrm>
            <a:off x="840109" y="3785419"/>
            <a:ext cx="5295220" cy="84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sz="1400" dirty="0"/>
              <a:t>To </a:t>
            </a:r>
            <a:r>
              <a:rPr lang="en-US" sz="1400" b="1" dirty="0"/>
              <a:t>improve GDP per Capita</a:t>
            </a:r>
            <a:r>
              <a:rPr lang="en-US" sz="1400" dirty="0"/>
              <a:t>, find the factors that have: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 strong or </a:t>
            </a:r>
            <a:r>
              <a:rPr lang="en-US" sz="1400" u="sng" dirty="0"/>
              <a:t>positive relationship</a:t>
            </a:r>
            <a:r>
              <a:rPr lang="en-US" sz="1400" dirty="0"/>
              <a:t> with the </a:t>
            </a:r>
            <a:r>
              <a:rPr lang="en-US" sz="1400" b="1" dirty="0"/>
              <a:t>GDP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 strong or </a:t>
            </a:r>
            <a:r>
              <a:rPr lang="en-US" sz="1400" u="sng" dirty="0"/>
              <a:t>negative relationship</a:t>
            </a:r>
            <a:r>
              <a:rPr lang="en-US" sz="1400" dirty="0"/>
              <a:t> with the </a:t>
            </a:r>
            <a:r>
              <a:rPr lang="en-US" sz="1400" b="1" dirty="0"/>
              <a:t>Population</a:t>
            </a:r>
          </a:p>
          <a:p>
            <a:pPr marL="0" indent="0" algn="l"/>
            <a:r>
              <a:rPr lang="en-US" sz="1400" dirty="0"/>
              <a:t> </a:t>
            </a:r>
          </a:p>
        </p:txBody>
      </p:sp>
      <p:sp>
        <p:nvSpPr>
          <p:cNvPr id="26" name="Google Shape;1858;p51">
            <a:extLst>
              <a:ext uri="{FF2B5EF4-FFF2-40B4-BE49-F238E27FC236}">
                <a16:creationId xmlns:a16="http://schemas.microsoft.com/office/drawing/2014/main" id="{F0D29F92-A64C-1EAB-42DD-6FB04D8F1143}"/>
              </a:ext>
            </a:extLst>
          </p:cNvPr>
          <p:cNvSpPr txBox="1">
            <a:spLocks/>
          </p:cNvSpPr>
          <p:nvPr/>
        </p:nvSpPr>
        <p:spPr>
          <a:xfrm>
            <a:off x="788613" y="2402281"/>
            <a:ext cx="1713834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4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algn="l"/>
            <a:r>
              <a:rPr lang="en-IN" sz="2000" dirty="0">
                <a:solidFill>
                  <a:srgbClr val="000000"/>
                </a:solidFill>
              </a:rPr>
              <a:t>Approach</a:t>
            </a:r>
            <a:endParaRPr lang="en-I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4"/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</a:t>
            </a:r>
            <a:endParaRPr dirty="0"/>
          </a:p>
        </p:txBody>
      </p:sp>
      <p:sp>
        <p:nvSpPr>
          <p:cNvPr id="1342" name="Google Shape;1342;p44"/>
          <p:cNvSpPr txBox="1">
            <a:spLocks noGrp="1"/>
          </p:cNvSpPr>
          <p:nvPr>
            <p:ph type="body" idx="1"/>
          </p:nvPr>
        </p:nvSpPr>
        <p:spPr>
          <a:xfrm>
            <a:off x="717425" y="1152475"/>
            <a:ext cx="7709100" cy="3448800"/>
          </a:xfrm>
          <a:prstGeom prst="rect">
            <a:avLst/>
          </a:prstGeom>
        </p:spPr>
        <p:txBody>
          <a:bodyPr spcFirstLastPara="1" wrap="square" lIns="182875" tIns="91425" rIns="274300" bIns="91425" anchor="ctr" anchorCtr="0">
            <a:noAutofit/>
          </a:bodyPr>
          <a:lstStyle/>
          <a:p>
            <a:pPr marL="25200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Energy Usage </a:t>
            </a:r>
            <a:r>
              <a:rPr lang="en-US" sz="1400" dirty="0">
                <a:solidFill>
                  <a:srgbClr val="000000"/>
                </a:solidFill>
              </a:rPr>
              <a:t>has the </a:t>
            </a:r>
            <a:r>
              <a:rPr lang="en-US" sz="1400" b="1" dirty="0">
                <a:solidFill>
                  <a:srgbClr val="000000"/>
                </a:solidFill>
              </a:rPr>
              <a:t>highest correlation coefficient </a:t>
            </a:r>
            <a:r>
              <a:rPr lang="en-US" sz="1400" dirty="0">
                <a:solidFill>
                  <a:srgbClr val="000000"/>
                </a:solidFill>
              </a:rPr>
              <a:t>with </a:t>
            </a:r>
            <a:r>
              <a:rPr lang="en-US" sz="1400" b="1" dirty="0">
                <a:solidFill>
                  <a:srgbClr val="000000"/>
                </a:solidFill>
              </a:rPr>
              <a:t>GDP</a:t>
            </a:r>
            <a:r>
              <a:rPr lang="en-US" sz="1400" dirty="0">
                <a:solidFill>
                  <a:srgbClr val="000000"/>
                </a:solidFill>
              </a:rPr>
              <a:t> among all the factors listed, indicating a </a:t>
            </a:r>
            <a:r>
              <a:rPr lang="en-US" sz="1400" u="sng" dirty="0">
                <a:solidFill>
                  <a:srgbClr val="000000"/>
                </a:solidFill>
              </a:rPr>
              <a:t>strong positive relationship </a:t>
            </a:r>
            <a:r>
              <a:rPr lang="en-US" sz="1400" dirty="0">
                <a:solidFill>
                  <a:srgbClr val="000000"/>
                </a:solidFill>
              </a:rPr>
              <a:t>between the two variables.</a:t>
            </a:r>
          </a:p>
          <a:p>
            <a:pPr marL="25200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CO2 Emissions </a:t>
            </a:r>
            <a:r>
              <a:rPr lang="en-US" sz="1400" dirty="0">
                <a:solidFill>
                  <a:srgbClr val="000000"/>
                </a:solidFill>
              </a:rPr>
              <a:t>have the </a:t>
            </a:r>
            <a:r>
              <a:rPr lang="en-US" sz="1400" b="1" dirty="0">
                <a:solidFill>
                  <a:srgbClr val="000000"/>
                </a:solidFill>
              </a:rPr>
              <a:t>second-highest correlation coefficient </a:t>
            </a:r>
            <a:r>
              <a:rPr lang="en-US" sz="1400" dirty="0">
                <a:solidFill>
                  <a:srgbClr val="000000"/>
                </a:solidFill>
              </a:rPr>
              <a:t>with </a:t>
            </a:r>
            <a:r>
              <a:rPr lang="en-US" sz="1400" b="1" dirty="0">
                <a:solidFill>
                  <a:srgbClr val="000000"/>
                </a:solidFill>
              </a:rPr>
              <a:t>GDP</a:t>
            </a:r>
            <a:r>
              <a:rPr lang="en-US" sz="1400" dirty="0">
                <a:solidFill>
                  <a:srgbClr val="000000"/>
                </a:solidFill>
              </a:rPr>
              <a:t>, which suggests that countries with higher economic output tend to emit more CO2.</a:t>
            </a:r>
          </a:p>
          <a:p>
            <a:pPr marL="25200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Tourism Inbound </a:t>
            </a:r>
            <a:r>
              <a:rPr lang="en-US" sz="1400" dirty="0">
                <a:solidFill>
                  <a:srgbClr val="000000"/>
                </a:solidFill>
              </a:rPr>
              <a:t>has a </a:t>
            </a:r>
            <a:r>
              <a:rPr lang="en-US" sz="1400" b="1" dirty="0">
                <a:solidFill>
                  <a:srgbClr val="000000"/>
                </a:solidFill>
              </a:rPr>
              <a:t>high positive correlation coefficient</a:t>
            </a:r>
            <a:r>
              <a:rPr lang="en-US" sz="1400" dirty="0">
                <a:solidFill>
                  <a:srgbClr val="000000"/>
                </a:solidFill>
              </a:rPr>
              <a:t> with </a:t>
            </a:r>
            <a:r>
              <a:rPr lang="en-US" sz="1400" b="1" dirty="0">
                <a:solidFill>
                  <a:srgbClr val="000000"/>
                </a:solidFill>
              </a:rPr>
              <a:t>GDP</a:t>
            </a:r>
            <a:r>
              <a:rPr lang="en-US" sz="1400" dirty="0">
                <a:solidFill>
                  <a:srgbClr val="000000"/>
                </a:solidFill>
              </a:rPr>
              <a:t>, which suggests that countries with more inbound tourists tend to have a higher economic output.</a:t>
            </a:r>
          </a:p>
          <a:p>
            <a:pPr marL="25200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Health Exp/Capita </a:t>
            </a:r>
            <a:r>
              <a:rPr lang="en-US" sz="1400" dirty="0">
                <a:solidFill>
                  <a:srgbClr val="000000"/>
                </a:solidFill>
              </a:rPr>
              <a:t>has a </a:t>
            </a:r>
            <a:r>
              <a:rPr lang="en-US" sz="1400" b="1" dirty="0">
                <a:solidFill>
                  <a:srgbClr val="000000"/>
                </a:solidFill>
              </a:rPr>
              <a:t>higher correlation coefficient </a:t>
            </a:r>
            <a:r>
              <a:rPr lang="en-US" sz="1400" dirty="0">
                <a:solidFill>
                  <a:srgbClr val="000000"/>
                </a:solidFill>
              </a:rPr>
              <a:t>with </a:t>
            </a:r>
            <a:r>
              <a:rPr lang="en-US" sz="1400" b="1" dirty="0">
                <a:solidFill>
                  <a:srgbClr val="000000"/>
                </a:solidFill>
              </a:rPr>
              <a:t>GDP</a:t>
            </a:r>
            <a:r>
              <a:rPr lang="en-US" sz="1400" dirty="0">
                <a:solidFill>
                  <a:srgbClr val="000000"/>
                </a:solidFill>
              </a:rPr>
              <a:t> than </a:t>
            </a:r>
            <a:r>
              <a:rPr lang="en-US" sz="1400" i="1" dirty="0">
                <a:solidFill>
                  <a:srgbClr val="000000"/>
                </a:solidFill>
              </a:rPr>
              <a:t>Health Exp % GDP,</a:t>
            </a:r>
            <a:r>
              <a:rPr lang="en-US" sz="1400" dirty="0">
                <a:solidFill>
                  <a:srgbClr val="000000"/>
                </a:solidFill>
              </a:rPr>
              <a:t> indicating that the amount spent on health care per person is a better predictor of a country's economic output than the percentage of GDP spent on health care.</a:t>
            </a:r>
          </a:p>
        </p:txBody>
      </p:sp>
      <p:grpSp>
        <p:nvGrpSpPr>
          <p:cNvPr id="1343" name="Google Shape;1343;p44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344" name="Google Shape;1344;p44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5" name="Google Shape;1345;p44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346" name="Google Shape;1346;p4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47" name="Google Shape;1347;p4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348" name="Google Shape;1348;p4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9" name="Google Shape;1349;p4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50" name="Google Shape;1350;p4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1" name="Google Shape;1351;p4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2" name="Google Shape;1352;p4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353" name="Google Shape;1353;p4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4"/>
          <p:cNvSpPr txBox="1">
            <a:spLocks noGrp="1"/>
          </p:cNvSpPr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</a:t>
            </a:r>
            <a:endParaRPr dirty="0"/>
          </a:p>
        </p:txBody>
      </p:sp>
      <p:sp>
        <p:nvSpPr>
          <p:cNvPr id="1342" name="Google Shape;1342;p44"/>
          <p:cNvSpPr txBox="1">
            <a:spLocks noGrp="1"/>
          </p:cNvSpPr>
          <p:nvPr>
            <p:ph type="body" idx="1"/>
          </p:nvPr>
        </p:nvSpPr>
        <p:spPr>
          <a:xfrm>
            <a:off x="717425" y="1152475"/>
            <a:ext cx="7709100" cy="3448800"/>
          </a:xfrm>
          <a:prstGeom prst="rect">
            <a:avLst/>
          </a:prstGeom>
        </p:spPr>
        <p:txBody>
          <a:bodyPr spcFirstLastPara="1" wrap="square" lIns="182875" tIns="91425" rIns="274300" bIns="91425" anchor="ctr" anchorCtr="0">
            <a:noAutofit/>
          </a:bodyPr>
          <a:lstStyle/>
          <a:p>
            <a:pPr marL="288000" lvl="1" indent="-17145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Population Total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Population 65+ </a:t>
            </a:r>
            <a:r>
              <a:rPr lang="en-US" dirty="0">
                <a:solidFill>
                  <a:srgbClr val="000000"/>
                </a:solidFill>
              </a:rPr>
              <a:t>have a </a:t>
            </a:r>
            <a:r>
              <a:rPr lang="en-US" b="1" dirty="0">
                <a:solidFill>
                  <a:srgbClr val="000000"/>
                </a:solidFill>
              </a:rPr>
              <a:t>moderate positive correlation </a:t>
            </a:r>
            <a:r>
              <a:rPr lang="en-US" dirty="0">
                <a:solidFill>
                  <a:srgbClr val="000000"/>
                </a:solidFill>
              </a:rPr>
              <a:t>with </a:t>
            </a:r>
            <a:r>
              <a:rPr lang="en-US" b="1" dirty="0">
                <a:solidFill>
                  <a:srgbClr val="000000"/>
                </a:solidFill>
              </a:rPr>
              <a:t>GDP</a:t>
            </a:r>
            <a:r>
              <a:rPr lang="en-US" dirty="0">
                <a:solidFill>
                  <a:srgbClr val="000000"/>
                </a:solidFill>
              </a:rPr>
              <a:t>, which suggests that countries with larger populations and a higher proportion of elderly people tend to have a higher economic output.</a:t>
            </a:r>
          </a:p>
          <a:p>
            <a:pPr marL="288000" lvl="1" indent="-17145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Birth Rate, Infant Mortality Rate, Population 0-14</a:t>
            </a:r>
            <a:r>
              <a:rPr lang="en-US" dirty="0">
                <a:solidFill>
                  <a:srgbClr val="000000"/>
                </a:solidFill>
              </a:rPr>
              <a:t>, and </a:t>
            </a:r>
            <a:r>
              <a:rPr lang="en-US" b="1" dirty="0">
                <a:solidFill>
                  <a:srgbClr val="000000"/>
                </a:solidFill>
              </a:rPr>
              <a:t>Population 15-64 </a:t>
            </a:r>
            <a:r>
              <a:rPr lang="en-US" dirty="0">
                <a:solidFill>
                  <a:srgbClr val="000000"/>
                </a:solidFill>
              </a:rPr>
              <a:t>have a </a:t>
            </a:r>
            <a:r>
              <a:rPr lang="en-US" b="1" dirty="0">
                <a:solidFill>
                  <a:srgbClr val="000000"/>
                </a:solidFill>
              </a:rPr>
              <a:t>negative or low correlation coefficient </a:t>
            </a:r>
            <a:r>
              <a:rPr lang="en-US" dirty="0">
                <a:solidFill>
                  <a:srgbClr val="000000"/>
                </a:solidFill>
              </a:rPr>
              <a:t>with </a:t>
            </a:r>
            <a:r>
              <a:rPr lang="en-US" b="1" dirty="0">
                <a:solidFill>
                  <a:srgbClr val="000000"/>
                </a:solidFill>
              </a:rPr>
              <a:t>GDP</a:t>
            </a:r>
            <a:r>
              <a:rPr lang="en-US" dirty="0">
                <a:solidFill>
                  <a:srgbClr val="000000"/>
                </a:solidFill>
              </a:rPr>
              <a:t>, indicating a weak or negative relationship with economic output.</a:t>
            </a:r>
          </a:p>
          <a:p>
            <a:pPr marL="288000" lvl="1" indent="-17145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</a:rPr>
              <a:t>Lending Interest, Business Tax Rate, Days to Start Business, Ease of Business, </a:t>
            </a:r>
            <a:r>
              <a:rPr lang="en-US" i="1" dirty="0">
                <a:solidFill>
                  <a:srgbClr val="000000"/>
                </a:solidFill>
              </a:rPr>
              <a:t>and</a:t>
            </a:r>
            <a:r>
              <a:rPr lang="en-US" b="1" i="1" dirty="0">
                <a:solidFill>
                  <a:srgbClr val="000000"/>
                </a:solidFill>
              </a:rPr>
              <a:t> Mobile Phone Usage</a:t>
            </a:r>
            <a:r>
              <a:rPr lang="en-US" dirty="0">
                <a:solidFill>
                  <a:srgbClr val="000000"/>
                </a:solidFill>
              </a:rPr>
              <a:t> have a </a:t>
            </a:r>
            <a:r>
              <a:rPr lang="en-US" b="1" dirty="0">
                <a:solidFill>
                  <a:srgbClr val="000000"/>
                </a:solidFill>
              </a:rPr>
              <a:t>low correlation coefficient </a:t>
            </a:r>
            <a:r>
              <a:rPr lang="en-US" dirty="0">
                <a:solidFill>
                  <a:srgbClr val="000000"/>
                </a:solidFill>
              </a:rPr>
              <a:t>with </a:t>
            </a:r>
            <a:r>
              <a:rPr lang="en-US" b="1" dirty="0">
                <a:solidFill>
                  <a:srgbClr val="000000"/>
                </a:solidFill>
              </a:rPr>
              <a:t>GDP</a:t>
            </a:r>
            <a:r>
              <a:rPr lang="en-US" dirty="0">
                <a:solidFill>
                  <a:srgbClr val="000000"/>
                </a:solidFill>
              </a:rPr>
              <a:t>, indicating a weak or negligible relationship with economic output.</a:t>
            </a:r>
          </a:p>
          <a:p>
            <a:pPr marL="288000" lvl="1" indent="-17145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Internet Usage </a:t>
            </a:r>
            <a:r>
              <a:rPr lang="en-US" dirty="0">
                <a:solidFill>
                  <a:srgbClr val="000000"/>
                </a:solidFill>
              </a:rPr>
              <a:t>has a </a:t>
            </a:r>
            <a:r>
              <a:rPr lang="en-US" b="1" dirty="0">
                <a:solidFill>
                  <a:srgbClr val="000000"/>
                </a:solidFill>
              </a:rPr>
              <a:t>moderate positive correlation coefficient </a:t>
            </a:r>
            <a:r>
              <a:rPr lang="en-US" dirty="0">
                <a:solidFill>
                  <a:srgbClr val="000000"/>
                </a:solidFill>
              </a:rPr>
              <a:t>with </a:t>
            </a:r>
            <a:r>
              <a:rPr lang="en-US" b="1" dirty="0">
                <a:solidFill>
                  <a:srgbClr val="000000"/>
                </a:solidFill>
              </a:rPr>
              <a:t>GDP</a:t>
            </a:r>
            <a:r>
              <a:rPr lang="en-US" dirty="0">
                <a:solidFill>
                  <a:srgbClr val="000000"/>
                </a:solidFill>
              </a:rPr>
              <a:t>, indicating that countries with higher internet usage tend to have a higher economic output.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1343" name="Google Shape;1343;p44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344" name="Google Shape;1344;p44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5" name="Google Shape;1345;p44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346" name="Google Shape;1346;p44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47" name="Google Shape;1347;p44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348" name="Google Shape;1348;p44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9" name="Google Shape;1349;p44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50" name="Google Shape;1350;p44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1" name="Google Shape;1351;p44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2" name="Google Shape;1352;p44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353" name="Google Shape;1353;p44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3046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51"/>
          <p:cNvSpPr txBox="1">
            <a:spLocks noGrp="1"/>
          </p:cNvSpPr>
          <p:nvPr>
            <p:ph type="title" idx="6"/>
          </p:nvPr>
        </p:nvSpPr>
        <p:spPr>
          <a:xfrm>
            <a:off x="717450" y="335335"/>
            <a:ext cx="7709100" cy="464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Detailed Analysis</a:t>
            </a:r>
            <a:endParaRPr sz="2000" dirty="0"/>
          </a:p>
        </p:txBody>
      </p:sp>
      <p:grpSp>
        <p:nvGrpSpPr>
          <p:cNvPr id="1887" name="Google Shape;1887;p51"/>
          <p:cNvGrpSpPr/>
          <p:nvPr/>
        </p:nvGrpSpPr>
        <p:grpSpPr>
          <a:xfrm>
            <a:off x="717456" y="244556"/>
            <a:ext cx="7709100" cy="145993"/>
            <a:chOff x="717431" y="368525"/>
            <a:chExt cx="7709100" cy="228900"/>
          </a:xfrm>
        </p:grpSpPr>
        <p:sp>
          <p:nvSpPr>
            <p:cNvPr id="1888" name="Google Shape;1888;p5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89" name="Google Shape;1889;p5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890" name="Google Shape;1890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91" name="Google Shape;1891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892" name="Google Shape;1892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3" name="Google Shape;1893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94" name="Google Shape;1894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5" name="Google Shape;1895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897" name="Google Shape;1897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85DE13-BDF6-B7DA-0811-8F021E657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4577"/>
              </p:ext>
            </p:extLst>
          </p:nvPr>
        </p:nvGraphicFramePr>
        <p:xfrm>
          <a:off x="1783371" y="924231"/>
          <a:ext cx="5118874" cy="3974713"/>
        </p:xfrm>
        <a:graphic>
          <a:graphicData uri="http://schemas.openxmlformats.org/drawingml/2006/table">
            <a:tbl>
              <a:tblPr/>
              <a:tblGrid>
                <a:gridCol w="1133330">
                  <a:extLst>
                    <a:ext uri="{9D8B030D-6E8A-4147-A177-3AD203B41FA5}">
                      <a16:colId xmlns:a16="http://schemas.microsoft.com/office/drawing/2014/main" val="3443176397"/>
                    </a:ext>
                  </a:extLst>
                </a:gridCol>
                <a:gridCol w="1252060">
                  <a:extLst>
                    <a:ext uri="{9D8B030D-6E8A-4147-A177-3AD203B41FA5}">
                      <a16:colId xmlns:a16="http://schemas.microsoft.com/office/drawing/2014/main" val="1518412285"/>
                    </a:ext>
                  </a:extLst>
                </a:gridCol>
                <a:gridCol w="1222377">
                  <a:extLst>
                    <a:ext uri="{9D8B030D-6E8A-4147-A177-3AD203B41FA5}">
                      <a16:colId xmlns:a16="http://schemas.microsoft.com/office/drawing/2014/main" val="1515010412"/>
                    </a:ext>
                  </a:extLst>
                </a:gridCol>
                <a:gridCol w="1511107">
                  <a:extLst>
                    <a:ext uri="{9D8B030D-6E8A-4147-A177-3AD203B41FA5}">
                      <a16:colId xmlns:a16="http://schemas.microsoft.com/office/drawing/2014/main" val="361925228"/>
                    </a:ext>
                  </a:extLst>
                </a:gridCol>
              </a:tblGrid>
              <a:tr h="145791">
                <a:tc>
                  <a:txBody>
                    <a:bodyPr/>
                    <a:lstStyle/>
                    <a:p>
                      <a:pPr algn="ctr" fontAlgn="ctr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0" marR="8100" marT="81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0" marR="8100" marT="81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Correlation with GDP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Correlation with Population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85166"/>
                  </a:ext>
                </a:extLst>
              </a:tr>
              <a:tr h="280965">
                <a:tc>
                  <a:txBody>
                    <a:bodyPr/>
                    <a:lstStyle/>
                    <a:p>
                      <a:pPr algn="ctr" fontAlgn="ctr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0" marR="8100" marT="81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Factors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Correlation coefficient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Correlation coefficient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130603"/>
                  </a:ext>
                </a:extLst>
              </a:tr>
              <a:tr h="1445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GDP</a:t>
                      </a:r>
                    </a:p>
                  </a:txBody>
                  <a:tcPr marL="102325" marR="102325" marT="51162" marB="511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Health Exp % GDP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0.327206386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-0.054020935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81013"/>
                  </a:ext>
                </a:extLst>
              </a:tr>
              <a:tr h="1445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Health Exp/Capita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0.450360179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0.008410515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47552"/>
                  </a:ext>
                </a:extLst>
              </a:tr>
              <a:tr h="1457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Lending Interest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-0.059875669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0.007037956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66701"/>
                  </a:ext>
                </a:extLst>
              </a:tr>
              <a:tr h="1619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ENERGY</a:t>
                      </a:r>
                    </a:p>
                  </a:txBody>
                  <a:tcPr marL="102325" marR="102325" marT="51162" marB="511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Usage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0.698783768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0.578142833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676772"/>
                  </a:ext>
                </a:extLst>
              </a:tr>
              <a:tr h="1700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Emissions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0.610897735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0.57743853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63940"/>
                  </a:ext>
                </a:extLst>
              </a:tr>
              <a:tr h="16198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HUMAN RESOURCES</a:t>
                      </a:r>
                    </a:p>
                  </a:txBody>
                  <a:tcPr marL="102325" marR="102325" marT="51162" marB="511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D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 Rate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D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-0.154900794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-0.033172924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33107"/>
                  </a:ext>
                </a:extLst>
              </a:tr>
              <a:tr h="16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Infant Mortality Rate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D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-0.14580523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0.03133025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42685"/>
                  </a:ext>
                </a:extLst>
              </a:tr>
              <a:tr h="16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 Expectancy Female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D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0.144844603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0.052831665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205283"/>
                  </a:ext>
                </a:extLst>
              </a:tr>
              <a:tr h="16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 Expectancy Male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D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0.14667627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0.062283911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357070"/>
                  </a:ext>
                </a:extLst>
              </a:tr>
              <a:tr h="16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0-14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D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-0.135772912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0.000148286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611409"/>
                  </a:ext>
                </a:extLst>
              </a:tr>
              <a:tr h="16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15-64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D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0.115741983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0.103515242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995276"/>
                  </a:ext>
                </a:extLst>
              </a:tr>
              <a:tr h="16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65+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D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0.275983149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0.032063091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150436"/>
                  </a:ext>
                </a:extLst>
              </a:tr>
              <a:tr h="16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Total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D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0.379397915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387259"/>
                  </a:ext>
                </a:extLst>
              </a:tr>
              <a:tr h="1700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Urban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D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0.167221418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-0.060784636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1090"/>
                  </a:ext>
                </a:extLst>
              </a:tr>
              <a:tr h="1619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TOURISM</a:t>
                      </a:r>
                    </a:p>
                  </a:txBody>
                  <a:tcPr marL="102325" marR="102325" marT="51162" marB="511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Tourism Outbound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0.535809462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0.276065576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9545"/>
                  </a:ext>
                </a:extLst>
              </a:tr>
              <a:tr h="1700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Tourism Inbound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0.873616877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0.304237109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738553"/>
                  </a:ext>
                </a:extLst>
              </a:tr>
              <a:tr h="1619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</a:t>
                      </a:r>
                    </a:p>
                  </a:txBody>
                  <a:tcPr marL="102325" marR="102325" marT="51162" marB="5116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Tax Rate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0.052575346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0.066681357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71123"/>
                  </a:ext>
                </a:extLst>
              </a:tr>
              <a:tr h="16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 to Start Business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-0.034541657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0.027612256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17622"/>
                  </a:ext>
                </a:extLst>
              </a:tr>
              <a:tr h="16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Ease of Business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-0.011417067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0.015635224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016724"/>
                  </a:ext>
                </a:extLst>
              </a:tr>
              <a:tr h="16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 to do Tax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0.063208927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0.123215942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137618"/>
                  </a:ext>
                </a:extLst>
              </a:tr>
              <a:tr h="16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 Usage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0.266791564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-0.030658863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24377"/>
                  </a:ext>
                </a:extLst>
              </a:tr>
              <a:tr h="1700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 Phone Usage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0.130668415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-0.040174161</a:t>
                      </a:r>
                    </a:p>
                  </a:txBody>
                  <a:tcPr marL="8100" marR="8100" marT="81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3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3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51"/>
          <p:cNvGrpSpPr/>
          <p:nvPr/>
        </p:nvGrpSpPr>
        <p:grpSpPr>
          <a:xfrm>
            <a:off x="717456" y="244556"/>
            <a:ext cx="7709100" cy="145993"/>
            <a:chOff x="717431" y="368525"/>
            <a:chExt cx="7709100" cy="228900"/>
          </a:xfrm>
        </p:grpSpPr>
        <p:sp>
          <p:nvSpPr>
            <p:cNvPr id="1888" name="Google Shape;1888;p5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89" name="Google Shape;1889;p5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890" name="Google Shape;1890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91" name="Google Shape;1891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892" name="Google Shape;1892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3" name="Google Shape;1893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94" name="Google Shape;1894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5" name="Google Shape;1895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897" name="Google Shape;1897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D53470-C13B-21F2-448E-ED214F600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97562"/>
              </p:ext>
            </p:extLst>
          </p:nvPr>
        </p:nvGraphicFramePr>
        <p:xfrm>
          <a:off x="1162738" y="554707"/>
          <a:ext cx="6788456" cy="1460808"/>
        </p:xfrm>
        <a:graphic>
          <a:graphicData uri="http://schemas.openxmlformats.org/drawingml/2006/table">
            <a:tbl>
              <a:tblPr/>
              <a:tblGrid>
                <a:gridCol w="1044928">
                  <a:extLst>
                    <a:ext uri="{9D8B030D-6E8A-4147-A177-3AD203B41FA5}">
                      <a16:colId xmlns:a16="http://schemas.microsoft.com/office/drawing/2014/main" val="2236380926"/>
                    </a:ext>
                  </a:extLst>
                </a:gridCol>
                <a:gridCol w="2032600">
                  <a:extLst>
                    <a:ext uri="{9D8B030D-6E8A-4147-A177-3AD203B41FA5}">
                      <a16:colId xmlns:a16="http://schemas.microsoft.com/office/drawing/2014/main" val="2603397290"/>
                    </a:ext>
                  </a:extLst>
                </a:gridCol>
                <a:gridCol w="1961030">
                  <a:extLst>
                    <a:ext uri="{9D8B030D-6E8A-4147-A177-3AD203B41FA5}">
                      <a16:colId xmlns:a16="http://schemas.microsoft.com/office/drawing/2014/main" val="813901727"/>
                    </a:ext>
                  </a:extLst>
                </a:gridCol>
                <a:gridCol w="1749898">
                  <a:extLst>
                    <a:ext uri="{9D8B030D-6E8A-4147-A177-3AD203B41FA5}">
                      <a16:colId xmlns:a16="http://schemas.microsoft.com/office/drawing/2014/main" val="2679506437"/>
                    </a:ext>
                  </a:extLst>
                </a:gridCol>
              </a:tblGrid>
              <a:tr h="182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Row Labels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of Population Total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of GDP_If_missing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of GDP/CAPITA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93309"/>
                  </a:ext>
                </a:extLst>
              </a:tr>
              <a:tr h="182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Africa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17665922.03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25075088370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2104.596335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521497"/>
                  </a:ext>
                </a:extLst>
              </a:tr>
              <a:tr h="182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108212254.3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3.618E+11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6859.209975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267"/>
                  </a:ext>
                </a:extLst>
              </a:tr>
              <a:tr h="182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Europe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16701733.42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3.45217E+11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26469.34614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95499"/>
                  </a:ext>
                </a:extLst>
              </a:tr>
              <a:tr h="182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Middle East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14852352.28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1.13868E+11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17384.03017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540509"/>
                  </a:ext>
                </a:extLst>
              </a:tr>
              <a:tr h="182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Oceania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2265297.908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63739145108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24143.74791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00595"/>
                  </a:ext>
                </a:extLst>
              </a:tr>
              <a:tr h="182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Americas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20426273.35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4.16821E+11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104421.2197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65937"/>
                  </a:ext>
                </a:extLst>
              </a:tr>
              <a:tr h="1826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31608742.96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2.46266E+11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32840.42337</a:t>
                      </a:r>
                    </a:p>
                  </a:txBody>
                  <a:tcPr marL="10741" marR="10741" marT="1074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C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94972"/>
                  </a:ext>
                </a:extLst>
              </a:tr>
            </a:tbl>
          </a:graphicData>
        </a:graphic>
      </p:graphicFrame>
      <p:sp>
        <p:nvSpPr>
          <p:cNvPr id="7" name="Google Shape;1857;p51">
            <a:extLst>
              <a:ext uri="{FF2B5EF4-FFF2-40B4-BE49-F238E27FC236}">
                <a16:creationId xmlns:a16="http://schemas.microsoft.com/office/drawing/2014/main" id="{23C6155D-DEAA-CD14-3337-19141FA6BDD9}"/>
              </a:ext>
            </a:extLst>
          </p:cNvPr>
          <p:cNvSpPr txBox="1">
            <a:spLocks noChangeAspect="1"/>
          </p:cNvSpPr>
          <p:nvPr/>
        </p:nvSpPr>
        <p:spPr>
          <a:xfrm>
            <a:off x="457049" y="2179674"/>
            <a:ext cx="8244000" cy="25125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44000" tIns="144000" rIns="91425" bIns="216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Americas have the highest average GDP/Capita among all the regions listed, indicating a higher standard of living in this region.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 has the highest average GDP among all the regions listed, indicating a higher overall economic output in this region.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 has the lowest average GDP/Capita among all the regions listed, indicating a lower standard of living in this region.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Despite having a relatively lower GDP/Capita, Africa has the highest population among all the regions listed. This could indicate a potential for growth in the future as the economy develops.</a:t>
            </a:r>
          </a:p>
        </p:txBody>
      </p:sp>
    </p:spTree>
    <p:extLst>
      <p:ext uri="{BB962C8B-B14F-4D97-AF65-F5344CB8AC3E}">
        <p14:creationId xmlns:p14="http://schemas.microsoft.com/office/powerpoint/2010/main" val="4112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51"/>
          <p:cNvGrpSpPr/>
          <p:nvPr/>
        </p:nvGrpSpPr>
        <p:grpSpPr>
          <a:xfrm>
            <a:off x="717456" y="244556"/>
            <a:ext cx="7709100" cy="145993"/>
            <a:chOff x="717431" y="368525"/>
            <a:chExt cx="7709100" cy="228900"/>
          </a:xfrm>
        </p:grpSpPr>
        <p:sp>
          <p:nvSpPr>
            <p:cNvPr id="1888" name="Google Shape;1888;p5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89" name="Google Shape;1889;p5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890" name="Google Shape;1890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91" name="Google Shape;1891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892" name="Google Shape;1892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3" name="Google Shape;1893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94" name="Google Shape;1894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5" name="Google Shape;1895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897" name="Google Shape;1897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700A3F3-9665-62A6-1DAB-4759DF5A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8" y="1252040"/>
            <a:ext cx="4259422" cy="2639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B2057D-B1E2-A6F6-C0BD-88679DABE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41" y="1252040"/>
            <a:ext cx="4221186" cy="26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51"/>
          <p:cNvGrpSpPr/>
          <p:nvPr/>
        </p:nvGrpSpPr>
        <p:grpSpPr>
          <a:xfrm>
            <a:off x="717456" y="244556"/>
            <a:ext cx="7709100" cy="145993"/>
            <a:chOff x="717431" y="368525"/>
            <a:chExt cx="7709100" cy="228900"/>
          </a:xfrm>
        </p:grpSpPr>
        <p:sp>
          <p:nvSpPr>
            <p:cNvPr id="1888" name="Google Shape;1888;p5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89" name="Google Shape;1889;p5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890" name="Google Shape;1890;p5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891" name="Google Shape;1891;p5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892" name="Google Shape;1892;p5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3" name="Google Shape;1893;p5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94" name="Google Shape;1894;p5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5" name="Google Shape;1895;p5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5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897" name="Google Shape;1897;p5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8B9C1DD-8B03-F594-B333-80EE1C829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70" y="782419"/>
            <a:ext cx="5864860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52952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Planning Process by Slidesgo">
  <a:themeElements>
    <a:clrScheme name="Simple Light">
      <a:dk1>
        <a:srgbClr val="1155CC"/>
      </a:dk1>
      <a:lt1>
        <a:srgbClr val="EEDCC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55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655</Words>
  <Application>Microsoft Office PowerPoint</Application>
  <PresentationFormat>On-screen Show (16:9)</PresentationFormat>
  <Paragraphs>146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Montserrat</vt:lpstr>
      <vt:lpstr>Overpass Mono</vt:lpstr>
      <vt:lpstr>Calibri</vt:lpstr>
      <vt:lpstr>Roboto Condensed Light</vt:lpstr>
      <vt:lpstr>Anaheim</vt:lpstr>
      <vt:lpstr>Sales Planning Process by Slidesgo</vt:lpstr>
      <vt:lpstr>Factors That Affect a Country on Sustainable Growth</vt:lpstr>
      <vt:lpstr>Data Used</vt:lpstr>
      <vt:lpstr>Problem</vt:lpstr>
      <vt:lpstr>Insights</vt:lpstr>
      <vt:lpstr>Insights</vt:lpstr>
      <vt:lpstr>Detailed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PLANNING PROCESS</dc:title>
  <dc:creator>Aditya 14</dc:creator>
  <cp:lastModifiedBy>Aditya 14</cp:lastModifiedBy>
  <cp:revision>5</cp:revision>
  <dcterms:modified xsi:type="dcterms:W3CDTF">2023-03-24T15:42:04Z</dcterms:modified>
</cp:coreProperties>
</file>