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61" r:id="rId3"/>
    <p:sldId id="269" r:id="rId4"/>
    <p:sldId id="257" r:id="rId5"/>
    <p:sldId id="259" r:id="rId6"/>
    <p:sldId id="294" r:id="rId7"/>
    <p:sldId id="295" r:id="rId8"/>
    <p:sldId id="293" r:id="rId9"/>
    <p:sldId id="283" r:id="rId10"/>
    <p:sldId id="284" r:id="rId11"/>
    <p:sldId id="287" r:id="rId12"/>
    <p:sldId id="286" r:id="rId13"/>
    <p:sldId id="288" r:id="rId14"/>
    <p:sldId id="289" r:id="rId15"/>
    <p:sldId id="290" r:id="rId16"/>
    <p:sldId id="291" r:id="rId17"/>
    <p:sldId id="292" r:id="rId18"/>
    <p:sldId id="280" r:id="rId19"/>
    <p:sldId id="296" r:id="rId20"/>
    <p:sldId id="297" r:id="rId21"/>
    <p:sldId id="298" r:id="rId22"/>
    <p:sldId id="299" r:id="rId23"/>
    <p:sldId id="300" r:id="rId24"/>
    <p:sldId id="301" r:id="rId25"/>
    <p:sldId id="302" r:id="rId26"/>
    <p:sldId id="303" r:id="rId27"/>
    <p:sldId id="304" r:id="rId28"/>
    <p:sldId id="305" r:id="rId29"/>
    <p:sldId id="260"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38"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8D1DC9-DF20-4550-A060-6FD4450C29C2}" type="datetimeFigureOut">
              <a:rPr lang="en-CA" smtClean="0"/>
              <a:t>2020-04-07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372FC97-4C0F-4F53-9CE3-7F2A5A72288C}" type="slidenum">
              <a:rPr lang="en-CA" smtClean="0"/>
              <a:t>‹#›</a:t>
            </a:fld>
            <a:endParaRPr lang="en-CA"/>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9681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8D1DC9-DF20-4550-A060-6FD4450C29C2}" type="datetimeFigureOut">
              <a:rPr lang="en-CA" smtClean="0"/>
              <a:t>2020-04-07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372FC97-4C0F-4F53-9CE3-7F2A5A72288C}" type="slidenum">
              <a:rPr lang="en-CA" smtClean="0"/>
              <a:t>‹#›</a:t>
            </a:fld>
            <a:endParaRPr lang="en-CA"/>
          </a:p>
        </p:txBody>
      </p:sp>
    </p:spTree>
    <p:extLst>
      <p:ext uri="{BB962C8B-B14F-4D97-AF65-F5344CB8AC3E}">
        <p14:creationId xmlns:p14="http://schemas.microsoft.com/office/powerpoint/2010/main" val="1946796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8D1DC9-DF20-4550-A060-6FD4450C29C2}" type="datetimeFigureOut">
              <a:rPr lang="en-CA" smtClean="0"/>
              <a:t>2020-04-07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372FC97-4C0F-4F53-9CE3-7F2A5A72288C}" type="slidenum">
              <a:rPr lang="en-CA" smtClean="0"/>
              <a:t>‹#›</a:t>
            </a:fld>
            <a:endParaRPr lang="en-CA"/>
          </a:p>
        </p:txBody>
      </p:sp>
    </p:spTree>
    <p:extLst>
      <p:ext uri="{BB962C8B-B14F-4D97-AF65-F5344CB8AC3E}">
        <p14:creationId xmlns:p14="http://schemas.microsoft.com/office/powerpoint/2010/main" val="1996881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8D1DC9-DF20-4550-A060-6FD4450C29C2}" type="datetimeFigureOut">
              <a:rPr lang="en-CA" smtClean="0"/>
              <a:t>2020-04-07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372FC97-4C0F-4F53-9CE3-7F2A5A72288C}" type="slidenum">
              <a:rPr lang="en-CA" smtClean="0"/>
              <a:t>‹#›</a:t>
            </a:fld>
            <a:endParaRPr lang="en-CA"/>
          </a:p>
        </p:txBody>
      </p:sp>
    </p:spTree>
    <p:extLst>
      <p:ext uri="{BB962C8B-B14F-4D97-AF65-F5344CB8AC3E}">
        <p14:creationId xmlns:p14="http://schemas.microsoft.com/office/powerpoint/2010/main" val="930650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8D1DC9-DF20-4550-A060-6FD4450C29C2}" type="datetimeFigureOut">
              <a:rPr lang="en-CA" smtClean="0"/>
              <a:t>2020-04-07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372FC97-4C0F-4F53-9CE3-7F2A5A72288C}" type="slidenum">
              <a:rPr lang="en-CA" smtClean="0"/>
              <a:t>‹#›</a:t>
            </a:fld>
            <a:endParaRPr lang="en-CA"/>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0542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8D1DC9-DF20-4550-A060-6FD4450C29C2}" type="datetimeFigureOut">
              <a:rPr lang="en-CA" smtClean="0"/>
              <a:t>2020-04-07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372FC97-4C0F-4F53-9CE3-7F2A5A72288C}" type="slidenum">
              <a:rPr lang="en-CA" smtClean="0"/>
              <a:t>‹#›</a:t>
            </a:fld>
            <a:endParaRPr lang="en-CA"/>
          </a:p>
        </p:txBody>
      </p:sp>
    </p:spTree>
    <p:extLst>
      <p:ext uri="{BB962C8B-B14F-4D97-AF65-F5344CB8AC3E}">
        <p14:creationId xmlns:p14="http://schemas.microsoft.com/office/powerpoint/2010/main" val="1572552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8D1DC9-DF20-4550-A060-6FD4450C29C2}" type="datetimeFigureOut">
              <a:rPr lang="en-CA" smtClean="0"/>
              <a:t>2020-04-07</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2372FC97-4C0F-4F53-9CE3-7F2A5A72288C}" type="slidenum">
              <a:rPr lang="en-CA" smtClean="0"/>
              <a:t>‹#›</a:t>
            </a:fld>
            <a:endParaRPr lang="en-CA"/>
          </a:p>
        </p:txBody>
      </p:sp>
    </p:spTree>
    <p:extLst>
      <p:ext uri="{BB962C8B-B14F-4D97-AF65-F5344CB8AC3E}">
        <p14:creationId xmlns:p14="http://schemas.microsoft.com/office/powerpoint/2010/main" val="449649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8D1DC9-DF20-4550-A060-6FD4450C29C2}" type="datetimeFigureOut">
              <a:rPr lang="en-CA" smtClean="0"/>
              <a:t>2020-04-07</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2372FC97-4C0F-4F53-9CE3-7F2A5A72288C}" type="slidenum">
              <a:rPr lang="en-CA" smtClean="0"/>
              <a:t>‹#›</a:t>
            </a:fld>
            <a:endParaRPr lang="en-CA"/>
          </a:p>
        </p:txBody>
      </p:sp>
    </p:spTree>
    <p:extLst>
      <p:ext uri="{BB962C8B-B14F-4D97-AF65-F5344CB8AC3E}">
        <p14:creationId xmlns:p14="http://schemas.microsoft.com/office/powerpoint/2010/main" val="2025969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28D1DC9-DF20-4550-A060-6FD4450C29C2}" type="datetimeFigureOut">
              <a:rPr lang="en-CA" smtClean="0"/>
              <a:t>2020-04-07</a:t>
            </a:fld>
            <a:endParaRPr lang="en-CA"/>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CA"/>
          </a:p>
        </p:txBody>
      </p:sp>
      <p:sp>
        <p:nvSpPr>
          <p:cNvPr id="9" name="Slide Number Placeholder 8"/>
          <p:cNvSpPr>
            <a:spLocks noGrp="1"/>
          </p:cNvSpPr>
          <p:nvPr>
            <p:ph type="sldNum" sz="quarter" idx="12"/>
          </p:nvPr>
        </p:nvSpPr>
        <p:spPr/>
        <p:txBody>
          <a:bodyPr/>
          <a:lstStyle/>
          <a:p>
            <a:fld id="{2372FC97-4C0F-4F53-9CE3-7F2A5A72288C}" type="slidenum">
              <a:rPr lang="en-CA" smtClean="0"/>
              <a:t>‹#›</a:t>
            </a:fld>
            <a:endParaRPr lang="en-CA"/>
          </a:p>
        </p:txBody>
      </p:sp>
    </p:spTree>
    <p:extLst>
      <p:ext uri="{BB962C8B-B14F-4D97-AF65-F5344CB8AC3E}">
        <p14:creationId xmlns:p14="http://schemas.microsoft.com/office/powerpoint/2010/main" val="1111909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28D1DC9-DF20-4550-A060-6FD4450C29C2}" type="datetimeFigureOut">
              <a:rPr lang="en-CA" smtClean="0"/>
              <a:t>2020-04-07</a:t>
            </a:fld>
            <a:endParaRPr lang="en-CA"/>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CA"/>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372FC97-4C0F-4F53-9CE3-7F2A5A72288C}" type="slidenum">
              <a:rPr lang="en-CA" smtClean="0"/>
              <a:t>‹#›</a:t>
            </a:fld>
            <a:endParaRPr lang="en-CA"/>
          </a:p>
        </p:txBody>
      </p:sp>
    </p:spTree>
    <p:extLst>
      <p:ext uri="{BB962C8B-B14F-4D97-AF65-F5344CB8AC3E}">
        <p14:creationId xmlns:p14="http://schemas.microsoft.com/office/powerpoint/2010/main" val="2386201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8D1DC9-DF20-4550-A060-6FD4450C29C2}" type="datetimeFigureOut">
              <a:rPr lang="en-CA" smtClean="0"/>
              <a:t>2020-04-07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372FC97-4C0F-4F53-9CE3-7F2A5A72288C}" type="slidenum">
              <a:rPr lang="en-CA" smtClean="0"/>
              <a:t>‹#›</a:t>
            </a:fld>
            <a:endParaRPr lang="en-CA"/>
          </a:p>
        </p:txBody>
      </p:sp>
    </p:spTree>
    <p:extLst>
      <p:ext uri="{BB962C8B-B14F-4D97-AF65-F5344CB8AC3E}">
        <p14:creationId xmlns:p14="http://schemas.microsoft.com/office/powerpoint/2010/main" val="2329794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28D1DC9-DF20-4550-A060-6FD4450C29C2}" type="datetimeFigureOut">
              <a:rPr lang="en-CA" smtClean="0"/>
              <a:t>2020-04-07</a:t>
            </a:fld>
            <a:endParaRPr lang="en-CA"/>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CA"/>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372FC97-4C0F-4F53-9CE3-7F2A5A72288C}" type="slidenum">
              <a:rPr lang="en-CA" smtClean="0"/>
              <a:t>‹#›</a:t>
            </a:fld>
            <a:endParaRPr lang="en-CA"/>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3634119"/>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hyperlink" Target="https://en.wikipedia.org/wiki/Long_short-term_memory"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lek.com/insights/ei/top-10-trends-affecting-spirits-industry" TargetMode="External"/><Relationship Id="rId2" Type="http://schemas.openxmlformats.org/officeDocument/2006/relationships/hyperlink" Target="https://data.iowa.gov/Sales-Distribution/Iowa-Liquor-Sales/m3tr-qhgy"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4FCC8-5DFD-4C0D-8FFB-E689EFF45E4E}"/>
              </a:ext>
            </a:extLst>
          </p:cNvPr>
          <p:cNvSpPr>
            <a:spLocks noGrp="1"/>
          </p:cNvSpPr>
          <p:nvPr>
            <p:ph type="ctrTitle"/>
          </p:nvPr>
        </p:nvSpPr>
        <p:spPr>
          <a:xfrm>
            <a:off x="6730000" y="639097"/>
            <a:ext cx="4813072" cy="3686015"/>
          </a:xfrm>
        </p:spPr>
        <p:txBody>
          <a:bodyPr>
            <a:normAutofit/>
          </a:bodyPr>
          <a:lstStyle/>
          <a:p>
            <a:r>
              <a:rPr lang="en-CA" sz="7400" dirty="0"/>
              <a:t>Iowa Liquor Sales Analysis</a:t>
            </a:r>
          </a:p>
        </p:txBody>
      </p:sp>
      <p:sp>
        <p:nvSpPr>
          <p:cNvPr id="3" name="Subtitle 2">
            <a:extLst>
              <a:ext uri="{FF2B5EF4-FFF2-40B4-BE49-F238E27FC236}">
                <a16:creationId xmlns:a16="http://schemas.microsoft.com/office/drawing/2014/main" id="{EFA2B87F-8BEA-46A6-86EF-4140A699EB08}"/>
              </a:ext>
            </a:extLst>
          </p:cNvPr>
          <p:cNvSpPr>
            <a:spLocks noGrp="1"/>
          </p:cNvSpPr>
          <p:nvPr>
            <p:ph type="subTitle" idx="1"/>
          </p:nvPr>
        </p:nvSpPr>
        <p:spPr>
          <a:xfrm>
            <a:off x="6729999" y="4455621"/>
            <a:ext cx="4829101" cy="1238616"/>
          </a:xfrm>
        </p:spPr>
        <p:txBody>
          <a:bodyPr>
            <a:normAutofit/>
          </a:bodyPr>
          <a:lstStyle/>
          <a:p>
            <a:r>
              <a:rPr lang="en-CA" sz="1900" dirty="0">
                <a:solidFill>
                  <a:schemeClr val="tx1">
                    <a:lumMod val="85000"/>
                    <a:lumOff val="15000"/>
                  </a:schemeClr>
                </a:solidFill>
              </a:rPr>
              <a:t>DATASCIENCE–3253 Machine learning</a:t>
            </a:r>
          </a:p>
          <a:p>
            <a:r>
              <a:rPr lang="en-CA" sz="1900" dirty="0">
                <a:solidFill>
                  <a:schemeClr val="tx1">
                    <a:lumMod val="85000"/>
                    <a:lumOff val="15000"/>
                  </a:schemeClr>
                </a:solidFill>
              </a:rPr>
              <a:t>TERMPROJECT</a:t>
            </a:r>
          </a:p>
        </p:txBody>
      </p:sp>
      <p:pic>
        <p:nvPicPr>
          <p:cNvPr id="7" name="Graphic 6" descr="Bottle">
            <a:extLst>
              <a:ext uri="{FF2B5EF4-FFF2-40B4-BE49-F238E27FC236}">
                <a16:creationId xmlns:a16="http://schemas.microsoft.com/office/drawing/2014/main" id="{16AA1DDA-8DC2-40ED-B1D1-EB2EF352E43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7921" y="640081"/>
            <a:ext cx="5054156" cy="5054156"/>
          </a:xfrm>
          <a:prstGeom prst="rect">
            <a:avLst/>
          </a:prstGeom>
        </p:spPr>
      </p:pic>
      <p:sp>
        <p:nvSpPr>
          <p:cNvPr id="4" name="Rectangle 3">
            <a:extLst>
              <a:ext uri="{FF2B5EF4-FFF2-40B4-BE49-F238E27FC236}">
                <a16:creationId xmlns:a16="http://schemas.microsoft.com/office/drawing/2014/main" id="{D63A1FFE-2257-4617-8523-081EBA5ACE79}"/>
              </a:ext>
            </a:extLst>
          </p:cNvPr>
          <p:cNvSpPr/>
          <p:nvPr/>
        </p:nvSpPr>
        <p:spPr>
          <a:xfrm>
            <a:off x="391886" y="6467284"/>
            <a:ext cx="11678194" cy="338554"/>
          </a:xfrm>
          <a:prstGeom prst="rect">
            <a:avLst/>
          </a:prstGeom>
        </p:spPr>
        <p:txBody>
          <a:bodyPr wrap="square">
            <a:spAutoFit/>
          </a:bodyPr>
          <a:lstStyle/>
          <a:p>
            <a:pPr algn="ctr"/>
            <a:r>
              <a:rPr lang="en-CA" sz="1600" dirty="0">
                <a:solidFill>
                  <a:schemeClr val="bg1"/>
                </a:solidFill>
                <a:latin typeface="+mj-lt"/>
              </a:rPr>
              <a:t>(Group Members : </a:t>
            </a:r>
            <a:r>
              <a:rPr lang="en-CA" sz="1600" dirty="0" err="1">
                <a:solidFill>
                  <a:schemeClr val="bg1"/>
                </a:solidFill>
                <a:latin typeface="+mj-lt"/>
              </a:rPr>
              <a:t>Jie</a:t>
            </a:r>
            <a:r>
              <a:rPr lang="en-CA" sz="1600" dirty="0">
                <a:solidFill>
                  <a:schemeClr val="bg1"/>
                </a:solidFill>
                <a:latin typeface="+mj-lt"/>
              </a:rPr>
              <a:t> Cui, </a:t>
            </a:r>
            <a:r>
              <a:rPr lang="en-CA" sz="1600" dirty="0" err="1">
                <a:solidFill>
                  <a:schemeClr val="bg1"/>
                </a:solidFill>
                <a:latin typeface="+mj-lt"/>
              </a:rPr>
              <a:t>Gokulan</a:t>
            </a:r>
            <a:r>
              <a:rPr lang="en-CA" sz="1600" dirty="0">
                <a:solidFill>
                  <a:schemeClr val="bg1"/>
                </a:solidFill>
                <a:latin typeface="+mj-lt"/>
              </a:rPr>
              <a:t> </a:t>
            </a:r>
            <a:r>
              <a:rPr lang="en-CA" sz="1600" dirty="0" err="1">
                <a:solidFill>
                  <a:schemeClr val="bg1"/>
                </a:solidFill>
                <a:latin typeface="+mj-lt"/>
              </a:rPr>
              <a:t>Thedchana</a:t>
            </a:r>
            <a:r>
              <a:rPr lang="en-CA" sz="1600" dirty="0">
                <a:solidFill>
                  <a:schemeClr val="bg1"/>
                </a:solidFill>
                <a:latin typeface="+mj-lt"/>
              </a:rPr>
              <a:t>, </a:t>
            </a:r>
            <a:r>
              <a:rPr lang="en-CA" sz="1600" dirty="0" err="1">
                <a:solidFill>
                  <a:schemeClr val="bg1"/>
                </a:solidFill>
                <a:latin typeface="+mj-lt"/>
              </a:rPr>
              <a:t>Xuemei</a:t>
            </a:r>
            <a:r>
              <a:rPr lang="en-CA" sz="1600" dirty="0">
                <a:solidFill>
                  <a:schemeClr val="bg1"/>
                </a:solidFill>
                <a:latin typeface="+mj-lt"/>
              </a:rPr>
              <a:t> Xie)</a:t>
            </a:r>
            <a:endParaRPr lang="en-CA" sz="1600" b="0" i="0" dirty="0">
              <a:solidFill>
                <a:schemeClr val="bg1"/>
              </a:solidFill>
              <a:effectLst/>
              <a:latin typeface="+mj-lt"/>
            </a:endParaRPr>
          </a:p>
        </p:txBody>
      </p:sp>
    </p:spTree>
    <p:extLst>
      <p:ext uri="{BB962C8B-B14F-4D97-AF65-F5344CB8AC3E}">
        <p14:creationId xmlns:p14="http://schemas.microsoft.com/office/powerpoint/2010/main" val="11655734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CCFAC-7909-4FB2-B9CB-91B8E4D4C587}"/>
              </a:ext>
            </a:extLst>
          </p:cNvPr>
          <p:cNvSpPr>
            <a:spLocks noGrp="1"/>
          </p:cNvSpPr>
          <p:nvPr>
            <p:ph type="title"/>
          </p:nvPr>
        </p:nvSpPr>
        <p:spPr/>
        <p:txBody>
          <a:bodyPr/>
          <a:lstStyle/>
          <a:p>
            <a:r>
              <a:rPr lang="en-US" dirty="0"/>
              <a:t>Random Forest Regression</a:t>
            </a:r>
            <a:endParaRPr lang="en-CA" dirty="0"/>
          </a:p>
        </p:txBody>
      </p:sp>
      <p:sp>
        <p:nvSpPr>
          <p:cNvPr id="3" name="Text Placeholder 2">
            <a:extLst>
              <a:ext uri="{FF2B5EF4-FFF2-40B4-BE49-F238E27FC236}">
                <a16:creationId xmlns:a16="http://schemas.microsoft.com/office/drawing/2014/main" id="{BF5DFC17-525F-4D0B-A078-EB4A4426D84B}"/>
              </a:ext>
            </a:extLst>
          </p:cNvPr>
          <p:cNvSpPr>
            <a:spLocks noGrp="1"/>
          </p:cNvSpPr>
          <p:nvPr>
            <p:ph type="body" idx="1"/>
          </p:nvPr>
        </p:nvSpPr>
        <p:spPr/>
        <p:txBody>
          <a:bodyPr/>
          <a:lstStyle/>
          <a:p>
            <a:r>
              <a:rPr lang="en-US" dirty="0"/>
              <a:t>Weekly Sales: Statewide</a:t>
            </a:r>
            <a:endParaRPr lang="en-CA" dirty="0"/>
          </a:p>
        </p:txBody>
      </p:sp>
    </p:spTree>
    <p:extLst>
      <p:ext uri="{BB962C8B-B14F-4D97-AF65-F5344CB8AC3E}">
        <p14:creationId xmlns:p14="http://schemas.microsoft.com/office/powerpoint/2010/main" val="1778178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A5004-FBFB-49CD-9EF7-3C63CBED3B1F}"/>
              </a:ext>
            </a:extLst>
          </p:cNvPr>
          <p:cNvSpPr>
            <a:spLocks noGrp="1"/>
          </p:cNvSpPr>
          <p:nvPr>
            <p:ph type="title"/>
          </p:nvPr>
        </p:nvSpPr>
        <p:spPr/>
        <p:txBody>
          <a:bodyPr/>
          <a:lstStyle/>
          <a:p>
            <a:r>
              <a:rPr lang="en-CA" dirty="0"/>
              <a:t>Predicting Total Weekly Sales: Statewide</a:t>
            </a:r>
          </a:p>
        </p:txBody>
      </p:sp>
      <p:sp>
        <p:nvSpPr>
          <p:cNvPr id="3" name="Text Placeholder 2">
            <a:extLst>
              <a:ext uri="{FF2B5EF4-FFF2-40B4-BE49-F238E27FC236}">
                <a16:creationId xmlns:a16="http://schemas.microsoft.com/office/drawing/2014/main" id="{1BD472B6-1947-4FBE-8ED3-D0239E5DFA53}"/>
              </a:ext>
            </a:extLst>
          </p:cNvPr>
          <p:cNvSpPr>
            <a:spLocks noGrp="1"/>
          </p:cNvSpPr>
          <p:nvPr>
            <p:ph type="body" idx="1"/>
          </p:nvPr>
        </p:nvSpPr>
        <p:spPr/>
        <p:txBody>
          <a:bodyPr>
            <a:normAutofit fontScale="92500" lnSpcReduction="20000"/>
          </a:bodyPr>
          <a:lstStyle/>
          <a:p>
            <a:r>
              <a:rPr lang="en-CA" dirty="0"/>
              <a:t>Actual Test Values vs Predicted Values</a:t>
            </a:r>
          </a:p>
          <a:p>
            <a:r>
              <a:rPr lang="en-CA" dirty="0"/>
              <a:t>RMSE = 985491.59</a:t>
            </a:r>
          </a:p>
        </p:txBody>
      </p:sp>
      <p:sp>
        <p:nvSpPr>
          <p:cNvPr id="5" name="Text Placeholder 4">
            <a:extLst>
              <a:ext uri="{FF2B5EF4-FFF2-40B4-BE49-F238E27FC236}">
                <a16:creationId xmlns:a16="http://schemas.microsoft.com/office/drawing/2014/main" id="{19A41195-EF57-49B0-ACE0-A20007E69107}"/>
              </a:ext>
            </a:extLst>
          </p:cNvPr>
          <p:cNvSpPr>
            <a:spLocks noGrp="1"/>
          </p:cNvSpPr>
          <p:nvPr>
            <p:ph type="body" sz="quarter" idx="3"/>
          </p:nvPr>
        </p:nvSpPr>
        <p:spPr/>
        <p:txBody>
          <a:bodyPr>
            <a:normAutofit fontScale="92500" lnSpcReduction="20000"/>
          </a:bodyPr>
          <a:lstStyle/>
          <a:p>
            <a:r>
              <a:rPr lang="en-CA" dirty="0"/>
              <a:t>Original Aggregate Sales (Black)</a:t>
            </a:r>
          </a:p>
          <a:p>
            <a:r>
              <a:rPr lang="en-CA" dirty="0"/>
              <a:t>Test Set (blue), Predicted Values (Red)</a:t>
            </a:r>
          </a:p>
        </p:txBody>
      </p:sp>
      <p:pic>
        <p:nvPicPr>
          <p:cNvPr id="9" name="Content Placeholder 8">
            <a:extLst>
              <a:ext uri="{FF2B5EF4-FFF2-40B4-BE49-F238E27FC236}">
                <a16:creationId xmlns:a16="http://schemas.microsoft.com/office/drawing/2014/main" id="{DA10F947-0B14-4A65-B6ED-603CF8B81A68}"/>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096963" y="2749678"/>
            <a:ext cx="4938712" cy="3044570"/>
          </a:xfrm>
          <a:prstGeom prst="rect">
            <a:avLst/>
          </a:prstGeom>
          <a:noFill/>
          <a:ln>
            <a:noFill/>
          </a:ln>
        </p:spPr>
      </p:pic>
      <p:pic>
        <p:nvPicPr>
          <p:cNvPr id="12" name="Content Placeholder 11">
            <a:extLst>
              <a:ext uri="{FF2B5EF4-FFF2-40B4-BE49-F238E27FC236}">
                <a16:creationId xmlns:a16="http://schemas.microsoft.com/office/drawing/2014/main" id="{D9A9178E-957C-4D99-A6C3-38DDDDDF9DEE}"/>
              </a:ext>
            </a:extLst>
          </p:cNvPr>
          <p:cNvPicPr>
            <a:picLocks noGrp="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6218238" y="2709733"/>
            <a:ext cx="4937125" cy="3124460"/>
          </a:xfrm>
          <a:prstGeom prst="rect">
            <a:avLst/>
          </a:prstGeom>
          <a:noFill/>
          <a:ln>
            <a:noFill/>
          </a:ln>
        </p:spPr>
      </p:pic>
    </p:spTree>
    <p:extLst>
      <p:ext uri="{BB962C8B-B14F-4D97-AF65-F5344CB8AC3E}">
        <p14:creationId xmlns:p14="http://schemas.microsoft.com/office/powerpoint/2010/main" val="1317575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CCFAC-7909-4FB2-B9CB-91B8E4D4C587}"/>
              </a:ext>
            </a:extLst>
          </p:cNvPr>
          <p:cNvSpPr>
            <a:spLocks noGrp="1"/>
          </p:cNvSpPr>
          <p:nvPr>
            <p:ph type="title"/>
          </p:nvPr>
        </p:nvSpPr>
        <p:spPr/>
        <p:txBody>
          <a:bodyPr/>
          <a:lstStyle/>
          <a:p>
            <a:r>
              <a:rPr lang="en-US" dirty="0"/>
              <a:t>Random Forest Regression</a:t>
            </a:r>
            <a:endParaRPr lang="en-CA" dirty="0"/>
          </a:p>
        </p:txBody>
      </p:sp>
      <p:sp>
        <p:nvSpPr>
          <p:cNvPr id="3" name="Text Placeholder 2">
            <a:extLst>
              <a:ext uri="{FF2B5EF4-FFF2-40B4-BE49-F238E27FC236}">
                <a16:creationId xmlns:a16="http://schemas.microsoft.com/office/drawing/2014/main" id="{BF5DFC17-525F-4D0B-A078-EB4A4426D84B}"/>
              </a:ext>
            </a:extLst>
          </p:cNvPr>
          <p:cNvSpPr>
            <a:spLocks noGrp="1"/>
          </p:cNvSpPr>
          <p:nvPr>
            <p:ph type="body" idx="1"/>
          </p:nvPr>
        </p:nvSpPr>
        <p:spPr/>
        <p:txBody>
          <a:bodyPr/>
          <a:lstStyle/>
          <a:p>
            <a:r>
              <a:rPr lang="en-US" dirty="0"/>
              <a:t>Weekly Sales By County</a:t>
            </a:r>
            <a:endParaRPr lang="en-CA" dirty="0"/>
          </a:p>
        </p:txBody>
      </p:sp>
    </p:spTree>
    <p:extLst>
      <p:ext uri="{BB962C8B-B14F-4D97-AF65-F5344CB8AC3E}">
        <p14:creationId xmlns:p14="http://schemas.microsoft.com/office/powerpoint/2010/main" val="2729936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0BEF5-B0CE-4000-A808-65C5A235CBD4}"/>
              </a:ext>
            </a:extLst>
          </p:cNvPr>
          <p:cNvSpPr>
            <a:spLocks noGrp="1"/>
          </p:cNvSpPr>
          <p:nvPr>
            <p:ph type="title"/>
          </p:nvPr>
        </p:nvSpPr>
        <p:spPr/>
        <p:txBody>
          <a:bodyPr/>
          <a:lstStyle/>
          <a:p>
            <a:r>
              <a:rPr lang="en-CA"/>
              <a:t>Predicting Weekly Sales By County</a:t>
            </a:r>
            <a:endParaRPr lang="en-CA" dirty="0"/>
          </a:p>
        </p:txBody>
      </p:sp>
      <p:pic>
        <p:nvPicPr>
          <p:cNvPr id="4" name="Content Placeholder 3">
            <a:extLst>
              <a:ext uri="{FF2B5EF4-FFF2-40B4-BE49-F238E27FC236}">
                <a16:creationId xmlns:a16="http://schemas.microsoft.com/office/drawing/2014/main" id="{8B128853-4978-4AAD-866D-FC9711B661AE}"/>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96664" y="2193546"/>
            <a:ext cx="5258998" cy="3328158"/>
          </a:xfrm>
          <a:prstGeom prst="rect">
            <a:avLst/>
          </a:prstGeom>
          <a:noFill/>
          <a:ln>
            <a:noFill/>
          </a:ln>
        </p:spPr>
      </p:pic>
      <p:sp>
        <p:nvSpPr>
          <p:cNvPr id="5" name="Rectangle 4">
            <a:extLst>
              <a:ext uri="{FF2B5EF4-FFF2-40B4-BE49-F238E27FC236}">
                <a16:creationId xmlns:a16="http://schemas.microsoft.com/office/drawing/2014/main" id="{F7B933E1-1BB6-41C2-BEDE-1BC1A2643647}"/>
              </a:ext>
            </a:extLst>
          </p:cNvPr>
          <p:cNvSpPr/>
          <p:nvPr/>
        </p:nvSpPr>
        <p:spPr>
          <a:xfrm>
            <a:off x="5214695" y="5793224"/>
            <a:ext cx="1822935" cy="369332"/>
          </a:xfrm>
          <a:prstGeom prst="rect">
            <a:avLst/>
          </a:prstGeom>
        </p:spPr>
        <p:txBody>
          <a:bodyPr wrap="none">
            <a:spAutoFit/>
          </a:bodyPr>
          <a:lstStyle/>
          <a:p>
            <a:r>
              <a:rPr lang="en-CA" dirty="0"/>
              <a:t>RMSE = 34977.24</a:t>
            </a:r>
          </a:p>
        </p:txBody>
      </p:sp>
    </p:spTree>
    <p:extLst>
      <p:ext uri="{BB962C8B-B14F-4D97-AF65-F5344CB8AC3E}">
        <p14:creationId xmlns:p14="http://schemas.microsoft.com/office/powerpoint/2010/main" val="2809352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CCFAC-7909-4FB2-B9CB-91B8E4D4C587}"/>
              </a:ext>
            </a:extLst>
          </p:cNvPr>
          <p:cNvSpPr>
            <a:spLocks noGrp="1"/>
          </p:cNvSpPr>
          <p:nvPr>
            <p:ph type="title"/>
          </p:nvPr>
        </p:nvSpPr>
        <p:spPr/>
        <p:txBody>
          <a:bodyPr/>
          <a:lstStyle/>
          <a:p>
            <a:r>
              <a:rPr lang="en-US" dirty="0"/>
              <a:t>Random Forest Regression</a:t>
            </a:r>
            <a:endParaRPr lang="en-CA" dirty="0"/>
          </a:p>
        </p:txBody>
      </p:sp>
      <p:sp>
        <p:nvSpPr>
          <p:cNvPr id="3" name="Text Placeholder 2">
            <a:extLst>
              <a:ext uri="{FF2B5EF4-FFF2-40B4-BE49-F238E27FC236}">
                <a16:creationId xmlns:a16="http://schemas.microsoft.com/office/drawing/2014/main" id="{BF5DFC17-525F-4D0B-A078-EB4A4426D84B}"/>
              </a:ext>
            </a:extLst>
          </p:cNvPr>
          <p:cNvSpPr>
            <a:spLocks noGrp="1"/>
          </p:cNvSpPr>
          <p:nvPr>
            <p:ph type="body" idx="1"/>
          </p:nvPr>
        </p:nvSpPr>
        <p:spPr/>
        <p:txBody>
          <a:bodyPr/>
          <a:lstStyle/>
          <a:p>
            <a:r>
              <a:rPr lang="en-US" dirty="0"/>
              <a:t>Weekly Sales By Vendor</a:t>
            </a:r>
            <a:endParaRPr lang="en-CA" dirty="0"/>
          </a:p>
        </p:txBody>
      </p:sp>
    </p:spTree>
    <p:extLst>
      <p:ext uri="{BB962C8B-B14F-4D97-AF65-F5344CB8AC3E}">
        <p14:creationId xmlns:p14="http://schemas.microsoft.com/office/powerpoint/2010/main" val="27932701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0BEF5-B0CE-4000-A808-65C5A235CBD4}"/>
              </a:ext>
            </a:extLst>
          </p:cNvPr>
          <p:cNvSpPr>
            <a:spLocks noGrp="1"/>
          </p:cNvSpPr>
          <p:nvPr>
            <p:ph type="title"/>
          </p:nvPr>
        </p:nvSpPr>
        <p:spPr/>
        <p:txBody>
          <a:bodyPr/>
          <a:lstStyle/>
          <a:p>
            <a:r>
              <a:rPr lang="en-CA" dirty="0"/>
              <a:t>Predicting Weekly Sales By Vendor</a:t>
            </a:r>
          </a:p>
        </p:txBody>
      </p:sp>
      <p:sp>
        <p:nvSpPr>
          <p:cNvPr id="5" name="Rectangle 4">
            <a:extLst>
              <a:ext uri="{FF2B5EF4-FFF2-40B4-BE49-F238E27FC236}">
                <a16:creationId xmlns:a16="http://schemas.microsoft.com/office/drawing/2014/main" id="{F7B933E1-1BB6-41C2-BEDE-1BC1A2643647}"/>
              </a:ext>
            </a:extLst>
          </p:cNvPr>
          <p:cNvSpPr/>
          <p:nvPr/>
        </p:nvSpPr>
        <p:spPr>
          <a:xfrm>
            <a:off x="5214694" y="5793224"/>
            <a:ext cx="1822935" cy="369332"/>
          </a:xfrm>
          <a:prstGeom prst="rect">
            <a:avLst/>
          </a:prstGeom>
        </p:spPr>
        <p:txBody>
          <a:bodyPr wrap="none">
            <a:spAutoFit/>
          </a:bodyPr>
          <a:lstStyle/>
          <a:p>
            <a:r>
              <a:rPr lang="en-CA" dirty="0"/>
              <a:t>RMSE = 36989.16</a:t>
            </a:r>
          </a:p>
        </p:txBody>
      </p:sp>
      <p:pic>
        <p:nvPicPr>
          <p:cNvPr id="7" name="Content Placeholder 6">
            <a:extLst>
              <a:ext uri="{FF2B5EF4-FFF2-40B4-BE49-F238E27FC236}">
                <a16:creationId xmlns:a16="http://schemas.microsoft.com/office/drawing/2014/main" id="{B141351A-CA77-44A1-84B9-0674617BFEF2}"/>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77609" y="2193546"/>
            <a:ext cx="5297107" cy="3328158"/>
          </a:xfrm>
          <a:prstGeom prst="rect">
            <a:avLst/>
          </a:prstGeom>
          <a:noFill/>
          <a:ln>
            <a:noFill/>
          </a:ln>
        </p:spPr>
      </p:pic>
    </p:spTree>
    <p:extLst>
      <p:ext uri="{BB962C8B-B14F-4D97-AF65-F5344CB8AC3E}">
        <p14:creationId xmlns:p14="http://schemas.microsoft.com/office/powerpoint/2010/main" val="1661459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CCFAC-7909-4FB2-B9CB-91B8E4D4C587}"/>
              </a:ext>
            </a:extLst>
          </p:cNvPr>
          <p:cNvSpPr>
            <a:spLocks noGrp="1"/>
          </p:cNvSpPr>
          <p:nvPr>
            <p:ph type="title"/>
          </p:nvPr>
        </p:nvSpPr>
        <p:spPr/>
        <p:txBody>
          <a:bodyPr/>
          <a:lstStyle/>
          <a:p>
            <a:r>
              <a:rPr lang="en-US" dirty="0"/>
              <a:t>Random Forest Regression</a:t>
            </a:r>
            <a:endParaRPr lang="en-CA" dirty="0"/>
          </a:p>
        </p:txBody>
      </p:sp>
      <p:sp>
        <p:nvSpPr>
          <p:cNvPr id="3" name="Text Placeholder 2">
            <a:extLst>
              <a:ext uri="{FF2B5EF4-FFF2-40B4-BE49-F238E27FC236}">
                <a16:creationId xmlns:a16="http://schemas.microsoft.com/office/drawing/2014/main" id="{BF5DFC17-525F-4D0B-A078-EB4A4426D84B}"/>
              </a:ext>
            </a:extLst>
          </p:cNvPr>
          <p:cNvSpPr>
            <a:spLocks noGrp="1"/>
          </p:cNvSpPr>
          <p:nvPr>
            <p:ph type="body" idx="1"/>
          </p:nvPr>
        </p:nvSpPr>
        <p:spPr/>
        <p:txBody>
          <a:bodyPr/>
          <a:lstStyle/>
          <a:p>
            <a:r>
              <a:rPr lang="en-US" dirty="0"/>
              <a:t>Weekly Sales By County and Vendor</a:t>
            </a:r>
            <a:endParaRPr lang="en-CA" dirty="0"/>
          </a:p>
        </p:txBody>
      </p:sp>
    </p:spTree>
    <p:extLst>
      <p:ext uri="{BB962C8B-B14F-4D97-AF65-F5344CB8AC3E}">
        <p14:creationId xmlns:p14="http://schemas.microsoft.com/office/powerpoint/2010/main" val="23689444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0BEF5-B0CE-4000-A808-65C5A235CBD4}"/>
              </a:ext>
            </a:extLst>
          </p:cNvPr>
          <p:cNvSpPr>
            <a:spLocks noGrp="1"/>
          </p:cNvSpPr>
          <p:nvPr>
            <p:ph type="title"/>
          </p:nvPr>
        </p:nvSpPr>
        <p:spPr/>
        <p:txBody>
          <a:bodyPr/>
          <a:lstStyle/>
          <a:p>
            <a:r>
              <a:rPr lang="en-CA"/>
              <a:t>Predicting Weekly Sales By County and Vendor</a:t>
            </a:r>
            <a:endParaRPr lang="en-CA" dirty="0"/>
          </a:p>
        </p:txBody>
      </p:sp>
      <p:sp>
        <p:nvSpPr>
          <p:cNvPr id="5" name="Rectangle 4">
            <a:extLst>
              <a:ext uri="{FF2B5EF4-FFF2-40B4-BE49-F238E27FC236}">
                <a16:creationId xmlns:a16="http://schemas.microsoft.com/office/drawing/2014/main" id="{F7B933E1-1BB6-41C2-BEDE-1BC1A2643647}"/>
              </a:ext>
            </a:extLst>
          </p:cNvPr>
          <p:cNvSpPr/>
          <p:nvPr/>
        </p:nvSpPr>
        <p:spPr>
          <a:xfrm>
            <a:off x="5243042" y="5793224"/>
            <a:ext cx="1705916" cy="369332"/>
          </a:xfrm>
          <a:prstGeom prst="rect">
            <a:avLst/>
          </a:prstGeom>
        </p:spPr>
        <p:txBody>
          <a:bodyPr wrap="none">
            <a:spAutoFit/>
          </a:bodyPr>
          <a:lstStyle/>
          <a:p>
            <a:r>
              <a:rPr lang="en-CA" dirty="0"/>
              <a:t>RMSE = 3344.59</a:t>
            </a:r>
          </a:p>
        </p:txBody>
      </p:sp>
      <p:pic>
        <p:nvPicPr>
          <p:cNvPr id="8" name="Content Placeholder 7">
            <a:extLst>
              <a:ext uri="{FF2B5EF4-FFF2-40B4-BE49-F238E27FC236}">
                <a16:creationId xmlns:a16="http://schemas.microsoft.com/office/drawing/2014/main" id="{B5A8D140-F212-495B-9576-B0DBF85E18F7}"/>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41124" y="2193546"/>
            <a:ext cx="5170078" cy="3328158"/>
          </a:xfrm>
          <a:prstGeom prst="rect">
            <a:avLst/>
          </a:prstGeom>
          <a:noFill/>
          <a:ln>
            <a:noFill/>
          </a:ln>
        </p:spPr>
      </p:pic>
    </p:spTree>
    <p:extLst>
      <p:ext uri="{BB962C8B-B14F-4D97-AF65-F5344CB8AC3E}">
        <p14:creationId xmlns:p14="http://schemas.microsoft.com/office/powerpoint/2010/main" val="30691384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CCFAC-7909-4FB2-B9CB-91B8E4D4C587}"/>
              </a:ext>
            </a:extLst>
          </p:cNvPr>
          <p:cNvSpPr>
            <a:spLocks noGrp="1"/>
          </p:cNvSpPr>
          <p:nvPr>
            <p:ph type="title"/>
          </p:nvPr>
        </p:nvSpPr>
        <p:spPr/>
        <p:txBody>
          <a:bodyPr/>
          <a:lstStyle/>
          <a:p>
            <a:r>
              <a:rPr lang="en-US" dirty="0"/>
              <a:t>LSTM(Long Short-Term Memory) Model</a:t>
            </a:r>
            <a:endParaRPr lang="en-CA" dirty="0"/>
          </a:p>
        </p:txBody>
      </p:sp>
    </p:spTree>
    <p:extLst>
      <p:ext uri="{BB962C8B-B14F-4D97-AF65-F5344CB8AC3E}">
        <p14:creationId xmlns:p14="http://schemas.microsoft.com/office/powerpoint/2010/main" val="7225029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AA182-6EE5-4370-AF06-BA40C932CA72}"/>
              </a:ext>
            </a:extLst>
          </p:cNvPr>
          <p:cNvSpPr>
            <a:spLocks noGrp="1"/>
          </p:cNvSpPr>
          <p:nvPr>
            <p:ph type="title"/>
          </p:nvPr>
        </p:nvSpPr>
        <p:spPr>
          <a:xfrm>
            <a:off x="1097280" y="286603"/>
            <a:ext cx="10058400" cy="1450757"/>
          </a:xfrm>
        </p:spPr>
        <p:txBody>
          <a:bodyPr>
            <a:normAutofit/>
          </a:bodyPr>
          <a:lstStyle/>
          <a:p>
            <a:r>
              <a:rPr lang="en-US" dirty="0"/>
              <a:t>Terminology</a:t>
            </a:r>
            <a:endParaRPr lang="en-CA" dirty="0"/>
          </a:p>
        </p:txBody>
      </p:sp>
      <p:sp>
        <p:nvSpPr>
          <p:cNvPr id="3" name="Content Placeholder 2">
            <a:extLst>
              <a:ext uri="{FF2B5EF4-FFF2-40B4-BE49-F238E27FC236}">
                <a16:creationId xmlns:a16="http://schemas.microsoft.com/office/drawing/2014/main" id="{6FBBBE19-827E-43EB-B04E-FD0E227CCF83}"/>
              </a:ext>
            </a:extLst>
          </p:cNvPr>
          <p:cNvSpPr>
            <a:spLocks noGrp="1"/>
          </p:cNvSpPr>
          <p:nvPr>
            <p:ph idx="1"/>
          </p:nvPr>
        </p:nvSpPr>
        <p:spPr>
          <a:xfrm>
            <a:off x="1097280" y="1845734"/>
            <a:ext cx="9474926" cy="4023360"/>
          </a:xfrm>
        </p:spPr>
        <p:txBody>
          <a:bodyPr>
            <a:normAutofit/>
          </a:bodyPr>
          <a:lstStyle/>
          <a:p>
            <a:r>
              <a:rPr lang="en-US" sz="2400" b="1" dirty="0"/>
              <a:t>Resource- </a:t>
            </a:r>
            <a:r>
              <a:rPr lang="en-US" sz="2400" b="1" dirty="0">
                <a:hlinkClick r:id="rId2"/>
              </a:rPr>
              <a:t>https://en.wikipedia.org/wiki/Long_short-term_memory</a:t>
            </a:r>
            <a:endParaRPr lang="en-US" sz="2400" b="1" dirty="0"/>
          </a:p>
          <a:p>
            <a:pPr>
              <a:buFont typeface="Wingdings" panose="05000000000000000000" pitchFamily="2" charset="2"/>
              <a:buChar char="§"/>
            </a:pPr>
            <a:r>
              <a:rPr lang="en-US" sz="2400" b="1" dirty="0"/>
              <a:t>Long short-term memory</a:t>
            </a:r>
            <a:r>
              <a:rPr lang="en-US" sz="2400" dirty="0"/>
              <a:t> (</a:t>
            </a:r>
            <a:r>
              <a:rPr lang="en-US" sz="2400" b="1" dirty="0"/>
              <a:t>LSTM</a:t>
            </a:r>
            <a:r>
              <a:rPr lang="en-US" sz="2400" dirty="0"/>
              <a:t>) is an artificial recurrent neural network (RNN) architecture used in the field of deep learning. Unlike standard feedforward neural networks, LSTM has feedback connections. It can not only process single data points (such as images), but also entire sequences of data (such as speech or video). </a:t>
            </a:r>
          </a:p>
          <a:p>
            <a:pPr>
              <a:buFont typeface="Wingdings" panose="05000000000000000000" pitchFamily="2" charset="2"/>
              <a:buChar char="§"/>
            </a:pPr>
            <a:r>
              <a:rPr lang="en-US" sz="2400" dirty="0"/>
              <a:t>LSTM networks are well-suited to classifying, processing and making predictions based on time series data, since there can be lags of unknown duration between important events in a time series.</a:t>
            </a:r>
          </a:p>
          <a:p>
            <a:endParaRPr lang="en-CA" dirty="0"/>
          </a:p>
        </p:txBody>
      </p:sp>
    </p:spTree>
    <p:extLst>
      <p:ext uri="{BB962C8B-B14F-4D97-AF65-F5344CB8AC3E}">
        <p14:creationId xmlns:p14="http://schemas.microsoft.com/office/powerpoint/2010/main" val="740742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498B3-A381-4305-AFE0-1BA461E8769E}"/>
              </a:ext>
            </a:extLst>
          </p:cNvPr>
          <p:cNvSpPr>
            <a:spLocks noGrp="1"/>
          </p:cNvSpPr>
          <p:nvPr>
            <p:ph type="title"/>
          </p:nvPr>
        </p:nvSpPr>
        <p:spPr/>
        <p:txBody>
          <a:bodyPr/>
          <a:lstStyle/>
          <a:p>
            <a:r>
              <a:rPr lang="en-US" dirty="0"/>
              <a:t>Index</a:t>
            </a:r>
            <a:endParaRPr lang="en-CA" dirty="0"/>
          </a:p>
        </p:txBody>
      </p:sp>
      <p:sp>
        <p:nvSpPr>
          <p:cNvPr id="3" name="Content Placeholder 2">
            <a:extLst>
              <a:ext uri="{FF2B5EF4-FFF2-40B4-BE49-F238E27FC236}">
                <a16:creationId xmlns:a16="http://schemas.microsoft.com/office/drawing/2014/main" id="{3B698583-F0C0-4372-9667-55BAE8109B7B}"/>
              </a:ext>
            </a:extLst>
          </p:cNvPr>
          <p:cNvSpPr>
            <a:spLocks noGrp="1"/>
          </p:cNvSpPr>
          <p:nvPr>
            <p:ph idx="1"/>
          </p:nvPr>
        </p:nvSpPr>
        <p:spPr/>
        <p:txBody>
          <a:bodyPr/>
          <a:lstStyle/>
          <a:p>
            <a:pPr marL="539750" indent="-357188">
              <a:buFont typeface="Wingdings" panose="05000000000000000000" pitchFamily="2" charset="2"/>
              <a:buChar char="§"/>
            </a:pPr>
            <a:r>
              <a:rPr lang="en-CA" dirty="0"/>
              <a:t>OBJECTIVE</a:t>
            </a:r>
          </a:p>
          <a:p>
            <a:pPr marL="539750" indent="-357188">
              <a:buFont typeface="Wingdings" panose="05000000000000000000" pitchFamily="2" charset="2"/>
              <a:buChar char="§"/>
            </a:pPr>
            <a:r>
              <a:rPr lang="en-CA" dirty="0"/>
              <a:t>DATA SOURCES</a:t>
            </a:r>
          </a:p>
          <a:p>
            <a:pPr marL="539750" indent="-357188">
              <a:buFont typeface="Wingdings" panose="05000000000000000000" pitchFamily="2" charset="2"/>
              <a:buChar char="§"/>
            </a:pPr>
            <a:r>
              <a:rPr lang="en-CA" dirty="0"/>
              <a:t>DATA PREPARATION</a:t>
            </a:r>
          </a:p>
          <a:p>
            <a:pPr marL="539750" indent="-357188">
              <a:buFont typeface="Wingdings" panose="05000000000000000000" pitchFamily="2" charset="2"/>
              <a:buChar char="§"/>
            </a:pPr>
            <a:r>
              <a:rPr lang="en-CA" dirty="0"/>
              <a:t>DAILY SALES ANALYSIS</a:t>
            </a:r>
          </a:p>
          <a:p>
            <a:pPr marL="539750" indent="-357188">
              <a:buFont typeface="Wingdings" panose="05000000000000000000" pitchFamily="2" charset="2"/>
              <a:buChar char="§"/>
            </a:pPr>
            <a:r>
              <a:rPr lang="en-CA" dirty="0"/>
              <a:t>WEEKLY SALES ANALYSIS</a:t>
            </a:r>
          </a:p>
          <a:p>
            <a:pPr marL="539750" indent="-357188">
              <a:buFont typeface="Wingdings" panose="05000000000000000000" pitchFamily="2" charset="2"/>
              <a:buChar char="§"/>
            </a:pPr>
            <a:r>
              <a:rPr lang="en-CA" dirty="0"/>
              <a:t>LSTM ANALYSIS &amp; FORECAST</a:t>
            </a:r>
          </a:p>
          <a:p>
            <a:pPr marL="539750" indent="-357188">
              <a:buFont typeface="Wingdings" panose="05000000000000000000" pitchFamily="2" charset="2"/>
              <a:buChar char="§"/>
            </a:pPr>
            <a:r>
              <a:rPr lang="en-CA" dirty="0"/>
              <a:t>CONCLUSIONS</a:t>
            </a:r>
          </a:p>
        </p:txBody>
      </p:sp>
    </p:spTree>
    <p:extLst>
      <p:ext uri="{BB962C8B-B14F-4D97-AF65-F5344CB8AC3E}">
        <p14:creationId xmlns:p14="http://schemas.microsoft.com/office/powerpoint/2010/main" val="32472146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AA182-6EE5-4370-AF06-BA40C932CA72}"/>
              </a:ext>
            </a:extLst>
          </p:cNvPr>
          <p:cNvSpPr>
            <a:spLocks noGrp="1"/>
          </p:cNvSpPr>
          <p:nvPr>
            <p:ph type="title"/>
          </p:nvPr>
        </p:nvSpPr>
        <p:spPr>
          <a:xfrm>
            <a:off x="1097280" y="286603"/>
            <a:ext cx="10058400" cy="1450757"/>
          </a:xfrm>
        </p:spPr>
        <p:txBody>
          <a:bodyPr>
            <a:normAutofit/>
          </a:bodyPr>
          <a:lstStyle/>
          <a:p>
            <a:r>
              <a:rPr lang="en-US" dirty="0"/>
              <a:t>Consolidating Data</a:t>
            </a:r>
            <a:endParaRPr lang="en-CA" dirty="0"/>
          </a:p>
        </p:txBody>
      </p:sp>
      <p:sp>
        <p:nvSpPr>
          <p:cNvPr id="3" name="Content Placeholder 2">
            <a:extLst>
              <a:ext uri="{FF2B5EF4-FFF2-40B4-BE49-F238E27FC236}">
                <a16:creationId xmlns:a16="http://schemas.microsoft.com/office/drawing/2014/main" id="{6FBBBE19-827E-43EB-B04E-FD0E227CCF83}"/>
              </a:ext>
            </a:extLst>
          </p:cNvPr>
          <p:cNvSpPr>
            <a:spLocks noGrp="1"/>
          </p:cNvSpPr>
          <p:nvPr>
            <p:ph idx="1"/>
          </p:nvPr>
        </p:nvSpPr>
        <p:spPr>
          <a:xfrm>
            <a:off x="1097280" y="2174032"/>
            <a:ext cx="9474926" cy="3676262"/>
          </a:xfrm>
        </p:spPr>
        <p:txBody>
          <a:bodyPr>
            <a:normAutofit lnSpcReduction="10000"/>
          </a:bodyPr>
          <a:lstStyle/>
          <a:p>
            <a:pPr lvl="0">
              <a:buFont typeface="Wingdings" panose="05000000000000000000" pitchFamily="2" charset="2"/>
              <a:buChar char="§"/>
            </a:pPr>
            <a:r>
              <a:rPr lang="en-US" sz="2800" dirty="0"/>
              <a:t>Converting counties and categories name attributes into binary vectors by using </a:t>
            </a:r>
            <a:r>
              <a:rPr lang="en-US" sz="2800" dirty="0" err="1"/>
              <a:t>onehot</a:t>
            </a:r>
            <a:r>
              <a:rPr lang="en-US" sz="2800" dirty="0"/>
              <a:t> encoder transformation</a:t>
            </a:r>
          </a:p>
          <a:p>
            <a:pPr lvl="0">
              <a:buFont typeface="Wingdings" panose="05000000000000000000" pitchFamily="2" charset="2"/>
              <a:buChar char="§"/>
            </a:pPr>
            <a:endParaRPr lang="en-US" sz="2800" dirty="0"/>
          </a:p>
          <a:p>
            <a:pPr lvl="0">
              <a:buFont typeface="Wingdings" panose="05000000000000000000" pitchFamily="2" charset="2"/>
              <a:buChar char="§"/>
            </a:pPr>
            <a:r>
              <a:rPr lang="en-US" sz="2800" dirty="0"/>
              <a:t>Using resample function to generate timeseries data</a:t>
            </a:r>
          </a:p>
          <a:p>
            <a:pPr lvl="0">
              <a:buFont typeface="Wingdings" panose="05000000000000000000" pitchFamily="2" charset="2"/>
              <a:buChar char="§"/>
            </a:pPr>
            <a:endParaRPr lang="en-US" sz="2800" dirty="0"/>
          </a:p>
          <a:p>
            <a:pPr lvl="0">
              <a:buFont typeface="Wingdings" panose="05000000000000000000" pitchFamily="2" charset="2"/>
              <a:buChar char="§"/>
            </a:pPr>
            <a:r>
              <a:rPr lang="en-US" sz="2800" dirty="0"/>
              <a:t>Applying 14- days rolling total sale data to fit the data model, after checking daily, weekly data check. The rolling data will be helpful to smooth the curve.</a:t>
            </a:r>
          </a:p>
          <a:p>
            <a:pPr>
              <a:buFont typeface="Wingdings" panose="05000000000000000000" pitchFamily="2" charset="2"/>
              <a:buChar char="§"/>
            </a:pPr>
            <a:endParaRPr lang="en-US" dirty="0"/>
          </a:p>
          <a:p>
            <a:endParaRPr lang="en-CA" dirty="0"/>
          </a:p>
        </p:txBody>
      </p:sp>
    </p:spTree>
    <p:extLst>
      <p:ext uri="{BB962C8B-B14F-4D97-AF65-F5344CB8AC3E}">
        <p14:creationId xmlns:p14="http://schemas.microsoft.com/office/powerpoint/2010/main" val="24001026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AA182-6EE5-4370-AF06-BA40C932CA72}"/>
              </a:ext>
            </a:extLst>
          </p:cNvPr>
          <p:cNvSpPr>
            <a:spLocks noGrp="1"/>
          </p:cNvSpPr>
          <p:nvPr>
            <p:ph type="title"/>
          </p:nvPr>
        </p:nvSpPr>
        <p:spPr>
          <a:xfrm>
            <a:off x="1097280" y="286603"/>
            <a:ext cx="10058400" cy="1450757"/>
          </a:xfrm>
        </p:spPr>
        <p:txBody>
          <a:bodyPr>
            <a:normAutofit/>
          </a:bodyPr>
          <a:lstStyle/>
          <a:p>
            <a:r>
              <a:rPr lang="en-US" dirty="0"/>
              <a:t>Consolidating Data</a:t>
            </a:r>
            <a:endParaRPr lang="en-CA" dirty="0"/>
          </a:p>
        </p:txBody>
      </p:sp>
      <p:sp>
        <p:nvSpPr>
          <p:cNvPr id="3" name="Content Placeholder 2">
            <a:extLst>
              <a:ext uri="{FF2B5EF4-FFF2-40B4-BE49-F238E27FC236}">
                <a16:creationId xmlns:a16="http://schemas.microsoft.com/office/drawing/2014/main" id="{6FBBBE19-827E-43EB-B04E-FD0E227CCF83}"/>
              </a:ext>
            </a:extLst>
          </p:cNvPr>
          <p:cNvSpPr>
            <a:spLocks noGrp="1"/>
          </p:cNvSpPr>
          <p:nvPr>
            <p:ph idx="1"/>
          </p:nvPr>
        </p:nvSpPr>
        <p:spPr>
          <a:xfrm>
            <a:off x="1097279" y="1845734"/>
            <a:ext cx="6454987" cy="4023360"/>
          </a:xfrm>
        </p:spPr>
        <p:txBody>
          <a:bodyPr>
            <a:normAutofit/>
          </a:bodyPr>
          <a:lstStyle/>
          <a:p>
            <a:pPr>
              <a:buFont typeface="Wingdings" panose="05000000000000000000" pitchFamily="2" charset="2"/>
              <a:buChar char="§"/>
            </a:pPr>
            <a:endParaRPr lang="en-US" dirty="0"/>
          </a:p>
          <a:p>
            <a:endParaRPr lang="en-CA" dirty="0"/>
          </a:p>
        </p:txBody>
      </p:sp>
      <p:pic>
        <p:nvPicPr>
          <p:cNvPr id="5" name="Picture 4">
            <a:extLst>
              <a:ext uri="{FF2B5EF4-FFF2-40B4-BE49-F238E27FC236}">
                <a16:creationId xmlns:a16="http://schemas.microsoft.com/office/drawing/2014/main" id="{E1B2B25E-AE61-4959-878A-91EFDFEF37A2}"/>
              </a:ext>
            </a:extLst>
          </p:cNvPr>
          <p:cNvPicPr>
            <a:picLocks noChangeAspect="1"/>
          </p:cNvPicPr>
          <p:nvPr/>
        </p:nvPicPr>
        <p:blipFill>
          <a:blip r:embed="rId2"/>
          <a:stretch>
            <a:fillRect/>
          </a:stretch>
        </p:blipFill>
        <p:spPr>
          <a:xfrm>
            <a:off x="1097279" y="1989314"/>
            <a:ext cx="7324725" cy="4324350"/>
          </a:xfrm>
          <a:prstGeom prst="rect">
            <a:avLst/>
          </a:prstGeom>
        </p:spPr>
      </p:pic>
      <p:sp>
        <p:nvSpPr>
          <p:cNvPr id="6" name="TextBox 5">
            <a:extLst>
              <a:ext uri="{FF2B5EF4-FFF2-40B4-BE49-F238E27FC236}">
                <a16:creationId xmlns:a16="http://schemas.microsoft.com/office/drawing/2014/main" id="{D68D084E-BBEA-45B8-A189-A7C3FB998908}"/>
              </a:ext>
            </a:extLst>
          </p:cNvPr>
          <p:cNvSpPr txBox="1"/>
          <p:nvPr/>
        </p:nvSpPr>
        <p:spPr>
          <a:xfrm>
            <a:off x="8602824" y="2197360"/>
            <a:ext cx="1810139" cy="923330"/>
          </a:xfrm>
          <a:prstGeom prst="rect">
            <a:avLst/>
          </a:prstGeom>
          <a:noFill/>
        </p:spPr>
        <p:txBody>
          <a:bodyPr wrap="square" rtlCol="0">
            <a:spAutoFit/>
          </a:bodyPr>
          <a:lstStyle/>
          <a:p>
            <a:r>
              <a:rPr lang="en-US" dirty="0"/>
              <a:t>14-days Rolling Total Sale Distribution</a:t>
            </a:r>
          </a:p>
        </p:txBody>
      </p:sp>
    </p:spTree>
    <p:extLst>
      <p:ext uri="{BB962C8B-B14F-4D97-AF65-F5344CB8AC3E}">
        <p14:creationId xmlns:p14="http://schemas.microsoft.com/office/powerpoint/2010/main" val="35769866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AA182-6EE5-4370-AF06-BA40C932CA72}"/>
              </a:ext>
            </a:extLst>
          </p:cNvPr>
          <p:cNvSpPr>
            <a:spLocks noGrp="1"/>
          </p:cNvSpPr>
          <p:nvPr>
            <p:ph type="title"/>
          </p:nvPr>
        </p:nvSpPr>
        <p:spPr>
          <a:xfrm>
            <a:off x="1097280" y="286603"/>
            <a:ext cx="10058400" cy="1450757"/>
          </a:xfrm>
        </p:spPr>
        <p:txBody>
          <a:bodyPr>
            <a:normAutofit/>
          </a:bodyPr>
          <a:lstStyle/>
          <a:p>
            <a:r>
              <a:rPr lang="en-US" dirty="0"/>
              <a:t>Setup &amp; Fitting The Model</a:t>
            </a:r>
            <a:endParaRPr lang="en-CA" dirty="0"/>
          </a:p>
        </p:txBody>
      </p:sp>
      <p:sp>
        <p:nvSpPr>
          <p:cNvPr id="3" name="Content Placeholder 2">
            <a:extLst>
              <a:ext uri="{FF2B5EF4-FFF2-40B4-BE49-F238E27FC236}">
                <a16:creationId xmlns:a16="http://schemas.microsoft.com/office/drawing/2014/main" id="{6FBBBE19-827E-43EB-B04E-FD0E227CCF83}"/>
              </a:ext>
            </a:extLst>
          </p:cNvPr>
          <p:cNvSpPr>
            <a:spLocks noGrp="1"/>
          </p:cNvSpPr>
          <p:nvPr>
            <p:ph idx="1"/>
          </p:nvPr>
        </p:nvSpPr>
        <p:spPr>
          <a:xfrm>
            <a:off x="1097279" y="2174031"/>
            <a:ext cx="9800876" cy="4002833"/>
          </a:xfrm>
        </p:spPr>
        <p:txBody>
          <a:bodyPr>
            <a:normAutofit/>
          </a:bodyPr>
          <a:lstStyle/>
          <a:p>
            <a:pPr lvl="0" algn="just">
              <a:buFont typeface="Wingdings" panose="05000000000000000000" pitchFamily="2" charset="2"/>
              <a:buChar char="§"/>
            </a:pPr>
            <a:r>
              <a:rPr lang="en-US" sz="2600" dirty="0"/>
              <a:t>Standardizing data before applying them into the model</a:t>
            </a:r>
          </a:p>
          <a:p>
            <a:pPr lvl="0" algn="just">
              <a:buFont typeface="Wingdings" panose="05000000000000000000" pitchFamily="2" charset="2"/>
              <a:buChar char="§"/>
            </a:pPr>
            <a:r>
              <a:rPr lang="en-US" sz="2600" dirty="0"/>
              <a:t>Using ‘</a:t>
            </a:r>
            <a:r>
              <a:rPr lang="en-US" sz="2600" dirty="0" err="1"/>
              <a:t>Relu</a:t>
            </a:r>
            <a:r>
              <a:rPr lang="en-US" sz="2600" dirty="0"/>
              <a:t>’ as the activation function</a:t>
            </a:r>
          </a:p>
          <a:p>
            <a:pPr lvl="0" algn="just">
              <a:buFont typeface="Wingdings" panose="05000000000000000000" pitchFamily="2" charset="2"/>
              <a:buChar char="§"/>
            </a:pPr>
            <a:r>
              <a:rPr lang="en-US" sz="2600" dirty="0"/>
              <a:t>Compiling the model with </a:t>
            </a:r>
            <a:r>
              <a:rPr lang="en-US" sz="2600" dirty="0" err="1"/>
              <a:t>RMSprop</a:t>
            </a:r>
            <a:r>
              <a:rPr lang="en-US" sz="2600" dirty="0"/>
              <a:t> optimizer along with ‘Mean Absolute Error’ loss function</a:t>
            </a:r>
          </a:p>
          <a:p>
            <a:pPr lvl="0">
              <a:buFont typeface="Wingdings" panose="05000000000000000000" pitchFamily="2" charset="2"/>
              <a:buChar char="§"/>
            </a:pPr>
            <a:endParaRPr lang="en-US" sz="2800" dirty="0"/>
          </a:p>
          <a:p>
            <a:pPr>
              <a:buFont typeface="Wingdings" panose="05000000000000000000" pitchFamily="2" charset="2"/>
              <a:buChar char="§"/>
            </a:pPr>
            <a:endParaRPr lang="en-US" dirty="0"/>
          </a:p>
          <a:p>
            <a:endParaRPr lang="en-CA" dirty="0"/>
          </a:p>
        </p:txBody>
      </p:sp>
    </p:spTree>
    <p:extLst>
      <p:ext uri="{BB962C8B-B14F-4D97-AF65-F5344CB8AC3E}">
        <p14:creationId xmlns:p14="http://schemas.microsoft.com/office/powerpoint/2010/main" val="10904111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AA182-6EE5-4370-AF06-BA40C932CA72}"/>
              </a:ext>
            </a:extLst>
          </p:cNvPr>
          <p:cNvSpPr>
            <a:spLocks noGrp="1"/>
          </p:cNvSpPr>
          <p:nvPr>
            <p:ph type="title"/>
          </p:nvPr>
        </p:nvSpPr>
        <p:spPr>
          <a:xfrm>
            <a:off x="1097280" y="286603"/>
            <a:ext cx="10058400" cy="1450757"/>
          </a:xfrm>
        </p:spPr>
        <p:txBody>
          <a:bodyPr>
            <a:normAutofit/>
          </a:bodyPr>
          <a:lstStyle/>
          <a:p>
            <a:r>
              <a:rPr lang="en-US" dirty="0"/>
              <a:t>Setup &amp; Fitting The Model</a:t>
            </a:r>
            <a:endParaRPr lang="en-CA" dirty="0"/>
          </a:p>
        </p:txBody>
      </p:sp>
      <p:sp>
        <p:nvSpPr>
          <p:cNvPr id="3" name="Content Placeholder 2">
            <a:extLst>
              <a:ext uri="{FF2B5EF4-FFF2-40B4-BE49-F238E27FC236}">
                <a16:creationId xmlns:a16="http://schemas.microsoft.com/office/drawing/2014/main" id="{6FBBBE19-827E-43EB-B04E-FD0E227CCF83}"/>
              </a:ext>
            </a:extLst>
          </p:cNvPr>
          <p:cNvSpPr>
            <a:spLocks noGrp="1"/>
          </p:cNvSpPr>
          <p:nvPr>
            <p:ph idx="1"/>
          </p:nvPr>
        </p:nvSpPr>
        <p:spPr>
          <a:xfrm>
            <a:off x="756356" y="1930401"/>
            <a:ext cx="10679287" cy="4246464"/>
          </a:xfrm>
        </p:spPr>
        <p:txBody>
          <a:bodyPr>
            <a:normAutofit/>
          </a:bodyPr>
          <a:lstStyle/>
          <a:p>
            <a:pPr marL="0" lvl="0" indent="0">
              <a:buNone/>
            </a:pPr>
            <a:r>
              <a:rPr lang="en-US" dirty="0"/>
              <a:t>    The result after setup LSTM model</a:t>
            </a:r>
          </a:p>
          <a:p>
            <a:pPr lvl="0">
              <a:buFont typeface="Wingdings" panose="05000000000000000000" pitchFamily="2" charset="2"/>
              <a:buChar char="§"/>
            </a:pPr>
            <a:endParaRPr lang="en-US" sz="2800" dirty="0"/>
          </a:p>
          <a:p>
            <a:pPr>
              <a:buFont typeface="Wingdings" panose="05000000000000000000" pitchFamily="2" charset="2"/>
              <a:buChar char="§"/>
            </a:pPr>
            <a:endParaRPr lang="en-US" dirty="0"/>
          </a:p>
          <a:p>
            <a:endParaRPr lang="en-CA" dirty="0"/>
          </a:p>
        </p:txBody>
      </p:sp>
      <p:pic>
        <p:nvPicPr>
          <p:cNvPr id="4" name="Picture 3">
            <a:extLst>
              <a:ext uri="{FF2B5EF4-FFF2-40B4-BE49-F238E27FC236}">
                <a16:creationId xmlns:a16="http://schemas.microsoft.com/office/drawing/2014/main" id="{DB8133B8-7131-47EE-84F8-A65A6ABBBFA5}"/>
              </a:ext>
            </a:extLst>
          </p:cNvPr>
          <p:cNvPicPr/>
          <p:nvPr/>
        </p:nvPicPr>
        <p:blipFill>
          <a:blip r:embed="rId2"/>
          <a:stretch>
            <a:fillRect/>
          </a:stretch>
        </p:blipFill>
        <p:spPr>
          <a:xfrm>
            <a:off x="985838" y="2817429"/>
            <a:ext cx="4195762" cy="2219325"/>
          </a:xfrm>
          <a:prstGeom prst="rect">
            <a:avLst/>
          </a:prstGeom>
        </p:spPr>
      </p:pic>
      <p:pic>
        <p:nvPicPr>
          <p:cNvPr id="5" name="Picture 4">
            <a:extLst>
              <a:ext uri="{FF2B5EF4-FFF2-40B4-BE49-F238E27FC236}">
                <a16:creationId xmlns:a16="http://schemas.microsoft.com/office/drawing/2014/main" id="{3D9E9B3E-9CA9-4B71-B1F2-257961091DD5}"/>
              </a:ext>
            </a:extLst>
          </p:cNvPr>
          <p:cNvPicPr/>
          <p:nvPr/>
        </p:nvPicPr>
        <p:blipFill>
          <a:blip r:embed="rId3"/>
          <a:stretch>
            <a:fillRect/>
          </a:stretch>
        </p:blipFill>
        <p:spPr>
          <a:xfrm>
            <a:off x="5904089" y="2817429"/>
            <a:ext cx="5531555" cy="2635104"/>
          </a:xfrm>
          <a:prstGeom prst="rect">
            <a:avLst/>
          </a:prstGeom>
        </p:spPr>
      </p:pic>
      <p:sp>
        <p:nvSpPr>
          <p:cNvPr id="6" name="TextBox 5">
            <a:extLst>
              <a:ext uri="{FF2B5EF4-FFF2-40B4-BE49-F238E27FC236}">
                <a16:creationId xmlns:a16="http://schemas.microsoft.com/office/drawing/2014/main" id="{1CC1D0C3-D422-4E3F-AC13-DBF9E0446B6A}"/>
              </a:ext>
            </a:extLst>
          </p:cNvPr>
          <p:cNvSpPr txBox="1"/>
          <p:nvPr/>
        </p:nvSpPr>
        <p:spPr>
          <a:xfrm>
            <a:off x="6095999" y="1941689"/>
            <a:ext cx="4634205" cy="677108"/>
          </a:xfrm>
          <a:prstGeom prst="rect">
            <a:avLst/>
          </a:prstGeom>
          <a:noFill/>
        </p:spPr>
        <p:txBody>
          <a:bodyPr wrap="square" rtlCol="0">
            <a:spAutoFit/>
          </a:bodyPr>
          <a:lstStyle/>
          <a:p>
            <a:r>
              <a:rPr lang="en-US" dirty="0"/>
              <a:t>The </a:t>
            </a:r>
            <a:r>
              <a:rPr lang="en-US" sz="2000" dirty="0"/>
              <a:t>result</a:t>
            </a:r>
            <a:r>
              <a:rPr lang="en-US" dirty="0"/>
              <a:t> of fitting the model with standardized training data </a:t>
            </a:r>
          </a:p>
        </p:txBody>
      </p:sp>
    </p:spTree>
    <p:extLst>
      <p:ext uri="{BB962C8B-B14F-4D97-AF65-F5344CB8AC3E}">
        <p14:creationId xmlns:p14="http://schemas.microsoft.com/office/powerpoint/2010/main" val="30035747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AA182-6EE5-4370-AF06-BA40C932CA72}"/>
              </a:ext>
            </a:extLst>
          </p:cNvPr>
          <p:cNvSpPr>
            <a:spLocks noGrp="1"/>
          </p:cNvSpPr>
          <p:nvPr>
            <p:ph type="title"/>
          </p:nvPr>
        </p:nvSpPr>
        <p:spPr>
          <a:xfrm>
            <a:off x="1097280" y="286603"/>
            <a:ext cx="10058400" cy="1450757"/>
          </a:xfrm>
        </p:spPr>
        <p:txBody>
          <a:bodyPr>
            <a:normAutofit/>
          </a:bodyPr>
          <a:lstStyle/>
          <a:p>
            <a:r>
              <a:rPr lang="en-US"/>
              <a:t>Setup &amp; Fitting The Model</a:t>
            </a:r>
            <a:endParaRPr lang="en-CA" dirty="0"/>
          </a:p>
        </p:txBody>
      </p:sp>
      <p:pic>
        <p:nvPicPr>
          <p:cNvPr id="6" name="Content Placeholder 5">
            <a:extLst>
              <a:ext uri="{FF2B5EF4-FFF2-40B4-BE49-F238E27FC236}">
                <a16:creationId xmlns:a16="http://schemas.microsoft.com/office/drawing/2014/main" id="{F217A5E6-64D6-4DFE-AAF8-E8AB7EA42A5A}"/>
              </a:ext>
            </a:extLst>
          </p:cNvPr>
          <p:cNvPicPr>
            <a:picLocks noGrp="1"/>
          </p:cNvPicPr>
          <p:nvPr>
            <p:ph idx="1"/>
          </p:nvPr>
        </p:nvPicPr>
        <p:blipFill>
          <a:blip r:embed="rId2"/>
          <a:stretch>
            <a:fillRect/>
          </a:stretch>
        </p:blipFill>
        <p:spPr>
          <a:xfrm>
            <a:off x="1281101" y="1936574"/>
            <a:ext cx="6461502" cy="4022725"/>
          </a:xfrm>
          <a:prstGeom prst="rect">
            <a:avLst/>
          </a:prstGeom>
        </p:spPr>
      </p:pic>
      <p:sp>
        <p:nvSpPr>
          <p:cNvPr id="7" name="TextBox 6">
            <a:extLst>
              <a:ext uri="{FF2B5EF4-FFF2-40B4-BE49-F238E27FC236}">
                <a16:creationId xmlns:a16="http://schemas.microsoft.com/office/drawing/2014/main" id="{8AAA0FE3-BD28-4B0B-992F-499BAF6FBACB}"/>
              </a:ext>
            </a:extLst>
          </p:cNvPr>
          <p:cNvSpPr txBox="1"/>
          <p:nvPr/>
        </p:nvSpPr>
        <p:spPr>
          <a:xfrm>
            <a:off x="8105422" y="2427111"/>
            <a:ext cx="3050258" cy="1754326"/>
          </a:xfrm>
          <a:prstGeom prst="rect">
            <a:avLst/>
          </a:prstGeom>
          <a:noFill/>
        </p:spPr>
        <p:txBody>
          <a:bodyPr wrap="square" rtlCol="0">
            <a:spAutoFit/>
          </a:bodyPr>
          <a:lstStyle/>
          <a:p>
            <a:r>
              <a:rPr lang="en-US" dirty="0"/>
              <a:t>The gap of training loss and validation loss is getting smaller &amp; almost converged eventually, which means the performance on validation dataset is reasonable.</a:t>
            </a:r>
          </a:p>
        </p:txBody>
      </p:sp>
    </p:spTree>
    <p:extLst>
      <p:ext uri="{BB962C8B-B14F-4D97-AF65-F5344CB8AC3E}">
        <p14:creationId xmlns:p14="http://schemas.microsoft.com/office/powerpoint/2010/main" val="35256748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AA182-6EE5-4370-AF06-BA40C932CA72}"/>
              </a:ext>
            </a:extLst>
          </p:cNvPr>
          <p:cNvSpPr>
            <a:spLocks noGrp="1"/>
          </p:cNvSpPr>
          <p:nvPr>
            <p:ph type="title"/>
          </p:nvPr>
        </p:nvSpPr>
        <p:spPr>
          <a:xfrm>
            <a:off x="1097280" y="286603"/>
            <a:ext cx="10058400" cy="1450757"/>
          </a:xfrm>
        </p:spPr>
        <p:txBody>
          <a:bodyPr>
            <a:normAutofit/>
          </a:bodyPr>
          <a:lstStyle/>
          <a:p>
            <a:r>
              <a:rPr lang="en-US" dirty="0"/>
              <a:t>Testing Result</a:t>
            </a:r>
            <a:endParaRPr lang="en-CA" dirty="0"/>
          </a:p>
        </p:txBody>
      </p:sp>
      <p:sp>
        <p:nvSpPr>
          <p:cNvPr id="3" name="Content Placeholder 2">
            <a:extLst>
              <a:ext uri="{FF2B5EF4-FFF2-40B4-BE49-F238E27FC236}">
                <a16:creationId xmlns:a16="http://schemas.microsoft.com/office/drawing/2014/main" id="{6FBBBE19-827E-43EB-B04E-FD0E227CCF83}"/>
              </a:ext>
            </a:extLst>
          </p:cNvPr>
          <p:cNvSpPr>
            <a:spLocks noGrp="1"/>
          </p:cNvSpPr>
          <p:nvPr>
            <p:ph idx="1"/>
          </p:nvPr>
        </p:nvSpPr>
        <p:spPr>
          <a:xfrm>
            <a:off x="1097279" y="2174031"/>
            <a:ext cx="9800876" cy="4002833"/>
          </a:xfrm>
        </p:spPr>
        <p:txBody>
          <a:bodyPr>
            <a:normAutofit/>
          </a:bodyPr>
          <a:lstStyle/>
          <a:p>
            <a:pPr lvl="0">
              <a:buFont typeface="Wingdings" panose="05000000000000000000" pitchFamily="2" charset="2"/>
              <a:buChar char="§"/>
            </a:pPr>
            <a:r>
              <a:rPr lang="en-US" sz="2800" dirty="0"/>
              <a:t>Applying test data with trained model, for sampled 10 forecasting, the result as below:</a:t>
            </a:r>
          </a:p>
          <a:p>
            <a:pPr lvl="0"/>
            <a:r>
              <a:rPr lang="en-US" sz="2800" dirty="0"/>
              <a:t>accuracy mean: 0.9339574386523521 (i.e. inaccuracy mean: 0.06604256134764781)</a:t>
            </a:r>
          </a:p>
          <a:p>
            <a:pPr lvl="0"/>
            <a:r>
              <a:rPr lang="en-US" sz="2800" dirty="0"/>
              <a:t>Deviation: 0.03646670941507</a:t>
            </a:r>
          </a:p>
          <a:p>
            <a:pPr lvl="0"/>
            <a:endParaRPr lang="en-US" dirty="0"/>
          </a:p>
          <a:p>
            <a:pPr lvl="0">
              <a:buFont typeface="Wingdings" panose="05000000000000000000" pitchFamily="2" charset="2"/>
              <a:buChar char="§"/>
            </a:pPr>
            <a:endParaRPr lang="en-US" sz="2800" dirty="0"/>
          </a:p>
          <a:p>
            <a:pPr>
              <a:buFont typeface="Wingdings" panose="05000000000000000000" pitchFamily="2" charset="2"/>
              <a:buChar char="§"/>
            </a:pPr>
            <a:endParaRPr lang="en-US" dirty="0"/>
          </a:p>
          <a:p>
            <a:endParaRPr lang="en-CA" dirty="0"/>
          </a:p>
        </p:txBody>
      </p:sp>
    </p:spTree>
    <p:extLst>
      <p:ext uri="{BB962C8B-B14F-4D97-AF65-F5344CB8AC3E}">
        <p14:creationId xmlns:p14="http://schemas.microsoft.com/office/powerpoint/2010/main" val="30071155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AA182-6EE5-4370-AF06-BA40C932CA72}"/>
              </a:ext>
            </a:extLst>
          </p:cNvPr>
          <p:cNvSpPr>
            <a:spLocks noGrp="1"/>
          </p:cNvSpPr>
          <p:nvPr>
            <p:ph type="title"/>
          </p:nvPr>
        </p:nvSpPr>
        <p:spPr>
          <a:xfrm>
            <a:off x="1097280" y="286603"/>
            <a:ext cx="10058400" cy="1450757"/>
          </a:xfrm>
        </p:spPr>
        <p:txBody>
          <a:bodyPr>
            <a:normAutofit/>
          </a:bodyPr>
          <a:lstStyle/>
          <a:p>
            <a:r>
              <a:rPr lang="en-US" dirty="0"/>
              <a:t>Testing Result</a:t>
            </a:r>
            <a:endParaRPr lang="en-CA" dirty="0"/>
          </a:p>
        </p:txBody>
      </p:sp>
      <p:sp>
        <p:nvSpPr>
          <p:cNvPr id="3" name="Content Placeholder 2">
            <a:extLst>
              <a:ext uri="{FF2B5EF4-FFF2-40B4-BE49-F238E27FC236}">
                <a16:creationId xmlns:a16="http://schemas.microsoft.com/office/drawing/2014/main" id="{6FBBBE19-827E-43EB-B04E-FD0E227CCF83}"/>
              </a:ext>
            </a:extLst>
          </p:cNvPr>
          <p:cNvSpPr>
            <a:spLocks noGrp="1"/>
          </p:cNvSpPr>
          <p:nvPr>
            <p:ph idx="1"/>
          </p:nvPr>
        </p:nvSpPr>
        <p:spPr>
          <a:xfrm>
            <a:off x="1097278" y="2174031"/>
            <a:ext cx="10295399" cy="4002833"/>
          </a:xfrm>
        </p:spPr>
        <p:txBody>
          <a:bodyPr>
            <a:normAutofit/>
          </a:bodyPr>
          <a:lstStyle/>
          <a:p>
            <a:pPr lvl="0">
              <a:buFont typeface="Wingdings" panose="05000000000000000000" pitchFamily="2" charset="2"/>
              <a:buChar char="§"/>
            </a:pPr>
            <a:r>
              <a:rPr lang="en-US" sz="2800" dirty="0"/>
              <a:t>Some results</a:t>
            </a:r>
          </a:p>
          <a:p>
            <a:pPr lvl="0"/>
            <a:endParaRPr lang="en-US" dirty="0"/>
          </a:p>
          <a:p>
            <a:pPr lvl="0">
              <a:buFont typeface="Wingdings" panose="05000000000000000000" pitchFamily="2" charset="2"/>
              <a:buChar char="§"/>
            </a:pPr>
            <a:endParaRPr lang="en-US" sz="2800" dirty="0"/>
          </a:p>
          <a:p>
            <a:pPr>
              <a:buFont typeface="Wingdings" panose="05000000000000000000" pitchFamily="2" charset="2"/>
              <a:buChar char="§"/>
            </a:pPr>
            <a:endParaRPr lang="en-US" dirty="0"/>
          </a:p>
          <a:p>
            <a:endParaRPr lang="en-CA" dirty="0"/>
          </a:p>
        </p:txBody>
      </p:sp>
      <p:pic>
        <p:nvPicPr>
          <p:cNvPr id="4" name="Picture 3">
            <a:extLst>
              <a:ext uri="{FF2B5EF4-FFF2-40B4-BE49-F238E27FC236}">
                <a16:creationId xmlns:a16="http://schemas.microsoft.com/office/drawing/2014/main" id="{E8DAC7FD-CDEC-4326-B7B8-A5C27F18F644}"/>
              </a:ext>
            </a:extLst>
          </p:cNvPr>
          <p:cNvPicPr/>
          <p:nvPr/>
        </p:nvPicPr>
        <p:blipFill>
          <a:blip r:embed="rId2"/>
          <a:stretch>
            <a:fillRect/>
          </a:stretch>
        </p:blipFill>
        <p:spPr>
          <a:xfrm>
            <a:off x="1097279" y="2691101"/>
            <a:ext cx="5154231" cy="3467100"/>
          </a:xfrm>
          <a:prstGeom prst="rect">
            <a:avLst/>
          </a:prstGeom>
        </p:spPr>
      </p:pic>
      <p:pic>
        <p:nvPicPr>
          <p:cNvPr id="5" name="Picture 4">
            <a:extLst>
              <a:ext uri="{FF2B5EF4-FFF2-40B4-BE49-F238E27FC236}">
                <a16:creationId xmlns:a16="http://schemas.microsoft.com/office/drawing/2014/main" id="{BFDA5D28-357F-4780-86A3-8791BADAFC09}"/>
              </a:ext>
            </a:extLst>
          </p:cNvPr>
          <p:cNvPicPr/>
          <p:nvPr/>
        </p:nvPicPr>
        <p:blipFill>
          <a:blip r:embed="rId3"/>
          <a:stretch>
            <a:fillRect/>
          </a:stretch>
        </p:blipFill>
        <p:spPr>
          <a:xfrm>
            <a:off x="6407953" y="2614425"/>
            <a:ext cx="4984725" cy="3620452"/>
          </a:xfrm>
          <a:prstGeom prst="rect">
            <a:avLst/>
          </a:prstGeom>
        </p:spPr>
      </p:pic>
    </p:spTree>
    <p:extLst>
      <p:ext uri="{BB962C8B-B14F-4D97-AF65-F5344CB8AC3E}">
        <p14:creationId xmlns:p14="http://schemas.microsoft.com/office/powerpoint/2010/main" val="6176599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AA182-6EE5-4370-AF06-BA40C932CA72}"/>
              </a:ext>
            </a:extLst>
          </p:cNvPr>
          <p:cNvSpPr>
            <a:spLocks noGrp="1"/>
          </p:cNvSpPr>
          <p:nvPr>
            <p:ph type="title"/>
          </p:nvPr>
        </p:nvSpPr>
        <p:spPr>
          <a:xfrm>
            <a:off x="1097280" y="286603"/>
            <a:ext cx="10058400" cy="1450757"/>
          </a:xfrm>
        </p:spPr>
        <p:txBody>
          <a:bodyPr>
            <a:normAutofit/>
          </a:bodyPr>
          <a:lstStyle/>
          <a:p>
            <a:r>
              <a:rPr lang="en-US" dirty="0"/>
              <a:t>Testing Result</a:t>
            </a:r>
            <a:endParaRPr lang="en-CA" dirty="0"/>
          </a:p>
        </p:txBody>
      </p:sp>
      <p:sp>
        <p:nvSpPr>
          <p:cNvPr id="3" name="Content Placeholder 2">
            <a:extLst>
              <a:ext uri="{FF2B5EF4-FFF2-40B4-BE49-F238E27FC236}">
                <a16:creationId xmlns:a16="http://schemas.microsoft.com/office/drawing/2014/main" id="{6FBBBE19-827E-43EB-B04E-FD0E227CCF83}"/>
              </a:ext>
            </a:extLst>
          </p:cNvPr>
          <p:cNvSpPr>
            <a:spLocks noGrp="1"/>
          </p:cNvSpPr>
          <p:nvPr>
            <p:ph idx="1"/>
          </p:nvPr>
        </p:nvSpPr>
        <p:spPr>
          <a:xfrm>
            <a:off x="1097278" y="2174031"/>
            <a:ext cx="10295399" cy="4002833"/>
          </a:xfrm>
        </p:spPr>
        <p:txBody>
          <a:bodyPr>
            <a:normAutofit/>
          </a:bodyPr>
          <a:lstStyle/>
          <a:p>
            <a:pPr lvl="0">
              <a:buFont typeface="Wingdings" panose="05000000000000000000" pitchFamily="2" charset="2"/>
              <a:buChar char="§"/>
            </a:pPr>
            <a:r>
              <a:rPr lang="en-US" sz="2800" dirty="0"/>
              <a:t>Some results</a:t>
            </a:r>
          </a:p>
          <a:p>
            <a:pPr lvl="0">
              <a:buFont typeface="Wingdings" panose="05000000000000000000" pitchFamily="2" charset="2"/>
              <a:buChar char="§"/>
            </a:pPr>
            <a:endParaRPr lang="en-US" sz="2800" dirty="0"/>
          </a:p>
          <a:p>
            <a:pPr lvl="0"/>
            <a:endParaRPr lang="en-US" dirty="0"/>
          </a:p>
          <a:p>
            <a:pPr lvl="0">
              <a:buFont typeface="Wingdings" panose="05000000000000000000" pitchFamily="2" charset="2"/>
              <a:buChar char="§"/>
            </a:pPr>
            <a:endParaRPr lang="en-US" sz="2800" dirty="0"/>
          </a:p>
          <a:p>
            <a:pPr>
              <a:buFont typeface="Wingdings" panose="05000000000000000000" pitchFamily="2" charset="2"/>
              <a:buChar char="§"/>
            </a:pPr>
            <a:endParaRPr lang="en-US" dirty="0"/>
          </a:p>
          <a:p>
            <a:endParaRPr lang="en-CA" dirty="0"/>
          </a:p>
        </p:txBody>
      </p:sp>
      <p:pic>
        <p:nvPicPr>
          <p:cNvPr id="6" name="Picture 5">
            <a:extLst>
              <a:ext uri="{FF2B5EF4-FFF2-40B4-BE49-F238E27FC236}">
                <a16:creationId xmlns:a16="http://schemas.microsoft.com/office/drawing/2014/main" id="{D7D9FC17-4D8C-4174-8919-3BF9B8967E91}"/>
              </a:ext>
            </a:extLst>
          </p:cNvPr>
          <p:cNvPicPr/>
          <p:nvPr/>
        </p:nvPicPr>
        <p:blipFill>
          <a:blip r:embed="rId2"/>
          <a:stretch>
            <a:fillRect/>
          </a:stretch>
        </p:blipFill>
        <p:spPr>
          <a:xfrm>
            <a:off x="940836" y="2976464"/>
            <a:ext cx="5155164" cy="3200399"/>
          </a:xfrm>
          <a:prstGeom prst="rect">
            <a:avLst/>
          </a:prstGeom>
        </p:spPr>
      </p:pic>
      <p:pic>
        <p:nvPicPr>
          <p:cNvPr id="7" name="Picture 6">
            <a:extLst>
              <a:ext uri="{FF2B5EF4-FFF2-40B4-BE49-F238E27FC236}">
                <a16:creationId xmlns:a16="http://schemas.microsoft.com/office/drawing/2014/main" id="{FA74B748-D47D-4B73-902B-46468F0B020E}"/>
              </a:ext>
            </a:extLst>
          </p:cNvPr>
          <p:cNvPicPr/>
          <p:nvPr/>
        </p:nvPicPr>
        <p:blipFill>
          <a:blip r:embed="rId3"/>
          <a:stretch>
            <a:fillRect/>
          </a:stretch>
        </p:blipFill>
        <p:spPr>
          <a:xfrm>
            <a:off x="6237513" y="2976464"/>
            <a:ext cx="5155164" cy="3159970"/>
          </a:xfrm>
          <a:prstGeom prst="rect">
            <a:avLst/>
          </a:prstGeom>
        </p:spPr>
      </p:pic>
    </p:spTree>
    <p:extLst>
      <p:ext uri="{BB962C8B-B14F-4D97-AF65-F5344CB8AC3E}">
        <p14:creationId xmlns:p14="http://schemas.microsoft.com/office/powerpoint/2010/main" val="23377074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AA182-6EE5-4370-AF06-BA40C932CA72}"/>
              </a:ext>
            </a:extLst>
          </p:cNvPr>
          <p:cNvSpPr>
            <a:spLocks noGrp="1"/>
          </p:cNvSpPr>
          <p:nvPr>
            <p:ph type="title"/>
          </p:nvPr>
        </p:nvSpPr>
        <p:spPr>
          <a:xfrm>
            <a:off x="1097280" y="286603"/>
            <a:ext cx="10058400" cy="1450757"/>
          </a:xfrm>
        </p:spPr>
        <p:txBody>
          <a:bodyPr>
            <a:normAutofit/>
          </a:bodyPr>
          <a:lstStyle/>
          <a:p>
            <a:r>
              <a:rPr lang="en-US" dirty="0"/>
              <a:t>Conclusion</a:t>
            </a:r>
            <a:endParaRPr lang="en-CA" dirty="0"/>
          </a:p>
        </p:txBody>
      </p:sp>
      <p:sp>
        <p:nvSpPr>
          <p:cNvPr id="3" name="Content Placeholder 2">
            <a:extLst>
              <a:ext uri="{FF2B5EF4-FFF2-40B4-BE49-F238E27FC236}">
                <a16:creationId xmlns:a16="http://schemas.microsoft.com/office/drawing/2014/main" id="{6FBBBE19-827E-43EB-B04E-FD0E227CCF83}"/>
              </a:ext>
            </a:extLst>
          </p:cNvPr>
          <p:cNvSpPr>
            <a:spLocks noGrp="1"/>
          </p:cNvSpPr>
          <p:nvPr>
            <p:ph idx="1"/>
          </p:nvPr>
        </p:nvSpPr>
        <p:spPr>
          <a:xfrm>
            <a:off x="1097278" y="2174031"/>
            <a:ext cx="10351383" cy="4002833"/>
          </a:xfrm>
        </p:spPr>
        <p:txBody>
          <a:bodyPr>
            <a:normAutofit/>
          </a:bodyPr>
          <a:lstStyle/>
          <a:p>
            <a:pPr lvl="0" algn="just">
              <a:buFont typeface="Wingdings" panose="05000000000000000000" pitchFamily="2" charset="2"/>
              <a:buChar char="§"/>
            </a:pPr>
            <a:r>
              <a:rPr lang="en-US" sz="2400" dirty="0"/>
              <a:t>For statewide daily and weekly sales, the predicted values overlap the general region covered by actual test values reasonably well. However, the Random Forest Regression model does not perform as well as it does when county and/or vendor is considered. The Actual Values vs Predicted Values plots appear to show a correlation between the predicted data and the actual data.</a:t>
            </a:r>
          </a:p>
          <a:p>
            <a:pPr lvl="0" algn="just">
              <a:buFont typeface="Wingdings" panose="05000000000000000000" pitchFamily="2" charset="2"/>
              <a:buChar char="§"/>
            </a:pPr>
            <a:r>
              <a:rPr lang="en-US" sz="2400" dirty="0"/>
              <a:t>LSTM model works well regarding time series forecasting 60 days sales. However, it tends to be worse if forecasting longer future steps.</a:t>
            </a:r>
          </a:p>
          <a:p>
            <a:pPr lvl="0">
              <a:buFont typeface="Wingdings" panose="05000000000000000000" pitchFamily="2" charset="2"/>
              <a:buChar char="§"/>
            </a:pPr>
            <a:endParaRPr lang="en-US" sz="2800" dirty="0"/>
          </a:p>
          <a:p>
            <a:pPr lvl="0"/>
            <a:endParaRPr lang="en-US" dirty="0"/>
          </a:p>
          <a:p>
            <a:pPr lvl="0">
              <a:buFont typeface="Wingdings" panose="05000000000000000000" pitchFamily="2" charset="2"/>
              <a:buChar char="§"/>
            </a:pPr>
            <a:endParaRPr lang="en-US" sz="2800" dirty="0"/>
          </a:p>
          <a:p>
            <a:pPr>
              <a:buFont typeface="Wingdings" panose="05000000000000000000" pitchFamily="2" charset="2"/>
              <a:buChar char="§"/>
            </a:pPr>
            <a:endParaRPr lang="en-US" dirty="0"/>
          </a:p>
          <a:p>
            <a:endParaRPr lang="en-CA" dirty="0"/>
          </a:p>
        </p:txBody>
      </p:sp>
    </p:spTree>
    <p:extLst>
      <p:ext uri="{BB962C8B-B14F-4D97-AF65-F5344CB8AC3E}">
        <p14:creationId xmlns:p14="http://schemas.microsoft.com/office/powerpoint/2010/main" val="42359844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5727E-EA2F-45A9-9AE0-5E57BA62D88B}"/>
              </a:ext>
            </a:extLst>
          </p:cNvPr>
          <p:cNvSpPr>
            <a:spLocks noGrp="1"/>
          </p:cNvSpPr>
          <p:nvPr>
            <p:ph type="title"/>
          </p:nvPr>
        </p:nvSpPr>
        <p:spPr/>
        <p:txBody>
          <a:bodyPr/>
          <a:lstStyle/>
          <a:p>
            <a:r>
              <a:rPr lang="en-US" dirty="0"/>
              <a:t>Resources</a:t>
            </a:r>
            <a:endParaRPr lang="en-CA" dirty="0"/>
          </a:p>
        </p:txBody>
      </p:sp>
      <p:sp>
        <p:nvSpPr>
          <p:cNvPr id="3" name="Content Placeholder 2">
            <a:extLst>
              <a:ext uri="{FF2B5EF4-FFF2-40B4-BE49-F238E27FC236}">
                <a16:creationId xmlns:a16="http://schemas.microsoft.com/office/drawing/2014/main" id="{94C6CDDD-9A84-427D-9FAE-A9A0CB156FEB}"/>
              </a:ext>
            </a:extLst>
          </p:cNvPr>
          <p:cNvSpPr>
            <a:spLocks noGrp="1"/>
          </p:cNvSpPr>
          <p:nvPr>
            <p:ph idx="1"/>
          </p:nvPr>
        </p:nvSpPr>
        <p:spPr/>
        <p:txBody>
          <a:bodyPr/>
          <a:lstStyle/>
          <a:p>
            <a:r>
              <a:rPr lang="en-CA" b="1" dirty="0"/>
              <a:t>Iowa Data</a:t>
            </a:r>
          </a:p>
          <a:p>
            <a:r>
              <a:rPr lang="en-US" dirty="0">
                <a:hlinkClick r:id="rId2"/>
              </a:rPr>
              <a:t>https://data.iowa.gov/Sales-Distribution/Iowa-Liquor-Sales/m3tr-qhgy</a:t>
            </a:r>
            <a:endParaRPr lang="en-CA" dirty="0">
              <a:hlinkClick r:id="rId3"/>
            </a:endParaRPr>
          </a:p>
          <a:p>
            <a:r>
              <a:rPr lang="en-CA" b="1" dirty="0"/>
              <a:t>L.E.K.</a:t>
            </a:r>
            <a:endParaRPr lang="en-CA" b="1" dirty="0">
              <a:hlinkClick r:id="rId3"/>
            </a:endParaRPr>
          </a:p>
          <a:p>
            <a:r>
              <a:rPr lang="en-CA" dirty="0">
                <a:hlinkClick r:id="rId3"/>
              </a:rPr>
              <a:t>https://www.lek.com/insights/ei/top-10-trends-affecting-spirits-industry</a:t>
            </a:r>
            <a:endParaRPr lang="en-CA" dirty="0"/>
          </a:p>
        </p:txBody>
      </p:sp>
    </p:spTree>
    <p:extLst>
      <p:ext uri="{BB962C8B-B14F-4D97-AF65-F5344CB8AC3E}">
        <p14:creationId xmlns:p14="http://schemas.microsoft.com/office/powerpoint/2010/main" val="309686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5368A3-5E64-40D6-9828-E2FBF745CA12}"/>
              </a:ext>
            </a:extLst>
          </p:cNvPr>
          <p:cNvSpPr>
            <a:spLocks noGrp="1"/>
          </p:cNvSpPr>
          <p:nvPr>
            <p:ph type="title"/>
          </p:nvPr>
        </p:nvSpPr>
        <p:spPr/>
        <p:txBody>
          <a:bodyPr/>
          <a:lstStyle/>
          <a:p>
            <a:r>
              <a:rPr lang="en-US" dirty="0"/>
              <a:t>Introduction</a:t>
            </a:r>
            <a:endParaRPr lang="en-CA" dirty="0"/>
          </a:p>
        </p:txBody>
      </p:sp>
      <p:sp>
        <p:nvSpPr>
          <p:cNvPr id="6" name="Content Placeholder 5">
            <a:extLst>
              <a:ext uri="{FF2B5EF4-FFF2-40B4-BE49-F238E27FC236}">
                <a16:creationId xmlns:a16="http://schemas.microsoft.com/office/drawing/2014/main" id="{C41D1EB3-506B-4EA9-BE46-C5D18D1604BC}"/>
              </a:ext>
            </a:extLst>
          </p:cNvPr>
          <p:cNvSpPr>
            <a:spLocks noGrp="1"/>
          </p:cNvSpPr>
          <p:nvPr>
            <p:ph sz="half" idx="2"/>
          </p:nvPr>
        </p:nvSpPr>
        <p:spPr>
          <a:xfrm>
            <a:off x="6217920" y="2220685"/>
            <a:ext cx="4937760" cy="3648409"/>
          </a:xfrm>
        </p:spPr>
        <p:txBody>
          <a:bodyPr/>
          <a:lstStyle/>
          <a:p>
            <a:r>
              <a:rPr lang="en-US" dirty="0"/>
              <a:t>The state of Iowa controls wholesales of alcoholic beverages with content of alcohol higher than 10%. That excludes wines and beers. </a:t>
            </a:r>
          </a:p>
          <a:p>
            <a:r>
              <a:rPr lang="en-US" dirty="0"/>
              <a:t>All stronger alcoholic beverages either imported or purchased by the state owned Iowa Alcoholic Beverages Division that adds universal markup of 50%, that increases the price for alcoholic beverages 1.5 times when sold to stores and wholesale distributors.</a:t>
            </a:r>
            <a:endParaRPr lang="en-CA" dirty="0"/>
          </a:p>
        </p:txBody>
      </p:sp>
      <p:pic>
        <p:nvPicPr>
          <p:cNvPr id="7" name="Content Placeholder 3">
            <a:extLst>
              <a:ext uri="{FF2B5EF4-FFF2-40B4-BE49-F238E27FC236}">
                <a16:creationId xmlns:a16="http://schemas.microsoft.com/office/drawing/2014/main" id="{3EE81642-CFB1-42A5-A631-8D74FF572E0D}"/>
              </a:ext>
            </a:extLst>
          </p:cNvPr>
          <p:cNvPicPr>
            <a:picLocks noGrp="1"/>
          </p:cNvPicPr>
          <p:nvPr>
            <p:ph sz="half" idx="1"/>
          </p:nvPr>
        </p:nvPicPr>
        <p:blipFill>
          <a:blip r:embed="rId2"/>
          <a:stretch>
            <a:fillRect/>
          </a:stretch>
        </p:blipFill>
        <p:spPr>
          <a:xfrm>
            <a:off x="896666" y="2313918"/>
            <a:ext cx="4938712" cy="2669405"/>
          </a:xfrm>
          <a:prstGeom prst="rect">
            <a:avLst/>
          </a:prstGeom>
        </p:spPr>
      </p:pic>
    </p:spTree>
    <p:extLst>
      <p:ext uri="{BB962C8B-B14F-4D97-AF65-F5344CB8AC3E}">
        <p14:creationId xmlns:p14="http://schemas.microsoft.com/office/powerpoint/2010/main" val="1209836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48C0B-96BE-41E8-BABF-2EED4F43A7E2}"/>
              </a:ext>
            </a:extLst>
          </p:cNvPr>
          <p:cNvSpPr>
            <a:spLocks noGrp="1"/>
          </p:cNvSpPr>
          <p:nvPr>
            <p:ph type="title"/>
          </p:nvPr>
        </p:nvSpPr>
        <p:spPr/>
        <p:txBody>
          <a:bodyPr/>
          <a:lstStyle/>
          <a:p>
            <a:r>
              <a:rPr lang="en-US" dirty="0"/>
              <a:t>Objective</a:t>
            </a:r>
            <a:endParaRPr lang="en-CA" dirty="0"/>
          </a:p>
        </p:txBody>
      </p:sp>
      <p:sp>
        <p:nvSpPr>
          <p:cNvPr id="3" name="Content Placeholder 2">
            <a:extLst>
              <a:ext uri="{FF2B5EF4-FFF2-40B4-BE49-F238E27FC236}">
                <a16:creationId xmlns:a16="http://schemas.microsoft.com/office/drawing/2014/main" id="{07F79895-D59F-482C-820D-2DE12E34CE59}"/>
              </a:ext>
            </a:extLst>
          </p:cNvPr>
          <p:cNvSpPr>
            <a:spLocks noGrp="1"/>
          </p:cNvSpPr>
          <p:nvPr>
            <p:ph idx="1"/>
          </p:nvPr>
        </p:nvSpPr>
        <p:spPr/>
        <p:txBody>
          <a:bodyPr>
            <a:normAutofit/>
          </a:bodyPr>
          <a:lstStyle/>
          <a:p>
            <a:pPr algn="just"/>
            <a:r>
              <a:rPr lang="en-US" sz="2800" dirty="0"/>
              <a:t>Our Prime Objective is to </a:t>
            </a:r>
          </a:p>
          <a:p>
            <a:pPr marL="449262" indent="0" algn="just">
              <a:buNone/>
            </a:pPr>
            <a:r>
              <a:rPr lang="en-US" sz="2800" dirty="0"/>
              <a:t>Analyze liquor sales across Iowa State for predicting spikes and dips in sales throughout the years to encourage proactive preparation of inventory, promotions, scheduling. </a:t>
            </a:r>
          </a:p>
          <a:p>
            <a:pPr marL="449262" indent="0" algn="just">
              <a:buNone/>
            </a:pPr>
            <a:r>
              <a:rPr lang="en-US" sz="2800" dirty="0"/>
              <a:t>We also seek to predict any general trends in sales to help retailers understand which focus areas would be most impactful</a:t>
            </a:r>
          </a:p>
        </p:txBody>
      </p:sp>
    </p:spTree>
    <p:extLst>
      <p:ext uri="{BB962C8B-B14F-4D97-AF65-F5344CB8AC3E}">
        <p14:creationId xmlns:p14="http://schemas.microsoft.com/office/powerpoint/2010/main" val="379837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AA182-6EE5-4370-AF06-BA40C932CA72}"/>
              </a:ext>
            </a:extLst>
          </p:cNvPr>
          <p:cNvSpPr>
            <a:spLocks noGrp="1"/>
          </p:cNvSpPr>
          <p:nvPr>
            <p:ph type="title"/>
          </p:nvPr>
        </p:nvSpPr>
        <p:spPr>
          <a:xfrm>
            <a:off x="1097280" y="286603"/>
            <a:ext cx="10058400" cy="1450757"/>
          </a:xfrm>
        </p:spPr>
        <p:txBody>
          <a:bodyPr>
            <a:normAutofit/>
          </a:bodyPr>
          <a:lstStyle/>
          <a:p>
            <a:r>
              <a:rPr lang="en-US" dirty="0"/>
              <a:t>Our </a:t>
            </a:r>
            <a:r>
              <a:rPr lang="en-US" dirty="0" err="1"/>
              <a:t>DataSet</a:t>
            </a:r>
            <a:endParaRPr lang="en-CA" dirty="0"/>
          </a:p>
        </p:txBody>
      </p:sp>
      <p:sp>
        <p:nvSpPr>
          <p:cNvPr id="3" name="Content Placeholder 2">
            <a:extLst>
              <a:ext uri="{FF2B5EF4-FFF2-40B4-BE49-F238E27FC236}">
                <a16:creationId xmlns:a16="http://schemas.microsoft.com/office/drawing/2014/main" id="{6FBBBE19-827E-43EB-B04E-FD0E227CCF83}"/>
              </a:ext>
            </a:extLst>
          </p:cNvPr>
          <p:cNvSpPr>
            <a:spLocks noGrp="1"/>
          </p:cNvSpPr>
          <p:nvPr>
            <p:ph idx="1"/>
          </p:nvPr>
        </p:nvSpPr>
        <p:spPr>
          <a:xfrm>
            <a:off x="1097280" y="1845734"/>
            <a:ext cx="9474926" cy="4023360"/>
          </a:xfrm>
        </p:spPr>
        <p:txBody>
          <a:bodyPr>
            <a:normAutofit/>
          </a:bodyPr>
          <a:lstStyle/>
          <a:p>
            <a:pPr marL="0" indent="0">
              <a:buNone/>
            </a:pPr>
            <a:r>
              <a:rPr lang="en-US" dirty="0"/>
              <a:t>Briefly, the dataset comprised over 18 million rows of data, as of February 29, 2020. Each observation contained information including:</a:t>
            </a:r>
          </a:p>
          <a:p>
            <a:pPr marL="357188" indent="-357188">
              <a:buFont typeface="Wingdings" panose="05000000000000000000" pitchFamily="2" charset="2"/>
              <a:buChar char="§"/>
            </a:pPr>
            <a:r>
              <a:rPr lang="en-US" dirty="0"/>
              <a:t>The date of purchase (mm/dd/</a:t>
            </a:r>
            <a:r>
              <a:rPr lang="en-US" dirty="0" err="1"/>
              <a:t>yyyy</a:t>
            </a:r>
            <a:r>
              <a:rPr lang="en-US" dirty="0"/>
              <a:t>)</a:t>
            </a:r>
          </a:p>
          <a:p>
            <a:pPr marL="357188" indent="-357188">
              <a:buFont typeface="Wingdings" panose="05000000000000000000" pitchFamily="2" charset="2"/>
              <a:buChar char="§"/>
            </a:pPr>
            <a:r>
              <a:rPr lang="en-US" dirty="0"/>
              <a:t>Details on the vendor making purchase (e.g., assigned store number, county and city details);</a:t>
            </a:r>
          </a:p>
          <a:p>
            <a:pPr marL="357188" indent="-357188">
              <a:buFont typeface="Wingdings" panose="05000000000000000000" pitchFamily="2" charset="2"/>
              <a:buChar char="§"/>
            </a:pPr>
            <a:r>
              <a:rPr lang="en-US" dirty="0"/>
              <a:t>The type and brand of liquor purchased (e.g., Jack Daniel’s Tennessee Whiskey);</a:t>
            </a:r>
          </a:p>
          <a:p>
            <a:pPr marL="357188" indent="-357188">
              <a:buFont typeface="Wingdings" panose="05000000000000000000" pitchFamily="2" charset="2"/>
              <a:buChar char="§"/>
            </a:pPr>
            <a:r>
              <a:rPr lang="en-US" dirty="0"/>
              <a:t>The bottle size (e.g., 750 ml) and number of bottles purchased;</a:t>
            </a:r>
          </a:p>
          <a:p>
            <a:pPr marL="357188" indent="-357188">
              <a:buFont typeface="Wingdings" panose="05000000000000000000" pitchFamily="2" charset="2"/>
              <a:buChar char="§"/>
            </a:pPr>
            <a:r>
              <a:rPr lang="en-US" dirty="0"/>
              <a:t>The total sale amount, including State and retail costs per bottle; and</a:t>
            </a:r>
          </a:p>
          <a:p>
            <a:pPr marL="357188" indent="-357188">
              <a:buFont typeface="Wingdings" panose="05000000000000000000" pitchFamily="2" charset="2"/>
              <a:buChar char="§"/>
            </a:pPr>
            <a:r>
              <a:rPr lang="en-US" dirty="0"/>
              <a:t>The total volume of liquor sold, in liters and gallons</a:t>
            </a:r>
          </a:p>
          <a:p>
            <a:endParaRPr lang="en-US" dirty="0"/>
          </a:p>
          <a:p>
            <a:endParaRPr lang="en-CA" dirty="0"/>
          </a:p>
        </p:txBody>
      </p:sp>
    </p:spTree>
    <p:extLst>
      <p:ext uri="{BB962C8B-B14F-4D97-AF65-F5344CB8AC3E}">
        <p14:creationId xmlns:p14="http://schemas.microsoft.com/office/powerpoint/2010/main" val="2470535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AA182-6EE5-4370-AF06-BA40C932CA72}"/>
              </a:ext>
            </a:extLst>
          </p:cNvPr>
          <p:cNvSpPr>
            <a:spLocks noGrp="1"/>
          </p:cNvSpPr>
          <p:nvPr>
            <p:ph type="title"/>
          </p:nvPr>
        </p:nvSpPr>
        <p:spPr>
          <a:xfrm>
            <a:off x="1097280" y="286603"/>
            <a:ext cx="10058400" cy="1450757"/>
          </a:xfrm>
        </p:spPr>
        <p:txBody>
          <a:bodyPr>
            <a:normAutofit/>
          </a:bodyPr>
          <a:lstStyle/>
          <a:p>
            <a:r>
              <a:rPr lang="en-US" dirty="0"/>
              <a:t>First Glance at Data</a:t>
            </a:r>
            <a:endParaRPr lang="en-CA" dirty="0"/>
          </a:p>
        </p:txBody>
      </p:sp>
      <p:sp>
        <p:nvSpPr>
          <p:cNvPr id="3" name="Content Placeholder 2">
            <a:extLst>
              <a:ext uri="{FF2B5EF4-FFF2-40B4-BE49-F238E27FC236}">
                <a16:creationId xmlns:a16="http://schemas.microsoft.com/office/drawing/2014/main" id="{6FBBBE19-827E-43EB-B04E-FD0E227CCF83}"/>
              </a:ext>
            </a:extLst>
          </p:cNvPr>
          <p:cNvSpPr>
            <a:spLocks noGrp="1"/>
          </p:cNvSpPr>
          <p:nvPr>
            <p:ph idx="1"/>
          </p:nvPr>
        </p:nvSpPr>
        <p:spPr>
          <a:xfrm>
            <a:off x="1097280" y="1845734"/>
            <a:ext cx="9474926" cy="4023360"/>
          </a:xfrm>
        </p:spPr>
        <p:txBody>
          <a:bodyPr>
            <a:normAutofit/>
          </a:bodyPr>
          <a:lstStyle/>
          <a:p>
            <a:endParaRPr lang="en-US" dirty="0"/>
          </a:p>
          <a:p>
            <a:endParaRPr lang="en-CA" dirty="0"/>
          </a:p>
        </p:txBody>
      </p:sp>
      <p:pic>
        <p:nvPicPr>
          <p:cNvPr id="4" name="Picture 3">
            <a:extLst>
              <a:ext uri="{FF2B5EF4-FFF2-40B4-BE49-F238E27FC236}">
                <a16:creationId xmlns:a16="http://schemas.microsoft.com/office/drawing/2014/main" id="{BBFD1896-EFE0-44FB-8485-D69DA1A1F787}"/>
              </a:ext>
            </a:extLst>
          </p:cNvPr>
          <p:cNvPicPr>
            <a:picLocks noChangeAspect="1"/>
          </p:cNvPicPr>
          <p:nvPr/>
        </p:nvPicPr>
        <p:blipFill>
          <a:blip r:embed="rId2"/>
          <a:stretch>
            <a:fillRect/>
          </a:stretch>
        </p:blipFill>
        <p:spPr>
          <a:xfrm>
            <a:off x="1328738" y="1810702"/>
            <a:ext cx="9018912" cy="4023360"/>
          </a:xfrm>
          <a:prstGeom prst="rect">
            <a:avLst/>
          </a:prstGeom>
        </p:spPr>
      </p:pic>
    </p:spTree>
    <p:extLst>
      <p:ext uri="{BB962C8B-B14F-4D97-AF65-F5344CB8AC3E}">
        <p14:creationId xmlns:p14="http://schemas.microsoft.com/office/powerpoint/2010/main" val="1250545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AA182-6EE5-4370-AF06-BA40C932CA72}"/>
              </a:ext>
            </a:extLst>
          </p:cNvPr>
          <p:cNvSpPr>
            <a:spLocks noGrp="1"/>
          </p:cNvSpPr>
          <p:nvPr>
            <p:ph type="title"/>
          </p:nvPr>
        </p:nvSpPr>
        <p:spPr>
          <a:xfrm>
            <a:off x="1097280" y="286603"/>
            <a:ext cx="10058400" cy="1450757"/>
          </a:xfrm>
        </p:spPr>
        <p:txBody>
          <a:bodyPr>
            <a:normAutofit/>
          </a:bodyPr>
          <a:lstStyle/>
          <a:p>
            <a:r>
              <a:rPr lang="en-US" dirty="0"/>
              <a:t>First Glance at Data</a:t>
            </a:r>
            <a:endParaRPr lang="en-CA" dirty="0"/>
          </a:p>
        </p:txBody>
      </p:sp>
      <p:sp>
        <p:nvSpPr>
          <p:cNvPr id="3" name="Content Placeholder 2">
            <a:extLst>
              <a:ext uri="{FF2B5EF4-FFF2-40B4-BE49-F238E27FC236}">
                <a16:creationId xmlns:a16="http://schemas.microsoft.com/office/drawing/2014/main" id="{6FBBBE19-827E-43EB-B04E-FD0E227CCF83}"/>
              </a:ext>
            </a:extLst>
          </p:cNvPr>
          <p:cNvSpPr>
            <a:spLocks noGrp="1"/>
          </p:cNvSpPr>
          <p:nvPr>
            <p:ph idx="1"/>
          </p:nvPr>
        </p:nvSpPr>
        <p:spPr>
          <a:xfrm>
            <a:off x="1097280" y="1845734"/>
            <a:ext cx="9474926" cy="4023360"/>
          </a:xfrm>
        </p:spPr>
        <p:txBody>
          <a:bodyPr>
            <a:normAutofit/>
          </a:bodyPr>
          <a:lstStyle/>
          <a:p>
            <a:endParaRPr lang="en-US" dirty="0"/>
          </a:p>
          <a:p>
            <a:endParaRPr lang="en-CA" dirty="0"/>
          </a:p>
        </p:txBody>
      </p:sp>
      <p:pic>
        <p:nvPicPr>
          <p:cNvPr id="5" name="Picture 4">
            <a:extLst>
              <a:ext uri="{FF2B5EF4-FFF2-40B4-BE49-F238E27FC236}">
                <a16:creationId xmlns:a16="http://schemas.microsoft.com/office/drawing/2014/main" id="{818A003D-F57D-4F9E-AAF1-230972C8F01D}"/>
              </a:ext>
            </a:extLst>
          </p:cNvPr>
          <p:cNvPicPr>
            <a:picLocks noChangeAspect="1"/>
          </p:cNvPicPr>
          <p:nvPr/>
        </p:nvPicPr>
        <p:blipFill>
          <a:blip r:embed="rId2"/>
          <a:stretch>
            <a:fillRect/>
          </a:stretch>
        </p:blipFill>
        <p:spPr>
          <a:xfrm>
            <a:off x="1408922" y="1737360"/>
            <a:ext cx="7707086" cy="3693056"/>
          </a:xfrm>
          <a:prstGeom prst="rect">
            <a:avLst/>
          </a:prstGeom>
        </p:spPr>
      </p:pic>
      <p:pic>
        <p:nvPicPr>
          <p:cNvPr id="6" name="Picture 5">
            <a:extLst>
              <a:ext uri="{FF2B5EF4-FFF2-40B4-BE49-F238E27FC236}">
                <a16:creationId xmlns:a16="http://schemas.microsoft.com/office/drawing/2014/main" id="{7CC8A2B6-E126-430E-BCAF-01925E35FACC}"/>
              </a:ext>
            </a:extLst>
          </p:cNvPr>
          <p:cNvPicPr>
            <a:picLocks noChangeAspect="1"/>
          </p:cNvPicPr>
          <p:nvPr/>
        </p:nvPicPr>
        <p:blipFill>
          <a:blip r:embed="rId3"/>
          <a:stretch>
            <a:fillRect/>
          </a:stretch>
        </p:blipFill>
        <p:spPr>
          <a:xfrm>
            <a:off x="1408922" y="5478141"/>
            <a:ext cx="9172575" cy="752475"/>
          </a:xfrm>
          <a:prstGeom prst="rect">
            <a:avLst/>
          </a:prstGeom>
        </p:spPr>
      </p:pic>
    </p:spTree>
    <p:extLst>
      <p:ext uri="{BB962C8B-B14F-4D97-AF65-F5344CB8AC3E}">
        <p14:creationId xmlns:p14="http://schemas.microsoft.com/office/powerpoint/2010/main" val="2018801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CCFAC-7909-4FB2-B9CB-91B8E4D4C587}"/>
              </a:ext>
            </a:extLst>
          </p:cNvPr>
          <p:cNvSpPr>
            <a:spLocks noGrp="1"/>
          </p:cNvSpPr>
          <p:nvPr>
            <p:ph type="title"/>
          </p:nvPr>
        </p:nvSpPr>
        <p:spPr/>
        <p:txBody>
          <a:bodyPr/>
          <a:lstStyle/>
          <a:p>
            <a:r>
              <a:rPr lang="en-US" dirty="0"/>
              <a:t>Random Forest Regression</a:t>
            </a:r>
            <a:endParaRPr lang="en-CA" dirty="0"/>
          </a:p>
        </p:txBody>
      </p:sp>
      <p:sp>
        <p:nvSpPr>
          <p:cNvPr id="3" name="Text Placeholder 2">
            <a:extLst>
              <a:ext uri="{FF2B5EF4-FFF2-40B4-BE49-F238E27FC236}">
                <a16:creationId xmlns:a16="http://schemas.microsoft.com/office/drawing/2014/main" id="{BF5DFC17-525F-4D0B-A078-EB4A4426D84B}"/>
              </a:ext>
            </a:extLst>
          </p:cNvPr>
          <p:cNvSpPr>
            <a:spLocks noGrp="1"/>
          </p:cNvSpPr>
          <p:nvPr>
            <p:ph type="body" idx="1"/>
          </p:nvPr>
        </p:nvSpPr>
        <p:spPr/>
        <p:txBody>
          <a:bodyPr/>
          <a:lstStyle/>
          <a:p>
            <a:r>
              <a:rPr lang="en-US" dirty="0" err="1"/>
              <a:t>DailY</a:t>
            </a:r>
            <a:r>
              <a:rPr lang="en-US" dirty="0"/>
              <a:t> Sales: Statewide</a:t>
            </a:r>
            <a:endParaRPr lang="en-CA" dirty="0"/>
          </a:p>
        </p:txBody>
      </p:sp>
    </p:spTree>
    <p:extLst>
      <p:ext uri="{BB962C8B-B14F-4D97-AF65-F5344CB8AC3E}">
        <p14:creationId xmlns:p14="http://schemas.microsoft.com/office/powerpoint/2010/main" val="137951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A5004-FBFB-49CD-9EF7-3C63CBED3B1F}"/>
              </a:ext>
            </a:extLst>
          </p:cNvPr>
          <p:cNvSpPr>
            <a:spLocks noGrp="1"/>
          </p:cNvSpPr>
          <p:nvPr>
            <p:ph type="title"/>
          </p:nvPr>
        </p:nvSpPr>
        <p:spPr/>
        <p:txBody>
          <a:bodyPr/>
          <a:lstStyle/>
          <a:p>
            <a:r>
              <a:rPr lang="en-CA" dirty="0"/>
              <a:t>Predicting Total Daily Sales: Statewide</a:t>
            </a:r>
          </a:p>
        </p:txBody>
      </p:sp>
      <p:sp>
        <p:nvSpPr>
          <p:cNvPr id="3" name="Text Placeholder 2">
            <a:extLst>
              <a:ext uri="{FF2B5EF4-FFF2-40B4-BE49-F238E27FC236}">
                <a16:creationId xmlns:a16="http://schemas.microsoft.com/office/drawing/2014/main" id="{1BD472B6-1947-4FBE-8ED3-D0239E5DFA53}"/>
              </a:ext>
            </a:extLst>
          </p:cNvPr>
          <p:cNvSpPr>
            <a:spLocks noGrp="1"/>
          </p:cNvSpPr>
          <p:nvPr>
            <p:ph type="body" idx="1"/>
          </p:nvPr>
        </p:nvSpPr>
        <p:spPr/>
        <p:txBody>
          <a:bodyPr>
            <a:normAutofit fontScale="92500" lnSpcReduction="20000"/>
          </a:bodyPr>
          <a:lstStyle/>
          <a:p>
            <a:r>
              <a:rPr lang="en-CA" dirty="0"/>
              <a:t>Actual Test Values vs Predicted Values</a:t>
            </a:r>
          </a:p>
          <a:p>
            <a:r>
              <a:rPr lang="en-CA" dirty="0"/>
              <a:t>RMSE = 314811.03</a:t>
            </a:r>
          </a:p>
        </p:txBody>
      </p:sp>
      <p:sp>
        <p:nvSpPr>
          <p:cNvPr id="5" name="Text Placeholder 4">
            <a:extLst>
              <a:ext uri="{FF2B5EF4-FFF2-40B4-BE49-F238E27FC236}">
                <a16:creationId xmlns:a16="http://schemas.microsoft.com/office/drawing/2014/main" id="{19A41195-EF57-49B0-ACE0-A20007E69107}"/>
              </a:ext>
            </a:extLst>
          </p:cNvPr>
          <p:cNvSpPr>
            <a:spLocks noGrp="1"/>
          </p:cNvSpPr>
          <p:nvPr>
            <p:ph type="body" sz="quarter" idx="3"/>
          </p:nvPr>
        </p:nvSpPr>
        <p:spPr/>
        <p:txBody>
          <a:bodyPr>
            <a:normAutofit fontScale="92500" lnSpcReduction="20000"/>
          </a:bodyPr>
          <a:lstStyle/>
          <a:p>
            <a:r>
              <a:rPr lang="en-CA" dirty="0"/>
              <a:t>Original Aggregate Sales (Black)</a:t>
            </a:r>
          </a:p>
          <a:p>
            <a:r>
              <a:rPr lang="en-CA" dirty="0"/>
              <a:t>Test Set (Green), Predicted Values (Red)</a:t>
            </a:r>
          </a:p>
        </p:txBody>
      </p:sp>
      <p:pic>
        <p:nvPicPr>
          <p:cNvPr id="8" name="Content Placeholder 7">
            <a:extLst>
              <a:ext uri="{FF2B5EF4-FFF2-40B4-BE49-F238E27FC236}">
                <a16:creationId xmlns:a16="http://schemas.microsoft.com/office/drawing/2014/main" id="{5F5BAF1F-1E1A-4C94-A8A5-BCA6CBC69FCC}"/>
              </a:ext>
            </a:extLst>
          </p:cNvPr>
          <p:cNvPicPr>
            <a:picLocks noGrp="1"/>
          </p:cNvPicPr>
          <p:nvPr>
            <p:ph sz="quarter" idx="4"/>
          </p:nvPr>
        </p:nvPicPr>
        <p:blipFill>
          <a:blip r:embed="rId2">
            <a:extLst>
              <a:ext uri="{28A0092B-C50C-407E-A947-70E740481C1C}">
                <a14:useLocalDpi xmlns:a14="http://schemas.microsoft.com/office/drawing/2010/main" val="0"/>
              </a:ext>
            </a:extLst>
          </a:blip>
          <a:srcRect/>
          <a:stretch>
            <a:fillRect/>
          </a:stretch>
        </p:blipFill>
        <p:spPr bwMode="auto">
          <a:xfrm>
            <a:off x="6211692" y="2821125"/>
            <a:ext cx="4761108" cy="3013067"/>
          </a:xfrm>
          <a:prstGeom prst="rect">
            <a:avLst/>
          </a:prstGeom>
          <a:noFill/>
          <a:ln>
            <a:noFill/>
          </a:ln>
        </p:spPr>
      </p:pic>
      <p:pic>
        <p:nvPicPr>
          <p:cNvPr id="1026" name="Picture 2">
            <a:extLst>
              <a:ext uri="{FF2B5EF4-FFF2-40B4-BE49-F238E27FC236}">
                <a16:creationId xmlns:a16="http://schemas.microsoft.com/office/drawing/2014/main" id="{BE59AA2F-D8CC-4C0F-8AF3-16B9C9AFCF13}"/>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1096328" y="2821125"/>
            <a:ext cx="4761108" cy="3013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7382235"/>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docProps/app.xml><?xml version="1.0" encoding="utf-8"?>
<Properties xmlns="http://schemas.openxmlformats.org/officeDocument/2006/extended-properties" xmlns:vt="http://schemas.openxmlformats.org/officeDocument/2006/docPropsVTypes">
  <TotalTime>36</TotalTime>
  <Words>849</Words>
  <Application>Microsoft Office PowerPoint</Application>
  <PresentationFormat>Widescreen</PresentationFormat>
  <Paragraphs>105</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Calibri</vt:lpstr>
      <vt:lpstr>Calibri Light</vt:lpstr>
      <vt:lpstr>Wingdings</vt:lpstr>
      <vt:lpstr>Retrospect</vt:lpstr>
      <vt:lpstr>Iowa Liquor Sales Analysis</vt:lpstr>
      <vt:lpstr>Index</vt:lpstr>
      <vt:lpstr>Introduction</vt:lpstr>
      <vt:lpstr>Objective</vt:lpstr>
      <vt:lpstr>Our DataSet</vt:lpstr>
      <vt:lpstr>First Glance at Data</vt:lpstr>
      <vt:lpstr>First Glance at Data</vt:lpstr>
      <vt:lpstr>Random Forest Regression</vt:lpstr>
      <vt:lpstr>Predicting Total Daily Sales: Statewide</vt:lpstr>
      <vt:lpstr>Random Forest Regression</vt:lpstr>
      <vt:lpstr>Predicting Total Weekly Sales: Statewide</vt:lpstr>
      <vt:lpstr>Random Forest Regression</vt:lpstr>
      <vt:lpstr>Predicting Weekly Sales By County</vt:lpstr>
      <vt:lpstr>Random Forest Regression</vt:lpstr>
      <vt:lpstr>Predicting Weekly Sales By Vendor</vt:lpstr>
      <vt:lpstr>Random Forest Regression</vt:lpstr>
      <vt:lpstr>Predicting Weekly Sales By County and Vendor</vt:lpstr>
      <vt:lpstr>LSTM(Long Short-Term Memory) Model</vt:lpstr>
      <vt:lpstr>Terminology</vt:lpstr>
      <vt:lpstr>Consolidating Data</vt:lpstr>
      <vt:lpstr>Consolidating Data</vt:lpstr>
      <vt:lpstr>Setup &amp; Fitting The Model</vt:lpstr>
      <vt:lpstr>Setup &amp; Fitting The Model</vt:lpstr>
      <vt:lpstr>Setup &amp; Fitting The Model</vt:lpstr>
      <vt:lpstr>Testing Result</vt:lpstr>
      <vt:lpstr>Testing Result</vt:lpstr>
      <vt:lpstr>Testing Result</vt:lpstr>
      <vt:lpstr>Conclusion</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Iowa Liquor Sales Analysis</dc:title>
  <dc:creator>Sherry Xie</dc:creator>
  <cp:lastModifiedBy>Sherry Xie</cp:lastModifiedBy>
  <cp:revision>6</cp:revision>
  <dcterms:created xsi:type="dcterms:W3CDTF">2020-04-07T17:51:02Z</dcterms:created>
  <dcterms:modified xsi:type="dcterms:W3CDTF">2020-04-07T18:29:21Z</dcterms:modified>
</cp:coreProperties>
</file>