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8" r:id="rId2"/>
    <p:sldId id="257" r:id="rId3"/>
    <p:sldId id="281" r:id="rId4"/>
    <p:sldId id="263" r:id="rId5"/>
    <p:sldId id="284" r:id="rId6"/>
    <p:sldId id="285" r:id="rId7"/>
    <p:sldId id="287" r:id="rId8"/>
    <p:sldId id="264" r:id="rId9"/>
    <p:sldId id="262" r:id="rId10"/>
    <p:sldId id="289" r:id="rId11"/>
    <p:sldId id="283" r:id="rId12"/>
    <p:sldId id="282" r:id="rId13"/>
    <p:sldId id="288"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6F68DB-F65B-4692-AB88-7C45C65033D8}">
          <p14:sldIdLst>
            <p14:sldId id="258"/>
            <p14:sldId id="257"/>
            <p14:sldId id="281"/>
            <p14:sldId id="263"/>
            <p14:sldId id="284"/>
            <p14:sldId id="285"/>
            <p14:sldId id="287"/>
            <p14:sldId id="264"/>
            <p14:sldId id="262"/>
            <p14:sldId id="289"/>
            <p14:sldId id="283"/>
            <p14:sldId id="282"/>
            <p14:sldId id="28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6497"/>
    <a:srgbClr val="5BA0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9" d="100"/>
          <a:sy n="59" d="100"/>
        </p:scale>
        <p:origin x="60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C151-4BCF-82C6-5607-FB19E707A1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A2B3B2-D19B-183A-2C26-705E4E3748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62D6A6-65F1-EF1A-D846-5AD219D8620A}"/>
              </a:ext>
            </a:extLst>
          </p:cNvPr>
          <p:cNvSpPr>
            <a:spLocks noGrp="1"/>
          </p:cNvSpPr>
          <p:nvPr>
            <p:ph type="dt" sz="half" idx="10"/>
          </p:nvPr>
        </p:nvSpPr>
        <p:spPr/>
        <p:txBody>
          <a:bodyPr/>
          <a:lstStyle/>
          <a:p>
            <a:fld id="{76313A89-211B-4BC3-A5DE-0998CA8DF437}" type="datetimeFigureOut">
              <a:rPr lang="en-IN" smtClean="0"/>
              <a:t>12-01-2024</a:t>
            </a:fld>
            <a:endParaRPr lang="en-IN"/>
          </a:p>
        </p:txBody>
      </p:sp>
      <p:sp>
        <p:nvSpPr>
          <p:cNvPr id="5" name="Footer Placeholder 4">
            <a:extLst>
              <a:ext uri="{FF2B5EF4-FFF2-40B4-BE49-F238E27FC236}">
                <a16:creationId xmlns:a16="http://schemas.microsoft.com/office/drawing/2014/main" id="{C6745E96-4974-01C5-F380-7DA2A28913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5D469C-D826-9CA0-971B-E887B36533C2}"/>
              </a:ext>
            </a:extLst>
          </p:cNvPr>
          <p:cNvSpPr>
            <a:spLocks noGrp="1"/>
          </p:cNvSpPr>
          <p:nvPr>
            <p:ph type="sldNum" sz="quarter" idx="12"/>
          </p:nvPr>
        </p:nvSpPr>
        <p:spPr/>
        <p:txBody>
          <a:bodyPr/>
          <a:lstStyle/>
          <a:p>
            <a:fld id="{6FF1D1E0-A20E-48D1-A671-FED91E0E4B5C}" type="slidenum">
              <a:rPr lang="en-IN" smtClean="0"/>
              <a:t>‹#›</a:t>
            </a:fld>
            <a:endParaRPr lang="en-IN"/>
          </a:p>
        </p:txBody>
      </p:sp>
    </p:spTree>
    <p:extLst>
      <p:ext uri="{BB962C8B-B14F-4D97-AF65-F5344CB8AC3E}">
        <p14:creationId xmlns:p14="http://schemas.microsoft.com/office/powerpoint/2010/main" val="152635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1840-10E2-16E6-F446-382523BAE6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4B1973-02D0-EAF0-9D95-D5C9BC28AC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C65F4-8295-C3EF-7B40-77857C5BA62B}"/>
              </a:ext>
            </a:extLst>
          </p:cNvPr>
          <p:cNvSpPr>
            <a:spLocks noGrp="1"/>
          </p:cNvSpPr>
          <p:nvPr>
            <p:ph type="dt" sz="half" idx="10"/>
          </p:nvPr>
        </p:nvSpPr>
        <p:spPr/>
        <p:txBody>
          <a:bodyPr/>
          <a:lstStyle/>
          <a:p>
            <a:fld id="{76313A89-211B-4BC3-A5DE-0998CA8DF437}" type="datetimeFigureOut">
              <a:rPr lang="en-IN" smtClean="0"/>
              <a:t>12-01-2024</a:t>
            </a:fld>
            <a:endParaRPr lang="en-IN"/>
          </a:p>
        </p:txBody>
      </p:sp>
      <p:sp>
        <p:nvSpPr>
          <p:cNvPr id="5" name="Footer Placeholder 4">
            <a:extLst>
              <a:ext uri="{FF2B5EF4-FFF2-40B4-BE49-F238E27FC236}">
                <a16:creationId xmlns:a16="http://schemas.microsoft.com/office/drawing/2014/main" id="{F1325C7E-855C-2F4F-8FFD-F8859DE756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9CC8B9-4049-0003-4CCF-C21222801038}"/>
              </a:ext>
            </a:extLst>
          </p:cNvPr>
          <p:cNvSpPr>
            <a:spLocks noGrp="1"/>
          </p:cNvSpPr>
          <p:nvPr>
            <p:ph type="sldNum" sz="quarter" idx="12"/>
          </p:nvPr>
        </p:nvSpPr>
        <p:spPr/>
        <p:txBody>
          <a:bodyPr/>
          <a:lstStyle/>
          <a:p>
            <a:fld id="{6FF1D1E0-A20E-48D1-A671-FED91E0E4B5C}" type="slidenum">
              <a:rPr lang="en-IN" smtClean="0"/>
              <a:t>‹#›</a:t>
            </a:fld>
            <a:endParaRPr lang="en-IN"/>
          </a:p>
        </p:txBody>
      </p:sp>
    </p:spTree>
    <p:extLst>
      <p:ext uri="{BB962C8B-B14F-4D97-AF65-F5344CB8AC3E}">
        <p14:creationId xmlns:p14="http://schemas.microsoft.com/office/powerpoint/2010/main" val="175221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F10971-293F-8B57-922B-B547697C89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594001-0F6A-0401-5DF7-9A4627D11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BF7D7-0B7B-9FC6-7F7C-5D2D64F80344}"/>
              </a:ext>
            </a:extLst>
          </p:cNvPr>
          <p:cNvSpPr>
            <a:spLocks noGrp="1"/>
          </p:cNvSpPr>
          <p:nvPr>
            <p:ph type="dt" sz="half" idx="10"/>
          </p:nvPr>
        </p:nvSpPr>
        <p:spPr/>
        <p:txBody>
          <a:bodyPr/>
          <a:lstStyle/>
          <a:p>
            <a:fld id="{76313A89-211B-4BC3-A5DE-0998CA8DF437}" type="datetimeFigureOut">
              <a:rPr lang="en-IN" smtClean="0"/>
              <a:t>12-01-2024</a:t>
            </a:fld>
            <a:endParaRPr lang="en-IN"/>
          </a:p>
        </p:txBody>
      </p:sp>
      <p:sp>
        <p:nvSpPr>
          <p:cNvPr id="5" name="Footer Placeholder 4">
            <a:extLst>
              <a:ext uri="{FF2B5EF4-FFF2-40B4-BE49-F238E27FC236}">
                <a16:creationId xmlns:a16="http://schemas.microsoft.com/office/drawing/2014/main" id="{6F282752-8D8D-6ABB-2951-FE35E1EEA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DA748-88BA-F2B7-B892-DABCEDD74D73}"/>
              </a:ext>
            </a:extLst>
          </p:cNvPr>
          <p:cNvSpPr>
            <a:spLocks noGrp="1"/>
          </p:cNvSpPr>
          <p:nvPr>
            <p:ph type="sldNum" sz="quarter" idx="12"/>
          </p:nvPr>
        </p:nvSpPr>
        <p:spPr/>
        <p:txBody>
          <a:bodyPr/>
          <a:lstStyle/>
          <a:p>
            <a:fld id="{6FF1D1E0-A20E-48D1-A671-FED91E0E4B5C}" type="slidenum">
              <a:rPr lang="en-IN" smtClean="0"/>
              <a:t>‹#›</a:t>
            </a:fld>
            <a:endParaRPr lang="en-IN"/>
          </a:p>
        </p:txBody>
      </p:sp>
    </p:spTree>
    <p:extLst>
      <p:ext uri="{BB962C8B-B14F-4D97-AF65-F5344CB8AC3E}">
        <p14:creationId xmlns:p14="http://schemas.microsoft.com/office/powerpoint/2010/main" val="1673348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F8D39-3934-195F-8611-DBE8ECB8F0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6E80F3-8A4E-3D99-90BC-50DBCCF33A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5599D-8659-DC56-4067-B8548D8BDF8A}"/>
              </a:ext>
            </a:extLst>
          </p:cNvPr>
          <p:cNvSpPr>
            <a:spLocks noGrp="1"/>
          </p:cNvSpPr>
          <p:nvPr>
            <p:ph type="dt" sz="half" idx="10"/>
          </p:nvPr>
        </p:nvSpPr>
        <p:spPr/>
        <p:txBody>
          <a:bodyPr/>
          <a:lstStyle/>
          <a:p>
            <a:fld id="{76313A89-211B-4BC3-A5DE-0998CA8DF437}" type="datetimeFigureOut">
              <a:rPr lang="en-IN" smtClean="0"/>
              <a:t>12-01-2024</a:t>
            </a:fld>
            <a:endParaRPr lang="en-IN"/>
          </a:p>
        </p:txBody>
      </p:sp>
      <p:sp>
        <p:nvSpPr>
          <p:cNvPr id="5" name="Footer Placeholder 4">
            <a:extLst>
              <a:ext uri="{FF2B5EF4-FFF2-40B4-BE49-F238E27FC236}">
                <a16:creationId xmlns:a16="http://schemas.microsoft.com/office/drawing/2014/main" id="{67126EAA-B26E-88EA-9189-19A224684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1BF8EB-168A-0500-74A7-E3B305C8B718}"/>
              </a:ext>
            </a:extLst>
          </p:cNvPr>
          <p:cNvSpPr>
            <a:spLocks noGrp="1"/>
          </p:cNvSpPr>
          <p:nvPr>
            <p:ph type="sldNum" sz="quarter" idx="12"/>
          </p:nvPr>
        </p:nvSpPr>
        <p:spPr/>
        <p:txBody>
          <a:bodyPr/>
          <a:lstStyle/>
          <a:p>
            <a:fld id="{6FF1D1E0-A20E-48D1-A671-FED91E0E4B5C}" type="slidenum">
              <a:rPr lang="en-IN" smtClean="0"/>
              <a:t>‹#›</a:t>
            </a:fld>
            <a:endParaRPr lang="en-IN"/>
          </a:p>
        </p:txBody>
      </p:sp>
    </p:spTree>
    <p:extLst>
      <p:ext uri="{BB962C8B-B14F-4D97-AF65-F5344CB8AC3E}">
        <p14:creationId xmlns:p14="http://schemas.microsoft.com/office/powerpoint/2010/main" val="301736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99DA-2EFD-1591-ACE9-3105B2CA2C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EF6605-C817-0097-5A72-1462EB3AA9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ABE7ED-96EF-1D99-6F86-DF93BEF85B5F}"/>
              </a:ext>
            </a:extLst>
          </p:cNvPr>
          <p:cNvSpPr>
            <a:spLocks noGrp="1"/>
          </p:cNvSpPr>
          <p:nvPr>
            <p:ph type="dt" sz="half" idx="10"/>
          </p:nvPr>
        </p:nvSpPr>
        <p:spPr/>
        <p:txBody>
          <a:bodyPr/>
          <a:lstStyle/>
          <a:p>
            <a:fld id="{76313A89-211B-4BC3-A5DE-0998CA8DF437}" type="datetimeFigureOut">
              <a:rPr lang="en-IN" smtClean="0"/>
              <a:t>12-01-2024</a:t>
            </a:fld>
            <a:endParaRPr lang="en-IN"/>
          </a:p>
        </p:txBody>
      </p:sp>
      <p:sp>
        <p:nvSpPr>
          <p:cNvPr id="5" name="Footer Placeholder 4">
            <a:extLst>
              <a:ext uri="{FF2B5EF4-FFF2-40B4-BE49-F238E27FC236}">
                <a16:creationId xmlns:a16="http://schemas.microsoft.com/office/drawing/2014/main" id="{423B7288-4BFD-2C57-971E-C048A9662F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1539F5-84DE-2CA8-AF1E-4BBB50D1EDBA}"/>
              </a:ext>
            </a:extLst>
          </p:cNvPr>
          <p:cNvSpPr>
            <a:spLocks noGrp="1"/>
          </p:cNvSpPr>
          <p:nvPr>
            <p:ph type="sldNum" sz="quarter" idx="12"/>
          </p:nvPr>
        </p:nvSpPr>
        <p:spPr/>
        <p:txBody>
          <a:bodyPr/>
          <a:lstStyle/>
          <a:p>
            <a:fld id="{6FF1D1E0-A20E-48D1-A671-FED91E0E4B5C}" type="slidenum">
              <a:rPr lang="en-IN" smtClean="0"/>
              <a:t>‹#›</a:t>
            </a:fld>
            <a:endParaRPr lang="en-IN"/>
          </a:p>
        </p:txBody>
      </p:sp>
    </p:spTree>
    <p:extLst>
      <p:ext uri="{BB962C8B-B14F-4D97-AF65-F5344CB8AC3E}">
        <p14:creationId xmlns:p14="http://schemas.microsoft.com/office/powerpoint/2010/main" val="3936947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A745-CE6B-4711-103C-FB228EB45E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753502-F96F-0001-50AA-0ED85C0A58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611EF2-B1F8-E622-F06F-922200CAEE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825459-C494-D5A8-8C02-2B1EB8033722}"/>
              </a:ext>
            </a:extLst>
          </p:cNvPr>
          <p:cNvSpPr>
            <a:spLocks noGrp="1"/>
          </p:cNvSpPr>
          <p:nvPr>
            <p:ph type="dt" sz="half" idx="10"/>
          </p:nvPr>
        </p:nvSpPr>
        <p:spPr/>
        <p:txBody>
          <a:bodyPr/>
          <a:lstStyle/>
          <a:p>
            <a:fld id="{76313A89-211B-4BC3-A5DE-0998CA8DF437}" type="datetimeFigureOut">
              <a:rPr lang="en-IN" smtClean="0"/>
              <a:t>12-01-2024</a:t>
            </a:fld>
            <a:endParaRPr lang="en-IN"/>
          </a:p>
        </p:txBody>
      </p:sp>
      <p:sp>
        <p:nvSpPr>
          <p:cNvPr id="6" name="Footer Placeholder 5">
            <a:extLst>
              <a:ext uri="{FF2B5EF4-FFF2-40B4-BE49-F238E27FC236}">
                <a16:creationId xmlns:a16="http://schemas.microsoft.com/office/drawing/2014/main" id="{4DB03943-ECD4-F37D-3A4C-52D64E464D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90CD3C-8958-9A12-72FC-B15C6DF4D9C7}"/>
              </a:ext>
            </a:extLst>
          </p:cNvPr>
          <p:cNvSpPr>
            <a:spLocks noGrp="1"/>
          </p:cNvSpPr>
          <p:nvPr>
            <p:ph type="sldNum" sz="quarter" idx="12"/>
          </p:nvPr>
        </p:nvSpPr>
        <p:spPr/>
        <p:txBody>
          <a:bodyPr/>
          <a:lstStyle/>
          <a:p>
            <a:fld id="{6FF1D1E0-A20E-48D1-A671-FED91E0E4B5C}" type="slidenum">
              <a:rPr lang="en-IN" smtClean="0"/>
              <a:t>‹#›</a:t>
            </a:fld>
            <a:endParaRPr lang="en-IN"/>
          </a:p>
        </p:txBody>
      </p:sp>
    </p:spTree>
    <p:extLst>
      <p:ext uri="{BB962C8B-B14F-4D97-AF65-F5344CB8AC3E}">
        <p14:creationId xmlns:p14="http://schemas.microsoft.com/office/powerpoint/2010/main" val="39172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C93F-1FE8-D872-C9E9-9627E357D3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74B686-7AF6-A55F-6806-39485DA16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1C21A-73E4-E7EB-1C7A-69D634ABF1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1E612D-8FBA-AF11-A907-090040BEF5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BA7404-3085-8FA7-53AE-159F843785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E9EB16-A170-FF04-AA42-71BF4D7C7BE8}"/>
              </a:ext>
            </a:extLst>
          </p:cNvPr>
          <p:cNvSpPr>
            <a:spLocks noGrp="1"/>
          </p:cNvSpPr>
          <p:nvPr>
            <p:ph type="dt" sz="half" idx="10"/>
          </p:nvPr>
        </p:nvSpPr>
        <p:spPr/>
        <p:txBody>
          <a:bodyPr/>
          <a:lstStyle/>
          <a:p>
            <a:fld id="{76313A89-211B-4BC3-A5DE-0998CA8DF437}" type="datetimeFigureOut">
              <a:rPr lang="en-IN" smtClean="0"/>
              <a:t>12-01-2024</a:t>
            </a:fld>
            <a:endParaRPr lang="en-IN"/>
          </a:p>
        </p:txBody>
      </p:sp>
      <p:sp>
        <p:nvSpPr>
          <p:cNvPr id="8" name="Footer Placeholder 7">
            <a:extLst>
              <a:ext uri="{FF2B5EF4-FFF2-40B4-BE49-F238E27FC236}">
                <a16:creationId xmlns:a16="http://schemas.microsoft.com/office/drawing/2014/main" id="{DBC6221C-CECF-6D93-E1ED-5C3EE2A280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09CEA9-2A16-8F2E-0946-7355ED061167}"/>
              </a:ext>
            </a:extLst>
          </p:cNvPr>
          <p:cNvSpPr>
            <a:spLocks noGrp="1"/>
          </p:cNvSpPr>
          <p:nvPr>
            <p:ph type="sldNum" sz="quarter" idx="12"/>
          </p:nvPr>
        </p:nvSpPr>
        <p:spPr/>
        <p:txBody>
          <a:bodyPr/>
          <a:lstStyle/>
          <a:p>
            <a:fld id="{6FF1D1E0-A20E-48D1-A671-FED91E0E4B5C}" type="slidenum">
              <a:rPr lang="en-IN" smtClean="0"/>
              <a:t>‹#›</a:t>
            </a:fld>
            <a:endParaRPr lang="en-IN"/>
          </a:p>
        </p:txBody>
      </p:sp>
    </p:spTree>
    <p:extLst>
      <p:ext uri="{BB962C8B-B14F-4D97-AF65-F5344CB8AC3E}">
        <p14:creationId xmlns:p14="http://schemas.microsoft.com/office/powerpoint/2010/main" val="11672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C1B1-040E-B1B8-6790-5336A801F6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824BB1-E0A1-8115-5811-887B6B6CBECE}"/>
              </a:ext>
            </a:extLst>
          </p:cNvPr>
          <p:cNvSpPr>
            <a:spLocks noGrp="1"/>
          </p:cNvSpPr>
          <p:nvPr>
            <p:ph type="dt" sz="half" idx="10"/>
          </p:nvPr>
        </p:nvSpPr>
        <p:spPr/>
        <p:txBody>
          <a:bodyPr/>
          <a:lstStyle/>
          <a:p>
            <a:fld id="{76313A89-211B-4BC3-A5DE-0998CA8DF437}" type="datetimeFigureOut">
              <a:rPr lang="en-IN" smtClean="0"/>
              <a:t>12-01-2024</a:t>
            </a:fld>
            <a:endParaRPr lang="en-IN"/>
          </a:p>
        </p:txBody>
      </p:sp>
      <p:sp>
        <p:nvSpPr>
          <p:cNvPr id="4" name="Footer Placeholder 3">
            <a:extLst>
              <a:ext uri="{FF2B5EF4-FFF2-40B4-BE49-F238E27FC236}">
                <a16:creationId xmlns:a16="http://schemas.microsoft.com/office/drawing/2014/main" id="{E7E1C713-DA10-BBEC-AD6D-CFB11213A1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EBDA2C-91E8-D64F-6FFE-FD5A92F35639}"/>
              </a:ext>
            </a:extLst>
          </p:cNvPr>
          <p:cNvSpPr>
            <a:spLocks noGrp="1"/>
          </p:cNvSpPr>
          <p:nvPr>
            <p:ph type="sldNum" sz="quarter" idx="12"/>
          </p:nvPr>
        </p:nvSpPr>
        <p:spPr/>
        <p:txBody>
          <a:bodyPr/>
          <a:lstStyle/>
          <a:p>
            <a:fld id="{6FF1D1E0-A20E-48D1-A671-FED91E0E4B5C}" type="slidenum">
              <a:rPr lang="en-IN" smtClean="0"/>
              <a:t>‹#›</a:t>
            </a:fld>
            <a:endParaRPr lang="en-IN"/>
          </a:p>
        </p:txBody>
      </p:sp>
    </p:spTree>
    <p:extLst>
      <p:ext uri="{BB962C8B-B14F-4D97-AF65-F5344CB8AC3E}">
        <p14:creationId xmlns:p14="http://schemas.microsoft.com/office/powerpoint/2010/main" val="1561623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20F94-5903-889B-9A28-33BDA11509EB}"/>
              </a:ext>
            </a:extLst>
          </p:cNvPr>
          <p:cNvSpPr>
            <a:spLocks noGrp="1"/>
          </p:cNvSpPr>
          <p:nvPr>
            <p:ph type="dt" sz="half" idx="10"/>
          </p:nvPr>
        </p:nvSpPr>
        <p:spPr/>
        <p:txBody>
          <a:bodyPr/>
          <a:lstStyle/>
          <a:p>
            <a:fld id="{76313A89-211B-4BC3-A5DE-0998CA8DF437}" type="datetimeFigureOut">
              <a:rPr lang="en-IN" smtClean="0"/>
              <a:t>12-01-2024</a:t>
            </a:fld>
            <a:endParaRPr lang="en-IN"/>
          </a:p>
        </p:txBody>
      </p:sp>
      <p:sp>
        <p:nvSpPr>
          <p:cNvPr id="3" name="Footer Placeholder 2">
            <a:extLst>
              <a:ext uri="{FF2B5EF4-FFF2-40B4-BE49-F238E27FC236}">
                <a16:creationId xmlns:a16="http://schemas.microsoft.com/office/drawing/2014/main" id="{E30FFB14-8244-A8E8-13D0-085110B451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BC9E47-A0A1-6712-9C0E-89B01058BFB2}"/>
              </a:ext>
            </a:extLst>
          </p:cNvPr>
          <p:cNvSpPr>
            <a:spLocks noGrp="1"/>
          </p:cNvSpPr>
          <p:nvPr>
            <p:ph type="sldNum" sz="quarter" idx="12"/>
          </p:nvPr>
        </p:nvSpPr>
        <p:spPr/>
        <p:txBody>
          <a:bodyPr/>
          <a:lstStyle/>
          <a:p>
            <a:fld id="{6FF1D1E0-A20E-48D1-A671-FED91E0E4B5C}" type="slidenum">
              <a:rPr lang="en-IN" smtClean="0"/>
              <a:t>‹#›</a:t>
            </a:fld>
            <a:endParaRPr lang="en-IN"/>
          </a:p>
        </p:txBody>
      </p:sp>
    </p:spTree>
    <p:extLst>
      <p:ext uri="{BB962C8B-B14F-4D97-AF65-F5344CB8AC3E}">
        <p14:creationId xmlns:p14="http://schemas.microsoft.com/office/powerpoint/2010/main" val="288719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C309-3B94-489F-AB54-4380834383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F0889E-7F70-B1D0-E0E9-E3AD9A79E8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6A540E-AA7F-A1B8-899F-AF4EC60EE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51FFA-532A-82F4-7A96-DB7C51470279}"/>
              </a:ext>
            </a:extLst>
          </p:cNvPr>
          <p:cNvSpPr>
            <a:spLocks noGrp="1"/>
          </p:cNvSpPr>
          <p:nvPr>
            <p:ph type="dt" sz="half" idx="10"/>
          </p:nvPr>
        </p:nvSpPr>
        <p:spPr/>
        <p:txBody>
          <a:bodyPr/>
          <a:lstStyle/>
          <a:p>
            <a:fld id="{76313A89-211B-4BC3-A5DE-0998CA8DF437}" type="datetimeFigureOut">
              <a:rPr lang="en-IN" smtClean="0"/>
              <a:t>12-01-2024</a:t>
            </a:fld>
            <a:endParaRPr lang="en-IN"/>
          </a:p>
        </p:txBody>
      </p:sp>
      <p:sp>
        <p:nvSpPr>
          <p:cNvPr id="6" name="Footer Placeholder 5">
            <a:extLst>
              <a:ext uri="{FF2B5EF4-FFF2-40B4-BE49-F238E27FC236}">
                <a16:creationId xmlns:a16="http://schemas.microsoft.com/office/drawing/2014/main" id="{5FC8002B-C6E4-A7A3-B6AA-370665D20E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A9110B-E7B7-18FA-160A-28F651B485F2}"/>
              </a:ext>
            </a:extLst>
          </p:cNvPr>
          <p:cNvSpPr>
            <a:spLocks noGrp="1"/>
          </p:cNvSpPr>
          <p:nvPr>
            <p:ph type="sldNum" sz="quarter" idx="12"/>
          </p:nvPr>
        </p:nvSpPr>
        <p:spPr/>
        <p:txBody>
          <a:bodyPr/>
          <a:lstStyle/>
          <a:p>
            <a:fld id="{6FF1D1E0-A20E-48D1-A671-FED91E0E4B5C}" type="slidenum">
              <a:rPr lang="en-IN" smtClean="0"/>
              <a:t>‹#›</a:t>
            </a:fld>
            <a:endParaRPr lang="en-IN"/>
          </a:p>
        </p:txBody>
      </p:sp>
    </p:spTree>
    <p:extLst>
      <p:ext uri="{BB962C8B-B14F-4D97-AF65-F5344CB8AC3E}">
        <p14:creationId xmlns:p14="http://schemas.microsoft.com/office/powerpoint/2010/main" val="63359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EAB2-8771-604C-BA4F-143C662792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C80170-FFB1-3C7B-8703-853620AC4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A021F3-7958-DCB3-DEDE-B07925322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27D58-DA9B-2268-31CE-3BB1AA7F02DE}"/>
              </a:ext>
            </a:extLst>
          </p:cNvPr>
          <p:cNvSpPr>
            <a:spLocks noGrp="1"/>
          </p:cNvSpPr>
          <p:nvPr>
            <p:ph type="dt" sz="half" idx="10"/>
          </p:nvPr>
        </p:nvSpPr>
        <p:spPr/>
        <p:txBody>
          <a:bodyPr/>
          <a:lstStyle/>
          <a:p>
            <a:fld id="{76313A89-211B-4BC3-A5DE-0998CA8DF437}" type="datetimeFigureOut">
              <a:rPr lang="en-IN" smtClean="0"/>
              <a:t>12-01-2024</a:t>
            </a:fld>
            <a:endParaRPr lang="en-IN"/>
          </a:p>
        </p:txBody>
      </p:sp>
      <p:sp>
        <p:nvSpPr>
          <p:cNvPr id="6" name="Footer Placeholder 5">
            <a:extLst>
              <a:ext uri="{FF2B5EF4-FFF2-40B4-BE49-F238E27FC236}">
                <a16:creationId xmlns:a16="http://schemas.microsoft.com/office/drawing/2014/main" id="{FAC565AF-CB6F-A0F3-4A72-8621EBF659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0AFB3-CD09-E7FB-DF57-1490D8573E9B}"/>
              </a:ext>
            </a:extLst>
          </p:cNvPr>
          <p:cNvSpPr>
            <a:spLocks noGrp="1"/>
          </p:cNvSpPr>
          <p:nvPr>
            <p:ph type="sldNum" sz="quarter" idx="12"/>
          </p:nvPr>
        </p:nvSpPr>
        <p:spPr/>
        <p:txBody>
          <a:bodyPr/>
          <a:lstStyle/>
          <a:p>
            <a:fld id="{6FF1D1E0-A20E-48D1-A671-FED91E0E4B5C}" type="slidenum">
              <a:rPr lang="en-IN" smtClean="0"/>
              <a:t>‹#›</a:t>
            </a:fld>
            <a:endParaRPr lang="en-IN"/>
          </a:p>
        </p:txBody>
      </p:sp>
    </p:spTree>
    <p:extLst>
      <p:ext uri="{BB962C8B-B14F-4D97-AF65-F5344CB8AC3E}">
        <p14:creationId xmlns:p14="http://schemas.microsoft.com/office/powerpoint/2010/main" val="406583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DC3C04-1F44-9DBD-0069-59DD163241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8A2FAB-5065-C8F7-5B38-4C1E6A3C6E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378B62-2058-C011-DCFD-A3DB683E3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13A89-211B-4BC3-A5DE-0998CA8DF437}" type="datetimeFigureOut">
              <a:rPr lang="en-IN" smtClean="0"/>
              <a:t>12-01-2024</a:t>
            </a:fld>
            <a:endParaRPr lang="en-IN"/>
          </a:p>
        </p:txBody>
      </p:sp>
      <p:sp>
        <p:nvSpPr>
          <p:cNvPr id="5" name="Footer Placeholder 4">
            <a:extLst>
              <a:ext uri="{FF2B5EF4-FFF2-40B4-BE49-F238E27FC236}">
                <a16:creationId xmlns:a16="http://schemas.microsoft.com/office/drawing/2014/main" id="{CACEECB7-889F-1DBA-0F96-AD69719E1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0FC128-2FDE-EA32-40E8-5F10466175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1D1E0-A20E-48D1-A671-FED91E0E4B5C}" type="slidenum">
              <a:rPr lang="en-IN" smtClean="0"/>
              <a:t>‹#›</a:t>
            </a:fld>
            <a:endParaRPr lang="en-IN"/>
          </a:p>
        </p:txBody>
      </p:sp>
    </p:spTree>
    <p:extLst>
      <p:ext uri="{BB962C8B-B14F-4D97-AF65-F5344CB8AC3E}">
        <p14:creationId xmlns:p14="http://schemas.microsoft.com/office/powerpoint/2010/main" val="375318863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eb.nlm.nih.gov/repositories/malaria-datase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92C46D-26D5-AD16-741C-6ACFD8287E97}"/>
              </a:ext>
            </a:extLst>
          </p:cNvPr>
          <p:cNvSpPr>
            <a:spLocks noGrp="1"/>
          </p:cNvSpPr>
          <p:nvPr>
            <p:ph type="ctrTitle"/>
          </p:nvPr>
        </p:nvSpPr>
        <p:spPr>
          <a:xfrm>
            <a:off x="2130522" y="687671"/>
            <a:ext cx="7766936" cy="1646302"/>
          </a:xfrm>
        </p:spPr>
        <p:txBody>
          <a:bodyPr>
            <a:normAutofit fontScale="90000"/>
          </a:bodyPr>
          <a:lstStyle/>
          <a:p>
            <a:r>
              <a:rPr lang="en-US" sz="3200" b="1" dirty="0">
                <a:latin typeface="Times New Roman" panose="02020603050405020304" pitchFamily="18" charset="0"/>
                <a:cs typeface="Times New Roman" panose="02020603050405020304" pitchFamily="18" charset="0"/>
              </a:rPr>
              <a:t>DETECTION OF MALARIAL INFECTED CELLS USING</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CONVOLUTIONAL  NEURAL NETWORKS</a:t>
            </a:r>
          </a:p>
        </p:txBody>
      </p:sp>
      <p:sp>
        <p:nvSpPr>
          <p:cNvPr id="5" name="Subtitle 4">
            <a:extLst>
              <a:ext uri="{FF2B5EF4-FFF2-40B4-BE49-F238E27FC236}">
                <a16:creationId xmlns:a16="http://schemas.microsoft.com/office/drawing/2014/main" id="{004F7B19-C7F2-3F19-7583-3B63B0AC40DB}"/>
              </a:ext>
            </a:extLst>
          </p:cNvPr>
          <p:cNvSpPr>
            <a:spLocks noGrp="1"/>
          </p:cNvSpPr>
          <p:nvPr>
            <p:ph type="subTitle" idx="1"/>
          </p:nvPr>
        </p:nvSpPr>
        <p:spPr>
          <a:xfrm>
            <a:off x="2177934" y="3125737"/>
            <a:ext cx="7719523" cy="2873051"/>
          </a:xfrm>
        </p:spPr>
        <p:txBody>
          <a:bodyPr>
            <a:normAutofit/>
          </a:bodyPr>
          <a:lstStyle/>
          <a:p>
            <a:r>
              <a:rPr lang="en-US" sz="1800" i="0" dirty="0">
                <a:solidFill>
                  <a:srgbClr val="000000"/>
                </a:solidFill>
                <a:effectLst/>
                <a:latin typeface="Times New Roman" panose="02020603050405020304" pitchFamily="18" charset="0"/>
                <a:cs typeface="Times New Roman" panose="02020603050405020304" pitchFamily="18" charset="0"/>
              </a:rPr>
              <a:t>ANAND E(312319106010) </a:t>
            </a:r>
          </a:p>
          <a:p>
            <a:r>
              <a:rPr lang="en-US" sz="1800" i="0" dirty="0">
                <a:solidFill>
                  <a:srgbClr val="000000"/>
                </a:solidFill>
                <a:effectLst/>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GOKUL KS</a:t>
            </a:r>
            <a:r>
              <a:rPr lang="en-US" sz="1800" i="0" dirty="0">
                <a:solidFill>
                  <a:srgbClr val="000000"/>
                </a:solidFill>
                <a:effectLst/>
                <a:latin typeface="Times New Roman" panose="02020603050405020304" pitchFamily="18" charset="0"/>
                <a:cs typeface="Times New Roman" panose="02020603050405020304" pitchFamily="18" charset="0"/>
              </a:rPr>
              <a:t> (312319106046)</a:t>
            </a:r>
          </a:p>
          <a:p>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b="1" u="sng" dirty="0">
                <a:solidFill>
                  <a:schemeClr val="tx1"/>
                </a:solidFill>
                <a:latin typeface="Times New Roman" panose="02020603050405020304" pitchFamily="18" charset="0"/>
                <a:cs typeface="Times New Roman" panose="02020603050405020304" pitchFamily="18" charset="0"/>
              </a:rPr>
              <a:t>MENTOR:</a:t>
            </a:r>
          </a:p>
          <a:p>
            <a:r>
              <a:rPr lang="en-US" dirty="0">
                <a:latin typeface="Times New Roman" panose="02020603050405020304" pitchFamily="18" charset="0"/>
                <a:cs typeface="Times New Roman" panose="02020603050405020304" pitchFamily="18" charset="0"/>
              </a:rPr>
              <a:t>Dr. K. VENKATESAN</a:t>
            </a:r>
            <a:r>
              <a:rPr lang="en-US" dirty="0">
                <a:solidFill>
                  <a:schemeClr val="tx1"/>
                </a:solidFill>
                <a:latin typeface="Times New Roman" panose="02020603050405020304" pitchFamily="18" charset="0"/>
                <a:cs typeface="Times New Roman" panose="02020603050405020304" pitchFamily="18" charset="0"/>
              </a:rPr>
              <a:t> M.E., Ph.D.</a:t>
            </a:r>
          </a:p>
          <a:p>
            <a:r>
              <a:rPr lang="en-US" dirty="0">
                <a:solidFill>
                  <a:schemeClr val="tx1"/>
                </a:solidFill>
                <a:latin typeface="Times New Roman" panose="02020603050405020304" pitchFamily="18" charset="0"/>
                <a:cs typeface="Times New Roman" panose="02020603050405020304" pitchFamily="18" charset="0"/>
              </a:rPr>
              <a:t>SUPERVISOR</a:t>
            </a:r>
          </a:p>
          <a:p>
            <a:r>
              <a:rPr lang="en-US" dirty="0">
                <a:solidFill>
                  <a:schemeClr val="tx1"/>
                </a:solidFill>
                <a:latin typeface="Times New Roman" panose="02020603050405020304" pitchFamily="18" charset="0"/>
                <a:cs typeface="Times New Roman" panose="02020603050405020304" pitchFamily="18" charset="0"/>
              </a:rPr>
              <a:t>ASSISTANT PROFESSOR</a:t>
            </a:r>
          </a:p>
        </p:txBody>
      </p:sp>
    </p:spTree>
    <p:extLst>
      <p:ext uri="{BB962C8B-B14F-4D97-AF65-F5344CB8AC3E}">
        <p14:creationId xmlns:p14="http://schemas.microsoft.com/office/powerpoint/2010/main" val="110917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7FA6-25AD-E9A1-BE13-3EE619687422}"/>
              </a:ext>
            </a:extLst>
          </p:cNvPr>
          <p:cNvSpPr>
            <a:spLocks noGrp="1"/>
          </p:cNvSpPr>
          <p:nvPr>
            <p:ph type="title"/>
          </p:nvPr>
        </p:nvSpPr>
        <p:spPr/>
        <p:txBody>
          <a:bodyPr>
            <a:normAutofit/>
          </a:bodyPr>
          <a:lstStyle/>
          <a:p>
            <a:r>
              <a:rPr lang="en-US" sz="3200" b="1">
                <a:latin typeface="Times New Roman" panose="02020603050405020304" pitchFamily="18" charset="0"/>
                <a:cs typeface="Times New Roman" panose="02020603050405020304" pitchFamily="18" charset="0"/>
              </a:rPr>
              <a:t>Model Architecture </a:t>
            </a:r>
            <a:r>
              <a:rPr lang="en-US" sz="3200" b="1" dirty="0">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E3A200-CE40-4167-4FA6-ED2DEEB0EB98}"/>
              </a:ext>
            </a:extLst>
          </p:cNvPr>
          <p:cNvPicPr>
            <a:picLocks noChangeAspect="1"/>
          </p:cNvPicPr>
          <p:nvPr/>
        </p:nvPicPr>
        <p:blipFill>
          <a:blip r:embed="rId2"/>
          <a:stretch>
            <a:fillRect/>
          </a:stretch>
        </p:blipFill>
        <p:spPr>
          <a:xfrm>
            <a:off x="3746407" y="1177469"/>
            <a:ext cx="4226746" cy="5454787"/>
          </a:xfrm>
          <a:prstGeom prst="rect">
            <a:avLst/>
          </a:prstGeom>
        </p:spPr>
      </p:pic>
    </p:spTree>
    <p:extLst>
      <p:ext uri="{BB962C8B-B14F-4D97-AF65-F5344CB8AC3E}">
        <p14:creationId xmlns:p14="http://schemas.microsoft.com/office/powerpoint/2010/main" val="256609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2D41-AE53-F695-A5BC-D6BB21FF157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Accuracy during Training:</a:t>
            </a:r>
          </a:p>
        </p:txBody>
      </p:sp>
      <p:pic>
        <p:nvPicPr>
          <p:cNvPr id="7" name="Content Placeholder 6">
            <a:extLst>
              <a:ext uri="{FF2B5EF4-FFF2-40B4-BE49-F238E27FC236}">
                <a16:creationId xmlns:a16="http://schemas.microsoft.com/office/drawing/2014/main" id="{808CC457-AABE-2006-52EC-A44E7445FB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9105" y="1825625"/>
            <a:ext cx="2566895" cy="4351338"/>
          </a:xfrm>
        </p:spPr>
      </p:pic>
    </p:spTree>
    <p:extLst>
      <p:ext uri="{BB962C8B-B14F-4D97-AF65-F5344CB8AC3E}">
        <p14:creationId xmlns:p14="http://schemas.microsoft.com/office/powerpoint/2010/main" val="14501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5D25-6307-B9F8-DF71-C3DD95711A3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Accuracy &amp; Loss Graph</a:t>
            </a:r>
          </a:p>
        </p:txBody>
      </p:sp>
      <p:pic>
        <p:nvPicPr>
          <p:cNvPr id="7" name="Content Placeholder 6">
            <a:extLst>
              <a:ext uri="{FF2B5EF4-FFF2-40B4-BE49-F238E27FC236}">
                <a16:creationId xmlns:a16="http://schemas.microsoft.com/office/drawing/2014/main" id="{4FB53AB4-C374-E788-8076-09C386D1E35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54299" y="1828800"/>
            <a:ext cx="5841701" cy="3802291"/>
          </a:xfrm>
        </p:spPr>
      </p:pic>
      <p:pic>
        <p:nvPicPr>
          <p:cNvPr id="9" name="Picture 8">
            <a:extLst>
              <a:ext uri="{FF2B5EF4-FFF2-40B4-BE49-F238E27FC236}">
                <a16:creationId xmlns:a16="http://schemas.microsoft.com/office/drawing/2014/main" id="{E859D45F-146C-198F-F8CF-324603606A7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5964128" y="1961652"/>
            <a:ext cx="5610652" cy="3669439"/>
          </a:xfrm>
          <a:prstGeom prst="rect">
            <a:avLst/>
          </a:prstGeom>
        </p:spPr>
      </p:pic>
    </p:spTree>
    <p:extLst>
      <p:ext uri="{BB962C8B-B14F-4D97-AF65-F5344CB8AC3E}">
        <p14:creationId xmlns:p14="http://schemas.microsoft.com/office/powerpoint/2010/main" val="3022244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568F-BA03-E2F0-B066-5C126545E0F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Prediction with model : </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82DD2D8-81F2-D28E-E140-C51641F4B8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7198" y="1690688"/>
            <a:ext cx="6370561" cy="4494300"/>
          </a:xfrm>
        </p:spPr>
      </p:pic>
    </p:spTree>
    <p:extLst>
      <p:ext uri="{BB962C8B-B14F-4D97-AF65-F5344CB8AC3E}">
        <p14:creationId xmlns:p14="http://schemas.microsoft.com/office/powerpoint/2010/main" val="403213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8086-50E7-FEBD-2B09-C07AEDA9827F}"/>
              </a:ext>
            </a:extLst>
          </p:cNvPr>
          <p:cNvSpPr>
            <a:spLocks noGrp="1"/>
          </p:cNvSpPr>
          <p:nvPr>
            <p:ph type="ctrTitle"/>
          </p:nvPr>
        </p:nvSpPr>
        <p:spPr>
          <a:xfrm>
            <a:off x="1524000" y="439882"/>
            <a:ext cx="9144000" cy="434254"/>
          </a:xfrm>
        </p:spPr>
        <p:txBody>
          <a:bodyPr>
            <a:noAutofit/>
          </a:bodyPr>
          <a:lstStyle/>
          <a:p>
            <a:r>
              <a:rPr lang="en-US" sz="3200" b="1" dirty="0">
                <a:latin typeface="Times New Roman" panose="02020603050405020304" pitchFamily="18" charset="0"/>
                <a:cs typeface="Times New Roman" panose="02020603050405020304" pitchFamily="18" charset="0"/>
              </a:rPr>
              <a:t>REFERENCE</a:t>
            </a:r>
            <a:endParaRPr lang="en-US" sz="4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2464C0A-44C2-9012-072B-72B1960EEF7A}"/>
              </a:ext>
            </a:extLst>
          </p:cNvPr>
          <p:cNvSpPr txBox="1"/>
          <p:nvPr/>
        </p:nvSpPr>
        <p:spPr>
          <a:xfrm>
            <a:off x="991985" y="1296324"/>
            <a:ext cx="10208029" cy="4197559"/>
          </a:xfrm>
          <a:prstGeom prst="rect">
            <a:avLst/>
          </a:prstGeom>
          <a:noFill/>
        </p:spPr>
        <p:txBody>
          <a:bodyPr wrap="square" rtlCol="0">
            <a:spAutoFit/>
          </a:bodyPr>
          <a:lstStyle/>
          <a:p>
            <a:pPr marL="342900" indent="-34290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dirty="0" err="1">
                <a:latin typeface="Times New Roman" panose="02020603050405020304" pitchFamily="18" charset="0"/>
                <a:cs typeface="Times New Roman" panose="02020603050405020304" pitchFamily="18" charset="0"/>
              </a:rPr>
              <a:t>Adán</a:t>
            </a:r>
            <a:r>
              <a:rPr lang="en-US" dirty="0">
                <a:latin typeface="Times New Roman" panose="02020603050405020304" pitchFamily="18" charset="0"/>
                <a:cs typeface="Times New Roman" panose="02020603050405020304" pitchFamily="18" charset="0"/>
              </a:rPr>
              <a:t> Antonio Alonso-Ramírez; </a:t>
            </a:r>
            <a:r>
              <a:rPr lang="en-US" dirty="0" err="1">
                <a:latin typeface="Times New Roman" panose="02020603050405020304" pitchFamily="18" charset="0"/>
                <a:cs typeface="Times New Roman" panose="02020603050405020304" pitchFamily="18" charset="0"/>
              </a:rPr>
              <a:t>Tat’y</a:t>
            </a:r>
            <a:r>
              <a:rPr lang="en-US" dirty="0">
                <a:latin typeface="Times New Roman" panose="02020603050405020304" pitchFamily="18" charset="0"/>
                <a:cs typeface="Times New Roman" panose="02020603050405020304" pitchFamily="18" charset="0"/>
              </a:rPr>
              <a:t> Mwata-</a:t>
            </a:r>
            <a:r>
              <a:rPr lang="en-US" dirty="0" err="1">
                <a:latin typeface="Times New Roman" panose="02020603050405020304" pitchFamily="18" charset="0"/>
                <a:cs typeface="Times New Roman" panose="02020603050405020304" pitchFamily="18" charset="0"/>
              </a:rPr>
              <a:t>Velu</a:t>
            </a:r>
            <a:r>
              <a:rPr lang="en-US" dirty="0">
                <a:latin typeface="Times New Roman" panose="02020603050405020304" pitchFamily="18" charset="0"/>
                <a:cs typeface="Times New Roman" panose="02020603050405020304" pitchFamily="18" charset="0"/>
              </a:rPr>
              <a:t>; Carlos Hugo García-</a:t>
            </a:r>
            <a:r>
              <a:rPr lang="en-US" dirty="0" err="1">
                <a:latin typeface="Times New Roman" panose="02020603050405020304" pitchFamily="18" charset="0"/>
                <a:cs typeface="Times New Roman" panose="02020603050405020304" pitchFamily="18" charset="0"/>
              </a:rPr>
              <a:t>Capulín</a:t>
            </a:r>
            <a:r>
              <a:rPr lang="en-US" dirty="0">
                <a:latin typeface="Times New Roman" panose="02020603050405020304" pitchFamily="18" charset="0"/>
                <a:cs typeface="Times New Roman" panose="02020603050405020304" pitchFamily="18" charset="0"/>
              </a:rPr>
              <a:t>; Horacio </a:t>
            </a:r>
            <a:r>
              <a:rPr lang="en-US" dirty="0" err="1">
                <a:latin typeface="Times New Roman" panose="02020603050405020304" pitchFamily="18" charset="0"/>
                <a:cs typeface="Times New Roman" panose="02020603050405020304" pitchFamily="18" charset="0"/>
              </a:rPr>
              <a:t>Rostro-González;Juan</a:t>
            </a:r>
            <a:r>
              <a:rPr lang="en-US" dirty="0">
                <a:latin typeface="Times New Roman" panose="02020603050405020304" pitchFamily="18" charset="0"/>
                <a:cs typeface="Times New Roman" panose="02020603050405020304" pitchFamily="18" charset="0"/>
              </a:rPr>
              <a:t> Prado-Olivarez; Marcos Gutiérrez-López; Alejandro Israel Barranco-Gutiérrez </a:t>
            </a:r>
            <a:r>
              <a:rPr lang="en-US" b="1" dirty="0">
                <a:latin typeface="Times New Roman" panose="02020603050405020304" pitchFamily="18" charset="0"/>
                <a:cs typeface="Times New Roman" panose="02020603050405020304" pitchFamily="18" charset="0"/>
              </a:rPr>
              <a:t>“Classifying Parasitized and Uninfected Malaria Red Blood Cells Using Convolutional-Recurrent Neural Networks”</a:t>
            </a:r>
            <a:r>
              <a:rPr lang="en-US" dirty="0">
                <a:latin typeface="Times New Roman" panose="02020603050405020304" pitchFamily="18" charset="0"/>
                <a:cs typeface="Times New Roman" panose="02020603050405020304" pitchFamily="18" charset="0"/>
              </a:rPr>
              <a:t>(2022)</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Muhammad </a:t>
            </a:r>
            <a:r>
              <a:rPr lang="en-US" dirty="0" err="1">
                <a:latin typeface="Times New Roman" panose="02020603050405020304" pitchFamily="18" charset="0"/>
                <a:cs typeface="Times New Roman" panose="02020603050405020304" pitchFamily="18" charset="0"/>
              </a:rPr>
              <a:t>Umer</a:t>
            </a:r>
            <a:r>
              <a:rPr lang="en-US" dirty="0">
                <a:latin typeface="Times New Roman" panose="02020603050405020304" pitchFamily="18" charset="0"/>
                <a:cs typeface="Times New Roman" panose="02020603050405020304" pitchFamily="18" charset="0"/>
              </a:rPr>
              <a:t>; Saima Sadiq; Muhammad Ahmad; Saleem Ullah; </a:t>
            </a:r>
            <a:r>
              <a:rPr lang="en-US" dirty="0" err="1">
                <a:latin typeface="Times New Roman" panose="02020603050405020304" pitchFamily="18" charset="0"/>
                <a:cs typeface="Times New Roman" panose="02020603050405020304" pitchFamily="18" charset="0"/>
              </a:rPr>
              <a:t>Gyu</a:t>
            </a:r>
            <a:r>
              <a:rPr lang="en-US" dirty="0">
                <a:latin typeface="Times New Roman" panose="02020603050405020304" pitchFamily="18" charset="0"/>
                <a:cs typeface="Times New Roman" panose="02020603050405020304" pitchFamily="18" charset="0"/>
              </a:rPr>
              <a:t> Sang Choi; </a:t>
            </a:r>
            <a:r>
              <a:rPr lang="en-US" dirty="0" err="1">
                <a:latin typeface="Times New Roman" panose="02020603050405020304" pitchFamily="18" charset="0"/>
                <a:cs typeface="Times New Roman" panose="02020603050405020304" pitchFamily="18" charset="0"/>
              </a:rPr>
              <a:t>Arif</a:t>
            </a:r>
            <a:r>
              <a:rPr lang="en-US" dirty="0">
                <a:latin typeface="Times New Roman" panose="02020603050405020304" pitchFamily="18" charset="0"/>
                <a:cs typeface="Times New Roman" panose="02020603050405020304" pitchFamily="18" charset="0"/>
              </a:rPr>
              <a:t> Mehmood</a:t>
            </a:r>
            <a:r>
              <a:rPr lang="en-US" b="1" dirty="0">
                <a:latin typeface="Times New Roman" panose="02020603050405020304" pitchFamily="18" charset="0"/>
                <a:cs typeface="Times New Roman" panose="02020603050405020304" pitchFamily="18" charset="0"/>
              </a:rPr>
              <a:t> “A Novel Stacked CNN for Malarial Parasite Detection in Thin Blood Smear Images”</a:t>
            </a:r>
            <a:r>
              <a:rPr lang="en-US" dirty="0">
                <a:latin typeface="Times New Roman" panose="02020603050405020304" pitchFamily="18" charset="0"/>
                <a:cs typeface="Times New Roman" panose="02020603050405020304" pitchFamily="18" charset="0"/>
              </a:rPr>
              <a:t>(2020)</a:t>
            </a:r>
            <a:r>
              <a:rPr lang="en-US" b="1" dirty="0">
                <a:latin typeface="Times New Roman" panose="02020603050405020304" pitchFamily="18" charset="0"/>
                <a:cs typeface="Times New Roman" panose="02020603050405020304" pitchFamily="18" charset="0"/>
              </a:rPr>
              <a:t>.</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Arindam B. Chowdhury; Jeremy Roberson; </a:t>
            </a:r>
            <a:r>
              <a:rPr lang="en-US" dirty="0" err="1">
                <a:latin typeface="Times New Roman" panose="02020603050405020304" pitchFamily="18" charset="0"/>
                <a:cs typeface="Times New Roman" panose="02020603050405020304" pitchFamily="18" charset="0"/>
              </a:rPr>
              <a:t>Ajat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Hukkoo</a:t>
            </a:r>
            <a:r>
              <a:rPr lang="en-US" dirty="0">
                <a:latin typeface="Times New Roman" panose="02020603050405020304" pitchFamily="18" charset="0"/>
                <a:cs typeface="Times New Roman" panose="02020603050405020304" pitchFamily="18" charset="0"/>
              </a:rPr>
              <a:t>; Srinivas </a:t>
            </a:r>
            <a:r>
              <a:rPr lang="en-US" dirty="0" err="1">
                <a:latin typeface="Times New Roman" panose="02020603050405020304" pitchFamily="18" charset="0"/>
                <a:cs typeface="Times New Roman" panose="02020603050405020304" pitchFamily="18" charset="0"/>
              </a:rPr>
              <a:t>Bodapati</a:t>
            </a:r>
            <a:r>
              <a:rPr lang="en-US" dirty="0">
                <a:latin typeface="Times New Roman" panose="02020603050405020304" pitchFamily="18" charset="0"/>
                <a:cs typeface="Times New Roman" panose="02020603050405020304" pitchFamily="18" charset="0"/>
              </a:rPr>
              <a:t>; David J. </a:t>
            </a:r>
            <a:r>
              <a:rPr lang="en-US" dirty="0" err="1">
                <a:latin typeface="Times New Roman" panose="02020603050405020304" pitchFamily="18" charset="0"/>
                <a:cs typeface="Times New Roman" panose="02020603050405020304" pitchFamily="18" charset="0"/>
              </a:rPr>
              <a:t>Cappelleri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“Automated Complete Blood Cell Count and Malaria Pathogen Detection Using Convolution Neural Network”</a:t>
            </a:r>
            <a:r>
              <a:rPr lang="en-US" dirty="0">
                <a:latin typeface="Times New Roman" panose="02020603050405020304" pitchFamily="18" charset="0"/>
                <a:cs typeface="Times New Roman" panose="02020603050405020304" pitchFamily="18" charset="0"/>
              </a:rPr>
              <a:t>(2020)</a:t>
            </a:r>
          </a:p>
        </p:txBody>
      </p:sp>
    </p:spTree>
    <p:extLst>
      <p:ext uri="{BB962C8B-B14F-4D97-AF65-F5344CB8AC3E}">
        <p14:creationId xmlns:p14="http://schemas.microsoft.com/office/powerpoint/2010/main" val="273064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BA3A-7101-9084-9245-46386B80388C}"/>
              </a:ext>
            </a:extLst>
          </p:cNvPr>
          <p:cNvSpPr>
            <a:spLocks noGrp="1"/>
          </p:cNvSpPr>
          <p:nvPr>
            <p:ph type="title"/>
          </p:nvPr>
        </p:nvSpPr>
        <p:spPr>
          <a:xfrm>
            <a:off x="599132" y="1034123"/>
            <a:ext cx="8596668" cy="620110"/>
          </a:xfrm>
        </p:spPr>
        <p:txBody>
          <a:bodyPr>
            <a:normAutofit fontScale="90000"/>
          </a:bodyPr>
          <a:lstStyle/>
          <a:p>
            <a:r>
              <a:rPr lang="en-US" sz="5300" b="1" dirty="0">
                <a:latin typeface="Times New Roman" panose="02020603050405020304" pitchFamily="18" charset="0"/>
                <a:cs typeface="Times New Roman" panose="02020603050405020304" pitchFamily="18" charset="0"/>
              </a:rPr>
              <a:t>Motive</a:t>
            </a:r>
            <a:r>
              <a:rPr lang="en-US" b="1" dirty="0"/>
              <a:t>:</a:t>
            </a:r>
          </a:p>
        </p:txBody>
      </p:sp>
      <p:sp>
        <p:nvSpPr>
          <p:cNvPr id="3" name="Content Placeholder 2">
            <a:extLst>
              <a:ext uri="{FF2B5EF4-FFF2-40B4-BE49-F238E27FC236}">
                <a16:creationId xmlns:a16="http://schemas.microsoft.com/office/drawing/2014/main" id="{B307944F-D8FF-FECB-9284-ADFA68AB2AFB}"/>
              </a:ext>
            </a:extLst>
          </p:cNvPr>
          <p:cNvSpPr>
            <a:spLocks noGrp="1"/>
          </p:cNvSpPr>
          <p:nvPr>
            <p:ph idx="1"/>
          </p:nvPr>
        </p:nvSpPr>
        <p:spPr>
          <a:xfrm>
            <a:off x="599132" y="1919668"/>
            <a:ext cx="11055312" cy="4730514"/>
          </a:xfrm>
        </p:spPr>
        <p:txBody>
          <a:bodyPr>
            <a:normAutofit/>
          </a:bodyPr>
          <a:lstStyle/>
          <a:p>
            <a:pPr algn="just">
              <a:lnSpc>
                <a:spcPct val="100000"/>
              </a:lnSpc>
              <a:spcBef>
                <a:spcPts val="0"/>
              </a:spcBef>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Even though malaria has been around for more than a century, it continues to claim a sizable number of lives each year. Innovations in malaria treatment are now possible thanks to the development of artificial intelligence. </a:t>
            </a:r>
          </a:p>
          <a:p>
            <a:pPr algn="just">
              <a:lnSpc>
                <a:spcPct val="100000"/>
              </a:lnSpc>
              <a:spcBef>
                <a:spcPts val="0"/>
              </a:spcBef>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prevention, detection, and treatment of disease can all be improved by applying machine learning techniques to this field. </a:t>
            </a:r>
          </a:p>
        </p:txBody>
      </p:sp>
    </p:spTree>
    <p:extLst>
      <p:ext uri="{BB962C8B-B14F-4D97-AF65-F5344CB8AC3E}">
        <p14:creationId xmlns:p14="http://schemas.microsoft.com/office/powerpoint/2010/main" val="2491879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9BE4-2043-590E-DEA3-D8C421FB6D4C}"/>
              </a:ext>
            </a:extLst>
          </p:cNvPr>
          <p:cNvSpPr>
            <a:spLocks noGrp="1"/>
          </p:cNvSpPr>
          <p:nvPr>
            <p:ph type="title"/>
          </p:nvPr>
        </p:nvSpPr>
        <p:spPr>
          <a:xfrm>
            <a:off x="829887" y="273684"/>
            <a:ext cx="10515600" cy="1325563"/>
          </a:xfrm>
        </p:spPr>
        <p:txBody>
          <a:bodyPr/>
          <a:lstStyle/>
          <a:p>
            <a:r>
              <a:rPr lang="en-US" b="1" dirty="0">
                <a:latin typeface="Times New Roman" panose="02020603050405020304" pitchFamily="18" charset="0"/>
                <a:cs typeface="Times New Roman" panose="02020603050405020304" pitchFamily="18" charset="0"/>
              </a:rPr>
              <a:t>Objective</a:t>
            </a:r>
            <a:r>
              <a:rPr lang="en-US" b="1" dirty="0"/>
              <a:t>:</a:t>
            </a:r>
          </a:p>
        </p:txBody>
      </p:sp>
      <p:sp>
        <p:nvSpPr>
          <p:cNvPr id="3" name="Content Placeholder 2">
            <a:extLst>
              <a:ext uri="{FF2B5EF4-FFF2-40B4-BE49-F238E27FC236}">
                <a16:creationId xmlns:a16="http://schemas.microsoft.com/office/drawing/2014/main" id="{80E45C24-CD39-376B-5CBD-62DB034698E5}"/>
              </a:ext>
            </a:extLst>
          </p:cNvPr>
          <p:cNvSpPr>
            <a:spLocks noGrp="1"/>
          </p:cNvSpPr>
          <p:nvPr>
            <p:ph idx="1"/>
          </p:nvPr>
        </p:nvSpPr>
        <p:spPr>
          <a:xfrm>
            <a:off x="829887" y="944475"/>
            <a:ext cx="10515600" cy="5306695"/>
          </a:xfrm>
        </p:spPr>
        <p:txBody>
          <a:bodyPr>
            <a:noAutofit/>
          </a:bodyPr>
          <a:lstStyle/>
          <a:p>
            <a:pPr marL="0" indent="0" algn="just">
              <a:lnSpc>
                <a:spcPct val="100000"/>
              </a:lnSpc>
              <a:buNone/>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classification of thin blood smear images of the potentially infected cells is used in this work to develop convolutional neural networks for the detection of malaria. Images were segmented, files were organized, image sizes were standardized, colour channels were adjusted, and data was split during the preprocessing of the input data. </a:t>
            </a:r>
          </a:p>
          <a:p>
            <a:pPr algn="just">
              <a:lnSpc>
                <a:spcPct val="10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suggested methodology also included image conversion, defining the network architecture, fine-tuning the parameters, and network training. Convolutional neural network architectures of different types were created and assessed. Multiple values of various network layer parameters were also evaluated. </a:t>
            </a:r>
          </a:p>
          <a:p>
            <a:pPr algn="just">
              <a:lnSpc>
                <a:spcPct val="100000"/>
              </a:lnSpc>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The proposed network architecture starts with two convolutional and pooling layers, then two linear layers, activation functions, and batch normalization. The best outcomes were produced by this artificial neural network, which had an accuracy rate of  </a:t>
            </a:r>
            <a:r>
              <a:rPr lang="en-US" sz="2000" b="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97%</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73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84FC9-FB3E-4848-A55B-7CCE3B86F72B}"/>
              </a:ext>
            </a:extLst>
          </p:cNvPr>
          <p:cNvSpPr>
            <a:spLocks noGrp="1"/>
          </p:cNvSpPr>
          <p:nvPr>
            <p:ph type="title"/>
          </p:nvPr>
        </p:nvSpPr>
        <p:spPr>
          <a:xfrm>
            <a:off x="838200" y="281996"/>
            <a:ext cx="10515600" cy="574213"/>
          </a:xfrm>
        </p:spPr>
        <p:txBody>
          <a:bodyPr>
            <a:normAutofit fontScale="90000"/>
          </a:bodyPr>
          <a:lstStyle/>
          <a:p>
            <a:r>
              <a:rPr lang="en-US" b="1" dirty="0">
                <a:latin typeface="Times New Roman" panose="02020603050405020304" pitchFamily="18" charset="0"/>
                <a:cs typeface="Times New Roman" panose="02020603050405020304" pitchFamily="18" charset="0"/>
              </a:rPr>
              <a:t>DATASET</a:t>
            </a:r>
            <a:r>
              <a:rPr lang="en-US" b="1" dirty="0"/>
              <a:t>:</a:t>
            </a:r>
          </a:p>
        </p:txBody>
      </p:sp>
      <p:sp>
        <p:nvSpPr>
          <p:cNvPr id="3" name="Content Placeholder 2">
            <a:extLst>
              <a:ext uri="{FF2B5EF4-FFF2-40B4-BE49-F238E27FC236}">
                <a16:creationId xmlns:a16="http://schemas.microsoft.com/office/drawing/2014/main" id="{DEB8396D-0B59-2C20-DFE0-15565B0F6F14}"/>
              </a:ext>
            </a:extLst>
          </p:cNvPr>
          <p:cNvSpPr>
            <a:spLocks noGrp="1"/>
          </p:cNvSpPr>
          <p:nvPr>
            <p:ph idx="1"/>
          </p:nvPr>
        </p:nvSpPr>
        <p:spPr>
          <a:xfrm>
            <a:off x="838200" y="939338"/>
            <a:ext cx="10515600" cy="5411586"/>
          </a:xfrm>
        </p:spPr>
        <p:txBody>
          <a:bodyPr>
            <a:normAutofit/>
          </a:bodyPr>
          <a:lstStyle/>
          <a:p>
            <a:pPr marL="0" indent="0">
              <a:lnSpc>
                <a:spcPct val="120000"/>
              </a:lnSpc>
              <a:buNone/>
            </a:pPr>
            <a:r>
              <a:rPr lang="en-US" sz="2400" dirty="0">
                <a:latin typeface="Times New Roman" panose="02020603050405020304" pitchFamily="18" charset="0"/>
                <a:cs typeface="Times New Roman" panose="02020603050405020304" pitchFamily="18" charset="0"/>
              </a:rPr>
              <a:t>The data set is taken from an official website. It contains 2 features about 13,000 Malaria cell Images, and it is classified into two types:</a:t>
            </a:r>
          </a:p>
          <a:p>
            <a:pPr marL="0" indent="0">
              <a:lnSpc>
                <a:spcPct val="120000"/>
              </a:lnSpc>
              <a:buNone/>
            </a:pPr>
            <a:endParaRPr lang="en-US" sz="2400" dirty="0">
              <a:latin typeface="Times New Roman" panose="02020603050405020304" pitchFamily="18" charset="0"/>
              <a:cs typeface="Times New Roman" panose="02020603050405020304" pitchFamily="18" charset="0"/>
            </a:endParaRPr>
          </a:p>
          <a:p>
            <a:pPr lvl="2">
              <a:lnSpc>
                <a:spcPct val="120000"/>
              </a:lnSpc>
            </a:pPr>
            <a:r>
              <a:rPr lang="en-US" sz="2400" dirty="0">
                <a:latin typeface="Times New Roman" panose="02020603050405020304" pitchFamily="18" charset="0"/>
                <a:cs typeface="Times New Roman" panose="02020603050405020304" pitchFamily="18" charset="0"/>
              </a:rPr>
              <a:t>Infected</a:t>
            </a:r>
          </a:p>
          <a:p>
            <a:pPr lvl="2">
              <a:lnSpc>
                <a:spcPct val="120000"/>
              </a:lnSpc>
            </a:pPr>
            <a:r>
              <a:rPr lang="en-US" sz="2400" dirty="0">
                <a:latin typeface="Times New Roman" panose="02020603050405020304" pitchFamily="18" charset="0"/>
                <a:cs typeface="Times New Roman" panose="02020603050405020304" pitchFamily="18" charset="0"/>
              </a:rPr>
              <a:t>Non-Infected</a:t>
            </a:r>
          </a:p>
          <a:p>
            <a:pPr lvl="2">
              <a:lnSpc>
                <a:spcPct val="120000"/>
              </a:lnSpc>
            </a:pPr>
            <a:endParaRPr lang="en-US" sz="2400" dirty="0">
              <a:latin typeface="Times New Roman" panose="02020603050405020304" pitchFamily="18" charset="0"/>
              <a:cs typeface="Times New Roman" panose="02020603050405020304" pitchFamily="18" charset="0"/>
            </a:endParaRPr>
          </a:p>
          <a:p>
            <a:pPr lvl="2">
              <a:lnSpc>
                <a:spcPct val="120000"/>
              </a:lnSpc>
            </a:pP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BA544EA-8A06-182D-A474-BEED70897A18}"/>
              </a:ext>
            </a:extLst>
          </p:cNvPr>
          <p:cNvSpPr txBox="1"/>
          <p:nvPr/>
        </p:nvSpPr>
        <p:spPr>
          <a:xfrm>
            <a:off x="944880" y="4723493"/>
            <a:ext cx="9403080" cy="954107"/>
          </a:xfrm>
          <a:prstGeom prst="rect">
            <a:avLst/>
          </a:prstGeom>
          <a:noFill/>
        </p:spPr>
        <p:txBody>
          <a:bodyPr wrap="square" rtlCol="0">
            <a:spAutoFit/>
          </a:bodyPr>
          <a:lstStyle/>
          <a:p>
            <a:r>
              <a:rPr lang="en-US" sz="2800" b="0" i="0" dirty="0">
                <a:solidFill>
                  <a:srgbClr val="3C4043"/>
                </a:solidFill>
                <a:effectLst/>
                <a:latin typeface="Inter"/>
              </a:rPr>
              <a:t>This Dataset is taken from the official NIH Website: </a:t>
            </a:r>
          </a:p>
          <a:p>
            <a:r>
              <a:rPr lang="en-US" sz="2800" b="0" i="0" dirty="0">
                <a:solidFill>
                  <a:srgbClr val="3C4043"/>
                </a:solidFill>
                <a:effectLst/>
                <a:latin typeface="Inter"/>
              </a:rPr>
              <a:t> </a:t>
            </a:r>
            <a:r>
              <a:rPr lang="en-US" sz="2800" b="0" i="0" u="none" strike="noStrike" dirty="0">
                <a:solidFill>
                  <a:srgbClr val="202124"/>
                </a:solidFill>
                <a:effectLst/>
                <a:latin typeface="Inter"/>
                <a:hlinkClick r:id="rId2"/>
              </a:rPr>
              <a:t>https://ceb.nlm.nih.gov/repositories/malaria-datasets/</a:t>
            </a:r>
            <a:endParaRPr lang="en-US" sz="2800" dirty="0"/>
          </a:p>
        </p:txBody>
      </p:sp>
      <p:pic>
        <p:nvPicPr>
          <p:cNvPr id="6" name="Picture 5">
            <a:extLst>
              <a:ext uri="{FF2B5EF4-FFF2-40B4-BE49-F238E27FC236}">
                <a16:creationId xmlns:a16="http://schemas.microsoft.com/office/drawing/2014/main" id="{03FF98D4-90D3-4A39-E3A7-4CB90A51675F}"/>
              </a:ext>
            </a:extLst>
          </p:cNvPr>
          <p:cNvPicPr>
            <a:picLocks noChangeAspect="1"/>
          </p:cNvPicPr>
          <p:nvPr/>
        </p:nvPicPr>
        <p:blipFill>
          <a:blip r:embed="rId3"/>
          <a:stretch>
            <a:fillRect/>
          </a:stretch>
        </p:blipFill>
        <p:spPr>
          <a:xfrm>
            <a:off x="6149340" y="1883695"/>
            <a:ext cx="4701540" cy="2839798"/>
          </a:xfrm>
          <a:prstGeom prst="rect">
            <a:avLst/>
          </a:prstGeom>
        </p:spPr>
      </p:pic>
    </p:spTree>
    <p:extLst>
      <p:ext uri="{BB962C8B-B14F-4D97-AF65-F5344CB8AC3E}">
        <p14:creationId xmlns:p14="http://schemas.microsoft.com/office/powerpoint/2010/main" val="108090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6822-1D2C-85F4-2116-251FE9E439E0}"/>
              </a:ext>
            </a:extLst>
          </p:cNvPr>
          <p:cNvSpPr>
            <a:spLocks noGrp="1"/>
          </p:cNvSpPr>
          <p:nvPr>
            <p:ph type="title"/>
          </p:nvPr>
        </p:nvSpPr>
        <p:spPr>
          <a:xfrm>
            <a:off x="729143" y="-180160"/>
            <a:ext cx="10515600" cy="1325563"/>
          </a:xfrm>
        </p:spPr>
        <p:txBody>
          <a:bodyPr>
            <a:normAutofit/>
          </a:bodyPr>
          <a:lstStyle/>
          <a:p>
            <a:r>
              <a:rPr lang="en-US" sz="3600" b="1" dirty="0">
                <a:latin typeface="Times New Roman" pitchFamily="18" charset="0"/>
                <a:cs typeface="Times New Roman" pitchFamily="18" charset="0"/>
              </a:rPr>
              <a:t>LITERATURE REVIEW :</a:t>
            </a:r>
            <a:endParaRPr lang="en-IN" sz="3600" dirty="0"/>
          </a:p>
        </p:txBody>
      </p:sp>
      <p:graphicFrame>
        <p:nvGraphicFramePr>
          <p:cNvPr id="14" name="Table 14">
            <a:extLst>
              <a:ext uri="{FF2B5EF4-FFF2-40B4-BE49-F238E27FC236}">
                <a16:creationId xmlns:a16="http://schemas.microsoft.com/office/drawing/2014/main" id="{D5D45588-C2EC-D16C-FB89-35C60D6CFD3B}"/>
              </a:ext>
            </a:extLst>
          </p:cNvPr>
          <p:cNvGraphicFramePr>
            <a:graphicFrameLocks noGrp="1"/>
          </p:cNvGraphicFramePr>
          <p:nvPr>
            <p:ph idx="1"/>
            <p:extLst>
              <p:ext uri="{D42A27DB-BD31-4B8C-83A1-F6EECF244321}">
                <p14:modId xmlns:p14="http://schemas.microsoft.com/office/powerpoint/2010/main" val="312786836"/>
              </p:ext>
            </p:extLst>
          </p:nvPr>
        </p:nvGraphicFramePr>
        <p:xfrm>
          <a:off x="729143" y="715995"/>
          <a:ext cx="9916487" cy="5880897"/>
        </p:xfrm>
        <a:graphic>
          <a:graphicData uri="http://schemas.openxmlformats.org/drawingml/2006/table">
            <a:tbl>
              <a:tblPr firstRow="1" bandRow="1">
                <a:tableStyleId>{F5AB1C69-6EDB-4FF4-983F-18BD219EF322}</a:tableStyleId>
              </a:tblPr>
              <a:tblGrid>
                <a:gridCol w="2413000">
                  <a:extLst>
                    <a:ext uri="{9D8B030D-6E8A-4147-A177-3AD203B41FA5}">
                      <a16:colId xmlns:a16="http://schemas.microsoft.com/office/drawing/2014/main" val="823062414"/>
                    </a:ext>
                  </a:extLst>
                </a:gridCol>
                <a:gridCol w="2545244">
                  <a:extLst>
                    <a:ext uri="{9D8B030D-6E8A-4147-A177-3AD203B41FA5}">
                      <a16:colId xmlns:a16="http://schemas.microsoft.com/office/drawing/2014/main" val="2978791344"/>
                    </a:ext>
                  </a:extLst>
                </a:gridCol>
                <a:gridCol w="2478791">
                  <a:extLst>
                    <a:ext uri="{9D8B030D-6E8A-4147-A177-3AD203B41FA5}">
                      <a16:colId xmlns:a16="http://schemas.microsoft.com/office/drawing/2014/main" val="2760398044"/>
                    </a:ext>
                  </a:extLst>
                </a:gridCol>
                <a:gridCol w="2479452">
                  <a:extLst>
                    <a:ext uri="{9D8B030D-6E8A-4147-A177-3AD203B41FA5}">
                      <a16:colId xmlns:a16="http://schemas.microsoft.com/office/drawing/2014/main" val="852525646"/>
                    </a:ext>
                  </a:extLst>
                </a:gridCol>
              </a:tblGrid>
              <a:tr h="332693">
                <a:tc>
                  <a:txBody>
                    <a:bodyPr/>
                    <a:lstStyle/>
                    <a:p>
                      <a:r>
                        <a:rPr lang="en-US" sz="1800" b="1" dirty="0">
                          <a:solidFill>
                            <a:sysClr val="windowText" lastClr="000000"/>
                          </a:solidFill>
                          <a:latin typeface="Times New Roman" panose="02020603050405020304" pitchFamily="18" charset="0"/>
                          <a:cs typeface="Times New Roman" panose="02020603050405020304" pitchFamily="18" charset="0"/>
                        </a:rPr>
                        <a:t>TITLE</a:t>
                      </a:r>
                      <a:endParaRPr lang="en-IN"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800" b="1" baseline="0" dirty="0">
                          <a:solidFill>
                            <a:schemeClr val="tx1"/>
                          </a:solidFill>
                          <a:latin typeface="Times New Roman" panose="02020603050405020304" pitchFamily="18" charset="0"/>
                          <a:cs typeface="Times New Roman" panose="02020603050405020304" pitchFamily="18" charset="0"/>
                        </a:rPr>
                        <a:t>YEAR</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800" b="1" dirty="0">
                          <a:solidFill>
                            <a:schemeClr val="tx1"/>
                          </a:solidFill>
                          <a:latin typeface="Times New Roman" panose="02020603050405020304" pitchFamily="18" charset="0"/>
                          <a:cs typeface="Times New Roman" panose="02020603050405020304" pitchFamily="18" charset="0"/>
                        </a:rPr>
                        <a:t>AUTHOR</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800" b="1" dirty="0">
                          <a:solidFill>
                            <a:schemeClr val="tx1"/>
                          </a:solidFill>
                          <a:latin typeface="Times New Roman" panose="02020603050405020304" pitchFamily="18" charset="0"/>
                          <a:cs typeface="Times New Roman" panose="02020603050405020304" pitchFamily="18" charset="0"/>
                        </a:rPr>
                        <a:t>DESCRIPTION</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585657706"/>
                  </a:ext>
                </a:extLst>
              </a:tr>
              <a:tr h="5515137">
                <a:tc>
                  <a:txBody>
                    <a:bodyPr/>
                    <a:lstStyle/>
                    <a:p>
                      <a:r>
                        <a:rPr lang="en-US" dirty="0">
                          <a:latin typeface="Times New Roman" panose="02020603050405020304" pitchFamily="18" charset="0"/>
                          <a:cs typeface="Times New Roman" panose="02020603050405020304" pitchFamily="18" charset="0"/>
                        </a:rPr>
                        <a:t>Convolutional neural network based malaria diagnosis from focus stack of blood smear images acquired using custom built slide scanner</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dirty="0">
                          <a:latin typeface="Times New Roman" panose="02020603050405020304" pitchFamily="18" charset="0"/>
                          <a:cs typeface="Times New Roman" panose="02020603050405020304" pitchFamily="18" charset="0"/>
                        </a:rPr>
                        <a:t>2018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IN" dirty="0" err="1">
                          <a:latin typeface="Times New Roman" panose="02020603050405020304" pitchFamily="18" charset="0"/>
                          <a:cs typeface="Times New Roman" panose="02020603050405020304" pitchFamily="18" charset="0"/>
                        </a:rPr>
                        <a:t>Gopakumar</a:t>
                      </a:r>
                      <a:r>
                        <a:rPr lang="en-IN" dirty="0">
                          <a:latin typeface="Times New Roman" panose="02020603050405020304" pitchFamily="18" charset="0"/>
                          <a:cs typeface="Times New Roman" panose="02020603050405020304" pitchFamily="18" charset="0"/>
                        </a:rPr>
                        <a:t> GP, Swetha M, Sai Siva G and Sai Subrahmanyam GRK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In this study, we present a CNN-based approach for malaria diagnosis using a custom-built slide scanner to acquire focus stacks of blood smear images. A focus stack is a collection of images taken at different focal depths and combined to produce a single image with increased depth of field.</a:t>
                      </a: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The slide scanner used in this study is capable of acquiring high-resolution focus stacks of blood smears. The images are pre-processed to enhance contrast and remove noise before being fed into the CNN. The CNN consists of multiple convolutional and pooling layers followed by fully connected layers that classify the image into infected or uninfected categories.</a:t>
                      </a: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674281155"/>
                  </a:ext>
                </a:extLst>
              </a:tr>
            </a:tbl>
          </a:graphicData>
        </a:graphic>
      </p:graphicFrame>
    </p:spTree>
    <p:extLst>
      <p:ext uri="{BB962C8B-B14F-4D97-AF65-F5344CB8AC3E}">
        <p14:creationId xmlns:p14="http://schemas.microsoft.com/office/powerpoint/2010/main" val="254706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1685F47-783F-DB0A-8D9E-299E8CBD2249}"/>
              </a:ext>
            </a:extLst>
          </p:cNvPr>
          <p:cNvGraphicFramePr>
            <a:graphicFrameLocks noGrp="1"/>
          </p:cNvGraphicFramePr>
          <p:nvPr>
            <p:ph idx="1"/>
            <p:extLst>
              <p:ext uri="{D42A27DB-BD31-4B8C-83A1-F6EECF244321}">
                <p14:modId xmlns:p14="http://schemas.microsoft.com/office/powerpoint/2010/main" val="1569497842"/>
              </p:ext>
            </p:extLst>
          </p:nvPr>
        </p:nvGraphicFramePr>
        <p:xfrm>
          <a:off x="838200" y="1204839"/>
          <a:ext cx="10218491" cy="4902346"/>
        </p:xfrm>
        <a:graphic>
          <a:graphicData uri="http://schemas.openxmlformats.org/drawingml/2006/table">
            <a:tbl>
              <a:tblPr firstRow="1" bandRow="1">
                <a:tableStyleId>{5C22544A-7EE6-4342-B048-85BDC9FD1C3A}</a:tableStyleId>
              </a:tblPr>
              <a:tblGrid>
                <a:gridCol w="3128919">
                  <a:extLst>
                    <a:ext uri="{9D8B030D-6E8A-4147-A177-3AD203B41FA5}">
                      <a16:colId xmlns:a16="http://schemas.microsoft.com/office/drawing/2014/main" val="2665505671"/>
                    </a:ext>
                  </a:extLst>
                </a:gridCol>
                <a:gridCol w="831734">
                  <a:extLst>
                    <a:ext uri="{9D8B030D-6E8A-4147-A177-3AD203B41FA5}">
                      <a16:colId xmlns:a16="http://schemas.microsoft.com/office/drawing/2014/main" val="2915066029"/>
                    </a:ext>
                  </a:extLst>
                </a:gridCol>
                <a:gridCol w="3128919">
                  <a:extLst>
                    <a:ext uri="{9D8B030D-6E8A-4147-A177-3AD203B41FA5}">
                      <a16:colId xmlns:a16="http://schemas.microsoft.com/office/drawing/2014/main" val="1514124100"/>
                    </a:ext>
                  </a:extLst>
                </a:gridCol>
                <a:gridCol w="3128919">
                  <a:extLst>
                    <a:ext uri="{9D8B030D-6E8A-4147-A177-3AD203B41FA5}">
                      <a16:colId xmlns:a16="http://schemas.microsoft.com/office/drawing/2014/main" val="2176725209"/>
                    </a:ext>
                  </a:extLst>
                </a:gridCol>
              </a:tblGrid>
              <a:tr h="49023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Times New Roman" panose="02020603050405020304" pitchFamily="18" charset="0"/>
                          <a:cs typeface="Times New Roman" panose="02020603050405020304" pitchFamily="18" charset="0"/>
                        </a:rPr>
                        <a:t>Improving Malaria Parasite Detection from Red Blood Cell Using Deep Convolutional Neural Networks</a:t>
                      </a:r>
                      <a:endParaRPr lang="en-IN" b="0"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b="0" dirty="0">
                          <a:solidFill>
                            <a:schemeClr val="tx1"/>
                          </a:solidFill>
                        </a:rPr>
                        <a:t>2019</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dirty="0">
                          <a:solidFill>
                            <a:schemeClr val="tx1"/>
                          </a:solidFill>
                          <a:latin typeface="Times New Roman" panose="02020603050405020304" pitchFamily="18" charset="0"/>
                          <a:cs typeface="Times New Roman" panose="02020603050405020304" pitchFamily="18" charset="0"/>
                        </a:rPr>
                        <a:t>A. Rahman, H. Zunair, M. S. Rahman</a:t>
                      </a:r>
                      <a:endParaRPr lang="en-IN" b="0" dirty="0">
                        <a:solidFill>
                          <a:schemeClr val="tx1"/>
                        </a:solidFill>
                        <a:latin typeface="Times New Roman" panose="02020603050405020304" pitchFamily="18" charset="0"/>
                        <a:cs typeface="Times New Roman" panose="02020603050405020304" pitchFamily="18" charset="0"/>
                      </a:endParaRPr>
                    </a:p>
                    <a:p>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proposed method has the potential to significantly improve the accuracy and speed of malaria diagnosis, particularly in resource-limited settings where access to skilled personnel and diagnostic tools is limited. The CNN-based approach can be integrated with automated image analysis systems to provide a reliable and efficient solution for malaria diagnosis.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51226997"/>
                  </a:ext>
                </a:extLst>
              </a:tr>
            </a:tbl>
          </a:graphicData>
        </a:graphic>
      </p:graphicFrame>
    </p:spTree>
    <p:extLst>
      <p:ext uri="{BB962C8B-B14F-4D97-AF65-F5344CB8AC3E}">
        <p14:creationId xmlns:p14="http://schemas.microsoft.com/office/powerpoint/2010/main" val="2083298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FA469F4-0263-AF9B-FB78-EFB7987E979B}"/>
              </a:ext>
            </a:extLst>
          </p:cNvPr>
          <p:cNvGraphicFramePr>
            <a:graphicFrameLocks noGrp="1"/>
          </p:cNvGraphicFramePr>
          <p:nvPr>
            <p:ph idx="1"/>
            <p:extLst>
              <p:ext uri="{D42A27DB-BD31-4B8C-83A1-F6EECF244321}">
                <p14:modId xmlns:p14="http://schemas.microsoft.com/office/powerpoint/2010/main" val="4262155229"/>
              </p:ext>
            </p:extLst>
          </p:nvPr>
        </p:nvGraphicFramePr>
        <p:xfrm>
          <a:off x="653642" y="340774"/>
          <a:ext cx="10515600" cy="55473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232877678"/>
                    </a:ext>
                  </a:extLst>
                </a:gridCol>
                <a:gridCol w="2628900">
                  <a:extLst>
                    <a:ext uri="{9D8B030D-6E8A-4147-A177-3AD203B41FA5}">
                      <a16:colId xmlns:a16="http://schemas.microsoft.com/office/drawing/2014/main" val="1504484167"/>
                    </a:ext>
                  </a:extLst>
                </a:gridCol>
                <a:gridCol w="2628900">
                  <a:extLst>
                    <a:ext uri="{9D8B030D-6E8A-4147-A177-3AD203B41FA5}">
                      <a16:colId xmlns:a16="http://schemas.microsoft.com/office/drawing/2014/main" val="970735489"/>
                    </a:ext>
                  </a:extLst>
                </a:gridCol>
                <a:gridCol w="2628900">
                  <a:extLst>
                    <a:ext uri="{9D8B030D-6E8A-4147-A177-3AD203B41FA5}">
                      <a16:colId xmlns:a16="http://schemas.microsoft.com/office/drawing/2014/main" val="3239537910"/>
                    </a:ext>
                  </a:extLst>
                </a:gridCol>
              </a:tblGrid>
              <a:tr h="370840">
                <a:tc>
                  <a:txBody>
                    <a:bodyPr/>
                    <a:lstStyle/>
                    <a:p>
                      <a:r>
                        <a:rPr lang="en-US" sz="1600" b="0" dirty="0">
                          <a:solidFill>
                            <a:schemeClr val="tx1"/>
                          </a:solidFill>
                          <a:latin typeface="Times New Roman" panose="02020603050405020304" pitchFamily="18" charset="0"/>
                          <a:cs typeface="Times New Roman" panose="02020603050405020304" pitchFamily="18" charset="0"/>
                        </a:rPr>
                        <a:t>Malaria parasite detection from peripheral blood smear images using deep belief networks</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2017</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0" dirty="0" err="1">
                          <a:solidFill>
                            <a:schemeClr val="tx1"/>
                          </a:solidFill>
                          <a:latin typeface="Times New Roman" panose="02020603050405020304" pitchFamily="18" charset="0"/>
                          <a:cs typeface="Times New Roman" panose="02020603050405020304" pitchFamily="18" charset="0"/>
                        </a:rPr>
                        <a:t>Bibin</a:t>
                      </a:r>
                      <a:r>
                        <a:rPr lang="en-US" sz="1600" b="0" dirty="0">
                          <a:solidFill>
                            <a:schemeClr val="tx1"/>
                          </a:solidFill>
                          <a:latin typeface="Times New Roman" panose="02020603050405020304" pitchFamily="18" charset="0"/>
                          <a:cs typeface="Times New Roman" panose="02020603050405020304" pitchFamily="18" charset="0"/>
                        </a:rPr>
                        <a:t>, M. S. Nair, and P. </a:t>
                      </a:r>
                      <a:r>
                        <a:rPr lang="en-US" sz="1600" b="0" dirty="0" err="1">
                          <a:solidFill>
                            <a:schemeClr val="tx1"/>
                          </a:solidFill>
                          <a:latin typeface="Times New Roman" panose="02020603050405020304" pitchFamily="18" charset="0"/>
                          <a:cs typeface="Times New Roman" panose="02020603050405020304" pitchFamily="18" charset="0"/>
                        </a:rPr>
                        <a:t>Punitha</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This project proposes the introduction of the deep learning concept called the convolutional neural network and using a convolutional network finding the accuracy of the infected or not infected blood cell. So, the concept of building the scratch convolutional neural network is used in our proposed work and other convolutional neural networks</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21110159"/>
                  </a:ext>
                </a:extLst>
              </a:tr>
              <a:tr h="370840">
                <a:tc>
                  <a:txBody>
                    <a:bodyPr/>
                    <a:lstStyle/>
                    <a:p>
                      <a:r>
                        <a:rPr lang="en-US" sz="1600" b="0" dirty="0">
                          <a:solidFill>
                            <a:schemeClr val="tx1"/>
                          </a:solidFill>
                          <a:latin typeface="Times New Roman" panose="02020603050405020304" pitchFamily="18" charset="0"/>
                          <a:cs typeface="Times New Roman" panose="02020603050405020304" pitchFamily="18" charset="0"/>
                        </a:rPr>
                        <a:t>Automated image processing method for the diagnosis and classification of malaria on thin blood smears</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2019</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Nicholas E. Ross., Charles J. </a:t>
                      </a:r>
                      <a:r>
                        <a:rPr lang="en-US" sz="1600" b="0" dirty="0" err="1">
                          <a:solidFill>
                            <a:schemeClr val="tx1"/>
                          </a:solidFill>
                          <a:latin typeface="Times New Roman" panose="02020603050405020304" pitchFamily="18" charset="0"/>
                          <a:cs typeface="Times New Roman" panose="02020603050405020304" pitchFamily="18" charset="0"/>
                        </a:rPr>
                        <a:t>Pitchard</a:t>
                      </a:r>
                      <a:r>
                        <a:rPr lang="en-US" sz="1600" b="0" dirty="0">
                          <a:solidFill>
                            <a:schemeClr val="tx1"/>
                          </a:solidFill>
                          <a:latin typeface="Times New Roman" panose="02020603050405020304" pitchFamily="18" charset="0"/>
                          <a:cs typeface="Times New Roman" panose="02020603050405020304" pitchFamily="18" charset="0"/>
                        </a:rPr>
                        <a:t>., David M. Rubin and Adriano G. Duse </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He introduced the backpropagation feedforward neural network concept. The learning rate of this project was higher than the basic convolutional neural network. So, understanding the concept of the neural network used in that model</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97218665"/>
                  </a:ext>
                </a:extLst>
              </a:tr>
            </a:tbl>
          </a:graphicData>
        </a:graphic>
      </p:graphicFrame>
    </p:spTree>
    <p:extLst>
      <p:ext uri="{BB962C8B-B14F-4D97-AF65-F5344CB8AC3E}">
        <p14:creationId xmlns:p14="http://schemas.microsoft.com/office/powerpoint/2010/main" val="1492633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0D934-07A6-0D5B-B4F2-0780B2DA5B7C}"/>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Operation Process:</a:t>
            </a:r>
          </a:p>
        </p:txBody>
      </p:sp>
      <p:sp>
        <p:nvSpPr>
          <p:cNvPr id="4" name="Content Placeholder 3">
            <a:extLst>
              <a:ext uri="{FF2B5EF4-FFF2-40B4-BE49-F238E27FC236}">
                <a16:creationId xmlns:a16="http://schemas.microsoft.com/office/drawing/2014/main" id="{C7E6A034-0AF7-1248-5944-13442EC71E83}"/>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FD64635F-089D-ECD6-7C22-7C45B0596826}"/>
              </a:ext>
            </a:extLst>
          </p:cNvPr>
          <p:cNvPicPr>
            <a:picLocks noChangeAspect="1"/>
          </p:cNvPicPr>
          <p:nvPr/>
        </p:nvPicPr>
        <p:blipFill>
          <a:blip r:embed="rId2"/>
          <a:stretch>
            <a:fillRect/>
          </a:stretch>
        </p:blipFill>
        <p:spPr>
          <a:xfrm>
            <a:off x="713064" y="1425814"/>
            <a:ext cx="9692665" cy="5150959"/>
          </a:xfrm>
          <a:prstGeom prst="rect">
            <a:avLst/>
          </a:prstGeom>
        </p:spPr>
      </p:pic>
    </p:spTree>
    <p:extLst>
      <p:ext uri="{BB962C8B-B14F-4D97-AF65-F5344CB8AC3E}">
        <p14:creationId xmlns:p14="http://schemas.microsoft.com/office/powerpoint/2010/main" val="86920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633E-90FF-0405-987E-F97714779E53}"/>
              </a:ext>
            </a:extLst>
          </p:cNvPr>
          <p:cNvSpPr>
            <a:spLocks noGrp="1"/>
          </p:cNvSpPr>
          <p:nvPr>
            <p:ph type="title"/>
          </p:nvPr>
        </p:nvSpPr>
        <p:spPr>
          <a:xfrm>
            <a:off x="838200" y="365126"/>
            <a:ext cx="10515600" cy="673966"/>
          </a:xfrm>
        </p:spPr>
        <p:txBody>
          <a:bodyPr>
            <a:normAutofit/>
          </a:bodyPr>
          <a:lstStyle/>
          <a:p>
            <a:r>
              <a:rPr lang="en-US" sz="2800" b="1" dirty="0">
                <a:latin typeface="Times New Roman" panose="02020603050405020304" pitchFamily="18" charset="0"/>
                <a:cs typeface="Times New Roman" panose="02020603050405020304" pitchFamily="18" charset="0"/>
              </a:rPr>
              <a:t>PROCESS FLOW &amp; ALGORITHM:</a:t>
            </a:r>
          </a:p>
        </p:txBody>
      </p:sp>
      <p:sp>
        <p:nvSpPr>
          <p:cNvPr id="3" name="Content Placeholder 2">
            <a:extLst>
              <a:ext uri="{FF2B5EF4-FFF2-40B4-BE49-F238E27FC236}">
                <a16:creationId xmlns:a16="http://schemas.microsoft.com/office/drawing/2014/main" id="{9D751EC0-16A1-F920-E31F-9E3D012D8007}"/>
              </a:ext>
            </a:extLst>
          </p:cNvPr>
          <p:cNvSpPr>
            <a:spLocks noGrp="1"/>
          </p:cNvSpPr>
          <p:nvPr>
            <p:ph idx="1"/>
          </p:nvPr>
        </p:nvSpPr>
        <p:spPr>
          <a:xfrm>
            <a:off x="838200" y="1155469"/>
            <a:ext cx="10350731" cy="5021494"/>
          </a:xfrm>
        </p:spPr>
        <p:txBody>
          <a:bodyPr>
            <a:normAutofit fontScale="62500" lnSpcReduction="20000"/>
          </a:bodyPr>
          <a:lstStyle/>
          <a:p>
            <a:r>
              <a:rPr lang="en-US" sz="2400" dirty="0"/>
              <a:t>Step 1: Gather the data elements and combine them into a file </a:t>
            </a:r>
          </a:p>
          <a:p>
            <a:r>
              <a:rPr lang="en-US" sz="2400" dirty="0"/>
              <a:t>system for simple transportation.</a:t>
            </a:r>
          </a:p>
          <a:p>
            <a:r>
              <a:rPr lang="en-US" sz="2400" dirty="0"/>
              <a:t>Step 2: Data Augmentation is performed with the batch size of </a:t>
            </a:r>
          </a:p>
          <a:p>
            <a:r>
              <a:rPr lang="en-US" sz="2400" dirty="0"/>
              <a:t>64.</a:t>
            </a:r>
          </a:p>
          <a:p>
            <a:r>
              <a:rPr lang="en-US" sz="2400" dirty="0"/>
              <a:t>Step 3: Build the Basic CNN model from scratch, which is </a:t>
            </a:r>
          </a:p>
          <a:p>
            <a:r>
              <a:rPr lang="en-US" sz="2400" dirty="0"/>
              <a:t>made up of CNN layers and a fully - connected dense layer, </a:t>
            </a:r>
          </a:p>
          <a:p>
            <a:r>
              <a:rPr lang="en-US" sz="2400" dirty="0"/>
              <a:t>once construction is accomplished then fit the model.</a:t>
            </a:r>
          </a:p>
          <a:p>
            <a:r>
              <a:rPr lang="en-US" sz="2400" dirty="0"/>
              <a:t>Step 6: Proceed to utilize the Tensor Flow and </a:t>
            </a:r>
            <a:r>
              <a:rPr lang="en-US" sz="2400" dirty="0" err="1"/>
              <a:t>Keras</a:t>
            </a:r>
            <a:r>
              <a:rPr lang="en-US" sz="2400" dirty="0"/>
              <a:t> package </a:t>
            </a:r>
          </a:p>
          <a:p>
            <a:r>
              <a:rPr lang="en-US" sz="2400" dirty="0"/>
              <a:t>to run the model after inputting the images.</a:t>
            </a:r>
          </a:p>
          <a:p>
            <a:r>
              <a:rPr lang="en-US" sz="2400" dirty="0"/>
              <a:t>Step 7: Use Epoch = (number of iterations * batch size) / total </a:t>
            </a:r>
          </a:p>
          <a:p>
            <a:r>
              <a:rPr lang="en-US" sz="2400" dirty="0"/>
              <a:t>number of images in training.</a:t>
            </a:r>
          </a:p>
          <a:p>
            <a:r>
              <a:rPr lang="en-US" sz="2400" dirty="0"/>
              <a:t>Step 8: Perform visualization and Performance metrics</a:t>
            </a:r>
          </a:p>
          <a:p>
            <a:r>
              <a:rPr lang="en-US" sz="2400" dirty="0"/>
              <a:t>analysis.</a:t>
            </a:r>
          </a:p>
          <a:p>
            <a:r>
              <a:rPr lang="en-US" sz="2400" dirty="0"/>
              <a:t>Step 9: Check the accuracy, if it is not sufficient improve the </a:t>
            </a:r>
          </a:p>
          <a:p>
            <a:r>
              <a:rPr lang="en-US" sz="2400" dirty="0"/>
              <a:t>model by tuning hyperparameters etc.</a:t>
            </a:r>
          </a:p>
          <a:p>
            <a:r>
              <a:rPr lang="en-US" sz="2400" dirty="0"/>
              <a:t>Step 10: Finally, the optimized model is implied for</a:t>
            </a:r>
          </a:p>
          <a:p>
            <a:r>
              <a:rPr lang="en-US" sz="2400" dirty="0"/>
              <a:t>prediction.</a:t>
            </a:r>
          </a:p>
          <a:p>
            <a:endParaRPr lang="en-US" sz="2400" dirty="0"/>
          </a:p>
          <a:p>
            <a:endParaRPr lang="en-US" sz="2400" dirty="0"/>
          </a:p>
          <a:p>
            <a:endParaRPr lang="en-US" sz="2400" dirty="0"/>
          </a:p>
        </p:txBody>
      </p:sp>
    </p:spTree>
    <p:extLst>
      <p:ext uri="{BB962C8B-B14F-4D97-AF65-F5344CB8AC3E}">
        <p14:creationId xmlns:p14="http://schemas.microsoft.com/office/powerpoint/2010/main" val="3360404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1586</TotalTime>
  <Words>977</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Inter</vt:lpstr>
      <vt:lpstr>Times New Roman</vt:lpstr>
      <vt:lpstr>Office Theme</vt:lpstr>
      <vt:lpstr>DETECTION OF MALARIAL INFECTED CELLS USING CONVOLUTIONAL  NEURAL NETWORKS</vt:lpstr>
      <vt:lpstr>Motive:</vt:lpstr>
      <vt:lpstr>Objective:</vt:lpstr>
      <vt:lpstr>DATASET:</vt:lpstr>
      <vt:lpstr>LITERATURE REVIEW :</vt:lpstr>
      <vt:lpstr>PowerPoint Presentation</vt:lpstr>
      <vt:lpstr>PowerPoint Presentation</vt:lpstr>
      <vt:lpstr>Operation Process:</vt:lpstr>
      <vt:lpstr>PROCESS FLOW &amp; ALGORITHM:</vt:lpstr>
      <vt:lpstr>Model Architecture :</vt:lpstr>
      <vt:lpstr>Accuracy during Training:</vt:lpstr>
      <vt:lpstr>Accuracy &amp; Loss Graph</vt:lpstr>
      <vt:lpstr>Prediction with model :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BALAKUMARAN M</dc:creator>
  <cp:lastModifiedBy>GOKUL K S</cp:lastModifiedBy>
  <cp:revision>28</cp:revision>
  <dcterms:created xsi:type="dcterms:W3CDTF">2022-12-08T13:15:24Z</dcterms:created>
  <dcterms:modified xsi:type="dcterms:W3CDTF">2024-01-12T16:36:50Z</dcterms:modified>
</cp:coreProperties>
</file>