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98" r:id="rId4"/>
    <p:sldId id="301" r:id="rId5"/>
    <p:sldId id="258" r:id="rId6"/>
    <p:sldId id="259" r:id="rId7"/>
    <p:sldId id="260" r:id="rId8"/>
    <p:sldId id="261" r:id="rId9"/>
    <p:sldId id="262" r:id="rId10"/>
    <p:sldId id="263" r:id="rId11"/>
    <p:sldId id="265" r:id="rId12"/>
    <p:sldId id="266" r:id="rId13"/>
    <p:sldId id="293" r:id="rId14"/>
    <p:sldId id="264" r:id="rId15"/>
    <p:sldId id="295" r:id="rId16"/>
    <p:sldId id="267" r:id="rId17"/>
    <p:sldId id="268" r:id="rId18"/>
    <p:sldId id="296" r:id="rId19"/>
    <p:sldId id="311" r:id="rId20"/>
    <p:sldId id="309" r:id="rId21"/>
    <p:sldId id="269" r:id="rId22"/>
    <p:sldId id="270" r:id="rId23"/>
    <p:sldId id="310" r:id="rId24"/>
    <p:sldId id="312" r:id="rId25"/>
    <p:sldId id="272" r:id="rId26"/>
    <p:sldId id="302" r:id="rId27"/>
    <p:sldId id="273" r:id="rId28"/>
    <p:sldId id="274" r:id="rId29"/>
    <p:sldId id="275" r:id="rId30"/>
    <p:sldId id="276" r:id="rId31"/>
    <p:sldId id="281" r:id="rId32"/>
    <p:sldId id="283" r:id="rId33"/>
    <p:sldId id="282" r:id="rId34"/>
    <p:sldId id="303" r:id="rId35"/>
    <p:sldId id="277" r:id="rId36"/>
    <p:sldId id="300" r:id="rId37"/>
    <p:sldId id="278" r:id="rId38"/>
    <p:sldId id="279" r:id="rId39"/>
    <p:sldId id="280" r:id="rId40"/>
    <p:sldId id="291" r:id="rId41"/>
    <p:sldId id="284" r:id="rId42"/>
    <p:sldId id="285" r:id="rId43"/>
    <p:sldId id="286" r:id="rId44"/>
    <p:sldId id="287" r:id="rId45"/>
    <p:sldId id="294" r:id="rId46"/>
    <p:sldId id="288" r:id="rId47"/>
    <p:sldId id="289" r:id="rId48"/>
    <p:sldId id="290" r:id="rId49"/>
    <p:sldId id="297" r:id="rId50"/>
    <p:sldId id="299" r:id="rId51"/>
    <p:sldId id="304" r:id="rId52"/>
    <p:sldId id="305" r:id="rId53"/>
    <p:sldId id="306" r:id="rId54"/>
    <p:sldId id="308" r:id="rId55"/>
    <p:sldId id="31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75686" autoAdjust="0"/>
  </p:normalViewPr>
  <p:slideViewPr>
    <p:cSldViewPr snapToGrid="0">
      <p:cViewPr varScale="1">
        <p:scale>
          <a:sx n="82" d="100"/>
          <a:sy n="82" d="100"/>
        </p:scale>
        <p:origin x="6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D4E127-E7B4-4823-BDBD-A029B61F41DF}" type="doc">
      <dgm:prSet loTypeId="urn:microsoft.com/office/officeart/2009/3/layout/StepUpProcess" loCatId="process" qsTypeId="urn:microsoft.com/office/officeart/2005/8/quickstyle/simple1" qsCatId="simple" csTypeId="urn:microsoft.com/office/officeart/2005/8/colors/accent1_2" csCatId="accent1" phldr="1"/>
      <dgm:spPr/>
    </dgm:pt>
    <dgm:pt modelId="{788F1ED8-61C2-4BAC-AB29-DD88FBACD023}">
      <dgm:prSet phldrT="[Text]"/>
      <dgm:spPr/>
      <dgm:t>
        <a:bodyPr/>
        <a:lstStyle/>
        <a:p>
          <a:r>
            <a:rPr lang="en-IN" b="1" i="0"/>
            <a:t>Perception</a:t>
          </a:r>
          <a:endParaRPr lang="en-IN" dirty="0"/>
        </a:p>
      </dgm:t>
    </dgm:pt>
    <dgm:pt modelId="{AECC767A-BB7B-4993-9288-A798FC757836}" type="parTrans" cxnId="{DFCCD596-51CC-4951-AB33-CD165B8DB423}">
      <dgm:prSet/>
      <dgm:spPr/>
      <dgm:t>
        <a:bodyPr/>
        <a:lstStyle/>
        <a:p>
          <a:endParaRPr lang="en-IN"/>
        </a:p>
      </dgm:t>
    </dgm:pt>
    <dgm:pt modelId="{7D017A7B-8E84-4685-98F6-F5E989166F02}" type="sibTrans" cxnId="{DFCCD596-51CC-4951-AB33-CD165B8DB423}">
      <dgm:prSet/>
      <dgm:spPr/>
      <dgm:t>
        <a:bodyPr/>
        <a:lstStyle/>
        <a:p>
          <a:endParaRPr lang="en-IN"/>
        </a:p>
      </dgm:t>
    </dgm:pt>
    <dgm:pt modelId="{6249AF9C-9179-4595-A239-2D477C8A997A}">
      <dgm:prSet phldrT="[Text]"/>
      <dgm:spPr/>
      <dgm:t>
        <a:bodyPr/>
        <a:lstStyle/>
        <a:p>
          <a:r>
            <a:rPr lang="en-IN" b="1" i="0"/>
            <a:t>Decision</a:t>
          </a:r>
          <a:endParaRPr lang="en-IN" dirty="0"/>
        </a:p>
      </dgm:t>
    </dgm:pt>
    <dgm:pt modelId="{33E3FA04-EABE-456E-9C5E-A46A67B722C7}" type="parTrans" cxnId="{72EF3F25-6705-4151-A9E0-D088C6763AF2}">
      <dgm:prSet/>
      <dgm:spPr/>
      <dgm:t>
        <a:bodyPr/>
        <a:lstStyle/>
        <a:p>
          <a:endParaRPr lang="en-IN"/>
        </a:p>
      </dgm:t>
    </dgm:pt>
    <dgm:pt modelId="{6A0DF8D9-D317-4C62-875D-3F6AA2ED2071}" type="sibTrans" cxnId="{72EF3F25-6705-4151-A9E0-D088C6763AF2}">
      <dgm:prSet/>
      <dgm:spPr/>
      <dgm:t>
        <a:bodyPr/>
        <a:lstStyle/>
        <a:p>
          <a:endParaRPr lang="en-IN"/>
        </a:p>
      </dgm:t>
    </dgm:pt>
    <dgm:pt modelId="{13B7814D-66EE-4A07-B613-917F64433B0F}">
      <dgm:prSet phldrT="[Text]"/>
      <dgm:spPr/>
      <dgm:t>
        <a:bodyPr/>
        <a:lstStyle/>
        <a:p>
          <a:r>
            <a:rPr lang="en-IN" b="1" i="0"/>
            <a:t>Actuation</a:t>
          </a:r>
          <a:endParaRPr lang="en-IN" dirty="0"/>
        </a:p>
      </dgm:t>
    </dgm:pt>
    <dgm:pt modelId="{D7413EC6-2087-4CF2-BF35-0A7BA0BB4A79}" type="parTrans" cxnId="{D32353B1-08FA-41F0-BFB0-6B5708672FB6}">
      <dgm:prSet/>
      <dgm:spPr/>
      <dgm:t>
        <a:bodyPr/>
        <a:lstStyle/>
        <a:p>
          <a:endParaRPr lang="en-IN"/>
        </a:p>
      </dgm:t>
    </dgm:pt>
    <dgm:pt modelId="{07613FA5-0218-4A29-BCFB-FD6B64F0B025}" type="sibTrans" cxnId="{D32353B1-08FA-41F0-BFB0-6B5708672FB6}">
      <dgm:prSet/>
      <dgm:spPr/>
      <dgm:t>
        <a:bodyPr/>
        <a:lstStyle/>
        <a:p>
          <a:endParaRPr lang="en-IN"/>
        </a:p>
      </dgm:t>
    </dgm:pt>
    <dgm:pt modelId="{9DB3EF37-0301-4CD1-B3F6-AB3F3C3007C2}" type="pres">
      <dgm:prSet presAssocID="{07D4E127-E7B4-4823-BDBD-A029B61F41DF}" presName="rootnode" presStyleCnt="0">
        <dgm:presLayoutVars>
          <dgm:chMax/>
          <dgm:chPref/>
          <dgm:dir/>
          <dgm:animLvl val="lvl"/>
        </dgm:presLayoutVars>
      </dgm:prSet>
      <dgm:spPr/>
    </dgm:pt>
    <dgm:pt modelId="{0446944A-8471-47AB-8923-9987590BE1D3}" type="pres">
      <dgm:prSet presAssocID="{788F1ED8-61C2-4BAC-AB29-DD88FBACD023}" presName="composite" presStyleCnt="0"/>
      <dgm:spPr/>
    </dgm:pt>
    <dgm:pt modelId="{13919411-066F-4608-AC6E-66019BAF255A}" type="pres">
      <dgm:prSet presAssocID="{788F1ED8-61C2-4BAC-AB29-DD88FBACD023}" presName="LShape" presStyleLbl="alignNode1" presStyleIdx="0" presStyleCnt="5"/>
      <dgm:spPr/>
    </dgm:pt>
    <dgm:pt modelId="{D6A9B20B-BE4F-4B6B-A790-25AB55154DD7}" type="pres">
      <dgm:prSet presAssocID="{788F1ED8-61C2-4BAC-AB29-DD88FBACD023}" presName="ParentText" presStyleLbl="revTx" presStyleIdx="0" presStyleCnt="3">
        <dgm:presLayoutVars>
          <dgm:chMax val="0"/>
          <dgm:chPref val="0"/>
          <dgm:bulletEnabled val="1"/>
        </dgm:presLayoutVars>
      </dgm:prSet>
      <dgm:spPr/>
    </dgm:pt>
    <dgm:pt modelId="{E17D62FD-BCE8-456D-8614-00E1B6EEAD09}" type="pres">
      <dgm:prSet presAssocID="{788F1ED8-61C2-4BAC-AB29-DD88FBACD023}" presName="Triangle" presStyleLbl="alignNode1" presStyleIdx="1" presStyleCnt="5"/>
      <dgm:spPr/>
    </dgm:pt>
    <dgm:pt modelId="{A810F70F-1A93-4AE0-A791-49A42679AB7C}" type="pres">
      <dgm:prSet presAssocID="{7D017A7B-8E84-4685-98F6-F5E989166F02}" presName="sibTrans" presStyleCnt="0"/>
      <dgm:spPr/>
    </dgm:pt>
    <dgm:pt modelId="{B62D2E3D-7422-46B9-88EA-E8C804B339B0}" type="pres">
      <dgm:prSet presAssocID="{7D017A7B-8E84-4685-98F6-F5E989166F02}" presName="space" presStyleCnt="0"/>
      <dgm:spPr/>
    </dgm:pt>
    <dgm:pt modelId="{D6DFCB84-7BBF-4F34-A5BD-9C46E985E091}" type="pres">
      <dgm:prSet presAssocID="{6249AF9C-9179-4595-A239-2D477C8A997A}" presName="composite" presStyleCnt="0"/>
      <dgm:spPr/>
    </dgm:pt>
    <dgm:pt modelId="{265C6AFA-2D2F-4D8D-BD1A-41688CDDD3EE}" type="pres">
      <dgm:prSet presAssocID="{6249AF9C-9179-4595-A239-2D477C8A997A}" presName="LShape" presStyleLbl="alignNode1" presStyleIdx="2" presStyleCnt="5"/>
      <dgm:spPr/>
    </dgm:pt>
    <dgm:pt modelId="{63CA955A-BD8B-4EFB-8143-CD140171CC93}" type="pres">
      <dgm:prSet presAssocID="{6249AF9C-9179-4595-A239-2D477C8A997A}" presName="ParentText" presStyleLbl="revTx" presStyleIdx="1" presStyleCnt="3">
        <dgm:presLayoutVars>
          <dgm:chMax val="0"/>
          <dgm:chPref val="0"/>
          <dgm:bulletEnabled val="1"/>
        </dgm:presLayoutVars>
      </dgm:prSet>
      <dgm:spPr/>
    </dgm:pt>
    <dgm:pt modelId="{0729C0CD-B8DC-4FD8-BA1B-933B8C4C65A2}" type="pres">
      <dgm:prSet presAssocID="{6249AF9C-9179-4595-A239-2D477C8A997A}" presName="Triangle" presStyleLbl="alignNode1" presStyleIdx="3" presStyleCnt="5"/>
      <dgm:spPr/>
    </dgm:pt>
    <dgm:pt modelId="{07D9A384-344B-4F13-8A00-A8D9E84A0337}" type="pres">
      <dgm:prSet presAssocID="{6A0DF8D9-D317-4C62-875D-3F6AA2ED2071}" presName="sibTrans" presStyleCnt="0"/>
      <dgm:spPr/>
    </dgm:pt>
    <dgm:pt modelId="{6503AE74-1804-470F-B652-16FF4E8D9FD5}" type="pres">
      <dgm:prSet presAssocID="{6A0DF8D9-D317-4C62-875D-3F6AA2ED2071}" presName="space" presStyleCnt="0"/>
      <dgm:spPr/>
    </dgm:pt>
    <dgm:pt modelId="{69145269-801D-434D-8C89-A5012D622D85}" type="pres">
      <dgm:prSet presAssocID="{13B7814D-66EE-4A07-B613-917F64433B0F}" presName="composite" presStyleCnt="0"/>
      <dgm:spPr/>
    </dgm:pt>
    <dgm:pt modelId="{73D0B9CA-0359-4722-A626-BA3E574B9CF1}" type="pres">
      <dgm:prSet presAssocID="{13B7814D-66EE-4A07-B613-917F64433B0F}" presName="LShape" presStyleLbl="alignNode1" presStyleIdx="4" presStyleCnt="5"/>
      <dgm:spPr/>
    </dgm:pt>
    <dgm:pt modelId="{DF0F1BB2-EC25-468F-A393-4E40061518DF}" type="pres">
      <dgm:prSet presAssocID="{13B7814D-66EE-4A07-B613-917F64433B0F}" presName="ParentText" presStyleLbl="revTx" presStyleIdx="2" presStyleCnt="3">
        <dgm:presLayoutVars>
          <dgm:chMax val="0"/>
          <dgm:chPref val="0"/>
          <dgm:bulletEnabled val="1"/>
        </dgm:presLayoutVars>
      </dgm:prSet>
      <dgm:spPr/>
    </dgm:pt>
  </dgm:ptLst>
  <dgm:cxnLst>
    <dgm:cxn modelId="{72EF3F25-6705-4151-A9E0-D088C6763AF2}" srcId="{07D4E127-E7B4-4823-BDBD-A029B61F41DF}" destId="{6249AF9C-9179-4595-A239-2D477C8A997A}" srcOrd="1" destOrd="0" parTransId="{33E3FA04-EABE-456E-9C5E-A46A67B722C7}" sibTransId="{6A0DF8D9-D317-4C62-875D-3F6AA2ED2071}"/>
    <dgm:cxn modelId="{3C2BF729-0941-4639-A3A2-A1485B2B4BC4}" type="presOf" srcId="{6249AF9C-9179-4595-A239-2D477C8A997A}" destId="{63CA955A-BD8B-4EFB-8143-CD140171CC93}" srcOrd="0" destOrd="0" presId="urn:microsoft.com/office/officeart/2009/3/layout/StepUpProcess"/>
    <dgm:cxn modelId="{2CFB2B5A-2303-4F9E-A2A6-26887FA20AA0}" type="presOf" srcId="{788F1ED8-61C2-4BAC-AB29-DD88FBACD023}" destId="{D6A9B20B-BE4F-4B6B-A790-25AB55154DD7}" srcOrd="0" destOrd="0" presId="urn:microsoft.com/office/officeart/2009/3/layout/StepUpProcess"/>
    <dgm:cxn modelId="{DFCCD596-51CC-4951-AB33-CD165B8DB423}" srcId="{07D4E127-E7B4-4823-BDBD-A029B61F41DF}" destId="{788F1ED8-61C2-4BAC-AB29-DD88FBACD023}" srcOrd="0" destOrd="0" parTransId="{AECC767A-BB7B-4993-9288-A798FC757836}" sibTransId="{7D017A7B-8E84-4685-98F6-F5E989166F02}"/>
    <dgm:cxn modelId="{D32353B1-08FA-41F0-BFB0-6B5708672FB6}" srcId="{07D4E127-E7B4-4823-BDBD-A029B61F41DF}" destId="{13B7814D-66EE-4A07-B613-917F64433B0F}" srcOrd="2" destOrd="0" parTransId="{D7413EC6-2087-4CF2-BF35-0A7BA0BB4A79}" sibTransId="{07613FA5-0218-4A29-BCFB-FD6B64F0B025}"/>
    <dgm:cxn modelId="{1D6AE8CE-B350-46DA-95C0-89641A9C55B9}" type="presOf" srcId="{13B7814D-66EE-4A07-B613-917F64433B0F}" destId="{DF0F1BB2-EC25-468F-A393-4E40061518DF}" srcOrd="0" destOrd="0" presId="urn:microsoft.com/office/officeart/2009/3/layout/StepUpProcess"/>
    <dgm:cxn modelId="{41AE4ADE-DD28-4F43-9352-F2000597038F}" type="presOf" srcId="{07D4E127-E7B4-4823-BDBD-A029B61F41DF}" destId="{9DB3EF37-0301-4CD1-B3F6-AB3F3C3007C2}" srcOrd="0" destOrd="0" presId="urn:microsoft.com/office/officeart/2009/3/layout/StepUpProcess"/>
    <dgm:cxn modelId="{4F013723-D941-4094-B763-0FEC70444538}" type="presParOf" srcId="{9DB3EF37-0301-4CD1-B3F6-AB3F3C3007C2}" destId="{0446944A-8471-47AB-8923-9987590BE1D3}" srcOrd="0" destOrd="0" presId="urn:microsoft.com/office/officeart/2009/3/layout/StepUpProcess"/>
    <dgm:cxn modelId="{B101052A-9A3E-4598-B637-8B4AB32F5E7C}" type="presParOf" srcId="{0446944A-8471-47AB-8923-9987590BE1D3}" destId="{13919411-066F-4608-AC6E-66019BAF255A}" srcOrd="0" destOrd="0" presId="urn:microsoft.com/office/officeart/2009/3/layout/StepUpProcess"/>
    <dgm:cxn modelId="{57993A0E-DBB4-410D-8FC9-86B46B1FDC57}" type="presParOf" srcId="{0446944A-8471-47AB-8923-9987590BE1D3}" destId="{D6A9B20B-BE4F-4B6B-A790-25AB55154DD7}" srcOrd="1" destOrd="0" presId="urn:microsoft.com/office/officeart/2009/3/layout/StepUpProcess"/>
    <dgm:cxn modelId="{5EF48E15-05A7-47A7-8A70-F0D89879C51C}" type="presParOf" srcId="{0446944A-8471-47AB-8923-9987590BE1D3}" destId="{E17D62FD-BCE8-456D-8614-00E1B6EEAD09}" srcOrd="2" destOrd="0" presId="urn:microsoft.com/office/officeart/2009/3/layout/StepUpProcess"/>
    <dgm:cxn modelId="{602B88B8-2DD0-484B-A39A-CEA8042096EA}" type="presParOf" srcId="{9DB3EF37-0301-4CD1-B3F6-AB3F3C3007C2}" destId="{A810F70F-1A93-4AE0-A791-49A42679AB7C}" srcOrd="1" destOrd="0" presId="urn:microsoft.com/office/officeart/2009/3/layout/StepUpProcess"/>
    <dgm:cxn modelId="{4D64018E-D82B-4104-B452-2BF45DED5B02}" type="presParOf" srcId="{A810F70F-1A93-4AE0-A791-49A42679AB7C}" destId="{B62D2E3D-7422-46B9-88EA-E8C804B339B0}" srcOrd="0" destOrd="0" presId="urn:microsoft.com/office/officeart/2009/3/layout/StepUpProcess"/>
    <dgm:cxn modelId="{D52627F1-B655-411F-8F74-EF1C3D850ECF}" type="presParOf" srcId="{9DB3EF37-0301-4CD1-B3F6-AB3F3C3007C2}" destId="{D6DFCB84-7BBF-4F34-A5BD-9C46E985E091}" srcOrd="2" destOrd="0" presId="urn:microsoft.com/office/officeart/2009/3/layout/StepUpProcess"/>
    <dgm:cxn modelId="{AD7F08AE-20E2-465B-8C45-E5304EF165CE}" type="presParOf" srcId="{D6DFCB84-7BBF-4F34-A5BD-9C46E985E091}" destId="{265C6AFA-2D2F-4D8D-BD1A-41688CDDD3EE}" srcOrd="0" destOrd="0" presId="urn:microsoft.com/office/officeart/2009/3/layout/StepUpProcess"/>
    <dgm:cxn modelId="{AB77AEEB-F870-4790-849B-D371C6262272}" type="presParOf" srcId="{D6DFCB84-7BBF-4F34-A5BD-9C46E985E091}" destId="{63CA955A-BD8B-4EFB-8143-CD140171CC93}" srcOrd="1" destOrd="0" presId="urn:microsoft.com/office/officeart/2009/3/layout/StepUpProcess"/>
    <dgm:cxn modelId="{DE8CFD7C-CA97-4C8B-B15D-7F2D279C0235}" type="presParOf" srcId="{D6DFCB84-7BBF-4F34-A5BD-9C46E985E091}" destId="{0729C0CD-B8DC-4FD8-BA1B-933B8C4C65A2}" srcOrd="2" destOrd="0" presId="urn:microsoft.com/office/officeart/2009/3/layout/StepUpProcess"/>
    <dgm:cxn modelId="{8C4D990D-C824-440D-A7CE-2AC5587A4F71}" type="presParOf" srcId="{9DB3EF37-0301-4CD1-B3F6-AB3F3C3007C2}" destId="{07D9A384-344B-4F13-8A00-A8D9E84A0337}" srcOrd="3" destOrd="0" presId="urn:microsoft.com/office/officeart/2009/3/layout/StepUpProcess"/>
    <dgm:cxn modelId="{B810184E-7CC8-4F5C-AB23-8F2D2057BE8F}" type="presParOf" srcId="{07D9A384-344B-4F13-8A00-A8D9E84A0337}" destId="{6503AE74-1804-470F-B652-16FF4E8D9FD5}" srcOrd="0" destOrd="0" presId="urn:microsoft.com/office/officeart/2009/3/layout/StepUpProcess"/>
    <dgm:cxn modelId="{0CB51E70-44F9-4482-A99D-5BF2C347DFDB}" type="presParOf" srcId="{9DB3EF37-0301-4CD1-B3F6-AB3F3C3007C2}" destId="{69145269-801D-434D-8C89-A5012D622D85}" srcOrd="4" destOrd="0" presId="urn:microsoft.com/office/officeart/2009/3/layout/StepUpProcess"/>
    <dgm:cxn modelId="{189B819C-0518-4261-A832-7A021E780928}" type="presParOf" srcId="{69145269-801D-434D-8C89-A5012D622D85}" destId="{73D0B9CA-0359-4722-A626-BA3E574B9CF1}" srcOrd="0" destOrd="0" presId="urn:microsoft.com/office/officeart/2009/3/layout/StepUpProcess"/>
    <dgm:cxn modelId="{E5328473-DD41-4467-8D76-4734946ADF42}" type="presParOf" srcId="{69145269-801D-434D-8C89-A5012D622D85}" destId="{DF0F1BB2-EC25-468F-A393-4E40061518DF}"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19411-066F-4608-AC6E-66019BAF255A}">
      <dsp:nvSpPr>
        <dsp:cNvPr id="0" name=""/>
        <dsp:cNvSpPr/>
      </dsp:nvSpPr>
      <dsp:spPr>
        <a:xfrm rot="5400000">
          <a:off x="321523" y="1260851"/>
          <a:ext cx="956224" cy="159113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9B20B-BE4F-4B6B-A790-25AB55154DD7}">
      <dsp:nvSpPr>
        <dsp:cNvPr id="0" name=""/>
        <dsp:cNvSpPr/>
      </dsp:nvSpPr>
      <dsp:spPr>
        <a:xfrm>
          <a:off x="161905" y="1736258"/>
          <a:ext cx="1436486" cy="125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b="1" i="0" kern="1200"/>
            <a:t>Perception</a:t>
          </a:r>
          <a:endParaRPr lang="en-IN" sz="2200" kern="1200" dirty="0"/>
        </a:p>
      </dsp:txBody>
      <dsp:txXfrm>
        <a:off x="161905" y="1736258"/>
        <a:ext cx="1436486" cy="1259164"/>
      </dsp:txXfrm>
    </dsp:sp>
    <dsp:sp modelId="{E17D62FD-BCE8-456D-8614-00E1B6EEAD09}">
      <dsp:nvSpPr>
        <dsp:cNvPr id="0" name=""/>
        <dsp:cNvSpPr/>
      </dsp:nvSpPr>
      <dsp:spPr>
        <a:xfrm>
          <a:off x="1327356" y="1143710"/>
          <a:ext cx="271035" cy="271035"/>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5C6AFA-2D2F-4D8D-BD1A-41688CDDD3EE}">
      <dsp:nvSpPr>
        <dsp:cNvPr id="0" name=""/>
        <dsp:cNvSpPr/>
      </dsp:nvSpPr>
      <dsp:spPr>
        <a:xfrm rot="5400000">
          <a:off x="2080063" y="825699"/>
          <a:ext cx="956224" cy="159113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A955A-BD8B-4EFB-8143-CD140171CC93}">
      <dsp:nvSpPr>
        <dsp:cNvPr id="0" name=""/>
        <dsp:cNvSpPr/>
      </dsp:nvSpPr>
      <dsp:spPr>
        <a:xfrm>
          <a:off x="1920445" y="1301106"/>
          <a:ext cx="1436486" cy="125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b="1" i="0" kern="1200"/>
            <a:t>Decision</a:t>
          </a:r>
          <a:endParaRPr lang="en-IN" sz="2200" kern="1200" dirty="0"/>
        </a:p>
      </dsp:txBody>
      <dsp:txXfrm>
        <a:off x="1920445" y="1301106"/>
        <a:ext cx="1436486" cy="1259164"/>
      </dsp:txXfrm>
    </dsp:sp>
    <dsp:sp modelId="{0729C0CD-B8DC-4FD8-BA1B-933B8C4C65A2}">
      <dsp:nvSpPr>
        <dsp:cNvPr id="0" name=""/>
        <dsp:cNvSpPr/>
      </dsp:nvSpPr>
      <dsp:spPr>
        <a:xfrm>
          <a:off x="3085897" y="708557"/>
          <a:ext cx="271035" cy="271035"/>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D0B9CA-0359-4722-A626-BA3E574B9CF1}">
      <dsp:nvSpPr>
        <dsp:cNvPr id="0" name=""/>
        <dsp:cNvSpPr/>
      </dsp:nvSpPr>
      <dsp:spPr>
        <a:xfrm rot="5400000">
          <a:off x="3838603" y="390546"/>
          <a:ext cx="956224" cy="159113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0F1BB2-EC25-468F-A393-4E40061518DF}">
      <dsp:nvSpPr>
        <dsp:cNvPr id="0" name=""/>
        <dsp:cNvSpPr/>
      </dsp:nvSpPr>
      <dsp:spPr>
        <a:xfrm>
          <a:off x="3678986" y="865953"/>
          <a:ext cx="1436486" cy="125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b="1" i="0" kern="1200"/>
            <a:t>Actuation</a:t>
          </a:r>
          <a:endParaRPr lang="en-IN" sz="2200" kern="1200" dirty="0"/>
        </a:p>
      </dsp:txBody>
      <dsp:txXfrm>
        <a:off x="3678986" y="865953"/>
        <a:ext cx="1436486" cy="1259164"/>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4E84A-BF23-4FB2-A76C-DB8F7B060834}" type="datetimeFigureOut">
              <a:rPr lang="en-IN" smtClean="0"/>
              <a:t>24-02-2022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95ECD-93AD-46E5-A884-33EC80667624}" type="slidenum">
              <a:rPr lang="en-IN" smtClean="0"/>
              <a:t>‹#›</a:t>
            </a:fld>
            <a:endParaRPr lang="en-IN"/>
          </a:p>
        </p:txBody>
      </p:sp>
    </p:spTree>
    <p:extLst>
      <p:ext uri="{BB962C8B-B14F-4D97-AF65-F5344CB8AC3E}">
        <p14:creationId xmlns:p14="http://schemas.microsoft.com/office/powerpoint/2010/main" val="2609415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C090-3F1E-4DC0-8F9A-77F7AF29B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7FB349-502D-4C33-AA63-D3FD6C4C5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A0A574-0709-4532-B13B-BB2792682D7F}"/>
              </a:ext>
            </a:extLst>
          </p:cNvPr>
          <p:cNvSpPr>
            <a:spLocks noGrp="1"/>
          </p:cNvSpPr>
          <p:nvPr>
            <p:ph type="dt" sz="half" idx="10"/>
          </p:nvPr>
        </p:nvSpPr>
        <p:spPr/>
        <p:txBody>
          <a:bodyPr/>
          <a:lstStyle/>
          <a:p>
            <a:fld id="{63E28884-0CDB-49D5-A802-D6E24876CFA6}" type="datetime1">
              <a:rPr lang="en-IN" smtClean="0"/>
              <a:t>24-02-2022</a:t>
            </a:fld>
            <a:endParaRPr lang="en-IN"/>
          </a:p>
        </p:txBody>
      </p:sp>
      <p:sp>
        <p:nvSpPr>
          <p:cNvPr id="5" name="Footer Placeholder 4">
            <a:extLst>
              <a:ext uri="{FF2B5EF4-FFF2-40B4-BE49-F238E27FC236}">
                <a16:creationId xmlns:a16="http://schemas.microsoft.com/office/drawing/2014/main" id="{4FCC821F-226D-4598-B1C5-5D92A75095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2224FA-FAA6-4A12-B879-D5340ED21433}"/>
              </a:ext>
            </a:extLst>
          </p:cNvPr>
          <p:cNvSpPr>
            <a:spLocks noGrp="1"/>
          </p:cNvSpPr>
          <p:nvPr>
            <p:ph type="sldNum" sz="quarter" idx="12"/>
          </p:nvPr>
        </p:nvSpPr>
        <p:spPr/>
        <p:txBody>
          <a:bodyPr/>
          <a:lstStyle/>
          <a:p>
            <a:fld id="{D7B90F46-B5AA-4566-8FC6-868BBC0920EF}" type="slidenum">
              <a:rPr lang="en-IN" smtClean="0"/>
              <a:t>‹#›</a:t>
            </a:fld>
            <a:endParaRPr lang="en-IN"/>
          </a:p>
        </p:txBody>
      </p:sp>
    </p:spTree>
    <p:extLst>
      <p:ext uri="{BB962C8B-B14F-4D97-AF65-F5344CB8AC3E}">
        <p14:creationId xmlns:p14="http://schemas.microsoft.com/office/powerpoint/2010/main" val="237901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B19C-2516-4335-8ECB-400595DDD7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C3E6DD-1D31-44A5-B260-E4086532D4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3EDB05-1B2F-4E58-86E5-26B9981A1B72}"/>
              </a:ext>
            </a:extLst>
          </p:cNvPr>
          <p:cNvSpPr>
            <a:spLocks noGrp="1"/>
          </p:cNvSpPr>
          <p:nvPr>
            <p:ph type="dt" sz="half" idx="10"/>
          </p:nvPr>
        </p:nvSpPr>
        <p:spPr/>
        <p:txBody>
          <a:bodyPr/>
          <a:lstStyle/>
          <a:p>
            <a:fld id="{4DC30286-9E3B-4BD2-8FDC-026AA17D2D2A}" type="datetime1">
              <a:rPr lang="en-IN" smtClean="0"/>
              <a:t>24-02-2022</a:t>
            </a:fld>
            <a:endParaRPr lang="en-IN"/>
          </a:p>
        </p:txBody>
      </p:sp>
      <p:sp>
        <p:nvSpPr>
          <p:cNvPr id="5" name="Footer Placeholder 4">
            <a:extLst>
              <a:ext uri="{FF2B5EF4-FFF2-40B4-BE49-F238E27FC236}">
                <a16:creationId xmlns:a16="http://schemas.microsoft.com/office/drawing/2014/main" id="{47C82F73-86BF-4060-B307-322DC4BC60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E51146-2385-4EE1-B2A8-45147015053A}"/>
              </a:ext>
            </a:extLst>
          </p:cNvPr>
          <p:cNvSpPr>
            <a:spLocks noGrp="1"/>
          </p:cNvSpPr>
          <p:nvPr>
            <p:ph type="sldNum" sz="quarter" idx="12"/>
          </p:nvPr>
        </p:nvSpPr>
        <p:spPr/>
        <p:txBody>
          <a:bodyPr/>
          <a:lstStyle/>
          <a:p>
            <a:fld id="{D7B90F46-B5AA-4566-8FC6-868BBC0920EF}" type="slidenum">
              <a:rPr lang="en-IN" smtClean="0"/>
              <a:t>‹#›</a:t>
            </a:fld>
            <a:endParaRPr lang="en-IN"/>
          </a:p>
        </p:txBody>
      </p:sp>
    </p:spTree>
    <p:extLst>
      <p:ext uri="{BB962C8B-B14F-4D97-AF65-F5344CB8AC3E}">
        <p14:creationId xmlns:p14="http://schemas.microsoft.com/office/powerpoint/2010/main" val="1995878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9E21D8-073A-4A96-83AE-1078CE85F2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3D0E3C-8BCF-4187-8A0F-2E98F09FC5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EA8D7-7EE6-450E-8358-E62C6D45C825}"/>
              </a:ext>
            </a:extLst>
          </p:cNvPr>
          <p:cNvSpPr>
            <a:spLocks noGrp="1"/>
          </p:cNvSpPr>
          <p:nvPr>
            <p:ph type="dt" sz="half" idx="10"/>
          </p:nvPr>
        </p:nvSpPr>
        <p:spPr/>
        <p:txBody>
          <a:bodyPr/>
          <a:lstStyle/>
          <a:p>
            <a:fld id="{784386FD-784B-4DDC-972A-C31880537200}" type="datetime1">
              <a:rPr lang="en-IN" smtClean="0"/>
              <a:t>24-02-2022</a:t>
            </a:fld>
            <a:endParaRPr lang="en-IN"/>
          </a:p>
        </p:txBody>
      </p:sp>
      <p:sp>
        <p:nvSpPr>
          <p:cNvPr id="5" name="Footer Placeholder 4">
            <a:extLst>
              <a:ext uri="{FF2B5EF4-FFF2-40B4-BE49-F238E27FC236}">
                <a16:creationId xmlns:a16="http://schemas.microsoft.com/office/drawing/2014/main" id="{85C7A83B-D052-4579-AC68-428EF43D52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F55DA-5BCF-41A4-98B1-84BBF0AD20E9}"/>
              </a:ext>
            </a:extLst>
          </p:cNvPr>
          <p:cNvSpPr>
            <a:spLocks noGrp="1"/>
          </p:cNvSpPr>
          <p:nvPr>
            <p:ph type="sldNum" sz="quarter" idx="12"/>
          </p:nvPr>
        </p:nvSpPr>
        <p:spPr/>
        <p:txBody>
          <a:bodyPr/>
          <a:lstStyle/>
          <a:p>
            <a:fld id="{D7B90F46-B5AA-4566-8FC6-868BBC0920EF}" type="slidenum">
              <a:rPr lang="en-IN" smtClean="0"/>
              <a:t>‹#›</a:t>
            </a:fld>
            <a:endParaRPr lang="en-IN"/>
          </a:p>
        </p:txBody>
      </p:sp>
    </p:spTree>
    <p:extLst>
      <p:ext uri="{BB962C8B-B14F-4D97-AF65-F5344CB8AC3E}">
        <p14:creationId xmlns:p14="http://schemas.microsoft.com/office/powerpoint/2010/main" val="297940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8B65-EEC2-4443-B45D-D0F3D9B743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CF67FD-7495-47B3-99C0-6DBE99ED73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57DAF7-2DA2-4D23-A28C-8A98E2725E20}"/>
              </a:ext>
            </a:extLst>
          </p:cNvPr>
          <p:cNvSpPr>
            <a:spLocks noGrp="1"/>
          </p:cNvSpPr>
          <p:nvPr>
            <p:ph type="dt" sz="half" idx="10"/>
          </p:nvPr>
        </p:nvSpPr>
        <p:spPr/>
        <p:txBody>
          <a:bodyPr/>
          <a:lstStyle/>
          <a:p>
            <a:fld id="{7F1D5BDC-B946-4A8B-B0FA-06EB5BB9FB23}" type="datetime1">
              <a:rPr lang="en-IN" smtClean="0"/>
              <a:t>24-02-2022</a:t>
            </a:fld>
            <a:endParaRPr lang="en-IN"/>
          </a:p>
        </p:txBody>
      </p:sp>
      <p:sp>
        <p:nvSpPr>
          <p:cNvPr id="5" name="Footer Placeholder 4">
            <a:extLst>
              <a:ext uri="{FF2B5EF4-FFF2-40B4-BE49-F238E27FC236}">
                <a16:creationId xmlns:a16="http://schemas.microsoft.com/office/drawing/2014/main" id="{C60D8C3C-6B21-4BE7-BB8C-1BE591F1B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4204F-1F2F-4E31-AECC-AD672427A875}"/>
              </a:ext>
            </a:extLst>
          </p:cNvPr>
          <p:cNvSpPr>
            <a:spLocks noGrp="1"/>
          </p:cNvSpPr>
          <p:nvPr>
            <p:ph type="sldNum" sz="quarter" idx="12"/>
          </p:nvPr>
        </p:nvSpPr>
        <p:spPr/>
        <p:txBody>
          <a:bodyPr/>
          <a:lstStyle/>
          <a:p>
            <a:fld id="{D7B90F46-B5AA-4566-8FC6-868BBC0920EF}" type="slidenum">
              <a:rPr lang="en-IN" smtClean="0"/>
              <a:t>‹#›</a:t>
            </a:fld>
            <a:endParaRPr lang="en-IN"/>
          </a:p>
        </p:txBody>
      </p:sp>
    </p:spTree>
    <p:extLst>
      <p:ext uri="{BB962C8B-B14F-4D97-AF65-F5344CB8AC3E}">
        <p14:creationId xmlns:p14="http://schemas.microsoft.com/office/powerpoint/2010/main" val="1825115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E7BA-14A9-4D45-A2F5-3DEDC2E5AB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7DDA05-F530-4300-BAFE-F8764697D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CFC19-D659-45C2-B1BB-4872D8B2E39B}"/>
              </a:ext>
            </a:extLst>
          </p:cNvPr>
          <p:cNvSpPr>
            <a:spLocks noGrp="1"/>
          </p:cNvSpPr>
          <p:nvPr>
            <p:ph type="dt" sz="half" idx="10"/>
          </p:nvPr>
        </p:nvSpPr>
        <p:spPr/>
        <p:txBody>
          <a:bodyPr/>
          <a:lstStyle/>
          <a:p>
            <a:fld id="{75E62596-1745-4F05-B23E-8D1BEED04026}" type="datetime1">
              <a:rPr lang="en-IN" smtClean="0"/>
              <a:t>24-02-2022</a:t>
            </a:fld>
            <a:endParaRPr lang="en-IN"/>
          </a:p>
        </p:txBody>
      </p:sp>
      <p:sp>
        <p:nvSpPr>
          <p:cNvPr id="5" name="Footer Placeholder 4">
            <a:extLst>
              <a:ext uri="{FF2B5EF4-FFF2-40B4-BE49-F238E27FC236}">
                <a16:creationId xmlns:a16="http://schemas.microsoft.com/office/drawing/2014/main" id="{8578B392-11D2-400D-A82C-D5EE3544A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9CD70-E3DD-4491-A671-14FAD0F1E8C6}"/>
              </a:ext>
            </a:extLst>
          </p:cNvPr>
          <p:cNvSpPr>
            <a:spLocks noGrp="1"/>
          </p:cNvSpPr>
          <p:nvPr>
            <p:ph type="sldNum" sz="quarter" idx="12"/>
          </p:nvPr>
        </p:nvSpPr>
        <p:spPr/>
        <p:txBody>
          <a:bodyPr/>
          <a:lstStyle/>
          <a:p>
            <a:fld id="{D7B90F46-B5AA-4566-8FC6-868BBC0920EF}" type="slidenum">
              <a:rPr lang="en-IN" smtClean="0"/>
              <a:t>‹#›</a:t>
            </a:fld>
            <a:endParaRPr lang="en-IN"/>
          </a:p>
        </p:txBody>
      </p:sp>
    </p:spTree>
    <p:extLst>
      <p:ext uri="{BB962C8B-B14F-4D97-AF65-F5344CB8AC3E}">
        <p14:creationId xmlns:p14="http://schemas.microsoft.com/office/powerpoint/2010/main" val="41259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E97-435F-4CEA-9B3D-D5564BA872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BB6AD8-B05C-46F9-BCEF-0394CB6C9E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62433D-8143-47C8-AB85-251A0372CA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598563-4FED-4C70-A893-62B5BC1457B9}"/>
              </a:ext>
            </a:extLst>
          </p:cNvPr>
          <p:cNvSpPr>
            <a:spLocks noGrp="1"/>
          </p:cNvSpPr>
          <p:nvPr>
            <p:ph type="dt" sz="half" idx="10"/>
          </p:nvPr>
        </p:nvSpPr>
        <p:spPr/>
        <p:txBody>
          <a:bodyPr/>
          <a:lstStyle/>
          <a:p>
            <a:fld id="{6A6B5A97-D7BE-4F4F-833B-A3DCDC91F6C6}" type="datetime1">
              <a:rPr lang="en-IN" smtClean="0"/>
              <a:t>24-02-2022</a:t>
            </a:fld>
            <a:endParaRPr lang="en-IN"/>
          </a:p>
        </p:txBody>
      </p:sp>
      <p:sp>
        <p:nvSpPr>
          <p:cNvPr id="6" name="Footer Placeholder 5">
            <a:extLst>
              <a:ext uri="{FF2B5EF4-FFF2-40B4-BE49-F238E27FC236}">
                <a16:creationId xmlns:a16="http://schemas.microsoft.com/office/drawing/2014/main" id="{2EFB700E-CDD6-4ADE-A9C1-520106FA08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498AE6-E86D-4726-BF8D-E815A5D08C3B}"/>
              </a:ext>
            </a:extLst>
          </p:cNvPr>
          <p:cNvSpPr>
            <a:spLocks noGrp="1"/>
          </p:cNvSpPr>
          <p:nvPr>
            <p:ph type="sldNum" sz="quarter" idx="12"/>
          </p:nvPr>
        </p:nvSpPr>
        <p:spPr/>
        <p:txBody>
          <a:bodyPr/>
          <a:lstStyle/>
          <a:p>
            <a:fld id="{D7B90F46-B5AA-4566-8FC6-868BBC0920EF}" type="slidenum">
              <a:rPr lang="en-IN" smtClean="0"/>
              <a:t>‹#›</a:t>
            </a:fld>
            <a:endParaRPr lang="en-IN"/>
          </a:p>
        </p:txBody>
      </p:sp>
    </p:spTree>
    <p:extLst>
      <p:ext uri="{BB962C8B-B14F-4D97-AF65-F5344CB8AC3E}">
        <p14:creationId xmlns:p14="http://schemas.microsoft.com/office/powerpoint/2010/main" val="165223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81C7-3D25-4632-8B65-303ACDE406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BCCB65-2010-4FD8-97DA-463CDA1BD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94BDCF-B434-4FEF-99ED-C4E1CB150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8AB7B1-AB8D-407F-A699-F044622FD5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0E5E5B-D343-4FAB-A533-1183FC6260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F51C35-9916-4BD9-AF8D-972AAF802D6D}"/>
              </a:ext>
            </a:extLst>
          </p:cNvPr>
          <p:cNvSpPr>
            <a:spLocks noGrp="1"/>
          </p:cNvSpPr>
          <p:nvPr>
            <p:ph type="dt" sz="half" idx="10"/>
          </p:nvPr>
        </p:nvSpPr>
        <p:spPr/>
        <p:txBody>
          <a:bodyPr/>
          <a:lstStyle/>
          <a:p>
            <a:fld id="{BE8F27EC-4408-43C9-B2D8-952E48BD7841}" type="datetime1">
              <a:rPr lang="en-IN" smtClean="0"/>
              <a:t>24-02-2022</a:t>
            </a:fld>
            <a:endParaRPr lang="en-IN"/>
          </a:p>
        </p:txBody>
      </p:sp>
      <p:sp>
        <p:nvSpPr>
          <p:cNvPr id="8" name="Footer Placeholder 7">
            <a:extLst>
              <a:ext uri="{FF2B5EF4-FFF2-40B4-BE49-F238E27FC236}">
                <a16:creationId xmlns:a16="http://schemas.microsoft.com/office/drawing/2014/main" id="{D8B1CCE1-A87C-4232-9C18-68812D737F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62AD2E-B4DD-42DC-A6DE-1811C0C874EA}"/>
              </a:ext>
            </a:extLst>
          </p:cNvPr>
          <p:cNvSpPr>
            <a:spLocks noGrp="1"/>
          </p:cNvSpPr>
          <p:nvPr>
            <p:ph type="sldNum" sz="quarter" idx="12"/>
          </p:nvPr>
        </p:nvSpPr>
        <p:spPr/>
        <p:txBody>
          <a:bodyPr/>
          <a:lstStyle/>
          <a:p>
            <a:fld id="{D7B90F46-B5AA-4566-8FC6-868BBC0920EF}" type="slidenum">
              <a:rPr lang="en-IN" smtClean="0"/>
              <a:t>‹#›</a:t>
            </a:fld>
            <a:endParaRPr lang="en-IN"/>
          </a:p>
        </p:txBody>
      </p:sp>
    </p:spTree>
    <p:extLst>
      <p:ext uri="{BB962C8B-B14F-4D97-AF65-F5344CB8AC3E}">
        <p14:creationId xmlns:p14="http://schemas.microsoft.com/office/powerpoint/2010/main" val="227924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D7F9-7D22-49A5-9B07-2AED41D817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5143DF-C03E-466B-9A3D-939084F325C0}"/>
              </a:ext>
            </a:extLst>
          </p:cNvPr>
          <p:cNvSpPr>
            <a:spLocks noGrp="1"/>
          </p:cNvSpPr>
          <p:nvPr>
            <p:ph type="dt" sz="half" idx="10"/>
          </p:nvPr>
        </p:nvSpPr>
        <p:spPr/>
        <p:txBody>
          <a:bodyPr/>
          <a:lstStyle/>
          <a:p>
            <a:fld id="{E40835A1-B99E-48D0-9463-2632B552F65A}" type="datetime1">
              <a:rPr lang="en-IN" smtClean="0"/>
              <a:t>24-02-2022</a:t>
            </a:fld>
            <a:endParaRPr lang="en-IN"/>
          </a:p>
        </p:txBody>
      </p:sp>
      <p:sp>
        <p:nvSpPr>
          <p:cNvPr id="4" name="Footer Placeholder 3">
            <a:extLst>
              <a:ext uri="{FF2B5EF4-FFF2-40B4-BE49-F238E27FC236}">
                <a16:creationId xmlns:a16="http://schemas.microsoft.com/office/drawing/2014/main" id="{0F8A6D0F-A250-4E18-B227-1DB6115943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D17B99-8A53-40F3-9D71-041D2386EA5B}"/>
              </a:ext>
            </a:extLst>
          </p:cNvPr>
          <p:cNvSpPr>
            <a:spLocks noGrp="1"/>
          </p:cNvSpPr>
          <p:nvPr>
            <p:ph type="sldNum" sz="quarter" idx="12"/>
          </p:nvPr>
        </p:nvSpPr>
        <p:spPr/>
        <p:txBody>
          <a:bodyPr/>
          <a:lstStyle/>
          <a:p>
            <a:fld id="{D7B90F46-B5AA-4566-8FC6-868BBC0920EF}" type="slidenum">
              <a:rPr lang="en-IN" smtClean="0"/>
              <a:t>‹#›</a:t>
            </a:fld>
            <a:endParaRPr lang="en-IN"/>
          </a:p>
        </p:txBody>
      </p:sp>
    </p:spTree>
    <p:extLst>
      <p:ext uri="{BB962C8B-B14F-4D97-AF65-F5344CB8AC3E}">
        <p14:creationId xmlns:p14="http://schemas.microsoft.com/office/powerpoint/2010/main" val="72751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49384F-8D85-44CE-8F53-73C9A06E4FB4}"/>
              </a:ext>
            </a:extLst>
          </p:cNvPr>
          <p:cNvSpPr>
            <a:spLocks noGrp="1"/>
          </p:cNvSpPr>
          <p:nvPr>
            <p:ph type="dt" sz="half" idx="10"/>
          </p:nvPr>
        </p:nvSpPr>
        <p:spPr/>
        <p:txBody>
          <a:bodyPr/>
          <a:lstStyle/>
          <a:p>
            <a:fld id="{5F4D9E22-7256-45EC-AEB3-D9471DB55E82}" type="datetime1">
              <a:rPr lang="en-IN" smtClean="0"/>
              <a:t>24-02-2022</a:t>
            </a:fld>
            <a:endParaRPr lang="en-IN"/>
          </a:p>
        </p:txBody>
      </p:sp>
      <p:sp>
        <p:nvSpPr>
          <p:cNvPr id="3" name="Footer Placeholder 2">
            <a:extLst>
              <a:ext uri="{FF2B5EF4-FFF2-40B4-BE49-F238E27FC236}">
                <a16:creationId xmlns:a16="http://schemas.microsoft.com/office/drawing/2014/main" id="{8B133814-B853-413E-B36C-A942D36760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25B8DD-1860-458A-B059-E6F34F0FD7B6}"/>
              </a:ext>
            </a:extLst>
          </p:cNvPr>
          <p:cNvSpPr>
            <a:spLocks noGrp="1"/>
          </p:cNvSpPr>
          <p:nvPr>
            <p:ph type="sldNum" sz="quarter" idx="12"/>
          </p:nvPr>
        </p:nvSpPr>
        <p:spPr/>
        <p:txBody>
          <a:bodyPr/>
          <a:lstStyle/>
          <a:p>
            <a:fld id="{D7B90F46-B5AA-4566-8FC6-868BBC0920EF}" type="slidenum">
              <a:rPr lang="en-IN" smtClean="0"/>
              <a:t>‹#›</a:t>
            </a:fld>
            <a:endParaRPr lang="en-IN"/>
          </a:p>
        </p:txBody>
      </p:sp>
    </p:spTree>
    <p:extLst>
      <p:ext uri="{BB962C8B-B14F-4D97-AF65-F5344CB8AC3E}">
        <p14:creationId xmlns:p14="http://schemas.microsoft.com/office/powerpoint/2010/main" val="284581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E3AD-8A03-4397-A038-885DFF7F3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A15406-E8CE-4C0B-AE42-32F2EB3DC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28408-F10C-42F0-B3A6-DA3E2DAEB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732C6-6C77-4C87-A95E-5475BEBD5682}"/>
              </a:ext>
            </a:extLst>
          </p:cNvPr>
          <p:cNvSpPr>
            <a:spLocks noGrp="1"/>
          </p:cNvSpPr>
          <p:nvPr>
            <p:ph type="dt" sz="half" idx="10"/>
          </p:nvPr>
        </p:nvSpPr>
        <p:spPr/>
        <p:txBody>
          <a:bodyPr/>
          <a:lstStyle/>
          <a:p>
            <a:fld id="{1F1D0270-ADAA-46C5-BAB2-810BC9C7DC0B}" type="datetime1">
              <a:rPr lang="en-IN" smtClean="0"/>
              <a:t>24-02-2022</a:t>
            </a:fld>
            <a:endParaRPr lang="en-IN"/>
          </a:p>
        </p:txBody>
      </p:sp>
      <p:sp>
        <p:nvSpPr>
          <p:cNvPr id="6" name="Footer Placeholder 5">
            <a:extLst>
              <a:ext uri="{FF2B5EF4-FFF2-40B4-BE49-F238E27FC236}">
                <a16:creationId xmlns:a16="http://schemas.microsoft.com/office/drawing/2014/main" id="{3B88E662-DA97-4F24-8818-EBDDC6D01E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860535-ADA3-4D1A-8DD4-7BA362848913}"/>
              </a:ext>
            </a:extLst>
          </p:cNvPr>
          <p:cNvSpPr>
            <a:spLocks noGrp="1"/>
          </p:cNvSpPr>
          <p:nvPr>
            <p:ph type="sldNum" sz="quarter" idx="12"/>
          </p:nvPr>
        </p:nvSpPr>
        <p:spPr/>
        <p:txBody>
          <a:bodyPr/>
          <a:lstStyle/>
          <a:p>
            <a:fld id="{D7B90F46-B5AA-4566-8FC6-868BBC0920EF}" type="slidenum">
              <a:rPr lang="en-IN" smtClean="0"/>
              <a:t>‹#›</a:t>
            </a:fld>
            <a:endParaRPr lang="en-IN"/>
          </a:p>
        </p:txBody>
      </p:sp>
    </p:spTree>
    <p:extLst>
      <p:ext uri="{BB962C8B-B14F-4D97-AF65-F5344CB8AC3E}">
        <p14:creationId xmlns:p14="http://schemas.microsoft.com/office/powerpoint/2010/main" val="351022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E3C0-6E9A-472E-AEFB-472B3C88F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CAFEB3-9252-40C2-B10E-ABE79AC76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AA7707-A2CF-4E1B-9E6C-65D6CE989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AE01A-5670-4EF2-8FDE-68702566C801}"/>
              </a:ext>
            </a:extLst>
          </p:cNvPr>
          <p:cNvSpPr>
            <a:spLocks noGrp="1"/>
          </p:cNvSpPr>
          <p:nvPr>
            <p:ph type="dt" sz="half" idx="10"/>
          </p:nvPr>
        </p:nvSpPr>
        <p:spPr/>
        <p:txBody>
          <a:bodyPr/>
          <a:lstStyle/>
          <a:p>
            <a:fld id="{F29C7ADB-F4D2-47A4-BEE2-582FB56E23C4}" type="datetime1">
              <a:rPr lang="en-IN" smtClean="0"/>
              <a:t>24-02-2022</a:t>
            </a:fld>
            <a:endParaRPr lang="en-IN"/>
          </a:p>
        </p:txBody>
      </p:sp>
      <p:sp>
        <p:nvSpPr>
          <p:cNvPr id="6" name="Footer Placeholder 5">
            <a:extLst>
              <a:ext uri="{FF2B5EF4-FFF2-40B4-BE49-F238E27FC236}">
                <a16:creationId xmlns:a16="http://schemas.microsoft.com/office/drawing/2014/main" id="{991B381B-1353-4BF2-868E-7EDD567F8D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6E9095-DCA2-4CCB-8BC3-22FEA89CDE54}"/>
              </a:ext>
            </a:extLst>
          </p:cNvPr>
          <p:cNvSpPr>
            <a:spLocks noGrp="1"/>
          </p:cNvSpPr>
          <p:nvPr>
            <p:ph type="sldNum" sz="quarter" idx="12"/>
          </p:nvPr>
        </p:nvSpPr>
        <p:spPr/>
        <p:txBody>
          <a:bodyPr/>
          <a:lstStyle/>
          <a:p>
            <a:fld id="{D7B90F46-B5AA-4566-8FC6-868BBC0920EF}" type="slidenum">
              <a:rPr lang="en-IN" smtClean="0"/>
              <a:t>‹#›</a:t>
            </a:fld>
            <a:endParaRPr lang="en-IN"/>
          </a:p>
        </p:txBody>
      </p:sp>
    </p:spTree>
    <p:extLst>
      <p:ext uri="{BB962C8B-B14F-4D97-AF65-F5344CB8AC3E}">
        <p14:creationId xmlns:p14="http://schemas.microsoft.com/office/powerpoint/2010/main" val="425792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97C936-4B62-434A-A590-8702D25A5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97AAF-764E-412F-8242-64DFD961FF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FB8E07-DD9A-48DF-8017-22F09BFEB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75EE6-CC56-420A-A1FF-CC168D944E9F}" type="datetime1">
              <a:rPr lang="en-IN" smtClean="0"/>
              <a:t>24-02-2022</a:t>
            </a:fld>
            <a:endParaRPr lang="en-IN"/>
          </a:p>
        </p:txBody>
      </p:sp>
      <p:sp>
        <p:nvSpPr>
          <p:cNvPr id="5" name="Footer Placeholder 4">
            <a:extLst>
              <a:ext uri="{FF2B5EF4-FFF2-40B4-BE49-F238E27FC236}">
                <a16:creationId xmlns:a16="http://schemas.microsoft.com/office/drawing/2014/main" id="{5A1A12A5-2228-40E7-A9B0-966891756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A28661-0FCB-44C5-B6EB-FABE1C6DC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90F46-B5AA-4566-8FC6-868BBC0920EF}" type="slidenum">
              <a:rPr lang="en-IN" smtClean="0"/>
              <a:t>‹#›</a:t>
            </a:fld>
            <a:endParaRPr lang="en-IN"/>
          </a:p>
        </p:txBody>
      </p:sp>
    </p:spTree>
    <p:extLst>
      <p:ext uri="{BB962C8B-B14F-4D97-AF65-F5344CB8AC3E}">
        <p14:creationId xmlns:p14="http://schemas.microsoft.com/office/powerpoint/2010/main" val="62079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82FAD3-B5E9-4C0D-A7C3-18EFB51EB2B0}"/>
              </a:ext>
            </a:extLst>
          </p:cNvPr>
          <p:cNvSpPr>
            <a:spLocks noGrp="1"/>
          </p:cNvSpPr>
          <p:nvPr>
            <p:ph type="ctrTitle"/>
          </p:nvPr>
        </p:nvSpPr>
        <p:spPr>
          <a:xfrm>
            <a:off x="1524003" y="1999615"/>
            <a:ext cx="9144000" cy="2764028"/>
          </a:xfrm>
        </p:spPr>
        <p:txBody>
          <a:bodyPr anchor="ctr">
            <a:normAutofit/>
          </a:bodyPr>
          <a:lstStyle/>
          <a:p>
            <a:r>
              <a:rPr lang="en-IN" sz="7200"/>
              <a:t>AUTONOMOUS MOBILE ROBOT</a:t>
            </a:r>
          </a:p>
        </p:txBody>
      </p:sp>
      <p:sp>
        <p:nvSpPr>
          <p:cNvPr id="3" name="Subtitle 2">
            <a:extLst>
              <a:ext uri="{FF2B5EF4-FFF2-40B4-BE49-F238E27FC236}">
                <a16:creationId xmlns:a16="http://schemas.microsoft.com/office/drawing/2014/main" id="{C6FE6AD2-48CB-4E0C-AC54-11672DD92E04}"/>
              </a:ext>
            </a:extLst>
          </p:cNvPr>
          <p:cNvSpPr>
            <a:spLocks noGrp="1"/>
          </p:cNvSpPr>
          <p:nvPr>
            <p:ph type="subTitle" idx="1"/>
          </p:nvPr>
        </p:nvSpPr>
        <p:spPr>
          <a:xfrm>
            <a:off x="1966912" y="5645150"/>
            <a:ext cx="8258176" cy="1212850"/>
          </a:xfrm>
        </p:spPr>
        <p:txBody>
          <a:bodyPr anchor="ctr">
            <a:normAutofit/>
          </a:bodyPr>
          <a:lstStyle/>
          <a:p>
            <a:r>
              <a:rPr lang="en-IN" sz="1800" dirty="0"/>
              <a:t>Dineshkumar S | Vishal A</a:t>
            </a:r>
          </a:p>
        </p:txBody>
      </p:sp>
      <p:sp>
        <p:nvSpPr>
          <p:cNvPr id="25" name="Rectangle 2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6BC6812A-AABA-44B7-A9D9-2B3DDF6A270F}"/>
              </a:ext>
            </a:extLst>
          </p:cNvPr>
          <p:cNvSpPr>
            <a:spLocks noGrp="1"/>
          </p:cNvSpPr>
          <p:nvPr>
            <p:ph type="sldNum" sz="quarter" idx="12"/>
          </p:nvPr>
        </p:nvSpPr>
        <p:spPr/>
        <p:txBody>
          <a:bodyPr/>
          <a:lstStyle/>
          <a:p>
            <a:fld id="{D7B90F46-B5AA-4566-8FC6-868BBC0920EF}" type="slidenum">
              <a:rPr lang="en-IN" smtClean="0"/>
              <a:t>1</a:t>
            </a:fld>
            <a:endParaRPr lang="en-IN"/>
          </a:p>
        </p:txBody>
      </p:sp>
    </p:spTree>
    <p:extLst>
      <p:ext uri="{BB962C8B-B14F-4D97-AF65-F5344CB8AC3E}">
        <p14:creationId xmlns:p14="http://schemas.microsoft.com/office/powerpoint/2010/main" val="1954367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F4EF-2788-47AA-95F5-1F3DA79413B7}"/>
              </a:ext>
            </a:extLst>
          </p:cNvPr>
          <p:cNvSpPr>
            <a:spLocks noGrp="1"/>
          </p:cNvSpPr>
          <p:nvPr>
            <p:ph type="title"/>
          </p:nvPr>
        </p:nvSpPr>
        <p:spPr/>
        <p:txBody>
          <a:bodyPr/>
          <a:lstStyle/>
          <a:p>
            <a:r>
              <a:rPr lang="en-IN" dirty="0"/>
              <a:t>a. Wheeled Mobile Robots </a:t>
            </a:r>
          </a:p>
        </p:txBody>
      </p:sp>
      <p:sp>
        <p:nvSpPr>
          <p:cNvPr id="3" name="Content Placeholder 2">
            <a:extLst>
              <a:ext uri="{FF2B5EF4-FFF2-40B4-BE49-F238E27FC236}">
                <a16:creationId xmlns:a16="http://schemas.microsoft.com/office/drawing/2014/main" id="{A616A3F5-B560-4552-8E70-3CC2690CCC2A}"/>
              </a:ext>
            </a:extLst>
          </p:cNvPr>
          <p:cNvSpPr>
            <a:spLocks noGrp="1"/>
          </p:cNvSpPr>
          <p:nvPr>
            <p:ph idx="1"/>
          </p:nvPr>
        </p:nvSpPr>
        <p:spPr/>
        <p:txBody>
          <a:bodyPr>
            <a:norm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Wheels are one of the most important </a:t>
            </a:r>
            <a:r>
              <a:rPr lang="en-IN" sz="2000" b="0" i="0" u="none" strike="noStrike" baseline="0" dirty="0">
                <a:latin typeface="Cambria" panose="02040503050406030204" pitchFamily="18" charset="0"/>
                <a:ea typeface="Cambria" panose="02040503050406030204" pitchFamily="18" charset="0"/>
              </a:rPr>
              <a:t>systems for robot locomotion, t</a:t>
            </a:r>
            <a:r>
              <a:rPr lang="en-US" sz="2000" b="0" i="0" u="none" strike="noStrike" baseline="0" dirty="0">
                <a:latin typeface="Cambria" panose="02040503050406030204" pitchFamily="18" charset="0"/>
                <a:ea typeface="Cambria" panose="02040503050406030204" pitchFamily="18" charset="0"/>
              </a:rPr>
              <a:t>he use of wheels is simpler than using treads or legs and is easier to design, build, and program when the robot is moving on flat, nonrugged terrain. </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They also tend to be much cheaper than their legged counterparts. Wheel control is less complex, and they cause less wear and tear on the surface where they move in comparison with other solutions. </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Another advantage is that they do not present any great difficulty in terms of balance issues, since the robot is usually in contact with a surface.</a:t>
            </a: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F5F55E75-F985-4AC2-8715-77BE8E2047DD}"/>
              </a:ext>
            </a:extLst>
          </p:cNvPr>
          <p:cNvSpPr>
            <a:spLocks noGrp="1"/>
          </p:cNvSpPr>
          <p:nvPr>
            <p:ph type="sldNum" sz="quarter" idx="12"/>
          </p:nvPr>
        </p:nvSpPr>
        <p:spPr/>
        <p:txBody>
          <a:bodyPr/>
          <a:lstStyle/>
          <a:p>
            <a:fld id="{D7B90F46-B5AA-4566-8FC6-868BBC0920EF}" type="slidenum">
              <a:rPr lang="en-IN" smtClean="0"/>
              <a:t>10</a:t>
            </a:fld>
            <a:endParaRPr lang="en-IN"/>
          </a:p>
        </p:txBody>
      </p:sp>
    </p:spTree>
    <p:extLst>
      <p:ext uri="{BB962C8B-B14F-4D97-AF65-F5344CB8AC3E}">
        <p14:creationId xmlns:p14="http://schemas.microsoft.com/office/powerpoint/2010/main" val="186007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27147-4093-40C3-A74A-66E0C055F6C8}"/>
              </a:ext>
            </a:extLst>
          </p:cNvPr>
          <p:cNvSpPr>
            <a:spLocks noGrp="1"/>
          </p:cNvSpPr>
          <p:nvPr>
            <p:ph idx="1"/>
          </p:nvPr>
        </p:nvSpPr>
        <p:spPr>
          <a:xfrm>
            <a:off x="838200" y="566607"/>
            <a:ext cx="10515600" cy="5724786"/>
          </a:xfrm>
        </p:spPr>
        <p:txBody>
          <a:bodyPr>
            <a:norm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It is very important when modeling any robot to know the number and types of wheels. According to the number of wheels, the robots can be classified as follows :</a:t>
            </a:r>
          </a:p>
          <a:p>
            <a:pPr marL="0" indent="0" algn="just">
              <a:lnSpc>
                <a:spcPct val="100000"/>
              </a:lnSpc>
              <a:buNone/>
            </a:pPr>
            <a:endParaRPr lang="en-US" sz="2000" dirty="0">
              <a:latin typeface="Cambria" panose="02040503050406030204" pitchFamily="18" charset="0"/>
              <a:ea typeface="Cambria" panose="02040503050406030204" pitchFamily="18" charset="0"/>
            </a:endParaRPr>
          </a:p>
          <a:p>
            <a:pPr lvl="1" algn="just">
              <a:lnSpc>
                <a:spcPct val="100000"/>
              </a:lnSpc>
            </a:pPr>
            <a:r>
              <a:rPr lang="en-US" sz="2000" b="1" i="0" u="none" strike="noStrike" baseline="0" dirty="0">
                <a:latin typeface="Cambria" panose="02040503050406030204" pitchFamily="18" charset="0"/>
                <a:ea typeface="Cambria" panose="02040503050406030204" pitchFamily="18" charset="0"/>
              </a:rPr>
              <a:t>Single-wheeled robots</a:t>
            </a:r>
            <a:r>
              <a:rPr lang="en-US" sz="2000" b="0" i="0" u="none" strike="noStrike" baseline="0" dirty="0">
                <a:latin typeface="Cambria" panose="02040503050406030204" pitchFamily="18" charset="0"/>
                <a:ea typeface="Cambria" panose="02040503050406030204" pitchFamily="18" charset="0"/>
              </a:rPr>
              <a:t>: Unicycle robots have only one fixed or conventional wheel. The unicycle system is an inherently unstable system. Both longitudinal and lateral stability controls are needed simultaneously to  maintain the </a:t>
            </a:r>
            <a:r>
              <a:rPr lang="en-IN" sz="2000" b="0" i="0" u="none" strike="noStrike" baseline="0" dirty="0">
                <a:latin typeface="Cambria" panose="02040503050406030204" pitchFamily="18" charset="0"/>
                <a:ea typeface="Cambria" panose="02040503050406030204" pitchFamily="18" charset="0"/>
              </a:rPr>
              <a:t>unicycle’s posture.</a:t>
            </a:r>
          </a:p>
          <a:p>
            <a:pPr marL="457200" lvl="1" indent="0" algn="just">
              <a:lnSpc>
                <a:spcPct val="100000"/>
              </a:lnSpc>
              <a:buNone/>
            </a:pPr>
            <a:endParaRPr lang="en-IN" sz="2000" b="0" i="0" u="none" strike="noStrike" baseline="0" dirty="0">
              <a:latin typeface="Cambria" panose="02040503050406030204" pitchFamily="18" charset="0"/>
              <a:ea typeface="Cambria" panose="02040503050406030204" pitchFamily="18" charset="0"/>
            </a:endParaRPr>
          </a:p>
          <a:p>
            <a:pPr lvl="1" algn="just">
              <a:lnSpc>
                <a:spcPct val="100000"/>
              </a:lnSpc>
            </a:pPr>
            <a:r>
              <a:rPr lang="en-US" sz="2000" b="1" i="0" u="none" strike="noStrike" baseline="0" dirty="0">
                <a:latin typeface="Cambria" panose="02040503050406030204" pitchFamily="18" charset="0"/>
                <a:ea typeface="Cambria" panose="02040503050406030204" pitchFamily="18" charset="0"/>
              </a:rPr>
              <a:t>Two-wheeled robots:</a:t>
            </a:r>
            <a:r>
              <a:rPr lang="en-US" sz="2000" b="0" i="0" u="none" strike="noStrike" baseline="0" dirty="0">
                <a:latin typeface="Cambria" panose="02040503050406030204" pitchFamily="18" charset="0"/>
                <a:ea typeface="Cambria" panose="02040503050406030204" pitchFamily="18" charset="0"/>
              </a:rPr>
              <a:t> These have two alike parallel, conventional wheels (linked to both sides of the robot), which are controlled by two independent actuators. It is also considered that every wheel is perpendicular to the ground and the contact between the wheels and the ground is nonskipping </a:t>
            </a:r>
            <a:r>
              <a:rPr lang="en-IN" sz="2000" b="0" i="0" u="none" strike="noStrike" baseline="0" dirty="0">
                <a:latin typeface="Cambria" panose="02040503050406030204" pitchFamily="18" charset="0"/>
                <a:ea typeface="Cambria" panose="02040503050406030204" pitchFamily="18" charset="0"/>
              </a:rPr>
              <a:t>and pure rolling.</a:t>
            </a:r>
          </a:p>
          <a:p>
            <a:pPr marL="457200" lvl="1" indent="0" algn="just">
              <a:lnSpc>
                <a:spcPct val="100000"/>
              </a:lnSpc>
              <a:buNone/>
            </a:pPr>
            <a:endParaRPr lang="en-IN" sz="2000" b="0" i="0" u="none" strike="noStrike" baseline="0" dirty="0">
              <a:latin typeface="Cambria" panose="02040503050406030204" pitchFamily="18" charset="0"/>
              <a:ea typeface="Cambria" panose="02040503050406030204" pitchFamily="18" charset="0"/>
            </a:endParaRPr>
          </a:p>
          <a:p>
            <a:pPr lvl="1" algn="just">
              <a:lnSpc>
                <a:spcPct val="100000"/>
              </a:lnSpc>
            </a:pPr>
            <a:r>
              <a:rPr lang="en-US" sz="2000" b="1" i="0" u="none" strike="noStrike" baseline="0" dirty="0">
                <a:latin typeface="Cambria" panose="02040503050406030204" pitchFamily="18" charset="0"/>
                <a:ea typeface="Cambria" panose="02040503050406030204" pitchFamily="18" charset="0"/>
              </a:rPr>
              <a:t>Three-wheeled robots:</a:t>
            </a:r>
            <a:r>
              <a:rPr lang="en-US" sz="2000" b="0" i="0" u="none" strike="noStrike" baseline="0" dirty="0">
                <a:latin typeface="Cambria" panose="02040503050406030204" pitchFamily="18" charset="0"/>
                <a:ea typeface="Cambria" panose="02040503050406030204" pitchFamily="18" charset="0"/>
              </a:rPr>
              <a:t> Two types of three-wheeled robots can be distinguished: firstly, differentially steered (two driven wheels with an additional free turning wheel to maintain the vehicle in balance) and secondly, two wheels driven by a single actuator and a driven steering for the third wheel</a:t>
            </a:r>
            <a:endParaRPr lang="en-IN" sz="2000" b="0" i="0" u="none" strike="noStrike" baseline="0"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FBD8E8AD-BCC0-4986-A651-600153ACA351}"/>
              </a:ext>
            </a:extLst>
          </p:cNvPr>
          <p:cNvSpPr>
            <a:spLocks noGrp="1"/>
          </p:cNvSpPr>
          <p:nvPr>
            <p:ph type="sldNum" sz="quarter" idx="12"/>
          </p:nvPr>
        </p:nvSpPr>
        <p:spPr/>
        <p:txBody>
          <a:bodyPr/>
          <a:lstStyle/>
          <a:p>
            <a:fld id="{D7B90F46-B5AA-4566-8FC6-868BBC0920EF}" type="slidenum">
              <a:rPr lang="en-IN" smtClean="0"/>
              <a:t>11</a:t>
            </a:fld>
            <a:endParaRPr lang="en-IN"/>
          </a:p>
        </p:txBody>
      </p:sp>
    </p:spTree>
    <p:extLst>
      <p:ext uri="{BB962C8B-B14F-4D97-AF65-F5344CB8AC3E}">
        <p14:creationId xmlns:p14="http://schemas.microsoft.com/office/powerpoint/2010/main" val="385042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27147-4093-40C3-A74A-66E0C055F6C8}"/>
              </a:ext>
            </a:extLst>
          </p:cNvPr>
          <p:cNvSpPr>
            <a:spLocks noGrp="1"/>
          </p:cNvSpPr>
          <p:nvPr>
            <p:ph idx="1"/>
          </p:nvPr>
        </p:nvSpPr>
        <p:spPr>
          <a:xfrm>
            <a:off x="838200" y="1019142"/>
            <a:ext cx="10515600" cy="4819716"/>
          </a:xfrm>
        </p:spPr>
        <p:txBody>
          <a:bodyPr>
            <a:normAutofit/>
          </a:bodyPr>
          <a:lstStyle/>
          <a:p>
            <a:pPr lvl="1" algn="just">
              <a:lnSpc>
                <a:spcPct val="100000"/>
              </a:lnSpc>
            </a:pPr>
            <a:r>
              <a:rPr lang="en-US" sz="2000" b="1" i="0" u="none" strike="noStrike" baseline="0" dirty="0">
                <a:latin typeface="Cambria" panose="02040503050406030204" pitchFamily="18" charset="0"/>
                <a:ea typeface="Cambria" panose="02040503050406030204" pitchFamily="18" charset="0"/>
              </a:rPr>
              <a:t>Four-wheeled robots</a:t>
            </a:r>
            <a:r>
              <a:rPr lang="en-US" sz="2000" b="0" i="0" u="none" strike="noStrike" baseline="0" dirty="0">
                <a:latin typeface="Cambria" panose="02040503050406030204" pitchFamily="18" charset="0"/>
                <a:ea typeface="Cambria" panose="02040503050406030204" pitchFamily="18" charset="0"/>
              </a:rPr>
              <a:t>: These robots are more stable than the three-wheeled counterpart, because the center of gravity (COG) is located inside the rectangle formed by the four wheels rather than a triangle. The wheels can be differentially steered (like rovers), two-by-two powered wheels (like a tank motion) or can have car-like steering.</a:t>
            </a:r>
          </a:p>
          <a:p>
            <a:pPr marL="457200" lvl="1" indent="0" algn="just">
              <a:lnSpc>
                <a:spcPct val="100000"/>
              </a:lnSpc>
              <a:buNone/>
            </a:pPr>
            <a:endParaRPr lang="en-US" sz="2000" b="0" i="0" u="none" strike="noStrike" baseline="0" dirty="0">
              <a:latin typeface="Cambria" panose="02040503050406030204" pitchFamily="18" charset="0"/>
              <a:ea typeface="Cambria" panose="02040503050406030204" pitchFamily="18" charset="0"/>
            </a:endParaRPr>
          </a:p>
          <a:p>
            <a:pPr lvl="1">
              <a:lnSpc>
                <a:spcPct val="100000"/>
              </a:lnSpc>
            </a:pPr>
            <a:r>
              <a:rPr lang="en-US" sz="2000" b="1" i="0" u="none" strike="noStrike" baseline="0" dirty="0">
                <a:latin typeface="Cambria" panose="02040503050406030204" pitchFamily="18" charset="0"/>
                <a:ea typeface="Cambria" panose="02040503050406030204" pitchFamily="18" charset="0"/>
              </a:rPr>
              <a:t>Five-wheeled robots:</a:t>
            </a:r>
            <a:r>
              <a:rPr lang="en-US" sz="2000" b="0" i="0" u="none" strike="noStrike" baseline="0" dirty="0">
                <a:latin typeface="Cambria" panose="02040503050406030204" pitchFamily="18" charset="0"/>
                <a:ea typeface="Cambria" panose="02040503050406030204" pitchFamily="18" charset="0"/>
              </a:rPr>
              <a:t> Five-wheeled robots are designed to move through outdoor rough terrains since they improve </a:t>
            </a:r>
            <a:r>
              <a:rPr lang="en-IN" sz="2000" b="0" i="0" u="none" strike="noStrike" baseline="0" dirty="0">
                <a:latin typeface="Cambria" panose="02040503050406030204" pitchFamily="18" charset="0"/>
                <a:ea typeface="Cambria" panose="02040503050406030204" pitchFamily="18" charset="0"/>
              </a:rPr>
              <a:t>the contact and stability. A solution was proposed on innovative asymmetrical prototype of a five wheeled robot </a:t>
            </a:r>
            <a:r>
              <a:rPr lang="en-US" sz="2000" b="0" i="0" u="none" strike="noStrike" baseline="0" dirty="0">
                <a:latin typeface="Cambria" panose="02040503050406030204" pitchFamily="18" charset="0"/>
                <a:ea typeface="Cambria" panose="02040503050406030204" pitchFamily="18" charset="0"/>
              </a:rPr>
              <a:t>with reconfiguration features which can over cross the obstacles and climb on slope.</a:t>
            </a:r>
          </a:p>
          <a:p>
            <a:pPr lvl="1">
              <a:lnSpc>
                <a:spcPct val="100000"/>
              </a:lnSpc>
            </a:pPr>
            <a:endParaRPr lang="en-US" sz="2000" dirty="0">
              <a:latin typeface="Cambria" panose="02040503050406030204" pitchFamily="18" charset="0"/>
              <a:ea typeface="Cambria" panose="02040503050406030204" pitchFamily="18" charset="0"/>
            </a:endParaRPr>
          </a:p>
          <a:p>
            <a:pPr lvl="1">
              <a:lnSpc>
                <a:spcPct val="100000"/>
              </a:lnSpc>
            </a:pPr>
            <a:r>
              <a:rPr lang="en-US" sz="2000" b="1" i="0" u="none" strike="noStrike" baseline="0" dirty="0">
                <a:latin typeface="Cambria" panose="02040503050406030204" pitchFamily="18" charset="0"/>
                <a:ea typeface="Cambria" panose="02040503050406030204" pitchFamily="18" charset="0"/>
              </a:rPr>
              <a:t>Six-wheeled robots:</a:t>
            </a:r>
            <a:r>
              <a:rPr lang="en-US" sz="2000" b="0" i="0" u="none" strike="noStrike" baseline="0" dirty="0">
                <a:latin typeface="Cambria" panose="02040503050406030204" pitchFamily="18" charset="0"/>
                <a:ea typeface="Cambria" panose="02040503050406030204" pitchFamily="18" charset="0"/>
              </a:rPr>
              <a:t> When more powered wheels are used, the design becomes much more complex. These six wheeled robots should </a:t>
            </a:r>
            <a:r>
              <a:rPr lang="en-IN" sz="2000" b="0" i="0" u="none" strike="noStrike" baseline="0" dirty="0">
                <a:latin typeface="Cambria" panose="02040503050406030204" pitchFamily="18" charset="0"/>
                <a:ea typeface="Cambria" panose="02040503050406030204" pitchFamily="18" charset="0"/>
              </a:rPr>
              <a:t>have a suspension </a:t>
            </a:r>
            <a:r>
              <a:rPr lang="en-US" sz="2000" b="0" i="0" u="none" strike="noStrike" baseline="0" dirty="0">
                <a:latin typeface="Cambria" panose="02040503050406030204" pitchFamily="18" charset="0"/>
                <a:ea typeface="Cambria" panose="02040503050406030204" pitchFamily="18" charset="0"/>
              </a:rPr>
              <a:t>system which keeps all six wheels in contact with the surface and helps them go over slopes and sandy terrain. Good control is needed to avoid slipping.</a:t>
            </a:r>
          </a:p>
          <a:p>
            <a:pPr lvl="1">
              <a:lnSpc>
                <a:spcPct val="100000"/>
              </a:lnSpc>
            </a:pPr>
            <a:endParaRPr lang="en-IN" sz="2000" b="0" i="0" u="none" strike="noStrike" baseline="0"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7BEC9F5D-BD6A-4509-9A08-6188C9233EF1}"/>
              </a:ext>
            </a:extLst>
          </p:cNvPr>
          <p:cNvSpPr>
            <a:spLocks noGrp="1"/>
          </p:cNvSpPr>
          <p:nvPr>
            <p:ph type="sldNum" sz="quarter" idx="12"/>
          </p:nvPr>
        </p:nvSpPr>
        <p:spPr/>
        <p:txBody>
          <a:bodyPr/>
          <a:lstStyle/>
          <a:p>
            <a:fld id="{D7B90F46-B5AA-4566-8FC6-868BBC0920EF}" type="slidenum">
              <a:rPr lang="en-IN" smtClean="0"/>
              <a:t>12</a:t>
            </a:fld>
            <a:endParaRPr lang="en-IN"/>
          </a:p>
        </p:txBody>
      </p:sp>
    </p:spTree>
    <p:extLst>
      <p:ext uri="{BB962C8B-B14F-4D97-AF65-F5344CB8AC3E}">
        <p14:creationId xmlns:p14="http://schemas.microsoft.com/office/powerpoint/2010/main" val="372262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10;&#10;Description automatically generated">
            <a:extLst>
              <a:ext uri="{FF2B5EF4-FFF2-40B4-BE49-F238E27FC236}">
                <a16:creationId xmlns:a16="http://schemas.microsoft.com/office/drawing/2014/main" id="{6ED7A9B2-6402-4E7A-845B-5062FCE9CF2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19"/>
          <a:stretch/>
        </p:blipFill>
        <p:spPr>
          <a:xfrm>
            <a:off x="2528595" y="592635"/>
            <a:ext cx="6755363" cy="5997881"/>
          </a:xfrm>
        </p:spPr>
      </p:pic>
      <p:sp>
        <p:nvSpPr>
          <p:cNvPr id="2" name="Slide Number Placeholder 1">
            <a:extLst>
              <a:ext uri="{FF2B5EF4-FFF2-40B4-BE49-F238E27FC236}">
                <a16:creationId xmlns:a16="http://schemas.microsoft.com/office/drawing/2014/main" id="{B10E3243-FE90-412A-A501-791DB74E7AF8}"/>
              </a:ext>
            </a:extLst>
          </p:cNvPr>
          <p:cNvSpPr>
            <a:spLocks noGrp="1"/>
          </p:cNvSpPr>
          <p:nvPr>
            <p:ph type="sldNum" sz="quarter" idx="12"/>
          </p:nvPr>
        </p:nvSpPr>
        <p:spPr/>
        <p:txBody>
          <a:bodyPr/>
          <a:lstStyle/>
          <a:p>
            <a:fld id="{D7B90F46-B5AA-4566-8FC6-868BBC0920EF}" type="slidenum">
              <a:rPr lang="en-IN" smtClean="0"/>
              <a:t>13</a:t>
            </a:fld>
            <a:endParaRPr lang="en-IN"/>
          </a:p>
        </p:txBody>
      </p:sp>
    </p:spTree>
    <p:extLst>
      <p:ext uri="{BB962C8B-B14F-4D97-AF65-F5344CB8AC3E}">
        <p14:creationId xmlns:p14="http://schemas.microsoft.com/office/powerpoint/2010/main" val="312646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F639-67C4-4E7F-91D5-5E354BF8F24F}"/>
              </a:ext>
            </a:extLst>
          </p:cNvPr>
          <p:cNvSpPr>
            <a:spLocks noGrp="1"/>
          </p:cNvSpPr>
          <p:nvPr>
            <p:ph type="title"/>
          </p:nvPr>
        </p:nvSpPr>
        <p:spPr/>
        <p:txBody>
          <a:bodyPr>
            <a:normAutofit/>
          </a:bodyPr>
          <a:lstStyle/>
          <a:p>
            <a:r>
              <a:rPr lang="en-IN"/>
              <a:t>Wheel Design</a:t>
            </a:r>
          </a:p>
        </p:txBody>
      </p:sp>
      <p:sp>
        <p:nvSpPr>
          <p:cNvPr id="10" name="Content Placeholder 9">
            <a:extLst>
              <a:ext uri="{FF2B5EF4-FFF2-40B4-BE49-F238E27FC236}">
                <a16:creationId xmlns:a16="http://schemas.microsoft.com/office/drawing/2014/main" id="{6C6682E9-A48F-4410-B752-2C8AFA3FFAEB}"/>
              </a:ext>
            </a:extLst>
          </p:cNvPr>
          <p:cNvSpPr>
            <a:spLocks noGrp="1"/>
          </p:cNvSpPr>
          <p:nvPr>
            <p:ph idx="1"/>
          </p:nvPr>
        </p:nvSpPr>
        <p:spPr/>
        <p:txBody>
          <a:bodyPr>
            <a:normAutofit/>
          </a:bodyPr>
          <a:lstStyle/>
          <a:p>
            <a:pPr marL="342900" indent="-342900">
              <a:buAutoNum type="alphaLcPeriod"/>
            </a:pPr>
            <a:r>
              <a:rPr lang="en-US" sz="2000" b="0" i="0" u="none" strike="noStrike" baseline="0" dirty="0">
                <a:latin typeface="AdvP7B6C"/>
              </a:rPr>
              <a:t>Fixed standard wheel: These are conventional wheels with one degree of freedom (DOF), rotation </a:t>
            </a:r>
            <a:r>
              <a:rPr lang="en-IN" sz="2000" b="0" i="0" u="none" strike="noStrike" baseline="0" dirty="0">
                <a:latin typeface="AdvP7B6C"/>
              </a:rPr>
              <a:t>around the contact point.</a:t>
            </a:r>
          </a:p>
          <a:p>
            <a:pPr marL="342900" indent="-342900">
              <a:buAutoNum type="alphaLcPeriod"/>
            </a:pPr>
            <a:r>
              <a:rPr lang="en-US" sz="2000" b="0" i="0" u="none" strike="noStrike" baseline="0" dirty="0">
                <a:latin typeface="AdvP7B6C"/>
              </a:rPr>
              <a:t>Castor wheel: It has two DOF and turning around </a:t>
            </a:r>
            <a:r>
              <a:rPr lang="en-IN" sz="2000" b="0" i="0" u="none" strike="noStrike" baseline="0" dirty="0">
                <a:latin typeface="AdvP7B6C"/>
              </a:rPr>
              <a:t>an offset steering joint. </a:t>
            </a:r>
          </a:p>
          <a:p>
            <a:pPr marL="342900" indent="-342900">
              <a:buAutoNum type="alphaLcPeriod"/>
            </a:pPr>
            <a:r>
              <a:rPr lang="en-US" sz="2000" b="0" i="0" u="none" strike="noStrike" baseline="0" dirty="0">
                <a:latin typeface="AdvP7B6C"/>
              </a:rPr>
              <a:t>Swedish wheel: It has three DOF, revolving around the driven wheel axle, around the contact </a:t>
            </a:r>
            <a:r>
              <a:rPr lang="en-IN" sz="2000" b="0" i="0" u="none" strike="noStrike" baseline="0" dirty="0">
                <a:latin typeface="AdvP7B6C"/>
              </a:rPr>
              <a:t>point and the rollers.</a:t>
            </a:r>
          </a:p>
          <a:p>
            <a:pPr marL="342900" indent="-342900">
              <a:buAutoNum type="alphaLcPeriod"/>
            </a:pPr>
            <a:r>
              <a:rPr lang="en-US" sz="2000" b="0" i="0" u="none" strike="noStrike" baseline="0" dirty="0">
                <a:latin typeface="AdvP7B6C"/>
              </a:rPr>
              <a:t>Ball or spherical wheel: Its implementation is </a:t>
            </a:r>
            <a:r>
              <a:rPr lang="en-IN" sz="2000" b="0" i="0" u="none" strike="noStrike" baseline="0" dirty="0">
                <a:latin typeface="AdvP7B6C"/>
              </a:rPr>
              <a:t>technically complex.</a:t>
            </a:r>
          </a:p>
          <a:p>
            <a:pPr marL="342900" indent="-342900">
              <a:buAutoNum type="alphaLcPeriod"/>
            </a:pPr>
            <a:endParaRPr lang="en-IN" sz="2000" b="0" i="0" u="none" strike="noStrike" baseline="0" dirty="0">
              <a:latin typeface="AdvP7B6C"/>
            </a:endParaRPr>
          </a:p>
          <a:p>
            <a:pPr marL="342900" indent="-342900">
              <a:buAutoNum type="alphaLcPeriod"/>
            </a:pPr>
            <a:endParaRPr lang="en-IN" sz="2000" dirty="0"/>
          </a:p>
        </p:txBody>
      </p:sp>
      <p:sp>
        <p:nvSpPr>
          <p:cNvPr id="3" name="Slide Number Placeholder 2">
            <a:extLst>
              <a:ext uri="{FF2B5EF4-FFF2-40B4-BE49-F238E27FC236}">
                <a16:creationId xmlns:a16="http://schemas.microsoft.com/office/drawing/2014/main" id="{983AAD48-0B84-47B6-815E-11A60706046D}"/>
              </a:ext>
            </a:extLst>
          </p:cNvPr>
          <p:cNvSpPr>
            <a:spLocks noGrp="1"/>
          </p:cNvSpPr>
          <p:nvPr>
            <p:ph type="sldNum" sz="quarter" idx="12"/>
          </p:nvPr>
        </p:nvSpPr>
        <p:spPr/>
        <p:txBody>
          <a:bodyPr/>
          <a:lstStyle/>
          <a:p>
            <a:fld id="{D7B90F46-B5AA-4566-8FC6-868BBC0920EF}" type="slidenum">
              <a:rPr lang="en-IN" smtClean="0"/>
              <a:t>14</a:t>
            </a:fld>
            <a:endParaRPr lang="en-IN"/>
          </a:p>
        </p:txBody>
      </p:sp>
    </p:spTree>
    <p:extLst>
      <p:ext uri="{BB962C8B-B14F-4D97-AF65-F5344CB8AC3E}">
        <p14:creationId xmlns:p14="http://schemas.microsoft.com/office/powerpoint/2010/main" val="333281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F639-67C4-4E7F-91D5-5E354BF8F24F}"/>
              </a:ext>
            </a:extLst>
          </p:cNvPr>
          <p:cNvSpPr>
            <a:spLocks noGrp="1"/>
          </p:cNvSpPr>
          <p:nvPr>
            <p:ph type="title"/>
          </p:nvPr>
        </p:nvSpPr>
        <p:spPr/>
        <p:txBody>
          <a:bodyPr>
            <a:normAutofit/>
          </a:bodyPr>
          <a:lstStyle/>
          <a:p>
            <a:r>
              <a:rPr lang="en-IN"/>
              <a:t>Wheel Design</a:t>
            </a:r>
          </a:p>
        </p:txBody>
      </p:sp>
      <p:pic>
        <p:nvPicPr>
          <p:cNvPr id="4" name="Content Placeholder 4" descr="Diagram&#10;&#10;Description automatically generated">
            <a:extLst>
              <a:ext uri="{FF2B5EF4-FFF2-40B4-BE49-F238E27FC236}">
                <a16:creationId xmlns:a16="http://schemas.microsoft.com/office/drawing/2014/main" id="{C1F45FBA-0878-48AC-A6CB-BF186CA115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599" t="13425" r="27958" b="21781"/>
          <a:stretch/>
        </p:blipFill>
        <p:spPr>
          <a:xfrm>
            <a:off x="2369379" y="1825625"/>
            <a:ext cx="7453242" cy="4351338"/>
          </a:xfrm>
          <a:prstGeom prst="rect">
            <a:avLst/>
          </a:prstGeom>
          <a:effectLst/>
        </p:spPr>
      </p:pic>
      <p:sp>
        <p:nvSpPr>
          <p:cNvPr id="3" name="Slide Number Placeholder 2">
            <a:extLst>
              <a:ext uri="{FF2B5EF4-FFF2-40B4-BE49-F238E27FC236}">
                <a16:creationId xmlns:a16="http://schemas.microsoft.com/office/drawing/2014/main" id="{55815F8A-A243-473D-9457-C190B475C8EA}"/>
              </a:ext>
            </a:extLst>
          </p:cNvPr>
          <p:cNvSpPr>
            <a:spLocks noGrp="1"/>
          </p:cNvSpPr>
          <p:nvPr>
            <p:ph type="sldNum" sz="quarter" idx="12"/>
          </p:nvPr>
        </p:nvSpPr>
        <p:spPr/>
        <p:txBody>
          <a:bodyPr/>
          <a:lstStyle/>
          <a:p>
            <a:fld id="{D7B90F46-B5AA-4566-8FC6-868BBC0920EF}" type="slidenum">
              <a:rPr lang="en-IN" smtClean="0"/>
              <a:t>15</a:t>
            </a:fld>
            <a:endParaRPr lang="en-IN"/>
          </a:p>
        </p:txBody>
      </p:sp>
    </p:spTree>
    <p:extLst>
      <p:ext uri="{BB962C8B-B14F-4D97-AF65-F5344CB8AC3E}">
        <p14:creationId xmlns:p14="http://schemas.microsoft.com/office/powerpoint/2010/main" val="4030842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D436-08BA-42F8-A8CF-18925F565722}"/>
              </a:ext>
            </a:extLst>
          </p:cNvPr>
          <p:cNvSpPr>
            <a:spLocks noGrp="1"/>
          </p:cNvSpPr>
          <p:nvPr>
            <p:ph type="title"/>
          </p:nvPr>
        </p:nvSpPr>
        <p:spPr/>
        <p:txBody>
          <a:bodyPr>
            <a:normAutofit/>
          </a:bodyPr>
          <a:lstStyle/>
          <a:p>
            <a:r>
              <a:rPr lang="en-IN" dirty="0">
                <a:latin typeface="Calibri Light (Headings)"/>
              </a:rPr>
              <a:t>b. </a:t>
            </a:r>
            <a:r>
              <a:rPr lang="en-US" b="0" i="0" u="none" strike="noStrike" baseline="0" dirty="0">
                <a:latin typeface="Calibri Light (Headings)"/>
              </a:rPr>
              <a:t>Walking or legged mobile robots</a:t>
            </a:r>
            <a:endParaRPr lang="en-IN" dirty="0">
              <a:latin typeface="Calibri Light (Headings)"/>
            </a:endParaRPr>
          </a:p>
        </p:txBody>
      </p:sp>
      <p:sp>
        <p:nvSpPr>
          <p:cNvPr id="3" name="Content Placeholder 2">
            <a:extLst>
              <a:ext uri="{FF2B5EF4-FFF2-40B4-BE49-F238E27FC236}">
                <a16:creationId xmlns:a16="http://schemas.microsoft.com/office/drawing/2014/main" id="{87726692-16C6-44D7-9B2D-CE05DEE54BCA}"/>
              </a:ext>
            </a:extLst>
          </p:cNvPr>
          <p:cNvSpPr>
            <a:spLocks noGrp="1"/>
          </p:cNvSpPr>
          <p:nvPr>
            <p:ph idx="1"/>
          </p:nvPr>
        </p:nvSpPr>
        <p:spPr/>
        <p:txBody>
          <a:bodyPr>
            <a:normAutofit/>
          </a:bodyPr>
          <a:lstStyle/>
          <a:p>
            <a:pPr algn="just">
              <a:lnSpc>
                <a:spcPct val="100000"/>
              </a:lnSpc>
            </a:pPr>
            <a:r>
              <a:rPr lang="en-IN" sz="2000" b="0" i="0" u="none" strike="noStrike" baseline="0" dirty="0">
                <a:latin typeface="Cambria" panose="02040503050406030204" pitchFamily="18" charset="0"/>
                <a:ea typeface="Cambria" panose="02040503050406030204" pitchFamily="18" charset="0"/>
              </a:rPr>
              <a:t>Legs are another common </a:t>
            </a:r>
            <a:r>
              <a:rPr lang="en-US" sz="2000" b="0" i="0" u="none" strike="noStrike" baseline="0" dirty="0">
                <a:latin typeface="Cambria" panose="02040503050406030204" pitchFamily="18" charset="0"/>
                <a:ea typeface="Cambria" panose="02040503050406030204" pitchFamily="18" charset="0"/>
              </a:rPr>
              <a:t>form of locomotion, giving rise to walking robots. Although they are usually more expensive than wheels, legs have several advantages over wheels. The greatest advantage is their transversality and efficiency and the fact that they can also move on soft and uneven terrain, better mobility, better energy efficiency, better stability, and a smaller impact on the ground.</a:t>
            </a:r>
            <a:endParaRPr lang="en-IN" sz="2000" b="0" i="0" u="none" strike="noStrike" baseline="0" dirty="0">
              <a:latin typeface="Cambria" panose="02040503050406030204" pitchFamily="18" charset="0"/>
              <a:ea typeface="Cambria" panose="02040503050406030204" pitchFamily="18" charset="0"/>
            </a:endParaRPr>
          </a:p>
          <a:p>
            <a:pPr algn="just">
              <a:lnSpc>
                <a:spcPct val="100000"/>
              </a:lnSpc>
            </a:pPr>
            <a:r>
              <a:rPr lang="en-US" sz="2000" b="0" i="0" u="none" strike="noStrike" baseline="0" dirty="0">
                <a:latin typeface="Cambria" panose="02040503050406030204" pitchFamily="18" charset="0"/>
                <a:ea typeface="Cambria" panose="02040503050406030204" pitchFamily="18" charset="0"/>
              </a:rPr>
              <a:t>There are many types of walking robots depending on the number of legs. Among the most important are biped </a:t>
            </a:r>
            <a:r>
              <a:rPr lang="en-IN" sz="2000" b="0" i="0" u="none" strike="noStrike" baseline="0" dirty="0">
                <a:latin typeface="Cambria" panose="02040503050406030204" pitchFamily="18" charset="0"/>
                <a:ea typeface="Cambria" panose="02040503050406030204" pitchFamily="18" charset="0"/>
              </a:rPr>
              <a:t>(humanoids), four-legged (quadruped), six-legged.</a:t>
            </a:r>
          </a:p>
          <a:p>
            <a:pPr marL="0" indent="0" algn="just">
              <a:lnSpc>
                <a:spcPct val="100000"/>
              </a:lnSpc>
              <a:buNone/>
            </a:pPr>
            <a:endParaRPr lang="en-US" sz="2000" b="0" i="0" u="none" strike="noStrike" baseline="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B81A2092-1F4D-4E54-B925-6FF0878AB0C3}"/>
              </a:ext>
            </a:extLst>
          </p:cNvPr>
          <p:cNvSpPr>
            <a:spLocks noGrp="1"/>
          </p:cNvSpPr>
          <p:nvPr>
            <p:ph type="sldNum" sz="quarter" idx="12"/>
          </p:nvPr>
        </p:nvSpPr>
        <p:spPr/>
        <p:txBody>
          <a:bodyPr/>
          <a:lstStyle/>
          <a:p>
            <a:fld id="{D7B90F46-B5AA-4566-8FC6-868BBC0920EF}" type="slidenum">
              <a:rPr lang="en-IN" smtClean="0"/>
              <a:t>16</a:t>
            </a:fld>
            <a:endParaRPr lang="en-IN"/>
          </a:p>
        </p:txBody>
      </p:sp>
    </p:spTree>
    <p:extLst>
      <p:ext uri="{BB962C8B-B14F-4D97-AF65-F5344CB8AC3E}">
        <p14:creationId xmlns:p14="http://schemas.microsoft.com/office/powerpoint/2010/main" val="132724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CB7CE-8F1D-4E8C-BB34-19B1D530DB86}"/>
              </a:ext>
            </a:extLst>
          </p:cNvPr>
          <p:cNvSpPr>
            <a:spLocks noGrp="1"/>
          </p:cNvSpPr>
          <p:nvPr>
            <p:ph idx="1"/>
          </p:nvPr>
        </p:nvSpPr>
        <p:spPr>
          <a:xfrm>
            <a:off x="838200" y="351387"/>
            <a:ext cx="10515600" cy="6217363"/>
          </a:xfrm>
        </p:spPr>
        <p:txBody>
          <a:bodyPr>
            <a:normAutofit/>
          </a:bodyPr>
          <a:lstStyle/>
          <a:p>
            <a:pPr algn="just"/>
            <a:r>
              <a:rPr lang="en-US" sz="1800" b="1" i="0" u="none" strike="noStrike" baseline="0" dirty="0">
                <a:latin typeface="AdvPAC5B"/>
              </a:rPr>
              <a:t>One-legged robot:</a:t>
            </a:r>
            <a:r>
              <a:rPr lang="en-US" sz="1800" b="0" i="0" u="none" strike="noStrike" baseline="0" dirty="0">
                <a:latin typeface="AdvPAC5B"/>
              </a:rPr>
              <a:t> </a:t>
            </a:r>
            <a:r>
              <a:rPr lang="en-US" sz="1800" b="0" i="0" u="none" strike="noStrike" baseline="0" dirty="0">
                <a:latin typeface="AdvP7B6C"/>
              </a:rPr>
              <a:t>“Hoppers” are one-legged robots. The greatest challenge with hoppers is that they cannot stand still; they need to keep hopping in order to maintain their </a:t>
            </a:r>
            <a:r>
              <a:rPr lang="en-IN" sz="1800" b="0" i="0" u="none" strike="noStrike" baseline="0" dirty="0">
                <a:latin typeface="AdvP7B6C"/>
              </a:rPr>
              <a:t>balance.</a:t>
            </a:r>
          </a:p>
          <a:p>
            <a:pPr algn="just"/>
            <a:r>
              <a:rPr lang="en-US" sz="1800" b="1" i="0" u="none" strike="noStrike" baseline="0" dirty="0">
                <a:latin typeface="AdvPAC5B"/>
              </a:rPr>
              <a:t>Two-legged or humanoid robots:</a:t>
            </a:r>
            <a:r>
              <a:rPr lang="en-US" sz="1800" b="0" i="0" u="none" strike="noStrike" baseline="0" dirty="0">
                <a:latin typeface="AdvPAC5B"/>
              </a:rPr>
              <a:t> </a:t>
            </a:r>
            <a:r>
              <a:rPr lang="en-US" sz="1800" b="0" i="0" u="none" strike="noStrike" baseline="0" dirty="0">
                <a:latin typeface="AdvP7B6C"/>
              </a:rPr>
              <a:t>One of the most important types of walking robots is humanoid robots. In order to </a:t>
            </a:r>
            <a:r>
              <a:rPr lang="en-US" sz="1800" b="0" i="0" u="none" strike="noStrike" baseline="0" dirty="0">
                <a:latin typeface="AdvPAC59"/>
              </a:rPr>
              <a:t>4 </a:t>
            </a:r>
            <a:r>
              <a:rPr lang="en-US" sz="1800" b="0" i="0" u="none" strike="noStrike" baseline="0" dirty="0">
                <a:latin typeface="AdvPAC5B"/>
              </a:rPr>
              <a:t>International Journal of Advanced Robotic Systems </a:t>
            </a:r>
            <a:r>
              <a:rPr lang="en-US" sz="1800" b="0" i="0" u="none" strike="noStrike" baseline="0" dirty="0">
                <a:latin typeface="AdvP7B6C"/>
              </a:rPr>
              <a:t>reproduce human capabilities, they make good use of sensors.</a:t>
            </a:r>
          </a:p>
          <a:p>
            <a:pPr algn="just"/>
            <a:r>
              <a:rPr lang="en-IN" sz="1800" b="1" i="0" u="none" strike="noStrike" baseline="0" dirty="0">
                <a:latin typeface="AdvPAC5B"/>
              </a:rPr>
              <a:t>Three-legged robots:</a:t>
            </a:r>
            <a:r>
              <a:rPr lang="en-IN" sz="1800" b="0" i="0" u="none" strike="noStrike" baseline="0" dirty="0">
                <a:latin typeface="AdvPAC5B"/>
              </a:rPr>
              <a:t> </a:t>
            </a:r>
            <a:r>
              <a:rPr lang="en-US" sz="1800" b="0" i="0" u="none" strike="noStrike" baseline="0" dirty="0">
                <a:latin typeface="AdvP7B6C"/>
              </a:rPr>
              <a:t>These are not very common because of the odd number of legs. </a:t>
            </a:r>
            <a:r>
              <a:rPr lang="en-IN" sz="1800" b="0" i="0" u="none" strike="noStrike" baseline="0" dirty="0">
                <a:latin typeface="AdvP7B6C"/>
              </a:rPr>
              <a:t>In the </a:t>
            </a:r>
            <a:r>
              <a:rPr lang="en-US" sz="1800" b="0" i="0" u="none" strike="noStrike" baseline="0" dirty="0">
                <a:latin typeface="AdvP7B6C"/>
              </a:rPr>
              <a:t>course of a step, two legs behave as supportive legs while the other works as a swing leg. The aim of the legs is to push the COG outside of the supportive legs to start a step. While the robot´s body falls forward, the swing leg  naturally swings in between the two supportive legs and catches the fall.</a:t>
            </a:r>
          </a:p>
          <a:p>
            <a:pPr algn="just"/>
            <a:r>
              <a:rPr lang="en-US" sz="1800" b="1" i="0" u="none" strike="noStrike" baseline="0" dirty="0">
                <a:latin typeface="AdvPAC5B"/>
              </a:rPr>
              <a:t>Four-legged (quadruped) robots:</a:t>
            </a:r>
            <a:r>
              <a:rPr lang="en-US" sz="1800" b="0" i="0" u="none" strike="noStrike" baseline="0" dirty="0">
                <a:latin typeface="AdvPAC5B"/>
              </a:rPr>
              <a:t> </a:t>
            </a:r>
            <a:r>
              <a:rPr lang="en-US" sz="1800" b="0" i="0" u="none" strike="noStrike" baseline="0" dirty="0">
                <a:latin typeface="AdvP7B6C"/>
              </a:rPr>
              <a:t>When increased safety or payload capability is needed, quadrupeds or robots with a larger number of legs are used. They have the advantage of being statically stable when not moving, but they require dynamic walking control, as the robot’s COG must be readily shifted during gait. The control and leg coordination of these larger robots is, however, </a:t>
            </a:r>
            <a:r>
              <a:rPr lang="en-IN" sz="1800" b="0" i="0" u="none" strike="noStrike" baseline="0" dirty="0">
                <a:latin typeface="AdvP7B6C"/>
              </a:rPr>
              <a:t>more complicated. </a:t>
            </a:r>
            <a:r>
              <a:rPr lang="en-US" sz="1800" b="0" i="0" u="none" strike="noStrike" baseline="0" dirty="0">
                <a:latin typeface="AdvP7B6C"/>
              </a:rPr>
              <a:t>These systems  require a high computational speed. The motors and power storage system required for these systems </a:t>
            </a:r>
            <a:r>
              <a:rPr lang="en-IN" sz="1800" b="0" i="0" u="none" strike="noStrike" baseline="0" dirty="0">
                <a:latin typeface="AdvP7B6C"/>
              </a:rPr>
              <a:t>are highly expensive.</a:t>
            </a:r>
          </a:p>
          <a:p>
            <a:pPr algn="just"/>
            <a:r>
              <a:rPr lang="en-US" sz="1800" b="1" i="0" u="none" strike="noStrike" baseline="0" dirty="0">
                <a:latin typeface="AdvPAC5B"/>
              </a:rPr>
              <a:t>Five-legged (quadruped) robots: </a:t>
            </a:r>
            <a:r>
              <a:rPr lang="en-US" sz="1800" b="0" i="0" u="none" strike="noStrike" baseline="0" dirty="0">
                <a:latin typeface="AdvP7B6C"/>
              </a:rPr>
              <a:t>This kind of robots are rarely developed due to the odd number of legs. A five-legged </a:t>
            </a:r>
            <a:r>
              <a:rPr lang="en-IN" sz="1800" b="0" i="0" u="none" strike="noStrike" baseline="0" dirty="0">
                <a:latin typeface="AdvP7B6C"/>
              </a:rPr>
              <a:t>robot inspired from starfish.</a:t>
            </a:r>
          </a:p>
          <a:p>
            <a:pPr algn="just"/>
            <a:r>
              <a:rPr lang="en-US" sz="1800" b="1" i="0" u="none" strike="noStrike" baseline="0" dirty="0">
                <a:latin typeface="AdvPAC5B"/>
              </a:rPr>
              <a:t>Six-legged (hexapod) robots:</a:t>
            </a:r>
            <a:r>
              <a:rPr lang="en-US" sz="1800" b="0" i="0" u="none" strike="noStrike" baseline="0" dirty="0">
                <a:latin typeface="AdvPAC5B"/>
              </a:rPr>
              <a:t> </a:t>
            </a:r>
            <a:r>
              <a:rPr lang="en-US" sz="1800" b="0" i="0" u="none" strike="noStrike" baseline="0" dirty="0">
                <a:latin typeface="AdvP7B6C"/>
              </a:rPr>
              <a:t>A robot can be statically stable on three or more legs, so a robot with six or more legs can be controlled with static walking techniques rather than dynamic walking, thus reducing the control complexity. A common architecture for walking robots is the hexapod. These kind of robots have been very popular in mobile robotics.</a:t>
            </a:r>
            <a:endParaRPr lang="en-IN" dirty="0"/>
          </a:p>
        </p:txBody>
      </p:sp>
      <p:sp>
        <p:nvSpPr>
          <p:cNvPr id="2" name="Slide Number Placeholder 1">
            <a:extLst>
              <a:ext uri="{FF2B5EF4-FFF2-40B4-BE49-F238E27FC236}">
                <a16:creationId xmlns:a16="http://schemas.microsoft.com/office/drawing/2014/main" id="{5E7E4A54-CAF2-4469-92B1-E51679EAE1AD}"/>
              </a:ext>
            </a:extLst>
          </p:cNvPr>
          <p:cNvSpPr>
            <a:spLocks noGrp="1"/>
          </p:cNvSpPr>
          <p:nvPr>
            <p:ph type="sldNum" sz="quarter" idx="12"/>
          </p:nvPr>
        </p:nvSpPr>
        <p:spPr/>
        <p:txBody>
          <a:bodyPr/>
          <a:lstStyle/>
          <a:p>
            <a:fld id="{D7B90F46-B5AA-4566-8FC6-868BBC0920EF}" type="slidenum">
              <a:rPr lang="en-IN" smtClean="0"/>
              <a:t>17</a:t>
            </a:fld>
            <a:endParaRPr lang="en-IN"/>
          </a:p>
        </p:txBody>
      </p:sp>
    </p:spTree>
    <p:extLst>
      <p:ext uri="{BB962C8B-B14F-4D97-AF65-F5344CB8AC3E}">
        <p14:creationId xmlns:p14="http://schemas.microsoft.com/office/powerpoint/2010/main" val="579626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Four Legged">
            <a:extLst>
              <a:ext uri="{FF2B5EF4-FFF2-40B4-BE49-F238E27FC236}">
                <a16:creationId xmlns:a16="http://schemas.microsoft.com/office/drawing/2014/main" id="{722E6729-0DC0-407E-983B-B2CA63057ADE}"/>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914171" y="321734"/>
            <a:ext cx="2508778" cy="2703717"/>
          </a:xfrm>
          <a:prstGeom prst="rect">
            <a:avLst/>
          </a:prstGeom>
        </p:spPr>
      </p:pic>
      <p:sp>
        <p:nvSpPr>
          <p:cNvPr id="16" name="Rectangle 1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DC85B22-4797-4C02-B097-8924520E2934}"/>
              </a:ext>
            </a:extLst>
          </p:cNvPr>
          <p:cNvPicPr>
            <a:picLocks noChangeAspect="1"/>
          </p:cNvPicPr>
          <p:nvPr/>
        </p:nvPicPr>
        <p:blipFill>
          <a:blip r:embed="rId3"/>
          <a:stretch>
            <a:fillRect/>
          </a:stretch>
        </p:blipFill>
        <p:spPr>
          <a:xfrm>
            <a:off x="7880321" y="200058"/>
            <a:ext cx="1968017" cy="2905170"/>
          </a:xfrm>
          <a:prstGeom prst="rect">
            <a:avLst/>
          </a:prstGeom>
        </p:spPr>
      </p:pic>
      <p:sp>
        <p:nvSpPr>
          <p:cNvPr id="18" name="Rectangle 1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03ECA-6818-4EDA-8DF9-8FA62F991E73}"/>
              </a:ext>
            </a:extLst>
          </p:cNvPr>
          <p:cNvPicPr>
            <a:picLocks noChangeAspect="1"/>
          </p:cNvPicPr>
          <p:nvPr/>
        </p:nvPicPr>
        <p:blipFill>
          <a:blip r:embed="rId4"/>
          <a:stretch>
            <a:fillRect/>
          </a:stretch>
        </p:blipFill>
        <p:spPr>
          <a:xfrm>
            <a:off x="1323212" y="3631096"/>
            <a:ext cx="3694741" cy="2760560"/>
          </a:xfrm>
          <a:prstGeom prst="rect">
            <a:avLst/>
          </a:prstGeom>
        </p:spPr>
      </p:pic>
      <p:pic>
        <p:nvPicPr>
          <p:cNvPr id="5" name="Picture 4">
            <a:extLst>
              <a:ext uri="{FF2B5EF4-FFF2-40B4-BE49-F238E27FC236}">
                <a16:creationId xmlns:a16="http://schemas.microsoft.com/office/drawing/2014/main" id="{3640D45C-784C-46BB-B51F-F9C304BB25D2}"/>
              </a:ext>
            </a:extLst>
          </p:cNvPr>
          <p:cNvPicPr>
            <a:picLocks noChangeAspect="1"/>
          </p:cNvPicPr>
          <p:nvPr/>
        </p:nvPicPr>
        <p:blipFill>
          <a:blip r:embed="rId5"/>
          <a:stretch>
            <a:fillRect/>
          </a:stretch>
        </p:blipFill>
        <p:spPr>
          <a:xfrm>
            <a:off x="7860491" y="3631096"/>
            <a:ext cx="2007680" cy="2760560"/>
          </a:xfrm>
          <a:prstGeom prst="rect">
            <a:avLst/>
          </a:prstGeom>
        </p:spPr>
      </p:pic>
      <p:sp>
        <p:nvSpPr>
          <p:cNvPr id="12" name="TextBox 11">
            <a:extLst>
              <a:ext uri="{FF2B5EF4-FFF2-40B4-BE49-F238E27FC236}">
                <a16:creationId xmlns:a16="http://schemas.microsoft.com/office/drawing/2014/main" id="{9349283A-C7F2-4AD6-8187-F28EFDDF7223}"/>
              </a:ext>
            </a:extLst>
          </p:cNvPr>
          <p:cNvSpPr txBox="1"/>
          <p:nvPr/>
        </p:nvSpPr>
        <p:spPr>
          <a:xfrm>
            <a:off x="2396903" y="2997161"/>
            <a:ext cx="1332673" cy="369332"/>
          </a:xfrm>
          <a:prstGeom prst="rect">
            <a:avLst/>
          </a:prstGeom>
          <a:noFill/>
        </p:spPr>
        <p:txBody>
          <a:bodyPr wrap="none" rtlCol="0">
            <a:spAutoFit/>
          </a:bodyPr>
          <a:lstStyle/>
          <a:p>
            <a:r>
              <a:rPr lang="en-IN" dirty="0"/>
              <a:t>Four Legged</a:t>
            </a:r>
          </a:p>
        </p:txBody>
      </p:sp>
      <p:sp>
        <p:nvSpPr>
          <p:cNvPr id="23" name="TextBox 22">
            <a:extLst>
              <a:ext uri="{FF2B5EF4-FFF2-40B4-BE49-F238E27FC236}">
                <a16:creationId xmlns:a16="http://schemas.microsoft.com/office/drawing/2014/main" id="{E13E39A3-4603-4BA8-AE04-C58E127EC009}"/>
              </a:ext>
            </a:extLst>
          </p:cNvPr>
          <p:cNvSpPr txBox="1"/>
          <p:nvPr/>
        </p:nvSpPr>
        <p:spPr>
          <a:xfrm>
            <a:off x="8197992" y="2997161"/>
            <a:ext cx="1293559" cy="369332"/>
          </a:xfrm>
          <a:prstGeom prst="rect">
            <a:avLst/>
          </a:prstGeom>
          <a:noFill/>
        </p:spPr>
        <p:txBody>
          <a:bodyPr wrap="none" rtlCol="0">
            <a:spAutoFit/>
          </a:bodyPr>
          <a:lstStyle/>
          <a:p>
            <a:r>
              <a:rPr lang="en-IN" dirty="0"/>
              <a:t>Two Legged</a:t>
            </a:r>
          </a:p>
        </p:txBody>
      </p:sp>
      <p:sp>
        <p:nvSpPr>
          <p:cNvPr id="25" name="TextBox 24">
            <a:extLst>
              <a:ext uri="{FF2B5EF4-FFF2-40B4-BE49-F238E27FC236}">
                <a16:creationId xmlns:a16="http://schemas.microsoft.com/office/drawing/2014/main" id="{9E91DDF7-9C45-4F43-A301-E42254491C94}"/>
              </a:ext>
            </a:extLst>
          </p:cNvPr>
          <p:cNvSpPr txBox="1"/>
          <p:nvPr/>
        </p:nvSpPr>
        <p:spPr>
          <a:xfrm>
            <a:off x="2502223" y="6380441"/>
            <a:ext cx="1164293" cy="369332"/>
          </a:xfrm>
          <a:prstGeom prst="rect">
            <a:avLst/>
          </a:prstGeom>
          <a:noFill/>
        </p:spPr>
        <p:txBody>
          <a:bodyPr wrap="none" rtlCol="0">
            <a:spAutoFit/>
          </a:bodyPr>
          <a:lstStyle/>
          <a:p>
            <a:r>
              <a:rPr lang="en-IN" dirty="0"/>
              <a:t>Six Legged</a:t>
            </a:r>
          </a:p>
        </p:txBody>
      </p:sp>
      <p:sp>
        <p:nvSpPr>
          <p:cNvPr id="30" name="TextBox 29">
            <a:extLst>
              <a:ext uri="{FF2B5EF4-FFF2-40B4-BE49-F238E27FC236}">
                <a16:creationId xmlns:a16="http://schemas.microsoft.com/office/drawing/2014/main" id="{01095A8C-8881-4FC5-BD96-B548D08A5F13}"/>
              </a:ext>
            </a:extLst>
          </p:cNvPr>
          <p:cNvSpPr txBox="1"/>
          <p:nvPr/>
        </p:nvSpPr>
        <p:spPr>
          <a:xfrm>
            <a:off x="8282182" y="6363366"/>
            <a:ext cx="1295739" cy="369332"/>
          </a:xfrm>
          <a:prstGeom prst="rect">
            <a:avLst/>
          </a:prstGeom>
          <a:noFill/>
        </p:spPr>
        <p:txBody>
          <a:bodyPr wrap="none" rtlCol="0">
            <a:spAutoFit/>
          </a:bodyPr>
          <a:lstStyle/>
          <a:p>
            <a:r>
              <a:rPr lang="en-IN" dirty="0"/>
              <a:t>One Legged</a:t>
            </a:r>
          </a:p>
        </p:txBody>
      </p:sp>
      <p:sp>
        <p:nvSpPr>
          <p:cNvPr id="2" name="Slide Number Placeholder 1">
            <a:extLst>
              <a:ext uri="{FF2B5EF4-FFF2-40B4-BE49-F238E27FC236}">
                <a16:creationId xmlns:a16="http://schemas.microsoft.com/office/drawing/2014/main" id="{195F1B23-A6D5-4B0A-A2AD-B166B78F919A}"/>
              </a:ext>
            </a:extLst>
          </p:cNvPr>
          <p:cNvSpPr>
            <a:spLocks noGrp="1"/>
          </p:cNvSpPr>
          <p:nvPr>
            <p:ph type="sldNum" sz="quarter" idx="12"/>
          </p:nvPr>
        </p:nvSpPr>
        <p:spPr/>
        <p:txBody>
          <a:bodyPr/>
          <a:lstStyle/>
          <a:p>
            <a:fld id="{D7B90F46-B5AA-4566-8FC6-868BBC0920EF}" type="slidenum">
              <a:rPr lang="en-IN" smtClean="0"/>
              <a:t>18</a:t>
            </a:fld>
            <a:endParaRPr lang="en-IN"/>
          </a:p>
        </p:txBody>
      </p:sp>
    </p:spTree>
    <p:extLst>
      <p:ext uri="{BB962C8B-B14F-4D97-AF65-F5344CB8AC3E}">
        <p14:creationId xmlns:p14="http://schemas.microsoft.com/office/powerpoint/2010/main" val="2429081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B660-A2F8-4566-B128-F652EF2CB19B}"/>
              </a:ext>
            </a:extLst>
          </p:cNvPr>
          <p:cNvSpPr>
            <a:spLocks noGrp="1"/>
          </p:cNvSpPr>
          <p:nvPr>
            <p:ph type="title"/>
          </p:nvPr>
        </p:nvSpPr>
        <p:spPr/>
        <p:txBody>
          <a:bodyPr/>
          <a:lstStyle/>
          <a:p>
            <a:r>
              <a:rPr lang="en-US" dirty="0"/>
              <a:t>c. Tracked robots</a:t>
            </a:r>
            <a:endParaRPr lang="en-IN" dirty="0"/>
          </a:p>
        </p:txBody>
      </p:sp>
      <p:sp>
        <p:nvSpPr>
          <p:cNvPr id="3" name="Content Placeholder 2">
            <a:extLst>
              <a:ext uri="{FF2B5EF4-FFF2-40B4-BE49-F238E27FC236}">
                <a16:creationId xmlns:a16="http://schemas.microsoft.com/office/drawing/2014/main" id="{96A33310-E0BC-4FEA-AC8A-114314FCB92B}"/>
              </a:ext>
            </a:extLst>
          </p:cNvPr>
          <p:cNvSpPr>
            <a:spLocks noGrp="1"/>
          </p:cNvSpPr>
          <p:nvPr>
            <p:ph idx="1"/>
          </p:nvPr>
        </p:nvSpPr>
        <p:spPr/>
        <p:txBody>
          <a:bodyPr>
            <a:norm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These are a type of robots that uses treads or caterpillar tracks instead of wheels. In the wheel  configurations, we assume that wheels cannot skid against the surface. Other possible solution to steer,  named skid/slip, might be used to redirect the robot by spinning wheels with the same direction at different speeds or in opposite directions.</a:t>
            </a:r>
          </a:p>
          <a:p>
            <a:pPr algn="just">
              <a:lnSpc>
                <a:spcPct val="100000"/>
              </a:lnSpc>
            </a:pPr>
            <a:r>
              <a:rPr lang="en-IN" sz="2000" b="0" i="0" u="none" strike="noStrike" baseline="0" dirty="0">
                <a:latin typeface="Cambria" panose="02040503050406030204" pitchFamily="18" charset="0"/>
                <a:ea typeface="Cambria" panose="02040503050406030204" pitchFamily="18" charset="0"/>
              </a:rPr>
              <a:t>Tracked </a:t>
            </a:r>
            <a:r>
              <a:rPr lang="en-US" sz="2000" b="0" i="0" u="none" strike="noStrike" baseline="0" dirty="0">
                <a:latin typeface="Cambria" panose="02040503050406030204" pitchFamily="18" charset="0"/>
                <a:ea typeface="Cambria" panose="02040503050406030204" pitchFamily="18" charset="0"/>
              </a:rPr>
              <a:t>robots have much larger ground contact patches, and this fact plays a major role to improve their maneuverability on loose surface in comparison to conventional wheeled </a:t>
            </a:r>
            <a:r>
              <a:rPr lang="en-IN" sz="2000" b="0" i="0" u="none" strike="noStrike" baseline="0" dirty="0">
                <a:latin typeface="Cambria" panose="02040503050406030204" pitchFamily="18" charset="0"/>
                <a:ea typeface="Cambria" panose="02040503050406030204" pitchFamily="18" charset="0"/>
              </a:rPr>
              <a:t>robots.</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The skid/slip steering is also a disadvantage of such configurations. Due to the great amount of skidding in the course of a turn, the exact robot´s COR is difficult to predict and the accurate change in position and direction is also subject to variation on account of </a:t>
            </a:r>
            <a:r>
              <a:rPr lang="en-IN" sz="2000" b="0" i="0" u="none" strike="noStrike" baseline="0" dirty="0">
                <a:latin typeface="Cambria" panose="02040503050406030204" pitchFamily="18" charset="0"/>
                <a:ea typeface="Cambria" panose="02040503050406030204" pitchFamily="18" charset="0"/>
              </a:rPr>
              <a:t>the ground friction.</a:t>
            </a: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5BBF11A4-95E6-4DD4-ABE0-588CE224B091}"/>
              </a:ext>
            </a:extLst>
          </p:cNvPr>
          <p:cNvSpPr>
            <a:spLocks noGrp="1"/>
          </p:cNvSpPr>
          <p:nvPr>
            <p:ph type="sldNum" sz="quarter" idx="12"/>
          </p:nvPr>
        </p:nvSpPr>
        <p:spPr/>
        <p:txBody>
          <a:bodyPr/>
          <a:lstStyle/>
          <a:p>
            <a:fld id="{D7B90F46-B5AA-4566-8FC6-868BBC0920EF}" type="slidenum">
              <a:rPr lang="en-IN" smtClean="0"/>
              <a:t>19</a:t>
            </a:fld>
            <a:endParaRPr lang="en-IN"/>
          </a:p>
        </p:txBody>
      </p:sp>
    </p:spTree>
    <p:extLst>
      <p:ext uri="{BB962C8B-B14F-4D97-AF65-F5344CB8AC3E}">
        <p14:creationId xmlns:p14="http://schemas.microsoft.com/office/powerpoint/2010/main" val="327013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97760-B15D-4740-A5E1-DF851E09B78E}"/>
              </a:ext>
            </a:extLst>
          </p:cNvPr>
          <p:cNvSpPr>
            <a:spLocks noGrp="1"/>
          </p:cNvSpPr>
          <p:nvPr>
            <p:ph type="title"/>
          </p:nvPr>
        </p:nvSpPr>
        <p:spPr>
          <a:xfrm>
            <a:off x="6513788" y="365125"/>
            <a:ext cx="4840010" cy="1807305"/>
          </a:xfrm>
        </p:spPr>
        <p:txBody>
          <a:bodyPr>
            <a:normAutofit/>
          </a:bodyPr>
          <a:lstStyle/>
          <a:p>
            <a:r>
              <a:rPr lang="en-IN" dirty="0"/>
              <a:t>Autonomous Mobile Robot</a:t>
            </a:r>
          </a:p>
        </p:txBody>
      </p:sp>
      <p:pic>
        <p:nvPicPr>
          <p:cNvPr id="5" name="Picture 4" descr="A robot with a face">
            <a:extLst>
              <a:ext uri="{FF2B5EF4-FFF2-40B4-BE49-F238E27FC236}">
                <a16:creationId xmlns:a16="http://schemas.microsoft.com/office/drawing/2014/main" id="{74B4D50B-3721-4E01-84BA-EBF2BBF419A0}"/>
              </a:ext>
            </a:extLst>
          </p:cNvPr>
          <p:cNvPicPr>
            <a:picLocks noChangeAspect="1"/>
          </p:cNvPicPr>
          <p:nvPr/>
        </p:nvPicPr>
        <p:blipFill rotWithShape="1">
          <a:blip r:embed="rId2"/>
          <a:srcRect l="37568" r="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F957F60-9B51-4AEC-8BD7-58C29F7BCC83}"/>
              </a:ext>
            </a:extLst>
          </p:cNvPr>
          <p:cNvSpPr>
            <a:spLocks noGrp="1"/>
          </p:cNvSpPr>
          <p:nvPr>
            <p:ph idx="1"/>
          </p:nvPr>
        </p:nvSpPr>
        <p:spPr>
          <a:xfrm>
            <a:off x="6513788" y="2333297"/>
            <a:ext cx="4840010" cy="3843666"/>
          </a:xfrm>
        </p:spPr>
        <p:txBody>
          <a:bodyPr>
            <a:normAutofit/>
          </a:bodyPr>
          <a:lstStyle/>
          <a:p>
            <a:pPr algn="just"/>
            <a:r>
              <a:rPr lang="en-US" sz="2000" b="0" i="0" dirty="0">
                <a:effectLst/>
                <a:latin typeface="Cambria" panose="02040503050406030204" pitchFamily="18" charset="0"/>
                <a:ea typeface="Cambria" panose="02040503050406030204" pitchFamily="18" charset="0"/>
              </a:rPr>
              <a:t>An </a:t>
            </a:r>
            <a:r>
              <a:rPr lang="en-US" sz="2000" b="1" i="0" dirty="0">
                <a:effectLst/>
                <a:latin typeface="Cambria" panose="02040503050406030204" pitchFamily="18" charset="0"/>
                <a:ea typeface="Cambria" panose="02040503050406030204" pitchFamily="18" charset="0"/>
              </a:rPr>
              <a:t>autonomous mobile robot (AMR)</a:t>
            </a:r>
            <a:r>
              <a:rPr lang="en-US" sz="2000" b="0" i="0" dirty="0">
                <a:effectLst/>
                <a:latin typeface="Cambria" panose="02040503050406030204" pitchFamily="18" charset="0"/>
                <a:ea typeface="Cambria" panose="02040503050406030204" pitchFamily="18" charset="0"/>
              </a:rPr>
              <a:t> is any robot that can understand and move through its environment without being overseen directly by an operator.</a:t>
            </a:r>
          </a:p>
          <a:p>
            <a:pPr algn="just"/>
            <a:r>
              <a:rPr lang="en-US" sz="2000" b="0" i="0" dirty="0">
                <a:effectLst/>
                <a:latin typeface="Cambria" panose="02040503050406030204" pitchFamily="18" charset="0"/>
                <a:ea typeface="Cambria" panose="02040503050406030204" pitchFamily="18" charset="0"/>
              </a:rPr>
              <a:t>Typically, this is achieved through an array of sophisticated on-board sensors, computers, and maps, which allow AMRs to understand and interpret their environment in order to function as a form of asynchronous transportation.</a:t>
            </a: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8CD0F891-47A1-4CC6-AA0E-45D3957FA6E9}"/>
              </a:ext>
            </a:extLst>
          </p:cNvPr>
          <p:cNvSpPr>
            <a:spLocks noGrp="1"/>
          </p:cNvSpPr>
          <p:nvPr>
            <p:ph type="sldNum" sz="quarter" idx="12"/>
          </p:nvPr>
        </p:nvSpPr>
        <p:spPr/>
        <p:txBody>
          <a:bodyPr/>
          <a:lstStyle/>
          <a:p>
            <a:fld id="{D7B90F46-B5AA-4566-8FC6-868BBC0920EF}" type="slidenum">
              <a:rPr lang="en-IN" smtClean="0"/>
              <a:t>2</a:t>
            </a:fld>
            <a:endParaRPr lang="en-IN"/>
          </a:p>
        </p:txBody>
      </p:sp>
    </p:spTree>
    <p:extLst>
      <p:ext uri="{BB962C8B-B14F-4D97-AF65-F5344CB8AC3E}">
        <p14:creationId xmlns:p14="http://schemas.microsoft.com/office/powerpoint/2010/main" val="2901211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91A0-F685-4561-A6C3-370117AF3DCA}"/>
              </a:ext>
            </a:extLst>
          </p:cNvPr>
          <p:cNvSpPr>
            <a:spLocks noGrp="1"/>
          </p:cNvSpPr>
          <p:nvPr>
            <p:ph type="title"/>
          </p:nvPr>
        </p:nvSpPr>
        <p:spPr/>
        <p:txBody>
          <a:bodyPr/>
          <a:lstStyle/>
          <a:p>
            <a:r>
              <a:rPr lang="en-IN" dirty="0"/>
              <a:t>d. Hybrid robot</a:t>
            </a:r>
          </a:p>
        </p:txBody>
      </p:sp>
      <p:sp>
        <p:nvSpPr>
          <p:cNvPr id="3" name="Content Placeholder 2">
            <a:extLst>
              <a:ext uri="{FF2B5EF4-FFF2-40B4-BE49-F238E27FC236}">
                <a16:creationId xmlns:a16="http://schemas.microsoft.com/office/drawing/2014/main" id="{91848AB5-FDD0-4977-B23B-D380303B90F0}"/>
              </a:ext>
            </a:extLst>
          </p:cNvPr>
          <p:cNvSpPr>
            <a:spLocks noGrp="1"/>
          </p:cNvSpPr>
          <p:nvPr>
            <p:ph idx="1"/>
          </p:nvPr>
        </p:nvSpPr>
        <p:spPr/>
        <p:txBody>
          <a:bodyPr>
            <a:normAutofit/>
          </a:bodyPr>
          <a:lstStyle/>
          <a:p>
            <a:pPr algn="l">
              <a:lnSpc>
                <a:spcPct val="100000"/>
              </a:lnSpc>
            </a:pPr>
            <a:r>
              <a:rPr lang="en-US" sz="2000" b="0" i="0" u="none" strike="noStrike" baseline="0" dirty="0">
                <a:latin typeface="Cambria" panose="02040503050406030204" pitchFamily="18" charset="0"/>
                <a:ea typeface="Cambria" panose="02040503050406030204" pitchFamily="18" charset="0"/>
              </a:rPr>
              <a:t>These are robots whose structure consists of a combination of any of the above-described types. </a:t>
            </a:r>
            <a:r>
              <a:rPr lang="en-IN" sz="2000" b="0" i="0" u="none" strike="noStrike" baseline="0" dirty="0">
                <a:latin typeface="Cambria" panose="02040503050406030204" pitchFamily="18" charset="0"/>
                <a:ea typeface="Cambria" panose="02040503050406030204" pitchFamily="18" charset="0"/>
              </a:rPr>
              <a:t>Hybrid </a:t>
            </a:r>
            <a:r>
              <a:rPr lang="en-US" sz="2000" b="0" i="0" u="none" strike="noStrike" baseline="0" dirty="0">
                <a:latin typeface="Cambria" panose="02040503050406030204" pitchFamily="18" charset="0"/>
                <a:ea typeface="Cambria" panose="02040503050406030204" pitchFamily="18" charset="0"/>
              </a:rPr>
              <a:t>solutions combine the suitability of wheels with the adaptability </a:t>
            </a:r>
            <a:r>
              <a:rPr lang="en-IN" sz="2000" b="0" i="0" u="none" strike="noStrike" baseline="0" dirty="0">
                <a:latin typeface="Cambria" panose="02040503050406030204" pitchFamily="18" charset="0"/>
                <a:ea typeface="Cambria" panose="02040503050406030204" pitchFamily="18" charset="0"/>
              </a:rPr>
              <a:t>of legs.</a:t>
            </a:r>
          </a:p>
          <a:p>
            <a:pPr lvl="1">
              <a:lnSpc>
                <a:spcPct val="100000"/>
              </a:lnSpc>
            </a:pPr>
            <a:r>
              <a:rPr lang="en-US" sz="2000" b="0" i="0" u="none" strike="noStrike" baseline="0" dirty="0">
                <a:latin typeface="Cambria" panose="02040503050406030204" pitchFamily="18" charset="0"/>
                <a:ea typeface="Cambria" panose="02040503050406030204" pitchFamily="18" charset="0"/>
              </a:rPr>
              <a:t>leg-wheel hybrid locomotion systems</a:t>
            </a:r>
          </a:p>
          <a:p>
            <a:pPr lvl="1">
              <a:lnSpc>
                <a:spcPct val="100000"/>
              </a:lnSpc>
            </a:pPr>
            <a:r>
              <a:rPr lang="en-US" sz="2000" b="0" i="0" u="none" strike="noStrike" baseline="0" dirty="0">
                <a:latin typeface="Cambria" panose="02040503050406030204" pitchFamily="18" charset="0"/>
                <a:ea typeface="Cambria" panose="02040503050406030204" pitchFamily="18" charset="0"/>
              </a:rPr>
              <a:t>leg-track hybrid locomotion systems</a:t>
            </a:r>
          </a:p>
          <a:p>
            <a:pPr lvl="1">
              <a:lnSpc>
                <a:spcPct val="100000"/>
              </a:lnSpc>
            </a:pPr>
            <a:r>
              <a:rPr lang="en-US" sz="2000" b="0" i="0" u="none" strike="noStrike" baseline="0" dirty="0">
                <a:latin typeface="Cambria" panose="02040503050406030204" pitchFamily="18" charset="0"/>
                <a:ea typeface="Cambria" panose="02040503050406030204" pitchFamily="18" charset="0"/>
              </a:rPr>
              <a:t>wheel-track hybrid locomotion systems</a:t>
            </a:r>
          </a:p>
          <a:p>
            <a:pPr lvl="1">
              <a:lnSpc>
                <a:spcPct val="100000"/>
              </a:lnSpc>
            </a:pPr>
            <a:r>
              <a:rPr lang="en-US" sz="2000" b="0" i="0" u="none" strike="noStrike" baseline="0" dirty="0">
                <a:latin typeface="Cambria" panose="02040503050406030204" pitchFamily="18" charset="0"/>
                <a:ea typeface="Cambria" panose="02040503050406030204" pitchFamily="18" charset="0"/>
              </a:rPr>
              <a:t>leg-wheel-track hybrid locomotion systems</a:t>
            </a:r>
            <a:endParaRPr lang="en-IN" sz="2000" b="0" i="0" u="none" strike="noStrike" baseline="0" dirty="0">
              <a:latin typeface="Cambria" panose="02040503050406030204" pitchFamily="18" charset="0"/>
              <a:ea typeface="Cambria" panose="02040503050406030204" pitchFamily="18" charset="0"/>
            </a:endParaRPr>
          </a:p>
          <a:p>
            <a:pPr marL="0" indent="0" algn="l">
              <a:lnSpc>
                <a:spcPct val="100000"/>
              </a:lnSpc>
              <a:buNone/>
            </a:pP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6B9A1DEC-85C1-41D9-8EE4-57B69308D865}"/>
              </a:ext>
            </a:extLst>
          </p:cNvPr>
          <p:cNvSpPr>
            <a:spLocks noGrp="1"/>
          </p:cNvSpPr>
          <p:nvPr>
            <p:ph type="sldNum" sz="quarter" idx="12"/>
          </p:nvPr>
        </p:nvSpPr>
        <p:spPr/>
        <p:txBody>
          <a:bodyPr/>
          <a:lstStyle/>
          <a:p>
            <a:fld id="{D7B90F46-B5AA-4566-8FC6-868BBC0920EF}" type="slidenum">
              <a:rPr lang="en-IN" smtClean="0"/>
              <a:t>20</a:t>
            </a:fld>
            <a:endParaRPr lang="en-IN"/>
          </a:p>
        </p:txBody>
      </p:sp>
    </p:spTree>
    <p:extLst>
      <p:ext uri="{BB962C8B-B14F-4D97-AF65-F5344CB8AC3E}">
        <p14:creationId xmlns:p14="http://schemas.microsoft.com/office/powerpoint/2010/main" val="1246554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CF32-8A46-457E-AE89-FB7E109BC18D}"/>
              </a:ext>
            </a:extLst>
          </p:cNvPr>
          <p:cNvSpPr>
            <a:spLocks noGrp="1"/>
          </p:cNvSpPr>
          <p:nvPr>
            <p:ph type="title"/>
          </p:nvPr>
        </p:nvSpPr>
        <p:spPr>
          <a:xfrm>
            <a:off x="648929" y="629266"/>
            <a:ext cx="3505495" cy="1622321"/>
          </a:xfrm>
        </p:spPr>
        <p:txBody>
          <a:bodyPr>
            <a:normAutofit/>
          </a:bodyPr>
          <a:lstStyle/>
          <a:p>
            <a:r>
              <a:rPr lang="en-IN" dirty="0">
                <a:latin typeface="Calibri Light (Headings)"/>
              </a:rPr>
              <a:t>3. </a:t>
            </a:r>
            <a:r>
              <a:rPr lang="en-IN" b="0" i="0" u="none" strike="noStrike" baseline="0" dirty="0">
                <a:latin typeface="Calibri Light (Headings)"/>
              </a:rPr>
              <a:t>AIV-based robots</a:t>
            </a:r>
            <a:endParaRPr lang="en-IN" dirty="0">
              <a:latin typeface="Calibri Light (Headings)"/>
            </a:endParaRPr>
          </a:p>
        </p:txBody>
      </p:sp>
      <p:sp>
        <p:nvSpPr>
          <p:cNvPr id="3" name="Content Placeholder 2">
            <a:extLst>
              <a:ext uri="{FF2B5EF4-FFF2-40B4-BE49-F238E27FC236}">
                <a16:creationId xmlns:a16="http://schemas.microsoft.com/office/drawing/2014/main" id="{3C000751-34E2-41DF-AB2A-235B007735DB}"/>
              </a:ext>
            </a:extLst>
          </p:cNvPr>
          <p:cNvSpPr>
            <a:spLocks noGrp="1"/>
          </p:cNvSpPr>
          <p:nvPr>
            <p:ph idx="1"/>
          </p:nvPr>
        </p:nvSpPr>
        <p:spPr>
          <a:xfrm>
            <a:off x="648931" y="2438400"/>
            <a:ext cx="3505494" cy="3785419"/>
          </a:xfrm>
        </p:spPr>
        <p:txBody>
          <a:bodyPr>
            <a:normAutofit/>
          </a:bodyPr>
          <a:lstStyle/>
          <a:p>
            <a:pPr algn="just"/>
            <a:r>
              <a:rPr lang="en-US" sz="2000" b="0" i="0" u="none" strike="noStrike" baseline="0" dirty="0">
                <a:latin typeface="AdvP7B6C"/>
              </a:rPr>
              <a:t>An unmanned aerial robot commonly known as “drone” is a machine that performs a preprogrammed task with or without human interaction and it is inspired by an airplane’s </a:t>
            </a:r>
            <a:r>
              <a:rPr lang="en-IN" sz="2000" b="0" i="0" u="none" strike="noStrike" baseline="0" dirty="0">
                <a:latin typeface="AdvP7B6C"/>
              </a:rPr>
              <a:t>operation.</a:t>
            </a:r>
          </a:p>
          <a:p>
            <a:pPr algn="just"/>
            <a:r>
              <a:rPr lang="en-US" sz="2000" b="0" i="0" u="none" strike="noStrike" baseline="0" dirty="0">
                <a:latin typeface="AdvP7B6C"/>
              </a:rPr>
              <a:t>The most advanced ones can now take off and land completely independently of the actions of </a:t>
            </a:r>
            <a:r>
              <a:rPr lang="en-IN" sz="2000" b="0" i="0" u="none" strike="noStrike" baseline="0" dirty="0">
                <a:latin typeface="AdvP7B6C"/>
              </a:rPr>
              <a:t>their operators.</a:t>
            </a:r>
          </a:p>
          <a:p>
            <a:pPr marL="0" indent="0" algn="just">
              <a:buNone/>
            </a:pPr>
            <a:endParaRPr lang="en-IN"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w drone rules: Key takeaways: Government notifies drone rules - The  Economic Times">
            <a:extLst>
              <a:ext uri="{FF2B5EF4-FFF2-40B4-BE49-F238E27FC236}">
                <a16:creationId xmlns:a16="http://schemas.microsoft.com/office/drawing/2014/main" id="{1419C270-13FB-4ADD-B0CA-AA9C2BEEB7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170128"/>
            <a:ext cx="6019331" cy="4514498"/>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55F3C68-CC17-42B8-A22B-6A6A3CECD091}"/>
              </a:ext>
            </a:extLst>
          </p:cNvPr>
          <p:cNvSpPr>
            <a:spLocks noGrp="1"/>
          </p:cNvSpPr>
          <p:nvPr>
            <p:ph type="sldNum" sz="quarter" idx="12"/>
          </p:nvPr>
        </p:nvSpPr>
        <p:spPr>
          <a:xfrm>
            <a:off x="8610600" y="6356350"/>
            <a:ext cx="2743200" cy="365125"/>
          </a:xfrm>
        </p:spPr>
        <p:txBody>
          <a:bodyPr>
            <a:normAutofit/>
          </a:bodyPr>
          <a:lstStyle/>
          <a:p>
            <a:pPr>
              <a:spcAft>
                <a:spcPts val="600"/>
              </a:spcAft>
            </a:pPr>
            <a:fld id="{D7B90F46-B5AA-4566-8FC6-868BBC0920EF}" type="slidenum">
              <a:rPr lang="en-IN">
                <a:solidFill>
                  <a:srgbClr val="303030"/>
                </a:solidFill>
              </a:rPr>
              <a:pPr>
                <a:spcAft>
                  <a:spcPts val="600"/>
                </a:spcAft>
              </a:pPr>
              <a:t>21</a:t>
            </a:fld>
            <a:endParaRPr lang="en-IN">
              <a:solidFill>
                <a:srgbClr val="303030"/>
              </a:solidFill>
            </a:endParaRPr>
          </a:p>
        </p:txBody>
      </p:sp>
    </p:spTree>
    <p:extLst>
      <p:ext uri="{BB962C8B-B14F-4D97-AF65-F5344CB8AC3E}">
        <p14:creationId xmlns:p14="http://schemas.microsoft.com/office/powerpoint/2010/main" val="190332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90E66-42AB-4FA2-AA3F-F5B656571E97}"/>
              </a:ext>
            </a:extLst>
          </p:cNvPr>
          <p:cNvSpPr>
            <a:spLocks noGrp="1"/>
          </p:cNvSpPr>
          <p:nvPr>
            <p:ph type="title"/>
          </p:nvPr>
        </p:nvSpPr>
        <p:spPr>
          <a:xfrm>
            <a:off x="589560" y="856180"/>
            <a:ext cx="4560584" cy="1128068"/>
          </a:xfrm>
        </p:spPr>
        <p:txBody>
          <a:bodyPr anchor="ctr">
            <a:normAutofit/>
          </a:bodyPr>
          <a:lstStyle/>
          <a:p>
            <a:r>
              <a:rPr lang="en-IN" sz="3700">
                <a:latin typeface="Calibri Light (Headings)"/>
              </a:rPr>
              <a:t>4. </a:t>
            </a:r>
            <a:r>
              <a:rPr lang="en-IN" sz="3700" b="0" i="0" u="none" strike="noStrike" baseline="0">
                <a:latin typeface="Calibri Light (Headings)"/>
              </a:rPr>
              <a:t>Water-based robots</a:t>
            </a:r>
            <a:endParaRPr lang="en-IN" sz="3700">
              <a:latin typeface="Calibri Light (Headings)"/>
            </a:endParaRP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799258-39EC-4053-BFC4-C30238BDE44A}"/>
              </a:ext>
            </a:extLst>
          </p:cNvPr>
          <p:cNvSpPr>
            <a:spLocks noGrp="1"/>
          </p:cNvSpPr>
          <p:nvPr>
            <p:ph idx="1"/>
          </p:nvPr>
        </p:nvSpPr>
        <p:spPr>
          <a:xfrm>
            <a:off x="590719" y="2330505"/>
            <a:ext cx="4559425" cy="3979585"/>
          </a:xfrm>
        </p:spPr>
        <p:txBody>
          <a:bodyPr anchor="ctr">
            <a:normAutofit/>
          </a:bodyPr>
          <a:lstStyle/>
          <a:p>
            <a:pPr algn="just"/>
            <a:r>
              <a:rPr lang="en-IN" sz="1900" b="0" i="0" u="none" strike="noStrike" baseline="0" dirty="0">
                <a:latin typeface="Cambria" panose="02040503050406030204" pitchFamily="18" charset="0"/>
                <a:ea typeface="Cambria" panose="02040503050406030204" pitchFamily="18" charset="0"/>
              </a:rPr>
              <a:t>As an </a:t>
            </a:r>
            <a:r>
              <a:rPr lang="en-US" sz="1900" b="0" i="0" u="none" strike="noStrike" baseline="0" dirty="0">
                <a:latin typeface="Cambria" panose="02040503050406030204" pitchFamily="18" charset="0"/>
                <a:ea typeface="Cambria" panose="02040503050406030204" pitchFamily="18" charset="0"/>
              </a:rPr>
              <a:t>important branch of mobile robots, the underwater vehicle manipulator system is one the hottest research topics nowadays.</a:t>
            </a:r>
          </a:p>
          <a:p>
            <a:pPr algn="just"/>
            <a:r>
              <a:rPr lang="en-US" sz="1900" b="0" i="0" u="none" strike="noStrike" baseline="0" dirty="0">
                <a:latin typeface="Cambria" panose="02040503050406030204" pitchFamily="18" charset="0"/>
                <a:ea typeface="Cambria" panose="02040503050406030204" pitchFamily="18" charset="0"/>
              </a:rPr>
              <a:t>Many devices have been built for this, including robotic systems. Ocean One is an example of a submarine robot. It is a humanoid robot that explores the seabed. It takes advantage of the best of remotely operated vehicles and the advantages of humanoid robots, such as having a robotic hand with which to rescue objects as if it were a </a:t>
            </a:r>
            <a:r>
              <a:rPr lang="en-IN" sz="1900" b="0" i="0" u="none" strike="noStrike" baseline="0" dirty="0">
                <a:latin typeface="Cambria" panose="02040503050406030204" pitchFamily="18" charset="0"/>
                <a:ea typeface="Cambria" panose="02040503050406030204" pitchFamily="18" charset="0"/>
              </a:rPr>
              <a:t>human being.</a:t>
            </a:r>
            <a:endParaRPr lang="en-IN" sz="1900" dirty="0">
              <a:latin typeface="Cambria" panose="02040503050406030204" pitchFamily="18" charset="0"/>
              <a:ea typeface="Cambria" panose="02040503050406030204" pitchFamily="18" charset="0"/>
            </a:endParaRPr>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derwater robot">
            <a:extLst>
              <a:ext uri="{FF2B5EF4-FFF2-40B4-BE49-F238E27FC236}">
                <a16:creationId xmlns:a16="http://schemas.microsoft.com/office/drawing/2014/main" id="{76AA792C-C6C9-48E7-9BB3-D1480EEA0F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01" r="21842"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0D95D5D-DB7E-4FED-ABB3-907CD70CAF04}"/>
              </a:ext>
            </a:extLst>
          </p:cNvPr>
          <p:cNvSpPr>
            <a:spLocks noGrp="1"/>
          </p:cNvSpPr>
          <p:nvPr>
            <p:ph type="sldNum" sz="quarter" idx="12"/>
          </p:nvPr>
        </p:nvSpPr>
        <p:spPr>
          <a:xfrm>
            <a:off x="9385070" y="6492240"/>
            <a:ext cx="1055716" cy="365125"/>
          </a:xfrm>
        </p:spPr>
        <p:txBody>
          <a:bodyPr>
            <a:normAutofit/>
          </a:bodyPr>
          <a:lstStyle/>
          <a:p>
            <a:pPr>
              <a:spcAft>
                <a:spcPts val="600"/>
              </a:spcAft>
            </a:pPr>
            <a:fld id="{D7B90F46-B5AA-4566-8FC6-868BBC0920EF}" type="slidenum">
              <a:rPr lang="en-IN" smtClean="0"/>
              <a:pPr>
                <a:spcAft>
                  <a:spcPts val="600"/>
                </a:spcAft>
              </a:pPr>
              <a:t>22</a:t>
            </a:fld>
            <a:endParaRPr lang="en-IN"/>
          </a:p>
        </p:txBody>
      </p:sp>
    </p:spTree>
    <p:extLst>
      <p:ext uri="{BB962C8B-B14F-4D97-AF65-F5344CB8AC3E}">
        <p14:creationId xmlns:p14="http://schemas.microsoft.com/office/powerpoint/2010/main" val="1138123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AC2C-4894-4E48-A471-C235B80D1D2A}"/>
              </a:ext>
            </a:extLst>
          </p:cNvPr>
          <p:cNvSpPr>
            <a:spLocks noGrp="1"/>
          </p:cNvSpPr>
          <p:nvPr>
            <p:ph type="title"/>
          </p:nvPr>
        </p:nvSpPr>
        <p:spPr/>
        <p:txBody>
          <a:bodyPr/>
          <a:lstStyle/>
          <a:p>
            <a:r>
              <a:rPr lang="en-US" dirty="0"/>
              <a:t>5. Others</a:t>
            </a:r>
            <a:endParaRPr lang="en-IN" dirty="0"/>
          </a:p>
        </p:txBody>
      </p:sp>
      <p:sp>
        <p:nvSpPr>
          <p:cNvPr id="3" name="Content Placeholder 2">
            <a:extLst>
              <a:ext uri="{FF2B5EF4-FFF2-40B4-BE49-F238E27FC236}">
                <a16:creationId xmlns:a16="http://schemas.microsoft.com/office/drawing/2014/main" id="{3958D3BC-F3DB-4E92-A048-C745E6B12DFF}"/>
              </a:ext>
            </a:extLst>
          </p:cNvPr>
          <p:cNvSpPr>
            <a:spLocks noGrp="1"/>
          </p:cNvSpPr>
          <p:nvPr>
            <p:ph idx="1"/>
          </p:nvPr>
        </p:nvSpPr>
        <p:spPr/>
        <p:txBody>
          <a:bodyPr>
            <a:normAutofit/>
          </a:bodyPr>
          <a:lstStyle/>
          <a:p>
            <a:pPr algn="just">
              <a:lnSpc>
                <a:spcPct val="100000"/>
              </a:lnSpc>
            </a:pPr>
            <a:r>
              <a:rPr lang="en-US" sz="2000" b="1" i="0" u="none" strike="noStrike" baseline="0" dirty="0">
                <a:latin typeface="Cambria" panose="02040503050406030204" pitchFamily="18" charset="0"/>
                <a:ea typeface="Cambria" panose="02040503050406030204" pitchFamily="18" charset="0"/>
              </a:rPr>
              <a:t>Snake-like robots</a:t>
            </a:r>
            <a:r>
              <a:rPr lang="en-US" sz="2000" b="0" i="0" u="none" strike="noStrike" baseline="0" dirty="0">
                <a:latin typeface="Cambria" panose="02040503050406030204" pitchFamily="18" charset="0"/>
                <a:ea typeface="Cambria" panose="02040503050406030204" pitchFamily="18" charset="0"/>
              </a:rPr>
              <a:t>: They are highly articulated robots that can coordinate their internal DOF to perform a variety of locomotion capabilities, thus extending the capabilities of conventional legged or wheeled robots. The main advantages of these robots are that they are versatile, achieving behaviors that are not bounded to climbing, crawling, and swimming.</a:t>
            </a:r>
          </a:p>
          <a:p>
            <a:pPr algn="just">
              <a:lnSpc>
                <a:spcPct val="100000"/>
              </a:lnSpc>
            </a:pPr>
            <a:endParaRPr lang="en-US" sz="2000" b="0" i="0" u="none" strike="noStrike" baseline="0" dirty="0">
              <a:latin typeface="Cambria" panose="02040503050406030204" pitchFamily="18" charset="0"/>
              <a:ea typeface="Cambria" panose="02040503050406030204" pitchFamily="18" charset="0"/>
            </a:endParaRPr>
          </a:p>
          <a:p>
            <a:pPr algn="just">
              <a:lnSpc>
                <a:spcPct val="100000"/>
              </a:lnSpc>
            </a:pPr>
            <a:r>
              <a:rPr lang="en-US" sz="2000" b="1" i="0" u="none" strike="noStrike" baseline="0" dirty="0">
                <a:latin typeface="Cambria" panose="02040503050406030204" pitchFamily="18" charset="0"/>
                <a:ea typeface="Cambria" panose="02040503050406030204" pitchFamily="18" charset="0"/>
              </a:rPr>
              <a:t>Worm-like robots</a:t>
            </a:r>
            <a:r>
              <a:rPr lang="en-US" sz="2000" b="0" i="0" u="none" strike="noStrike" baseline="0" dirty="0">
                <a:latin typeface="Cambria" panose="02040503050406030204" pitchFamily="18" charset="0"/>
                <a:ea typeface="Cambria" panose="02040503050406030204" pitchFamily="18" charset="0"/>
              </a:rPr>
              <a:t>: These use peristalsis, the same method of locomotion that earthworms use </a:t>
            </a:r>
            <a:r>
              <a:rPr lang="en-IN" sz="2000" b="0" i="0" u="none" strike="noStrike" baseline="0" dirty="0">
                <a:latin typeface="Cambria" panose="02040503050406030204" pitchFamily="18" charset="0"/>
                <a:ea typeface="Cambria" panose="02040503050406030204" pitchFamily="18" charset="0"/>
              </a:rPr>
              <a:t>This </a:t>
            </a:r>
            <a:r>
              <a:rPr lang="en-US" sz="2000" b="0" i="0" u="none" strike="noStrike" baseline="0" dirty="0">
                <a:latin typeface="Cambria" panose="02040503050406030204" pitchFamily="18" charset="0"/>
                <a:ea typeface="Cambria" panose="02040503050406030204" pitchFamily="18" charset="0"/>
              </a:rPr>
              <a:t>method of locomotion is particularly effective in constrained spaces. Other advantages are high deformability of the worm structure and high stability on irregular terrain, mobility, and in narrow </a:t>
            </a:r>
            <a:r>
              <a:rPr lang="en-IN" sz="2000" b="0" i="0" u="none" strike="noStrike" baseline="0" dirty="0">
                <a:latin typeface="Cambria" panose="02040503050406030204" pitchFamily="18" charset="0"/>
                <a:ea typeface="Cambria" panose="02040503050406030204" pitchFamily="18" charset="0"/>
              </a:rPr>
              <a:t>regions.</a:t>
            </a:r>
            <a:r>
              <a:rPr lang="en-US" sz="2000" b="0" i="0" u="none" strike="noStrike" baseline="0" dirty="0">
                <a:latin typeface="Cambria" panose="02040503050406030204" pitchFamily="18" charset="0"/>
                <a:ea typeface="Cambria" panose="02040503050406030204" pitchFamily="18" charset="0"/>
              </a:rPr>
              <a:t> These robots could have various applications in medicine, including examination of the entire GI tract, as well as applications in search and </a:t>
            </a:r>
            <a:r>
              <a:rPr lang="en-IN" sz="2000" b="0" i="0" u="none" strike="noStrike" baseline="0" dirty="0">
                <a:latin typeface="Cambria" panose="02040503050406030204" pitchFamily="18" charset="0"/>
                <a:ea typeface="Cambria" panose="02040503050406030204" pitchFamily="18" charset="0"/>
              </a:rPr>
              <a:t>rescue environments and military reconnaissance.</a:t>
            </a:r>
          </a:p>
          <a:p>
            <a:pPr algn="just">
              <a:lnSpc>
                <a:spcPct val="100000"/>
              </a:lnSpc>
            </a:pP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F8120AB3-FBDA-4546-B001-2150F88BE022}"/>
              </a:ext>
            </a:extLst>
          </p:cNvPr>
          <p:cNvSpPr>
            <a:spLocks noGrp="1"/>
          </p:cNvSpPr>
          <p:nvPr>
            <p:ph type="sldNum" sz="quarter" idx="12"/>
          </p:nvPr>
        </p:nvSpPr>
        <p:spPr/>
        <p:txBody>
          <a:bodyPr/>
          <a:lstStyle/>
          <a:p>
            <a:fld id="{D7B90F46-B5AA-4566-8FC6-868BBC0920EF}" type="slidenum">
              <a:rPr lang="en-IN" smtClean="0"/>
              <a:t>23</a:t>
            </a:fld>
            <a:endParaRPr lang="en-IN"/>
          </a:p>
        </p:txBody>
      </p:sp>
    </p:spTree>
    <p:extLst>
      <p:ext uri="{BB962C8B-B14F-4D97-AF65-F5344CB8AC3E}">
        <p14:creationId xmlns:p14="http://schemas.microsoft.com/office/powerpoint/2010/main" val="445298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AC2C-4894-4E48-A471-C235B80D1D2A}"/>
              </a:ext>
            </a:extLst>
          </p:cNvPr>
          <p:cNvSpPr>
            <a:spLocks noGrp="1"/>
          </p:cNvSpPr>
          <p:nvPr>
            <p:ph type="title"/>
          </p:nvPr>
        </p:nvSpPr>
        <p:spPr/>
        <p:txBody>
          <a:bodyPr/>
          <a:lstStyle/>
          <a:p>
            <a:r>
              <a:rPr lang="en-US" dirty="0"/>
              <a:t>5. Others</a:t>
            </a:r>
            <a:endParaRPr lang="en-IN" dirty="0"/>
          </a:p>
        </p:txBody>
      </p:sp>
      <p:sp>
        <p:nvSpPr>
          <p:cNvPr id="3" name="Content Placeholder 2">
            <a:extLst>
              <a:ext uri="{FF2B5EF4-FFF2-40B4-BE49-F238E27FC236}">
                <a16:creationId xmlns:a16="http://schemas.microsoft.com/office/drawing/2014/main" id="{3958D3BC-F3DB-4E92-A048-C745E6B12DFF}"/>
              </a:ext>
            </a:extLst>
          </p:cNvPr>
          <p:cNvSpPr>
            <a:spLocks noGrp="1"/>
          </p:cNvSpPr>
          <p:nvPr>
            <p:ph idx="1"/>
          </p:nvPr>
        </p:nvSpPr>
        <p:spPr/>
        <p:txBody>
          <a:bodyPr>
            <a:normAutofit/>
          </a:bodyPr>
          <a:lstStyle/>
          <a:p>
            <a:pPr algn="just">
              <a:lnSpc>
                <a:spcPct val="100000"/>
              </a:lnSpc>
            </a:pPr>
            <a:r>
              <a:rPr lang="en-US" sz="2000" b="1" i="0" u="none" strike="noStrike" baseline="0" dirty="0">
                <a:latin typeface="Cambria" panose="02040503050406030204" pitchFamily="18" charset="0"/>
                <a:ea typeface="Cambria" panose="02040503050406030204" pitchFamily="18" charset="0"/>
              </a:rPr>
              <a:t>Nanorobots: </a:t>
            </a:r>
            <a:r>
              <a:rPr lang="en-US" sz="2000" b="0" i="0" u="none" strike="noStrike" baseline="0" dirty="0">
                <a:latin typeface="Cambria" panose="02040503050406030204" pitchFamily="18" charset="0"/>
                <a:ea typeface="Cambria" panose="02040503050406030204" pitchFamily="18" charset="0"/>
              </a:rPr>
              <a:t>An emerging technology field creates robots whose components are at the scale of a  nanometer. These robots allow precise interaction with </a:t>
            </a:r>
            <a:r>
              <a:rPr lang="en-IN" sz="2000" b="0" i="0" u="none" strike="noStrike" baseline="0" dirty="0">
                <a:latin typeface="Cambria" panose="02040503050406030204" pitchFamily="18" charset="0"/>
                <a:ea typeface="Cambria" panose="02040503050406030204" pitchFamily="18" charset="0"/>
              </a:rPr>
              <a:t>nanoscale objects.</a:t>
            </a:r>
          </a:p>
          <a:p>
            <a:pPr marL="0" indent="0" algn="just">
              <a:lnSpc>
                <a:spcPct val="100000"/>
              </a:lnSpc>
              <a:buNone/>
            </a:pPr>
            <a:endParaRPr lang="en-IN" sz="2000" b="0" i="0" u="none" strike="noStrike" baseline="0" dirty="0">
              <a:latin typeface="Cambria" panose="02040503050406030204" pitchFamily="18" charset="0"/>
              <a:ea typeface="Cambria" panose="02040503050406030204" pitchFamily="18" charset="0"/>
            </a:endParaRPr>
          </a:p>
          <a:p>
            <a:pPr algn="just">
              <a:lnSpc>
                <a:spcPct val="100000"/>
              </a:lnSpc>
            </a:pPr>
            <a:r>
              <a:rPr lang="en-US" sz="2000" b="1" i="0" u="none" strike="noStrike" baseline="0" dirty="0">
                <a:latin typeface="Cambria" panose="02040503050406030204" pitchFamily="18" charset="0"/>
                <a:ea typeface="Cambria" panose="02040503050406030204" pitchFamily="18" charset="0"/>
              </a:rPr>
              <a:t>Cooperative robotics</a:t>
            </a:r>
            <a:r>
              <a:rPr lang="en-US" sz="2000" b="0" i="0" u="none" strike="noStrike" baseline="0" dirty="0">
                <a:latin typeface="Cambria" panose="02040503050406030204" pitchFamily="18" charset="0"/>
                <a:ea typeface="Cambria" panose="02040503050406030204" pitchFamily="18" charset="0"/>
              </a:rPr>
              <a:t>: It is concerned with the coordinated control of teams of robots. </a:t>
            </a:r>
          </a:p>
          <a:p>
            <a:pPr algn="just">
              <a:lnSpc>
                <a:spcPct val="100000"/>
              </a:lnSpc>
            </a:pPr>
            <a:endParaRPr lang="en-US" sz="2000" b="0" i="0" u="none" strike="noStrike" baseline="0" dirty="0">
              <a:latin typeface="Cambria" panose="02040503050406030204" pitchFamily="18" charset="0"/>
              <a:ea typeface="Cambria" panose="02040503050406030204" pitchFamily="18" charset="0"/>
            </a:endParaRPr>
          </a:p>
          <a:p>
            <a:pPr algn="just">
              <a:lnSpc>
                <a:spcPct val="100000"/>
              </a:lnSpc>
            </a:pPr>
            <a:r>
              <a:rPr lang="en-US" sz="2000" b="1" i="0" u="none" strike="noStrike" baseline="0" dirty="0">
                <a:latin typeface="Cambria" panose="02040503050406030204" pitchFamily="18" charset="0"/>
                <a:ea typeface="Cambria" panose="02040503050406030204" pitchFamily="18" charset="0"/>
              </a:rPr>
              <a:t>Cooperative nanorobotics</a:t>
            </a:r>
            <a:r>
              <a:rPr lang="en-US" sz="2000" b="0" i="0" u="none" strike="noStrike" baseline="0" dirty="0">
                <a:latin typeface="Cambria" panose="02040503050406030204" pitchFamily="18" charset="0"/>
                <a:ea typeface="Cambria" panose="02040503050406030204" pitchFamily="18" charset="0"/>
              </a:rPr>
              <a:t>: It is concerned with the application to nanorobots (molecular level robots), with a difference in scale (small size, large numbers) </a:t>
            </a:r>
            <a:r>
              <a:rPr lang="en-IN" sz="2000" b="0" i="0" u="none" strike="noStrike" baseline="0" dirty="0">
                <a:latin typeface="Cambria" panose="02040503050406030204" pitchFamily="18" charset="0"/>
                <a:ea typeface="Cambria" panose="02040503050406030204" pitchFamily="18" charset="0"/>
              </a:rPr>
              <a:t>and capabilities (self-replication).</a:t>
            </a: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F8120AB3-FBDA-4546-B001-2150F88BE022}"/>
              </a:ext>
            </a:extLst>
          </p:cNvPr>
          <p:cNvSpPr>
            <a:spLocks noGrp="1"/>
          </p:cNvSpPr>
          <p:nvPr>
            <p:ph type="sldNum" sz="quarter" idx="12"/>
          </p:nvPr>
        </p:nvSpPr>
        <p:spPr/>
        <p:txBody>
          <a:bodyPr/>
          <a:lstStyle/>
          <a:p>
            <a:fld id="{D7B90F46-B5AA-4566-8FC6-868BBC0920EF}" type="slidenum">
              <a:rPr lang="en-IN" smtClean="0"/>
              <a:t>24</a:t>
            </a:fld>
            <a:endParaRPr lang="en-IN"/>
          </a:p>
        </p:txBody>
      </p:sp>
    </p:spTree>
    <p:extLst>
      <p:ext uri="{BB962C8B-B14F-4D97-AF65-F5344CB8AC3E}">
        <p14:creationId xmlns:p14="http://schemas.microsoft.com/office/powerpoint/2010/main" val="777291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35E8-2B49-43F4-935D-04E57A396A90}"/>
              </a:ext>
            </a:extLst>
          </p:cNvPr>
          <p:cNvSpPr>
            <a:spLocks noGrp="1"/>
          </p:cNvSpPr>
          <p:nvPr>
            <p:ph type="title"/>
          </p:nvPr>
        </p:nvSpPr>
        <p:spPr/>
        <p:txBody>
          <a:bodyPr/>
          <a:lstStyle/>
          <a:p>
            <a:r>
              <a:rPr lang="en-IN" dirty="0"/>
              <a:t>Perception</a:t>
            </a:r>
          </a:p>
        </p:txBody>
      </p:sp>
      <p:sp>
        <p:nvSpPr>
          <p:cNvPr id="3" name="Content Placeholder 2">
            <a:extLst>
              <a:ext uri="{FF2B5EF4-FFF2-40B4-BE49-F238E27FC236}">
                <a16:creationId xmlns:a16="http://schemas.microsoft.com/office/drawing/2014/main" id="{5D12CCE3-AB28-4EB9-B99D-35117AF24164}"/>
              </a:ext>
            </a:extLst>
          </p:cNvPr>
          <p:cNvSpPr>
            <a:spLocks noGrp="1"/>
          </p:cNvSpPr>
          <p:nvPr>
            <p:ph idx="1"/>
          </p:nvPr>
        </p:nvSpPr>
        <p:spPr/>
        <p:txBody>
          <a:bodyPr>
            <a:normAutofit/>
          </a:bodyPr>
          <a:lstStyle/>
          <a:p>
            <a:pPr algn="just">
              <a:lnSpc>
                <a:spcPct val="100000"/>
              </a:lnSpc>
            </a:pPr>
            <a:r>
              <a:rPr lang="en-US" sz="2000" b="0" i="0" u="none" strike="noStrike" baseline="0" dirty="0">
                <a:solidFill>
                  <a:schemeClr val="tx1">
                    <a:lumMod val="95000"/>
                    <a:lumOff val="5000"/>
                  </a:schemeClr>
                </a:solidFill>
                <a:latin typeface="Cambria" panose="02040503050406030204" pitchFamily="18" charset="0"/>
                <a:ea typeface="Cambria" panose="02040503050406030204" pitchFamily="18" charset="0"/>
              </a:rPr>
              <a:t>It is vital for an autonomous mobile robot to acquire knowledge about its work environment and itself. This is achieved by means of sensors and subsequently extracting relevant information from those sensor’s measurements. The use of sensors makes it possible to perform robot positioning and localization tasks. They are also used for </a:t>
            </a:r>
            <a:r>
              <a:rPr lang="en-IN" sz="2000" b="0" i="0" u="none" strike="noStrike" baseline="0" dirty="0">
                <a:solidFill>
                  <a:schemeClr val="tx1">
                    <a:lumMod val="95000"/>
                    <a:lumOff val="5000"/>
                  </a:schemeClr>
                </a:solidFill>
                <a:latin typeface="Cambria" panose="02040503050406030204" pitchFamily="18" charset="0"/>
                <a:ea typeface="Cambria" panose="02040503050406030204" pitchFamily="18" charset="0"/>
              </a:rPr>
              <a:t>mapping and representation.</a:t>
            </a:r>
          </a:p>
          <a:p>
            <a:pPr marL="0" indent="0" algn="just">
              <a:lnSpc>
                <a:spcPct val="100000"/>
              </a:lnSpc>
              <a:buNone/>
            </a:pP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7730C906-D571-4DE5-9DF5-F6999D3B6D43}"/>
              </a:ext>
            </a:extLst>
          </p:cNvPr>
          <p:cNvSpPr>
            <a:spLocks noGrp="1"/>
          </p:cNvSpPr>
          <p:nvPr>
            <p:ph type="sldNum" sz="quarter" idx="12"/>
          </p:nvPr>
        </p:nvSpPr>
        <p:spPr/>
        <p:txBody>
          <a:bodyPr/>
          <a:lstStyle/>
          <a:p>
            <a:fld id="{D7B90F46-B5AA-4566-8FC6-868BBC0920EF}" type="slidenum">
              <a:rPr lang="en-IN" smtClean="0"/>
              <a:t>25</a:t>
            </a:fld>
            <a:endParaRPr lang="en-IN"/>
          </a:p>
        </p:txBody>
      </p:sp>
    </p:spTree>
    <p:extLst>
      <p:ext uri="{BB962C8B-B14F-4D97-AF65-F5344CB8AC3E}">
        <p14:creationId xmlns:p14="http://schemas.microsoft.com/office/powerpoint/2010/main" val="2674215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2E7F8F-D09A-4171-968E-1B7D2A4C0ED9}"/>
              </a:ext>
            </a:extLst>
          </p:cNvPr>
          <p:cNvSpPr>
            <a:spLocks noGrp="1"/>
          </p:cNvSpPr>
          <p:nvPr>
            <p:ph type="sldNum" sz="quarter" idx="12"/>
          </p:nvPr>
        </p:nvSpPr>
        <p:spPr/>
        <p:txBody>
          <a:bodyPr/>
          <a:lstStyle/>
          <a:p>
            <a:fld id="{D7B90F46-B5AA-4566-8FC6-868BBC0920EF}" type="slidenum">
              <a:rPr lang="en-IN" smtClean="0"/>
              <a:t>26</a:t>
            </a:fld>
            <a:endParaRPr lang="en-IN"/>
          </a:p>
        </p:txBody>
      </p:sp>
      <p:pic>
        <p:nvPicPr>
          <p:cNvPr id="3074" name="Picture 2">
            <a:extLst>
              <a:ext uri="{FF2B5EF4-FFF2-40B4-BE49-F238E27FC236}">
                <a16:creationId xmlns:a16="http://schemas.microsoft.com/office/drawing/2014/main" id="{18521038-907B-41F2-8F33-27B7BC8E93B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193" t="5110" r="8882" b="13774"/>
          <a:stretch/>
        </p:blipFill>
        <p:spPr bwMode="auto">
          <a:xfrm>
            <a:off x="224038" y="484662"/>
            <a:ext cx="11743924" cy="5590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301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59ED-6434-40F3-AC2B-C6D24D04D6D0}"/>
              </a:ext>
            </a:extLst>
          </p:cNvPr>
          <p:cNvSpPr>
            <a:spLocks noGrp="1"/>
          </p:cNvSpPr>
          <p:nvPr>
            <p:ph type="title"/>
          </p:nvPr>
        </p:nvSpPr>
        <p:spPr/>
        <p:txBody>
          <a:bodyPr>
            <a:normAutofit/>
          </a:bodyPr>
          <a:lstStyle/>
          <a:p>
            <a:r>
              <a:rPr lang="en-IN" b="0" i="0" u="none" strike="noStrike" baseline="0" dirty="0">
                <a:latin typeface="Calibri Light (Headings)"/>
              </a:rPr>
              <a:t>Sensor Classification</a:t>
            </a:r>
            <a:endParaRPr lang="en-IN" dirty="0">
              <a:latin typeface="Calibri Light (Headings)"/>
            </a:endParaRPr>
          </a:p>
        </p:txBody>
      </p:sp>
      <p:sp>
        <p:nvSpPr>
          <p:cNvPr id="3" name="Content Placeholder 2">
            <a:extLst>
              <a:ext uri="{FF2B5EF4-FFF2-40B4-BE49-F238E27FC236}">
                <a16:creationId xmlns:a16="http://schemas.microsoft.com/office/drawing/2014/main" id="{97FA209B-EEB0-4C4D-AB6F-23BC88D88459}"/>
              </a:ext>
            </a:extLst>
          </p:cNvPr>
          <p:cNvSpPr>
            <a:spLocks noGrp="1"/>
          </p:cNvSpPr>
          <p:nvPr>
            <p:ph idx="1"/>
          </p:nvPr>
        </p:nvSpPr>
        <p:spPr/>
        <p:txBody>
          <a:bodyPr>
            <a:norm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There are a great variety of sensors that can be used in a robot for data collection. They can be grouped into:</a:t>
            </a:r>
            <a:endParaRPr lang="en-IN" sz="2000" b="0" i="0" u="none" strike="noStrike" baseline="0" dirty="0">
              <a:latin typeface="Cambria" panose="02040503050406030204" pitchFamily="18" charset="0"/>
              <a:ea typeface="Cambria" panose="02040503050406030204" pitchFamily="18" charset="0"/>
            </a:endParaRPr>
          </a:p>
          <a:p>
            <a:pPr marL="800100" lvl="1" indent="-342900" algn="just">
              <a:lnSpc>
                <a:spcPct val="100000"/>
              </a:lnSpc>
              <a:buAutoNum type="alphaLcParenR"/>
            </a:pPr>
            <a:r>
              <a:rPr lang="en-US" sz="2000" b="0" i="0" u="none" strike="noStrike" baseline="0" dirty="0">
                <a:latin typeface="Cambria" panose="02040503050406030204" pitchFamily="18" charset="0"/>
                <a:ea typeface="Cambria" panose="02040503050406030204" pitchFamily="18" charset="0"/>
              </a:rPr>
              <a:t>Proprioceptive sensors read values internal to the robot, such as motor speed, wheel load, joint angles, battery voltage, and so on. Exteroceptive </a:t>
            </a:r>
            <a:r>
              <a:rPr lang="en-IN" sz="2000" b="0" i="0" u="none" strike="noStrike" baseline="0" dirty="0">
                <a:latin typeface="Cambria" panose="02040503050406030204" pitchFamily="18" charset="0"/>
                <a:ea typeface="Cambria" panose="02040503050406030204" pitchFamily="18" charset="0"/>
              </a:rPr>
              <a:t>sensors acquire information from the robot’s environment, </a:t>
            </a:r>
            <a:r>
              <a:rPr lang="en-US" sz="2000" b="0" i="0" u="none" strike="noStrike" baseline="0" dirty="0">
                <a:latin typeface="Cambria" panose="02040503050406030204" pitchFamily="18" charset="0"/>
                <a:ea typeface="Cambria" panose="02040503050406030204" pitchFamily="18" charset="0"/>
              </a:rPr>
              <a:t>such as distances, light intensity, and </a:t>
            </a:r>
            <a:r>
              <a:rPr lang="en-IN" sz="2000" b="0" i="0" u="none" strike="noStrike" baseline="0" dirty="0">
                <a:latin typeface="Cambria" panose="02040503050406030204" pitchFamily="18" charset="0"/>
                <a:ea typeface="Cambria" panose="02040503050406030204" pitchFamily="18" charset="0"/>
              </a:rPr>
              <a:t>sound amplitude.</a:t>
            </a:r>
          </a:p>
          <a:p>
            <a:pPr marL="800100" lvl="1" indent="-342900" algn="just">
              <a:lnSpc>
                <a:spcPct val="100000"/>
              </a:lnSpc>
              <a:buAutoNum type="alphaLcParenR"/>
            </a:pPr>
            <a:r>
              <a:rPr lang="fr-FR" sz="2000" b="0" i="0" u="none" strike="noStrike" baseline="0" dirty="0">
                <a:latin typeface="Cambria" panose="02040503050406030204" pitchFamily="18" charset="0"/>
                <a:ea typeface="Cambria" panose="02040503050406030204" pitchFamily="18" charset="0"/>
              </a:rPr>
              <a:t>Passive sensors measure ambient environnemental </a:t>
            </a:r>
            <a:r>
              <a:rPr lang="en-US" sz="2000" b="0" i="0" u="none" strike="noStrike" baseline="0" dirty="0">
                <a:latin typeface="Cambria" panose="02040503050406030204" pitchFamily="18" charset="0"/>
                <a:ea typeface="Cambria" panose="02040503050406030204" pitchFamily="18" charset="0"/>
              </a:rPr>
              <a:t>energy entering the sensor, such as microphones, temperature probes, and Charge Coupled Device (CCD) or Complementary Metal Oxide  Semiconductor </a:t>
            </a:r>
            <a:r>
              <a:rPr lang="pt-BR" sz="2000" b="0" i="0" u="none" strike="noStrike" baseline="0" dirty="0">
                <a:latin typeface="Cambria" panose="02040503050406030204" pitchFamily="18" charset="0"/>
                <a:ea typeface="Cambria" panose="02040503050406030204" pitchFamily="18" charset="0"/>
              </a:rPr>
              <a:t>(CMOS) cameras. Active sensors radiate </a:t>
            </a:r>
            <a:r>
              <a:rPr lang="en-US" sz="2000" b="0" i="0" u="none" strike="noStrike" baseline="0" dirty="0">
                <a:latin typeface="Cambria" panose="02040503050406030204" pitchFamily="18" charset="0"/>
                <a:ea typeface="Cambria" panose="02040503050406030204" pitchFamily="18" charset="0"/>
              </a:rPr>
              <a:t>energy into the surroundings and then measure the </a:t>
            </a:r>
            <a:r>
              <a:rPr lang="en-IN" sz="2000" b="0" i="0" u="none" strike="noStrike" baseline="0" dirty="0">
                <a:latin typeface="Cambria" panose="02040503050406030204" pitchFamily="18" charset="0"/>
                <a:ea typeface="Cambria" panose="02040503050406030204" pitchFamily="18" charset="0"/>
              </a:rPr>
              <a:t>reaction.</a:t>
            </a:r>
            <a:endParaRPr lang="en-US" sz="2000" b="0" i="0" u="none" strike="noStrike" baseline="0" dirty="0">
              <a:latin typeface="Cambria" panose="02040503050406030204" pitchFamily="18" charset="0"/>
              <a:ea typeface="Cambria" panose="02040503050406030204" pitchFamily="18" charset="0"/>
            </a:endParaRPr>
          </a:p>
          <a:p>
            <a:pPr marL="0" indent="0" algn="just">
              <a:lnSpc>
                <a:spcPct val="100000"/>
              </a:lnSpc>
              <a:buNone/>
            </a:pP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097BF20D-662E-49D0-AD78-79615E8BE2BE}"/>
              </a:ext>
            </a:extLst>
          </p:cNvPr>
          <p:cNvSpPr>
            <a:spLocks noGrp="1"/>
          </p:cNvSpPr>
          <p:nvPr>
            <p:ph type="sldNum" sz="quarter" idx="12"/>
          </p:nvPr>
        </p:nvSpPr>
        <p:spPr/>
        <p:txBody>
          <a:bodyPr/>
          <a:lstStyle/>
          <a:p>
            <a:fld id="{D7B90F46-B5AA-4566-8FC6-868BBC0920EF}" type="slidenum">
              <a:rPr lang="en-IN" smtClean="0"/>
              <a:t>27</a:t>
            </a:fld>
            <a:endParaRPr lang="en-IN"/>
          </a:p>
        </p:txBody>
      </p:sp>
    </p:spTree>
    <p:extLst>
      <p:ext uri="{BB962C8B-B14F-4D97-AF65-F5344CB8AC3E}">
        <p14:creationId xmlns:p14="http://schemas.microsoft.com/office/powerpoint/2010/main" val="3590829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629F-1D0B-4608-B445-32FF8A80BD43}"/>
              </a:ext>
            </a:extLst>
          </p:cNvPr>
          <p:cNvSpPr>
            <a:spLocks noGrp="1"/>
          </p:cNvSpPr>
          <p:nvPr>
            <p:ph type="title"/>
          </p:nvPr>
        </p:nvSpPr>
        <p:spPr/>
        <p:txBody>
          <a:bodyPr/>
          <a:lstStyle/>
          <a:p>
            <a:r>
              <a:rPr lang="en-IN" dirty="0"/>
              <a:t>Types of sensors</a:t>
            </a:r>
          </a:p>
        </p:txBody>
      </p:sp>
      <p:sp>
        <p:nvSpPr>
          <p:cNvPr id="3" name="Content Placeholder 2">
            <a:extLst>
              <a:ext uri="{FF2B5EF4-FFF2-40B4-BE49-F238E27FC236}">
                <a16:creationId xmlns:a16="http://schemas.microsoft.com/office/drawing/2014/main" id="{DB707F6B-11E4-4540-974D-81805360EB8D}"/>
              </a:ext>
            </a:extLst>
          </p:cNvPr>
          <p:cNvSpPr>
            <a:spLocks noGrp="1"/>
          </p:cNvSpPr>
          <p:nvPr>
            <p:ph idx="1"/>
          </p:nvPr>
        </p:nvSpPr>
        <p:spPr>
          <a:xfrm>
            <a:off x="838200" y="1592359"/>
            <a:ext cx="10515600" cy="4351338"/>
          </a:xfrm>
        </p:spPr>
        <p:txBody>
          <a:bodyPr>
            <a:no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Tactile sensors: These are designed to sense objects at a small distance with or without direct contact and are used to detect physical contact or closeness. They are usually able to detect forces and can show the exact position of an object, allowing the robot to control the position and the grasping force of the </a:t>
            </a:r>
            <a:r>
              <a:rPr lang="en-IN" sz="2000" b="0" i="0" u="none" strike="noStrike" baseline="0" dirty="0">
                <a:latin typeface="Cambria" panose="02040503050406030204" pitchFamily="18" charset="0"/>
                <a:ea typeface="Cambria" panose="02040503050406030204" pitchFamily="18" charset="0"/>
              </a:rPr>
              <a:t>end- effector.</a:t>
            </a:r>
          </a:p>
          <a:p>
            <a:pPr algn="just">
              <a:lnSpc>
                <a:spcPct val="100000"/>
              </a:lnSpc>
            </a:pPr>
            <a:r>
              <a:rPr lang="en-IN" sz="2000" b="0" i="0" u="none" strike="noStrike" baseline="0" dirty="0">
                <a:latin typeface="Cambria" panose="02040503050406030204" pitchFamily="18" charset="0"/>
                <a:ea typeface="Cambria" panose="02040503050406030204" pitchFamily="18" charset="0"/>
              </a:rPr>
              <a:t>Force torque sensors: The robot uses a force torque </a:t>
            </a:r>
            <a:r>
              <a:rPr lang="en-US" sz="2000" b="0" i="0" u="none" strike="noStrike" baseline="0" dirty="0">
                <a:latin typeface="Cambria" panose="02040503050406030204" pitchFamily="18" charset="0"/>
                <a:ea typeface="Cambria" panose="02040503050406030204" pitchFamily="18" charset="0"/>
              </a:rPr>
              <a:t>sensor to know what force the robot is applying. Different robot tasks such as assembly, </a:t>
            </a:r>
            <a:r>
              <a:rPr lang="en-US" sz="2000" b="0" i="0" u="none" strike="noStrike" baseline="0" dirty="0" err="1">
                <a:latin typeface="Cambria" panose="02040503050406030204" pitchFamily="18" charset="0"/>
                <a:ea typeface="Cambria" panose="02040503050406030204" pitchFamily="18" charset="0"/>
              </a:rPr>
              <a:t>handguiding</a:t>
            </a:r>
            <a:r>
              <a:rPr lang="en-US" sz="2000" b="0" i="0" u="none" strike="noStrike" baseline="0" dirty="0">
                <a:latin typeface="Cambria" panose="02040503050406030204" pitchFamily="18" charset="0"/>
                <a:ea typeface="Cambria" panose="02040503050406030204" pitchFamily="18" charset="0"/>
              </a:rPr>
              <a:t>, teaching, and force limitation can be performed </a:t>
            </a:r>
            <a:r>
              <a:rPr lang="en-IN" sz="2000" b="0" i="0" u="none" strike="noStrike" baseline="0" dirty="0">
                <a:latin typeface="Cambria" panose="02040503050406030204" pitchFamily="18" charset="0"/>
                <a:ea typeface="Cambria" panose="02040503050406030204" pitchFamily="18" charset="0"/>
              </a:rPr>
              <a:t>with this device.</a:t>
            </a:r>
          </a:p>
          <a:p>
            <a:pPr algn="l">
              <a:lnSpc>
                <a:spcPct val="100000"/>
              </a:lnSpc>
            </a:pPr>
            <a:r>
              <a:rPr lang="en-US" sz="2000" b="0" i="0" u="none" strike="noStrike" baseline="0" dirty="0">
                <a:latin typeface="Cambria" panose="02040503050406030204" pitchFamily="18" charset="0"/>
                <a:ea typeface="Cambria" panose="02040503050406030204" pitchFamily="18" charset="0"/>
              </a:rPr>
              <a:t>Encoders: To know the robot’s part position and speeds. There are a great variety such as optical </a:t>
            </a:r>
            <a:r>
              <a:rPr lang="en-IN" sz="2000" b="0" i="0" u="none" strike="noStrike" baseline="0" dirty="0">
                <a:latin typeface="Cambria" panose="02040503050406030204" pitchFamily="18" charset="0"/>
                <a:ea typeface="Cambria" panose="02040503050406030204" pitchFamily="18" charset="0"/>
              </a:rPr>
              <a:t>encoders, potentiometers, resolvers, inductive encoders, magnetic encoders, capacitive encoders.</a:t>
            </a:r>
          </a:p>
          <a:p>
            <a:pPr algn="l">
              <a:lnSpc>
                <a:spcPct val="100000"/>
              </a:lnSpc>
            </a:pPr>
            <a:r>
              <a:rPr lang="en-US" sz="2000" b="0" i="0" u="none" strike="noStrike" baseline="0" dirty="0">
                <a:latin typeface="Cambria" panose="02040503050406030204" pitchFamily="18" charset="0"/>
                <a:ea typeface="Cambria" panose="02040503050406030204" pitchFamily="18" charset="0"/>
              </a:rPr>
              <a:t>Infrared sensors: These are light-based sensors </a:t>
            </a:r>
          </a:p>
          <a:p>
            <a:pPr algn="l">
              <a:lnSpc>
                <a:spcPct val="100000"/>
              </a:lnSpc>
            </a:pPr>
            <a:r>
              <a:rPr lang="en-US" sz="2000" b="0" i="0" u="none" strike="noStrike" baseline="0" dirty="0">
                <a:latin typeface="Cambria" panose="02040503050406030204" pitchFamily="18" charset="0"/>
                <a:ea typeface="Cambria" panose="02040503050406030204" pitchFamily="18" charset="0"/>
              </a:rPr>
              <a:t>Ultrasonic sensors: These are sound-based sensors and are used as distance meters. These sensors are designed to generate high-frequency sound waves and receive the echo reflected by </a:t>
            </a:r>
            <a:r>
              <a:rPr lang="en-IN" sz="2000" b="0" i="0" u="none" strike="noStrike" baseline="0" dirty="0">
                <a:latin typeface="Cambria" panose="02040503050406030204" pitchFamily="18" charset="0"/>
                <a:ea typeface="Cambria" panose="02040503050406030204" pitchFamily="18" charset="0"/>
              </a:rPr>
              <a:t>the target.</a:t>
            </a:r>
          </a:p>
          <a:p>
            <a:pPr marL="0" indent="0" algn="l">
              <a:lnSpc>
                <a:spcPct val="100000"/>
              </a:lnSpc>
              <a:buNone/>
            </a:pP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FD7F65BD-44A2-4B50-8AE8-746AFFE34418}"/>
              </a:ext>
            </a:extLst>
          </p:cNvPr>
          <p:cNvSpPr>
            <a:spLocks noGrp="1"/>
          </p:cNvSpPr>
          <p:nvPr>
            <p:ph type="sldNum" sz="quarter" idx="12"/>
          </p:nvPr>
        </p:nvSpPr>
        <p:spPr/>
        <p:txBody>
          <a:bodyPr/>
          <a:lstStyle/>
          <a:p>
            <a:fld id="{D7B90F46-B5AA-4566-8FC6-868BBC0920EF}" type="slidenum">
              <a:rPr lang="en-IN" smtClean="0"/>
              <a:t>28</a:t>
            </a:fld>
            <a:endParaRPr lang="en-IN"/>
          </a:p>
        </p:txBody>
      </p:sp>
    </p:spTree>
    <p:extLst>
      <p:ext uri="{BB962C8B-B14F-4D97-AF65-F5344CB8AC3E}">
        <p14:creationId xmlns:p14="http://schemas.microsoft.com/office/powerpoint/2010/main" val="895161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629F-1D0B-4608-B445-32FF8A80BD43}"/>
              </a:ext>
            </a:extLst>
          </p:cNvPr>
          <p:cNvSpPr>
            <a:spLocks noGrp="1"/>
          </p:cNvSpPr>
          <p:nvPr>
            <p:ph type="title"/>
          </p:nvPr>
        </p:nvSpPr>
        <p:spPr/>
        <p:txBody>
          <a:bodyPr/>
          <a:lstStyle/>
          <a:p>
            <a:r>
              <a:rPr lang="en-IN" dirty="0"/>
              <a:t>Types of sensors</a:t>
            </a:r>
          </a:p>
        </p:txBody>
      </p:sp>
      <p:sp>
        <p:nvSpPr>
          <p:cNvPr id="3" name="Content Placeholder 2">
            <a:extLst>
              <a:ext uri="{FF2B5EF4-FFF2-40B4-BE49-F238E27FC236}">
                <a16:creationId xmlns:a16="http://schemas.microsoft.com/office/drawing/2014/main" id="{DB707F6B-11E4-4540-974D-81805360EB8D}"/>
              </a:ext>
            </a:extLst>
          </p:cNvPr>
          <p:cNvSpPr>
            <a:spLocks noGrp="1"/>
          </p:cNvSpPr>
          <p:nvPr>
            <p:ph idx="1"/>
          </p:nvPr>
        </p:nvSpPr>
        <p:spPr>
          <a:xfrm>
            <a:off x="838200" y="1592359"/>
            <a:ext cx="10515600" cy="4351338"/>
          </a:xfrm>
        </p:spPr>
        <p:txBody>
          <a:bodyPr>
            <a:no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Sonar: This can be used primarily for object detection. This sensor offers high performance on land </a:t>
            </a:r>
            <a:r>
              <a:rPr lang="en-IN" sz="2000" b="0" i="0" u="none" strike="noStrike" baseline="0" dirty="0">
                <a:latin typeface="Cambria" panose="02040503050406030204" pitchFamily="18" charset="0"/>
                <a:ea typeface="Cambria" panose="02040503050406030204" pitchFamily="18" charset="0"/>
              </a:rPr>
              <a:t>and in water.</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Active beacons: To help the robot navigate.</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Accelerometers: To measure acceleration, from which velocity can be obtained by integration. </a:t>
            </a:r>
            <a:r>
              <a:rPr lang="en-IN" sz="2000" b="0" i="0" u="none" strike="noStrike" baseline="0" dirty="0">
                <a:latin typeface="Cambria" panose="02040503050406030204" pitchFamily="18" charset="0"/>
                <a:ea typeface="Cambria" panose="02040503050406030204" pitchFamily="18" charset="0"/>
              </a:rPr>
              <a:t>Humanoid robots use accelerometers</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Gyroscopes: These are well-known and reliable rotation sensors, which measure angular velocities </a:t>
            </a:r>
            <a:r>
              <a:rPr lang="en-IN" sz="2000" b="0" i="0" u="none" strike="noStrike" baseline="0" dirty="0">
                <a:latin typeface="Cambria" panose="02040503050406030204" pitchFamily="18" charset="0"/>
                <a:ea typeface="Cambria" panose="02040503050406030204" pitchFamily="18" charset="0"/>
              </a:rPr>
              <a:t>and orientation</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Laser range finder: This is a device which uses a laser beam to generate highly precise distance measurements. The distance between sensor and target is measured by calculating the speed of light and the time it takes for emitted light to return to the </a:t>
            </a:r>
            <a:r>
              <a:rPr lang="en-IN" sz="2000" b="0" i="0" u="none" strike="noStrike" baseline="0" dirty="0">
                <a:latin typeface="Cambria" panose="02040503050406030204" pitchFamily="18" charset="0"/>
                <a:ea typeface="Cambria" panose="02040503050406030204" pitchFamily="18" charset="0"/>
              </a:rPr>
              <a:t>receiver.</a:t>
            </a:r>
            <a:endParaRPr lang="en-US" sz="2000" b="0" i="0" u="none" strike="noStrike" baseline="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1C461D06-562F-4117-83D3-848782005E85}"/>
              </a:ext>
            </a:extLst>
          </p:cNvPr>
          <p:cNvSpPr>
            <a:spLocks noGrp="1"/>
          </p:cNvSpPr>
          <p:nvPr>
            <p:ph type="sldNum" sz="quarter" idx="12"/>
          </p:nvPr>
        </p:nvSpPr>
        <p:spPr/>
        <p:txBody>
          <a:bodyPr/>
          <a:lstStyle/>
          <a:p>
            <a:fld id="{D7B90F46-B5AA-4566-8FC6-868BBC0920EF}" type="slidenum">
              <a:rPr lang="en-IN" smtClean="0"/>
              <a:t>29</a:t>
            </a:fld>
            <a:endParaRPr lang="en-IN"/>
          </a:p>
        </p:txBody>
      </p:sp>
    </p:spTree>
    <p:extLst>
      <p:ext uri="{BB962C8B-B14F-4D97-AF65-F5344CB8AC3E}">
        <p14:creationId xmlns:p14="http://schemas.microsoft.com/office/powerpoint/2010/main" val="696227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71BB-85B3-4BB5-A116-14AD27825F1D}"/>
              </a:ext>
            </a:extLst>
          </p:cNvPr>
          <p:cNvSpPr>
            <a:spLocks noGrp="1"/>
          </p:cNvSpPr>
          <p:nvPr>
            <p:ph type="title"/>
          </p:nvPr>
        </p:nvSpPr>
        <p:spPr/>
        <p:txBody>
          <a:bodyPr>
            <a:normAutofit/>
          </a:bodyPr>
          <a:lstStyle/>
          <a:p>
            <a:r>
              <a:rPr lang="en-IN" b="0" i="0">
                <a:effectLst/>
                <a:latin typeface="Calibri Light (Headings) "/>
              </a:rPr>
              <a:t>Why Autonomous Mobile Robots?</a:t>
            </a:r>
            <a:endParaRPr lang="en-IN" dirty="0">
              <a:latin typeface="Calibri Light (Headings) "/>
            </a:endParaRPr>
          </a:p>
        </p:txBody>
      </p:sp>
      <p:sp>
        <p:nvSpPr>
          <p:cNvPr id="3" name="Content Placeholder 2">
            <a:extLst>
              <a:ext uri="{FF2B5EF4-FFF2-40B4-BE49-F238E27FC236}">
                <a16:creationId xmlns:a16="http://schemas.microsoft.com/office/drawing/2014/main" id="{B13768EF-A01B-47CB-95A1-7A835FF6B1E7}"/>
              </a:ext>
            </a:extLst>
          </p:cNvPr>
          <p:cNvSpPr>
            <a:spLocks noGrp="1"/>
          </p:cNvSpPr>
          <p:nvPr>
            <p:ph idx="1"/>
          </p:nvPr>
        </p:nvSpPr>
        <p:spPr/>
        <p:txBody>
          <a:bodyPr>
            <a:noAutofit/>
          </a:bodyPr>
          <a:lstStyle/>
          <a:p>
            <a:pPr algn="just">
              <a:lnSpc>
                <a:spcPct val="100000"/>
              </a:lnSpc>
            </a:pPr>
            <a:r>
              <a:rPr lang="en-IN" sz="2000" b="1" i="0">
                <a:solidFill>
                  <a:schemeClr val="tx1">
                    <a:lumMod val="95000"/>
                    <a:lumOff val="5000"/>
                  </a:schemeClr>
                </a:solidFill>
                <a:effectLst/>
                <a:latin typeface="Cambria" panose="02040503050406030204" pitchFamily="18" charset="0"/>
                <a:ea typeface="Cambria" panose="02040503050406030204" pitchFamily="18" charset="0"/>
              </a:rPr>
              <a:t>Enhanced Safety for Workers: </a:t>
            </a:r>
            <a:r>
              <a:rPr lang="en-US" sz="2000" b="0" i="0">
                <a:solidFill>
                  <a:schemeClr val="tx1">
                    <a:lumMod val="95000"/>
                    <a:lumOff val="5000"/>
                  </a:schemeClr>
                </a:solidFill>
                <a:effectLst/>
                <a:latin typeface="Cambria" panose="02040503050406030204" pitchFamily="18" charset="0"/>
                <a:ea typeface="Cambria" panose="02040503050406030204" pitchFamily="18" charset="0"/>
              </a:rPr>
              <a:t>Many businesses use AMRs for tasks that would be harmful to or not possible for human workers.</a:t>
            </a:r>
          </a:p>
          <a:p>
            <a:pPr algn="just">
              <a:lnSpc>
                <a:spcPct val="100000"/>
              </a:lnSpc>
            </a:pPr>
            <a:r>
              <a:rPr lang="en-IN" sz="2000" b="1" i="0">
                <a:solidFill>
                  <a:schemeClr val="tx1">
                    <a:lumMod val="95000"/>
                    <a:lumOff val="5000"/>
                  </a:schemeClr>
                </a:solidFill>
                <a:effectLst/>
                <a:latin typeface="Cambria" panose="02040503050406030204" pitchFamily="18" charset="0"/>
                <a:ea typeface="Cambria" panose="02040503050406030204" pitchFamily="18" charset="0"/>
              </a:rPr>
              <a:t>Increased Flexibility: </a:t>
            </a:r>
            <a:r>
              <a:rPr lang="en-US" sz="2000" b="0" i="0">
                <a:solidFill>
                  <a:schemeClr val="tx1">
                    <a:lumMod val="95000"/>
                    <a:lumOff val="5000"/>
                  </a:schemeClr>
                </a:solidFill>
                <a:effectLst/>
                <a:latin typeface="Cambria" panose="02040503050406030204" pitchFamily="18" charset="0"/>
                <a:ea typeface="Cambria" panose="02040503050406030204" pitchFamily="18" charset="0"/>
              </a:rPr>
              <a:t>AMRs dynamically assess and respond to their surroundings while completing a variety of tasks—all without the direct supervision of an operator. Simultaneous location and mapping (SLAM) solutions and advanced mapping technology enable AMRs to understand and adjust to changes in their environment. This flexibility makes them a valuable tool that can be used across applications and industries.</a:t>
            </a:r>
          </a:p>
          <a:p>
            <a:pPr algn="just">
              <a:lnSpc>
                <a:spcPct val="100000"/>
              </a:lnSpc>
            </a:pPr>
            <a:r>
              <a:rPr lang="en-IN" sz="2000" b="1" i="0">
                <a:solidFill>
                  <a:schemeClr val="tx1">
                    <a:lumMod val="95000"/>
                    <a:lumOff val="5000"/>
                  </a:schemeClr>
                </a:solidFill>
                <a:effectLst/>
                <a:latin typeface="Cambria" panose="02040503050406030204" pitchFamily="18" charset="0"/>
                <a:ea typeface="Cambria" panose="02040503050406030204" pitchFamily="18" charset="0"/>
              </a:rPr>
              <a:t>Improved Efficiency and Productivity: </a:t>
            </a:r>
            <a:r>
              <a:rPr lang="en-US" sz="2000" b="0" i="0">
                <a:solidFill>
                  <a:schemeClr val="tx1">
                    <a:lumMod val="95000"/>
                    <a:lumOff val="5000"/>
                  </a:schemeClr>
                </a:solidFill>
                <a:effectLst/>
                <a:latin typeface="Cambria" panose="02040503050406030204" pitchFamily="18" charset="0"/>
                <a:ea typeface="Cambria" panose="02040503050406030204" pitchFamily="18" charset="0"/>
              </a:rPr>
              <a:t>To enable employees to focus on high-value activities, such as customer support, businesses often use AMRs to assist with locating, picking, and moving inventory. </a:t>
            </a:r>
            <a:endParaRPr lang="en-IN" sz="2000" b="0" i="0">
              <a:solidFill>
                <a:schemeClr val="tx1">
                  <a:lumMod val="95000"/>
                  <a:lumOff val="5000"/>
                </a:schemeClr>
              </a:solidFill>
              <a:effectLst/>
              <a:latin typeface="Cambria" panose="02040503050406030204" pitchFamily="18" charset="0"/>
              <a:ea typeface="Cambria" panose="02040503050406030204" pitchFamily="18" charset="0"/>
            </a:endParaRPr>
          </a:p>
          <a:p>
            <a:pPr algn="just">
              <a:lnSpc>
                <a:spcPct val="100000"/>
              </a:lnSpc>
            </a:pPr>
            <a:endParaRPr lang="en-IN" sz="2000" b="0" i="0">
              <a:solidFill>
                <a:schemeClr val="tx1">
                  <a:lumMod val="95000"/>
                  <a:lumOff val="5000"/>
                </a:schemeClr>
              </a:solidFill>
              <a:effectLst/>
              <a:latin typeface="Cambria" panose="02040503050406030204" pitchFamily="18" charset="0"/>
              <a:ea typeface="Cambria" panose="02040503050406030204" pitchFamily="18" charset="0"/>
            </a:endParaRPr>
          </a:p>
          <a:p>
            <a:pPr algn="just">
              <a:lnSpc>
                <a:spcPct val="100000"/>
              </a:lnSpc>
            </a:pPr>
            <a:br>
              <a:rPr lang="en-IN" sz="2000">
                <a:solidFill>
                  <a:schemeClr val="tx1">
                    <a:lumMod val="95000"/>
                    <a:lumOff val="5000"/>
                  </a:schemeClr>
                </a:solidFill>
                <a:latin typeface="Cambria" panose="02040503050406030204" pitchFamily="18" charset="0"/>
                <a:ea typeface="Cambria" panose="02040503050406030204" pitchFamily="18" charset="0"/>
              </a:rPr>
            </a:br>
            <a:endParaRPr lang="en-IN" sz="2000" b="0" i="0">
              <a:solidFill>
                <a:schemeClr val="tx1">
                  <a:lumMod val="95000"/>
                  <a:lumOff val="5000"/>
                </a:schemeClr>
              </a:solidFill>
              <a:effectLst/>
              <a:latin typeface="Cambria" panose="02040503050406030204" pitchFamily="18" charset="0"/>
              <a:ea typeface="Cambria" panose="02040503050406030204" pitchFamily="18" charset="0"/>
            </a:endParaRPr>
          </a:p>
          <a:p>
            <a:pPr algn="just">
              <a:lnSpc>
                <a:spcPct val="100000"/>
              </a:lnSpc>
            </a:pPr>
            <a:endParaRPr lang="en-IN" sz="20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F4019CA7-7E43-4ED9-891D-233829142D62}"/>
              </a:ext>
            </a:extLst>
          </p:cNvPr>
          <p:cNvSpPr>
            <a:spLocks noGrp="1"/>
          </p:cNvSpPr>
          <p:nvPr>
            <p:ph type="sldNum" sz="quarter" idx="12"/>
          </p:nvPr>
        </p:nvSpPr>
        <p:spPr/>
        <p:txBody>
          <a:bodyPr/>
          <a:lstStyle/>
          <a:p>
            <a:fld id="{D7B90F46-B5AA-4566-8FC6-868BBC0920EF}" type="slidenum">
              <a:rPr lang="en-IN" smtClean="0"/>
              <a:t>3</a:t>
            </a:fld>
            <a:endParaRPr lang="en-IN"/>
          </a:p>
        </p:txBody>
      </p:sp>
    </p:spTree>
    <p:extLst>
      <p:ext uri="{BB962C8B-B14F-4D97-AF65-F5344CB8AC3E}">
        <p14:creationId xmlns:p14="http://schemas.microsoft.com/office/powerpoint/2010/main" val="3180510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BA7E-197F-4C05-A045-0528ED6582F3}"/>
              </a:ext>
            </a:extLst>
          </p:cNvPr>
          <p:cNvSpPr>
            <a:spLocks noGrp="1"/>
          </p:cNvSpPr>
          <p:nvPr>
            <p:ph type="title"/>
          </p:nvPr>
        </p:nvSpPr>
        <p:spPr/>
        <p:txBody>
          <a:bodyPr/>
          <a:lstStyle/>
          <a:p>
            <a:r>
              <a:rPr lang="en-IN" dirty="0"/>
              <a:t>Types of sensors</a:t>
            </a:r>
          </a:p>
        </p:txBody>
      </p:sp>
      <p:sp>
        <p:nvSpPr>
          <p:cNvPr id="3" name="Content Placeholder 2">
            <a:extLst>
              <a:ext uri="{FF2B5EF4-FFF2-40B4-BE49-F238E27FC236}">
                <a16:creationId xmlns:a16="http://schemas.microsoft.com/office/drawing/2014/main" id="{BEA89B71-E10F-4461-9C6B-C534589A8309}"/>
              </a:ext>
            </a:extLst>
          </p:cNvPr>
          <p:cNvSpPr>
            <a:spLocks noGrp="1"/>
          </p:cNvSpPr>
          <p:nvPr>
            <p:ph idx="1"/>
          </p:nvPr>
        </p:nvSpPr>
        <p:spPr/>
        <p:txBody>
          <a:bodyPr>
            <a:normAutofit/>
          </a:bodyPr>
          <a:lstStyle/>
          <a:p>
            <a:pPr algn="l">
              <a:lnSpc>
                <a:spcPct val="100000"/>
              </a:lnSpc>
            </a:pPr>
            <a:r>
              <a:rPr lang="en-US" sz="2000" b="0" i="0" u="none" strike="noStrike" baseline="0" dirty="0">
                <a:latin typeface="Cambria" panose="02040503050406030204" pitchFamily="18" charset="0"/>
                <a:ea typeface="Cambria" panose="02040503050406030204" pitchFamily="18" charset="0"/>
              </a:rPr>
              <a:t>Vision-based sensors: These process data from any modality and use the electromagnetic spectrum to produce an image. The two current technologies for devising vision sensors are CCD and CMOS.</a:t>
            </a:r>
          </a:p>
          <a:p>
            <a:pPr algn="l">
              <a:lnSpc>
                <a:spcPct val="100000"/>
              </a:lnSpc>
            </a:pPr>
            <a:r>
              <a:rPr lang="en-US" sz="2000" b="0" i="0" u="none" strike="noStrike" baseline="0" dirty="0">
                <a:latin typeface="Cambria" panose="02040503050406030204" pitchFamily="18" charset="0"/>
                <a:ea typeface="Cambria" panose="02040503050406030204" pitchFamily="18" charset="0"/>
              </a:rPr>
              <a:t>Color-tracking sensors: These make it possible to detect and track color in the environment</a:t>
            </a:r>
          </a:p>
          <a:p>
            <a:pPr algn="l">
              <a:lnSpc>
                <a:spcPct val="100000"/>
              </a:lnSpc>
            </a:pPr>
            <a:r>
              <a:rPr lang="en-US" sz="2000" b="0" i="0" u="none" strike="noStrike" baseline="0" dirty="0">
                <a:latin typeface="Cambria" panose="02040503050406030204" pitchFamily="18" charset="0"/>
                <a:ea typeface="Cambria" panose="02040503050406030204" pitchFamily="18" charset="0"/>
              </a:rPr>
              <a:t>Contact and proximity sensors: To measure the force of contact with the environment.</a:t>
            </a:r>
          </a:p>
          <a:p>
            <a:pPr algn="l">
              <a:lnSpc>
                <a:spcPct val="100000"/>
              </a:lnSpc>
            </a:pPr>
            <a:r>
              <a:rPr lang="en-US" sz="2000" b="0" i="0" u="none" strike="noStrike" baseline="0" dirty="0">
                <a:latin typeface="Cambria" panose="02040503050406030204" pitchFamily="18" charset="0"/>
                <a:ea typeface="Cambria" panose="02040503050406030204" pitchFamily="18" charset="0"/>
              </a:rPr>
              <a:t>Depth sensors: They are used in object detection, scene reconstruction, 3-D inspection, and so on. Two elements must always be present in a depth </a:t>
            </a:r>
            <a:r>
              <a:rPr lang="en-IN" sz="2000" b="0" i="0" u="none" strike="noStrike" baseline="0" dirty="0">
                <a:latin typeface="Cambria" panose="02040503050406030204" pitchFamily="18" charset="0"/>
                <a:ea typeface="Cambria" panose="02040503050406030204" pitchFamily="18" charset="0"/>
              </a:rPr>
              <a:t>sensor: an infrared (IR) projector and an IR camera</a:t>
            </a:r>
          </a:p>
          <a:p>
            <a:pPr algn="l">
              <a:lnSpc>
                <a:spcPct val="100000"/>
              </a:lnSpc>
            </a:pP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0D9A37A3-D055-4F5D-9A7B-ADDBC08084C2}"/>
              </a:ext>
            </a:extLst>
          </p:cNvPr>
          <p:cNvSpPr>
            <a:spLocks noGrp="1"/>
          </p:cNvSpPr>
          <p:nvPr>
            <p:ph type="sldNum" sz="quarter" idx="12"/>
          </p:nvPr>
        </p:nvSpPr>
        <p:spPr/>
        <p:txBody>
          <a:bodyPr/>
          <a:lstStyle/>
          <a:p>
            <a:fld id="{D7B90F46-B5AA-4566-8FC6-868BBC0920EF}" type="slidenum">
              <a:rPr lang="en-IN" smtClean="0"/>
              <a:t>30</a:t>
            </a:fld>
            <a:endParaRPr lang="en-IN"/>
          </a:p>
        </p:txBody>
      </p:sp>
    </p:spTree>
    <p:extLst>
      <p:ext uri="{BB962C8B-B14F-4D97-AF65-F5344CB8AC3E}">
        <p14:creationId xmlns:p14="http://schemas.microsoft.com/office/powerpoint/2010/main" val="1691409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7C3C-CBC8-4811-B4A9-A9BE579B0545}"/>
              </a:ext>
            </a:extLst>
          </p:cNvPr>
          <p:cNvSpPr>
            <a:spLocks noGrp="1"/>
          </p:cNvSpPr>
          <p:nvPr>
            <p:ph type="title"/>
          </p:nvPr>
        </p:nvSpPr>
        <p:spPr/>
        <p:txBody>
          <a:bodyPr/>
          <a:lstStyle/>
          <a:p>
            <a:r>
              <a:rPr lang="en-IN" i="0" dirty="0">
                <a:solidFill>
                  <a:schemeClr val="tx1">
                    <a:lumMod val="95000"/>
                    <a:lumOff val="5000"/>
                  </a:schemeClr>
                </a:solidFill>
                <a:effectLst/>
                <a:latin typeface="Calibri Light (Headings)"/>
              </a:rPr>
              <a:t>Computer Vision Navigation for AMRs</a:t>
            </a:r>
            <a:endParaRPr lang="en-IN" dirty="0"/>
          </a:p>
        </p:txBody>
      </p:sp>
      <p:sp>
        <p:nvSpPr>
          <p:cNvPr id="3" name="Content Placeholder 2">
            <a:extLst>
              <a:ext uri="{FF2B5EF4-FFF2-40B4-BE49-F238E27FC236}">
                <a16:creationId xmlns:a16="http://schemas.microsoft.com/office/drawing/2014/main" id="{5D50E903-E300-4125-BAB3-EA47E6D8264C}"/>
              </a:ext>
            </a:extLst>
          </p:cNvPr>
          <p:cNvSpPr>
            <a:spLocks noGrp="1"/>
          </p:cNvSpPr>
          <p:nvPr>
            <p:ph idx="1"/>
          </p:nvPr>
        </p:nvSpPr>
        <p:spPr/>
        <p:txBody>
          <a:bodyPr>
            <a:normAutofit/>
          </a:bodyPr>
          <a:lstStyle/>
          <a:p>
            <a:pPr algn="just">
              <a:lnSpc>
                <a:spcPct val="100000"/>
              </a:lnSpc>
            </a:pPr>
            <a:r>
              <a:rPr lang="en-US" sz="2000" b="0" i="0" dirty="0">
                <a:solidFill>
                  <a:srgbClr val="212529"/>
                </a:solidFill>
                <a:effectLst/>
                <a:latin typeface="Cambria" panose="02040503050406030204" pitchFamily="18" charset="0"/>
                <a:ea typeface="Cambria" panose="02040503050406030204" pitchFamily="18" charset="0"/>
              </a:rPr>
              <a:t>Computer vision is a form of artificial intelligence (AI) in which software is programmed to help a computer, or in this case a mobile robot, “see,” analyze, and comprehend the content in its visual world. Cameras are used to gather environmental data because of their wide field of view, high resolution, and ability to visualize colors. </a:t>
            </a:r>
          </a:p>
          <a:p>
            <a:pPr algn="just">
              <a:lnSpc>
                <a:spcPct val="100000"/>
              </a:lnSpc>
            </a:pPr>
            <a:r>
              <a:rPr lang="en-US" sz="2000" b="0" i="0" dirty="0">
                <a:solidFill>
                  <a:srgbClr val="212529"/>
                </a:solidFill>
                <a:effectLst/>
                <a:latin typeface="Cambria" panose="02040503050406030204" pitchFamily="18" charset="0"/>
                <a:ea typeface="Cambria" panose="02040503050406030204" pitchFamily="18" charset="0"/>
              </a:rPr>
              <a:t>When cameras are configured in pairs, it gives the AMR depth perception—seeing a three-dimensional view of the world just like humans do. With multiple pairs of cameras mounted on board, </a:t>
            </a:r>
            <a:r>
              <a:rPr lang="en-US" sz="2000" b="0" i="0" dirty="0" err="1">
                <a:solidFill>
                  <a:srgbClr val="212529"/>
                </a:solidFill>
                <a:effectLst/>
                <a:latin typeface="Cambria" panose="02040503050406030204" pitchFamily="18" charset="0"/>
                <a:ea typeface="Cambria" panose="02040503050406030204" pitchFamily="18" charset="0"/>
              </a:rPr>
              <a:t>Palion</a:t>
            </a:r>
            <a:r>
              <a:rPr lang="en-US" sz="2000" b="0" i="0" dirty="0">
                <a:solidFill>
                  <a:srgbClr val="212529"/>
                </a:solidFill>
                <a:effectLst/>
                <a:latin typeface="Cambria" panose="02040503050406030204" pitchFamily="18" charset="0"/>
                <a:ea typeface="Cambria" panose="02040503050406030204" pitchFamily="18" charset="0"/>
              </a:rPr>
              <a:t> AMRs have stereoscopic vision, seeing a three-dimensional environment, but with a more expansive field of view. Multiple camera pairs capture a 360° range of stereoscopic vision in front, behind, above, and next to the robot. </a:t>
            </a: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57D3C091-53BE-4063-ADE7-55A6516ABB12}"/>
              </a:ext>
            </a:extLst>
          </p:cNvPr>
          <p:cNvSpPr>
            <a:spLocks noGrp="1"/>
          </p:cNvSpPr>
          <p:nvPr>
            <p:ph type="sldNum" sz="quarter" idx="12"/>
          </p:nvPr>
        </p:nvSpPr>
        <p:spPr/>
        <p:txBody>
          <a:bodyPr/>
          <a:lstStyle/>
          <a:p>
            <a:fld id="{D7B90F46-B5AA-4566-8FC6-868BBC0920EF}" type="slidenum">
              <a:rPr lang="en-IN" smtClean="0"/>
              <a:t>31</a:t>
            </a:fld>
            <a:endParaRPr lang="en-IN"/>
          </a:p>
        </p:txBody>
      </p:sp>
    </p:spTree>
    <p:extLst>
      <p:ext uri="{BB962C8B-B14F-4D97-AF65-F5344CB8AC3E}">
        <p14:creationId xmlns:p14="http://schemas.microsoft.com/office/powerpoint/2010/main" val="3490262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1748-760F-43D8-B272-BAA1EA5E15BB}"/>
              </a:ext>
            </a:extLst>
          </p:cNvPr>
          <p:cNvSpPr>
            <a:spLocks noGrp="1"/>
          </p:cNvSpPr>
          <p:nvPr>
            <p:ph type="title"/>
          </p:nvPr>
        </p:nvSpPr>
        <p:spPr/>
        <p:txBody>
          <a:bodyPr/>
          <a:lstStyle/>
          <a:p>
            <a:r>
              <a:rPr lang="en-IN" i="0" dirty="0">
                <a:solidFill>
                  <a:schemeClr val="tx1">
                    <a:lumMod val="95000"/>
                    <a:lumOff val="5000"/>
                  </a:schemeClr>
                </a:solidFill>
                <a:effectLst/>
                <a:latin typeface="Calibri Light (Headings)"/>
              </a:rPr>
              <a:t>LiDAR Navigation for AMRs</a:t>
            </a:r>
            <a:endParaRPr lang="en-IN" dirty="0">
              <a:solidFill>
                <a:schemeClr val="tx1">
                  <a:lumMod val="95000"/>
                  <a:lumOff val="5000"/>
                </a:schemeClr>
              </a:solidFill>
              <a:latin typeface="Calibri Light (Headings)"/>
            </a:endParaRPr>
          </a:p>
        </p:txBody>
      </p:sp>
      <p:sp>
        <p:nvSpPr>
          <p:cNvPr id="3" name="Content Placeholder 2">
            <a:extLst>
              <a:ext uri="{FF2B5EF4-FFF2-40B4-BE49-F238E27FC236}">
                <a16:creationId xmlns:a16="http://schemas.microsoft.com/office/drawing/2014/main" id="{97AA5DF0-AC55-4334-AEA9-1DA223CF694B}"/>
              </a:ext>
            </a:extLst>
          </p:cNvPr>
          <p:cNvSpPr>
            <a:spLocks noGrp="1"/>
          </p:cNvSpPr>
          <p:nvPr>
            <p:ph idx="1"/>
          </p:nvPr>
        </p:nvSpPr>
        <p:spPr/>
        <p:txBody>
          <a:bodyPr>
            <a:normAutofit/>
          </a:bodyPr>
          <a:lstStyle/>
          <a:p>
            <a:pPr algn="just">
              <a:lnSpc>
                <a:spcPct val="100000"/>
              </a:lnSpc>
            </a:pPr>
            <a:r>
              <a:rPr lang="en-US" sz="2200" b="0" i="0" dirty="0">
                <a:solidFill>
                  <a:srgbClr val="212529"/>
                </a:solidFill>
                <a:effectLst/>
                <a:latin typeface="Cambria" panose="02040503050406030204" pitchFamily="18" charset="0"/>
                <a:ea typeface="Cambria" panose="02040503050406030204" pitchFamily="18" charset="0"/>
              </a:rPr>
              <a:t>LiDAR stands for “light detection and ranging.” This method uses a laser-based sensor and provides AMRs with a sense of spatial awareness. With LiDAR, lasers scan the surrounding environment, sending out pulses of laser light and timing how long it takes for the light to return to the sensor. It measures the amount of time it takes for the light to travel, calculating the exact distance to the object that is detected. </a:t>
            </a:r>
          </a:p>
          <a:p>
            <a:pPr algn="just">
              <a:lnSpc>
                <a:spcPct val="100000"/>
              </a:lnSpc>
            </a:pPr>
            <a:r>
              <a:rPr lang="en-US" sz="2200" b="0" i="0" dirty="0">
                <a:solidFill>
                  <a:srgbClr val="212529"/>
                </a:solidFill>
                <a:effectLst/>
                <a:latin typeface="Cambria" panose="02040503050406030204" pitchFamily="18" charset="0"/>
                <a:ea typeface="Cambria" panose="02040503050406030204" pitchFamily="18" charset="0"/>
              </a:rPr>
              <a:t>LiDAR is extremely precise. However, the precise view has limited visibility with low resolution, which often leads AMRs relying solely on LiDAR to fail in highly dynamic environments, like manufacturing, warehousing, and logistics facilities. </a:t>
            </a:r>
            <a:endParaRPr lang="en-IN" sz="22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540ACF4B-FCC5-40F4-8A73-F134DD062C1C}"/>
              </a:ext>
            </a:extLst>
          </p:cNvPr>
          <p:cNvSpPr>
            <a:spLocks noGrp="1"/>
          </p:cNvSpPr>
          <p:nvPr>
            <p:ph type="sldNum" sz="quarter" idx="12"/>
          </p:nvPr>
        </p:nvSpPr>
        <p:spPr/>
        <p:txBody>
          <a:bodyPr/>
          <a:lstStyle/>
          <a:p>
            <a:fld id="{D7B90F46-B5AA-4566-8FC6-868BBC0920EF}" type="slidenum">
              <a:rPr lang="en-IN" smtClean="0"/>
              <a:t>32</a:t>
            </a:fld>
            <a:endParaRPr lang="en-IN"/>
          </a:p>
        </p:txBody>
      </p:sp>
    </p:spTree>
    <p:extLst>
      <p:ext uri="{BB962C8B-B14F-4D97-AF65-F5344CB8AC3E}">
        <p14:creationId xmlns:p14="http://schemas.microsoft.com/office/powerpoint/2010/main" val="3181372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C1D2-25E1-449B-B00B-7BEE0C1FC388}"/>
              </a:ext>
            </a:extLst>
          </p:cNvPr>
          <p:cNvSpPr>
            <a:spLocks noGrp="1"/>
          </p:cNvSpPr>
          <p:nvPr>
            <p:ph type="title"/>
          </p:nvPr>
        </p:nvSpPr>
        <p:spPr/>
        <p:txBody>
          <a:bodyPr/>
          <a:lstStyle/>
          <a:p>
            <a:r>
              <a:rPr lang="en-IN" dirty="0"/>
              <a:t>Sensor Fusion of LiDAR and Cameras</a:t>
            </a:r>
          </a:p>
        </p:txBody>
      </p:sp>
      <p:sp>
        <p:nvSpPr>
          <p:cNvPr id="3" name="Content Placeholder 2">
            <a:extLst>
              <a:ext uri="{FF2B5EF4-FFF2-40B4-BE49-F238E27FC236}">
                <a16:creationId xmlns:a16="http://schemas.microsoft.com/office/drawing/2014/main" id="{58058EA2-14E3-4CC0-A8CE-BFFDE06EA34E}"/>
              </a:ext>
            </a:extLst>
          </p:cNvPr>
          <p:cNvSpPr>
            <a:spLocks noGrp="1"/>
          </p:cNvSpPr>
          <p:nvPr>
            <p:ph idx="1"/>
          </p:nvPr>
        </p:nvSpPr>
        <p:spPr/>
        <p:txBody>
          <a:bodyPr>
            <a:normAutofit/>
          </a:bodyPr>
          <a:lstStyle/>
          <a:p>
            <a:pPr algn="just">
              <a:lnSpc>
                <a:spcPct val="100000"/>
              </a:lnSpc>
            </a:pPr>
            <a:r>
              <a:rPr lang="en-US" sz="2000" i="0" dirty="0">
                <a:solidFill>
                  <a:schemeClr val="tx1">
                    <a:lumMod val="95000"/>
                    <a:lumOff val="5000"/>
                  </a:schemeClr>
                </a:solidFill>
                <a:effectLst/>
                <a:latin typeface="Cambria" panose="02040503050406030204" pitchFamily="18" charset="0"/>
                <a:ea typeface="Cambria" panose="02040503050406030204" pitchFamily="18" charset="0"/>
              </a:rPr>
              <a:t>Instead of relying solely on cameras or LiDAR, AMRs take a hybrid, </a:t>
            </a:r>
            <a:r>
              <a:rPr lang="en-US" sz="2000" dirty="0">
                <a:solidFill>
                  <a:schemeClr val="tx1">
                    <a:lumMod val="95000"/>
                    <a:lumOff val="5000"/>
                  </a:schemeClr>
                </a:solidFill>
                <a:latin typeface="Cambria" panose="02040503050406030204" pitchFamily="18" charset="0"/>
                <a:ea typeface="Cambria" panose="02040503050406030204" pitchFamily="18" charset="0"/>
              </a:rPr>
              <a:t>sensor fusion</a:t>
            </a:r>
            <a:r>
              <a:rPr lang="en-US" sz="2000" i="0" dirty="0">
                <a:solidFill>
                  <a:schemeClr val="tx1">
                    <a:lumMod val="95000"/>
                    <a:lumOff val="5000"/>
                  </a:schemeClr>
                </a:solidFill>
                <a:effectLst/>
                <a:latin typeface="Cambria" panose="02040503050406030204" pitchFamily="18" charset="0"/>
                <a:ea typeface="Cambria" panose="02040503050406030204" pitchFamily="18" charset="0"/>
              </a:rPr>
              <a:t> approach, taking advantage of the best of what cameras and LiDAR each have to offer.</a:t>
            </a:r>
          </a:p>
          <a:p>
            <a:pPr algn="just">
              <a:lnSpc>
                <a:spcPct val="100000"/>
              </a:lnSpc>
            </a:pPr>
            <a:r>
              <a:rPr lang="en-US" sz="2000" i="0" dirty="0">
                <a:solidFill>
                  <a:schemeClr val="tx1">
                    <a:lumMod val="95000"/>
                    <a:lumOff val="5000"/>
                  </a:schemeClr>
                </a:solidFill>
                <a:effectLst/>
                <a:latin typeface="Cambria" panose="02040503050406030204" pitchFamily="18" charset="0"/>
                <a:ea typeface="Cambria" panose="02040503050406030204" pitchFamily="18" charset="0"/>
              </a:rPr>
              <a:t>To enhance the robot’s ability to perceive and understand its work, </a:t>
            </a:r>
            <a:r>
              <a:rPr lang="en-US" sz="2000" i="0" dirty="0" err="1">
                <a:solidFill>
                  <a:schemeClr val="tx1">
                    <a:lumMod val="95000"/>
                    <a:lumOff val="5000"/>
                  </a:schemeClr>
                </a:solidFill>
                <a:effectLst/>
                <a:latin typeface="Cambria" panose="02040503050406030204" pitchFamily="18" charset="0"/>
                <a:ea typeface="Cambria" panose="02040503050406030204" pitchFamily="18" charset="0"/>
              </a:rPr>
              <a:t>Seegrid’s</a:t>
            </a:r>
            <a:r>
              <a:rPr lang="en-US" sz="2000" i="0" dirty="0">
                <a:solidFill>
                  <a:schemeClr val="tx1">
                    <a:lumMod val="95000"/>
                    <a:lumOff val="5000"/>
                  </a:schemeClr>
                </a:solidFill>
                <a:effectLst/>
                <a:latin typeface="Cambria" panose="02040503050406030204" pitchFamily="18" charset="0"/>
                <a:ea typeface="Cambria" panose="02040503050406030204" pitchFamily="18" charset="0"/>
              </a:rPr>
              <a:t> algorithm leverages our advanced perception software, which fuses data from a combination of LiDAR sensors to enhance the robot’s situational awareness. These precise data points are collected and combined with vision-based data, providing the robots with even more information for an extremely accurate understanding of their immediate surroundings.</a:t>
            </a:r>
            <a:endParaRPr lang="en-IN" sz="20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86230B90-7C79-40C8-A732-E112DD1C05BF}"/>
              </a:ext>
            </a:extLst>
          </p:cNvPr>
          <p:cNvSpPr>
            <a:spLocks noGrp="1"/>
          </p:cNvSpPr>
          <p:nvPr>
            <p:ph type="sldNum" sz="quarter" idx="12"/>
          </p:nvPr>
        </p:nvSpPr>
        <p:spPr/>
        <p:txBody>
          <a:bodyPr/>
          <a:lstStyle/>
          <a:p>
            <a:fld id="{D7B90F46-B5AA-4566-8FC6-868BBC0920EF}" type="slidenum">
              <a:rPr lang="en-IN" smtClean="0"/>
              <a:t>33</a:t>
            </a:fld>
            <a:endParaRPr lang="en-IN"/>
          </a:p>
        </p:txBody>
      </p:sp>
    </p:spTree>
    <p:extLst>
      <p:ext uri="{BB962C8B-B14F-4D97-AF65-F5344CB8AC3E}">
        <p14:creationId xmlns:p14="http://schemas.microsoft.com/office/powerpoint/2010/main" val="4191771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E04B3C-227E-4EE9-AC81-AB6217849061}"/>
              </a:ext>
            </a:extLst>
          </p:cNvPr>
          <p:cNvSpPr>
            <a:spLocks noGrp="1"/>
          </p:cNvSpPr>
          <p:nvPr>
            <p:ph type="sldNum" sz="quarter" idx="12"/>
          </p:nvPr>
        </p:nvSpPr>
        <p:spPr/>
        <p:txBody>
          <a:bodyPr/>
          <a:lstStyle/>
          <a:p>
            <a:fld id="{D7B90F46-B5AA-4566-8FC6-868BBC0920EF}" type="slidenum">
              <a:rPr lang="en-IN" smtClean="0"/>
              <a:t>34</a:t>
            </a:fld>
            <a:endParaRPr lang="en-IN"/>
          </a:p>
        </p:txBody>
      </p:sp>
      <p:pic>
        <p:nvPicPr>
          <p:cNvPr id="5122" name="Picture 2" descr="General framework of mobile robot navigation system using Kinect camera...  | Download Scientific Diagram">
            <a:extLst>
              <a:ext uri="{FF2B5EF4-FFF2-40B4-BE49-F238E27FC236}">
                <a16:creationId xmlns:a16="http://schemas.microsoft.com/office/drawing/2014/main" id="{F67A89E7-6506-4518-BED0-D34D0DF1A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373" y="797088"/>
            <a:ext cx="9927254" cy="555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165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DA04-2EF1-4B26-BAD7-B12A0CFB5461}"/>
              </a:ext>
            </a:extLst>
          </p:cNvPr>
          <p:cNvSpPr>
            <a:spLocks noGrp="1"/>
          </p:cNvSpPr>
          <p:nvPr>
            <p:ph type="title"/>
          </p:nvPr>
        </p:nvSpPr>
        <p:spPr/>
        <p:txBody>
          <a:bodyPr>
            <a:normAutofit/>
          </a:bodyPr>
          <a:lstStyle/>
          <a:p>
            <a:r>
              <a:rPr lang="en-IN" b="0" i="0" u="none" strike="noStrike" baseline="0" dirty="0">
                <a:ea typeface="Cambria" panose="02040503050406030204" pitchFamily="18" charset="0"/>
              </a:rPr>
              <a:t>Cognition and control system</a:t>
            </a:r>
            <a:endParaRPr lang="en-IN" dirty="0">
              <a:ea typeface="Cambria" panose="02040503050406030204" pitchFamily="18" charset="0"/>
            </a:endParaRPr>
          </a:p>
        </p:txBody>
      </p:sp>
      <p:sp>
        <p:nvSpPr>
          <p:cNvPr id="3" name="Content Placeholder 2">
            <a:extLst>
              <a:ext uri="{FF2B5EF4-FFF2-40B4-BE49-F238E27FC236}">
                <a16:creationId xmlns:a16="http://schemas.microsoft.com/office/drawing/2014/main" id="{99618F1F-A4F8-4141-867E-1A23B36580A7}"/>
              </a:ext>
            </a:extLst>
          </p:cNvPr>
          <p:cNvSpPr>
            <a:spLocks noGrp="1"/>
          </p:cNvSpPr>
          <p:nvPr>
            <p:ph idx="1"/>
          </p:nvPr>
        </p:nvSpPr>
        <p:spPr>
          <a:xfrm>
            <a:off x="838200" y="1788302"/>
            <a:ext cx="10515600" cy="4351338"/>
          </a:xfrm>
        </p:spPr>
        <p:txBody>
          <a:bodyPr>
            <a:norm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The mechanical structure of a mobile robot must be controlled to perform tasks and achieve its objectives.</a:t>
            </a:r>
          </a:p>
          <a:p>
            <a:pPr algn="just">
              <a:lnSpc>
                <a:spcPct val="100000"/>
              </a:lnSpc>
            </a:pPr>
            <a:r>
              <a:rPr lang="en-IN" sz="2000" b="0" i="0" u="none" strike="noStrike" baseline="0" dirty="0">
                <a:latin typeface="Cambria" panose="02040503050406030204" pitchFamily="18" charset="0"/>
                <a:ea typeface="Cambria" panose="02040503050406030204" pitchFamily="18" charset="0"/>
              </a:rPr>
              <a:t>The </a:t>
            </a:r>
            <a:r>
              <a:rPr lang="en-US" sz="2000" b="0" i="0" u="none" strike="noStrike" baseline="0" dirty="0">
                <a:latin typeface="Cambria" panose="02040503050406030204" pitchFamily="18" charset="0"/>
                <a:ea typeface="Cambria" panose="02040503050406030204" pitchFamily="18" charset="0"/>
              </a:rPr>
              <a:t>control system involves two different pillars:</a:t>
            </a:r>
            <a:endParaRPr lang="en-IN" sz="2000" b="0" i="0" u="none" strike="noStrike" baseline="0" dirty="0">
              <a:latin typeface="Cambria" panose="02040503050406030204" pitchFamily="18" charset="0"/>
              <a:ea typeface="Cambria" panose="02040503050406030204" pitchFamily="18" charset="0"/>
            </a:endParaRPr>
          </a:p>
          <a:p>
            <a:pPr lvl="1" algn="just">
              <a:lnSpc>
                <a:spcPct val="100000"/>
              </a:lnSpc>
            </a:pPr>
            <a:r>
              <a:rPr lang="en-IN" sz="2000" b="0" i="0" u="none" strike="noStrike" baseline="0" dirty="0">
                <a:latin typeface="Cambria" panose="02040503050406030204" pitchFamily="18" charset="0"/>
                <a:ea typeface="Cambria" panose="02040503050406030204" pitchFamily="18" charset="0"/>
              </a:rPr>
              <a:t>Perception: The perception system </a:t>
            </a:r>
            <a:r>
              <a:rPr lang="en-US" sz="2000" b="0" i="0" u="none" strike="noStrike" baseline="0" dirty="0">
                <a:latin typeface="Cambria" panose="02040503050406030204" pitchFamily="18" charset="0"/>
                <a:ea typeface="Cambria" panose="02040503050406030204" pitchFamily="18" charset="0"/>
              </a:rPr>
              <a:t>gives information about the environment, the robot itself, and the relationship between robot and environment. This information is processed, then the appropriate commands are sent to the actuators, which move the mechanical </a:t>
            </a:r>
            <a:r>
              <a:rPr lang="en-IN" sz="2000" b="0" i="0" u="none" strike="noStrike" baseline="0" dirty="0">
                <a:latin typeface="Cambria" panose="02040503050406030204" pitchFamily="18" charset="0"/>
                <a:ea typeface="Cambria" panose="02040503050406030204" pitchFamily="18" charset="0"/>
              </a:rPr>
              <a:t>structure.</a:t>
            </a:r>
          </a:p>
          <a:p>
            <a:pPr lvl="1">
              <a:lnSpc>
                <a:spcPct val="100000"/>
              </a:lnSpc>
            </a:pPr>
            <a:r>
              <a:rPr lang="en-US" sz="2000" dirty="0">
                <a:latin typeface="Cambria" panose="02040503050406030204" pitchFamily="18" charset="0"/>
                <a:ea typeface="Cambria" panose="02040503050406030204" pitchFamily="18" charset="0"/>
              </a:rPr>
              <a:t>P</a:t>
            </a:r>
            <a:r>
              <a:rPr lang="en-US" sz="2000" b="0" i="0" u="none" strike="noStrike" baseline="0" dirty="0">
                <a:latin typeface="Cambria" panose="02040503050406030204" pitchFamily="18" charset="0"/>
                <a:ea typeface="Cambria" panose="02040503050406030204" pitchFamily="18" charset="0"/>
              </a:rPr>
              <a:t>rocessing and Cognition: </a:t>
            </a:r>
            <a:r>
              <a:rPr lang="en-IN" sz="2000" b="0" i="0" u="none" strike="noStrike" baseline="0" dirty="0">
                <a:latin typeface="Cambria" panose="02040503050406030204" pitchFamily="18" charset="0"/>
                <a:ea typeface="Cambria" panose="02040503050406030204" pitchFamily="18" charset="0"/>
              </a:rPr>
              <a:t>Based on </a:t>
            </a:r>
            <a:r>
              <a:rPr lang="en-US" sz="2000" b="0" i="0" u="none" strike="noStrike" baseline="0" dirty="0">
                <a:latin typeface="Cambria" panose="02040503050406030204" pitchFamily="18" charset="0"/>
                <a:ea typeface="Cambria" panose="02040503050406030204" pitchFamily="18" charset="0"/>
              </a:rPr>
              <a:t>the information from the sensors and the robot’s objectives, the cognition and control system must decide how to act and what to do to achieve its objectives.</a:t>
            </a:r>
          </a:p>
          <a:p>
            <a:pPr marL="457200" lvl="1" indent="0" algn="just">
              <a:lnSpc>
                <a:spcPct val="100000"/>
              </a:lnSpc>
              <a:buNone/>
            </a:pPr>
            <a:endParaRPr lang="en-US" sz="2000" b="0" i="0" u="none" strike="noStrike" baseline="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0A1F7C06-A24E-4560-930C-496472B37490}"/>
              </a:ext>
            </a:extLst>
          </p:cNvPr>
          <p:cNvSpPr>
            <a:spLocks noGrp="1"/>
          </p:cNvSpPr>
          <p:nvPr>
            <p:ph type="sldNum" sz="quarter" idx="12"/>
          </p:nvPr>
        </p:nvSpPr>
        <p:spPr/>
        <p:txBody>
          <a:bodyPr/>
          <a:lstStyle/>
          <a:p>
            <a:fld id="{D7B90F46-B5AA-4566-8FC6-868BBC0920EF}" type="slidenum">
              <a:rPr lang="en-IN" smtClean="0"/>
              <a:t>35</a:t>
            </a:fld>
            <a:endParaRPr lang="en-IN"/>
          </a:p>
        </p:txBody>
      </p:sp>
    </p:spTree>
    <p:extLst>
      <p:ext uri="{BB962C8B-B14F-4D97-AF65-F5344CB8AC3E}">
        <p14:creationId xmlns:p14="http://schemas.microsoft.com/office/powerpoint/2010/main" val="2137483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1B19-FC08-4C01-AB69-EF3DB699EA62}"/>
              </a:ext>
            </a:extLst>
          </p:cNvPr>
          <p:cNvSpPr>
            <a:spLocks noGrp="1"/>
          </p:cNvSpPr>
          <p:nvPr>
            <p:ph type="title"/>
          </p:nvPr>
        </p:nvSpPr>
        <p:spPr/>
        <p:txBody>
          <a:bodyPr/>
          <a:lstStyle/>
          <a:p>
            <a:r>
              <a:rPr lang="en-IN" dirty="0"/>
              <a:t>Where am I going? How to get there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9DC4EF2F-DAA9-4DEF-B908-DAA7676244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250" t="34885" r="24886" b="15870"/>
          <a:stretch/>
        </p:blipFill>
        <p:spPr>
          <a:xfrm>
            <a:off x="1522738" y="1690688"/>
            <a:ext cx="9146523" cy="4478694"/>
          </a:xfrm>
        </p:spPr>
      </p:pic>
      <p:sp>
        <p:nvSpPr>
          <p:cNvPr id="3" name="Slide Number Placeholder 2">
            <a:extLst>
              <a:ext uri="{FF2B5EF4-FFF2-40B4-BE49-F238E27FC236}">
                <a16:creationId xmlns:a16="http://schemas.microsoft.com/office/drawing/2014/main" id="{E4079FD0-3608-4D54-9A39-82B927E34C98}"/>
              </a:ext>
            </a:extLst>
          </p:cNvPr>
          <p:cNvSpPr>
            <a:spLocks noGrp="1"/>
          </p:cNvSpPr>
          <p:nvPr>
            <p:ph type="sldNum" sz="quarter" idx="12"/>
          </p:nvPr>
        </p:nvSpPr>
        <p:spPr/>
        <p:txBody>
          <a:bodyPr/>
          <a:lstStyle/>
          <a:p>
            <a:fld id="{D7B90F46-B5AA-4566-8FC6-868BBC0920EF}" type="slidenum">
              <a:rPr lang="en-IN" smtClean="0"/>
              <a:t>36</a:t>
            </a:fld>
            <a:endParaRPr lang="en-IN"/>
          </a:p>
        </p:txBody>
      </p:sp>
    </p:spTree>
    <p:extLst>
      <p:ext uri="{BB962C8B-B14F-4D97-AF65-F5344CB8AC3E}">
        <p14:creationId xmlns:p14="http://schemas.microsoft.com/office/powerpoint/2010/main" val="4264749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1FF69E-917D-4AF2-92AF-2AFB1EF97F02}"/>
              </a:ext>
            </a:extLst>
          </p:cNvPr>
          <p:cNvSpPr>
            <a:spLocks noGrp="1"/>
          </p:cNvSpPr>
          <p:nvPr>
            <p:ph type="title"/>
          </p:nvPr>
        </p:nvSpPr>
        <p:spPr/>
        <p:txBody>
          <a:bodyPr/>
          <a:lstStyle/>
          <a:p>
            <a:r>
              <a:rPr lang="en-IN" dirty="0"/>
              <a:t>Navigation</a:t>
            </a:r>
          </a:p>
        </p:txBody>
      </p:sp>
      <p:sp>
        <p:nvSpPr>
          <p:cNvPr id="5" name="Content Placeholder 4">
            <a:extLst>
              <a:ext uri="{FF2B5EF4-FFF2-40B4-BE49-F238E27FC236}">
                <a16:creationId xmlns:a16="http://schemas.microsoft.com/office/drawing/2014/main" id="{CEE08224-32C4-4AB2-B159-E6CD58E791AB}"/>
              </a:ext>
            </a:extLst>
          </p:cNvPr>
          <p:cNvSpPr>
            <a:spLocks noGrp="1"/>
          </p:cNvSpPr>
          <p:nvPr>
            <p:ph idx="1"/>
          </p:nvPr>
        </p:nvSpPr>
        <p:spPr>
          <a:xfrm>
            <a:off x="838200" y="1573694"/>
            <a:ext cx="10515600" cy="4369906"/>
          </a:xfrm>
        </p:spPr>
        <p:txBody>
          <a:bodyPr>
            <a:norm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The most important aspect in the design of a mobile robot is navigation skills. The objective is for the robot to  move from one place to another in a known or unknown environment, considering the values of the sensors to achieve the desired targets. </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This means that the robot must rely on its other aspects, such as perception, localization, cognition, and motion control. Most of the time, the mobile robot cannot take the direct path from its initial position to the final goal, which means that motion planning techniques must be used.</a:t>
            </a:r>
          </a:p>
          <a:p>
            <a:pPr algn="l"/>
            <a:r>
              <a:rPr lang="en-US" sz="2000" b="0" i="0" u="none" strike="noStrike" baseline="0" dirty="0">
                <a:latin typeface="Cambria" panose="02040503050406030204" pitchFamily="18" charset="0"/>
                <a:ea typeface="Cambria" panose="02040503050406030204" pitchFamily="18" charset="0"/>
              </a:rPr>
              <a:t>Mobile robot navigation is categorized into the following </a:t>
            </a:r>
            <a:r>
              <a:rPr lang="en-IN" sz="2000" b="0" i="0" u="none" strike="noStrike" baseline="0" dirty="0">
                <a:latin typeface="Cambria" panose="02040503050406030204" pitchFamily="18" charset="0"/>
                <a:ea typeface="Cambria" panose="02040503050406030204" pitchFamily="18" charset="0"/>
              </a:rPr>
              <a:t>tasks:</a:t>
            </a:r>
          </a:p>
          <a:p>
            <a:pPr lvl="1"/>
            <a:r>
              <a:rPr lang="en-US" sz="2000" b="0" i="0" u="none" strike="noStrike" baseline="0" dirty="0">
                <a:latin typeface="Cambria" panose="02040503050406030204" pitchFamily="18" charset="0"/>
                <a:ea typeface="Cambria" panose="02040503050406030204" pitchFamily="18" charset="0"/>
              </a:rPr>
              <a:t>Generating a model of the world in the form of a </a:t>
            </a:r>
            <a:r>
              <a:rPr lang="en-IN" sz="2000" b="0" i="0" u="none" strike="noStrike" baseline="0" dirty="0">
                <a:latin typeface="Cambria" panose="02040503050406030204" pitchFamily="18" charset="0"/>
                <a:ea typeface="Cambria" panose="02040503050406030204" pitchFamily="18" charset="0"/>
              </a:rPr>
              <a:t>map.</a:t>
            </a:r>
          </a:p>
          <a:p>
            <a:pPr lvl="1"/>
            <a:r>
              <a:rPr lang="en-US" sz="2000" b="0" i="0" u="none" strike="noStrike" baseline="0" dirty="0">
                <a:latin typeface="Cambria" panose="02040503050406030204" pitchFamily="18" charset="0"/>
                <a:ea typeface="Cambria" panose="02040503050406030204" pitchFamily="18" charset="0"/>
              </a:rPr>
              <a:t>Computing a collision-free trajectory from a starting position to a target position.</a:t>
            </a:r>
          </a:p>
          <a:p>
            <a:pPr lvl="1"/>
            <a:r>
              <a:rPr lang="en-US" sz="2000" b="0" i="0" u="none" strike="noStrike" baseline="0" dirty="0">
                <a:latin typeface="Cambria" panose="02040503050406030204" pitchFamily="18" charset="0"/>
                <a:ea typeface="Cambria" panose="02040503050406030204" pitchFamily="18" charset="0"/>
              </a:rPr>
              <a:t>Moving along the calculated trajectory, avoiding </a:t>
            </a:r>
            <a:r>
              <a:rPr lang="en-IN" sz="2000" b="0" i="0" u="none" strike="noStrike" baseline="0" dirty="0">
                <a:latin typeface="Cambria" panose="02040503050406030204" pitchFamily="18" charset="0"/>
                <a:ea typeface="Cambria" panose="02040503050406030204" pitchFamily="18" charset="0"/>
              </a:rPr>
              <a:t>collision with obstacles.</a:t>
            </a:r>
            <a:endParaRPr lang="en-IN" sz="2000"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73524DB4-BEF5-4C22-BBD1-EF32B7012D34}"/>
              </a:ext>
            </a:extLst>
          </p:cNvPr>
          <p:cNvSpPr>
            <a:spLocks noGrp="1"/>
          </p:cNvSpPr>
          <p:nvPr>
            <p:ph type="sldNum" sz="quarter" idx="12"/>
          </p:nvPr>
        </p:nvSpPr>
        <p:spPr/>
        <p:txBody>
          <a:bodyPr/>
          <a:lstStyle/>
          <a:p>
            <a:fld id="{D7B90F46-B5AA-4566-8FC6-868BBC0920EF}" type="slidenum">
              <a:rPr lang="en-IN" smtClean="0"/>
              <a:t>37</a:t>
            </a:fld>
            <a:endParaRPr lang="en-IN"/>
          </a:p>
        </p:txBody>
      </p:sp>
    </p:spTree>
    <p:extLst>
      <p:ext uri="{BB962C8B-B14F-4D97-AF65-F5344CB8AC3E}">
        <p14:creationId xmlns:p14="http://schemas.microsoft.com/office/powerpoint/2010/main" val="1699647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651F-0464-44B4-A764-E3580DEB3C6F}"/>
              </a:ext>
            </a:extLst>
          </p:cNvPr>
          <p:cNvSpPr>
            <a:spLocks noGrp="1"/>
          </p:cNvSpPr>
          <p:nvPr>
            <p:ph type="title"/>
          </p:nvPr>
        </p:nvSpPr>
        <p:spPr/>
        <p:txBody>
          <a:bodyPr/>
          <a:lstStyle/>
          <a:p>
            <a:r>
              <a:rPr lang="en-IN" dirty="0"/>
              <a:t>Navigation Skill</a:t>
            </a:r>
          </a:p>
        </p:txBody>
      </p:sp>
      <p:sp>
        <p:nvSpPr>
          <p:cNvPr id="3" name="Content Placeholder 2">
            <a:extLst>
              <a:ext uri="{FF2B5EF4-FFF2-40B4-BE49-F238E27FC236}">
                <a16:creationId xmlns:a16="http://schemas.microsoft.com/office/drawing/2014/main" id="{63551767-8FC0-436C-B667-101F1118A08D}"/>
              </a:ext>
            </a:extLst>
          </p:cNvPr>
          <p:cNvSpPr>
            <a:spLocks noGrp="1"/>
          </p:cNvSpPr>
          <p:nvPr>
            <p:ph idx="1"/>
          </p:nvPr>
        </p:nvSpPr>
        <p:spPr>
          <a:xfrm>
            <a:off x="838200" y="1452401"/>
            <a:ext cx="10515600" cy="4957730"/>
          </a:xfrm>
        </p:spPr>
        <p:txBody>
          <a:bodyPr>
            <a:no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It is essential to provide enough information about the robot’s location so that it can navigate. Therefore, localization techniques are key to the navigation process. Besides, additional skills are required for mobile robot navigation.</a:t>
            </a:r>
          </a:p>
          <a:p>
            <a:pPr lvl="1" algn="just">
              <a:lnSpc>
                <a:spcPct val="100000"/>
              </a:lnSpc>
            </a:pPr>
            <a:r>
              <a:rPr lang="en-US" sz="2000" b="0" i="0" u="none" strike="noStrike" baseline="0" dirty="0">
                <a:latin typeface="Cambria" panose="02040503050406030204" pitchFamily="18" charset="0"/>
                <a:ea typeface="Cambria" panose="02040503050406030204" pitchFamily="18" charset="0"/>
              </a:rPr>
              <a:t>Trajectory planning: Given a map and an objective location, it involves obtaining the trajectory that the robot  must follow in order to reach the objective location.</a:t>
            </a:r>
          </a:p>
          <a:p>
            <a:pPr lvl="1" algn="just">
              <a:lnSpc>
                <a:spcPct val="100000"/>
              </a:lnSpc>
            </a:pPr>
            <a:r>
              <a:rPr lang="en-IN" sz="2000" dirty="0">
                <a:latin typeface="Cambria" panose="02040503050406030204" pitchFamily="18" charset="0"/>
                <a:ea typeface="Cambria" panose="02040503050406030204" pitchFamily="18" charset="0"/>
              </a:rPr>
              <a:t>O</a:t>
            </a:r>
            <a:r>
              <a:rPr lang="en-IN" sz="2000" b="0" i="0" u="none" strike="noStrike" baseline="0" dirty="0">
                <a:latin typeface="Cambria" panose="02040503050406030204" pitchFamily="18" charset="0"/>
                <a:ea typeface="Cambria" panose="02040503050406030204" pitchFamily="18" charset="0"/>
              </a:rPr>
              <a:t>bstacle avoidance: </a:t>
            </a:r>
            <a:r>
              <a:rPr lang="en-US" sz="2000" b="0" i="0" u="none" strike="noStrike" baseline="0" dirty="0">
                <a:latin typeface="Cambria" panose="02040503050406030204" pitchFamily="18" charset="0"/>
                <a:ea typeface="Cambria" panose="02040503050406030204" pitchFamily="18" charset="0"/>
              </a:rPr>
              <a:t>The data from the sensors may modulate the robot’s trajectory </a:t>
            </a:r>
            <a:r>
              <a:rPr lang="en-IN" sz="2000" b="0" i="0" u="none" strike="noStrike" baseline="0" dirty="0">
                <a:latin typeface="Cambria" panose="02040503050406030204" pitchFamily="18" charset="0"/>
                <a:ea typeface="Cambria" panose="02040503050406030204" pitchFamily="18" charset="0"/>
              </a:rPr>
              <a:t>for avoiding collisions. The obstacle avoidance </a:t>
            </a:r>
            <a:r>
              <a:rPr lang="en-US" sz="2000" b="0" i="0" u="none" strike="noStrike" baseline="0" dirty="0">
                <a:latin typeface="Cambria" panose="02040503050406030204" pitchFamily="18" charset="0"/>
                <a:ea typeface="Cambria" panose="02040503050406030204" pitchFamily="18" charset="0"/>
              </a:rPr>
              <a:t>algorithms relies on the existence of a global map and on the robot’s accurate knowledge of its location in relation </a:t>
            </a:r>
            <a:r>
              <a:rPr lang="en-IN" sz="2000" b="0" i="0" u="none" strike="noStrike" baseline="0" dirty="0">
                <a:latin typeface="Cambria" panose="02040503050406030204" pitchFamily="18" charset="0"/>
                <a:ea typeface="Cambria" panose="02040503050406030204" pitchFamily="18" charset="0"/>
              </a:rPr>
              <a:t>to the map.</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In vision-based navigation, a robot is equipped with a local map and a path to follow. The relevant function of vision-based sensoring consists of “self-localization.” A robot is implemented with a series of images of the inner space. By comparing the camera images taken during navigation with the prerecorded images, the robot is capable out </a:t>
            </a:r>
            <a:r>
              <a:rPr lang="en-IN" sz="2000" b="0" i="0" u="none" strike="noStrike" baseline="0" dirty="0">
                <a:latin typeface="Cambria" panose="02040503050406030204" pitchFamily="18" charset="0"/>
                <a:ea typeface="Cambria" panose="02040503050406030204" pitchFamily="18" charset="0"/>
              </a:rPr>
              <a:t>of finding its location.</a:t>
            </a:r>
          </a:p>
          <a:p>
            <a:pPr marL="457200" lvl="1" indent="0" algn="just">
              <a:lnSpc>
                <a:spcPct val="100000"/>
              </a:lnSpc>
              <a:buNone/>
            </a:pP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97DCF6B4-3720-478B-AD1F-BFB7624C44E4}"/>
              </a:ext>
            </a:extLst>
          </p:cNvPr>
          <p:cNvSpPr>
            <a:spLocks noGrp="1"/>
          </p:cNvSpPr>
          <p:nvPr>
            <p:ph type="sldNum" sz="quarter" idx="12"/>
          </p:nvPr>
        </p:nvSpPr>
        <p:spPr/>
        <p:txBody>
          <a:bodyPr/>
          <a:lstStyle/>
          <a:p>
            <a:fld id="{D7B90F46-B5AA-4566-8FC6-868BBC0920EF}" type="slidenum">
              <a:rPr lang="en-IN" smtClean="0"/>
              <a:t>38</a:t>
            </a:fld>
            <a:endParaRPr lang="en-IN"/>
          </a:p>
        </p:txBody>
      </p:sp>
    </p:spTree>
    <p:extLst>
      <p:ext uri="{BB962C8B-B14F-4D97-AF65-F5344CB8AC3E}">
        <p14:creationId xmlns:p14="http://schemas.microsoft.com/office/powerpoint/2010/main" val="999818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F12E-CBF5-4733-B411-CFD48C658668}"/>
              </a:ext>
            </a:extLst>
          </p:cNvPr>
          <p:cNvSpPr>
            <a:spLocks noGrp="1"/>
          </p:cNvSpPr>
          <p:nvPr>
            <p:ph type="title"/>
          </p:nvPr>
        </p:nvSpPr>
        <p:spPr/>
        <p:txBody>
          <a:bodyPr/>
          <a:lstStyle/>
          <a:p>
            <a:r>
              <a:rPr lang="en-IN" dirty="0"/>
              <a:t>Localization and mapping</a:t>
            </a:r>
          </a:p>
        </p:txBody>
      </p:sp>
      <p:sp>
        <p:nvSpPr>
          <p:cNvPr id="3" name="Content Placeholder 2">
            <a:extLst>
              <a:ext uri="{FF2B5EF4-FFF2-40B4-BE49-F238E27FC236}">
                <a16:creationId xmlns:a16="http://schemas.microsoft.com/office/drawing/2014/main" id="{E4AE5A1B-DD74-4CC2-AB7D-1E89C37D2C90}"/>
              </a:ext>
            </a:extLst>
          </p:cNvPr>
          <p:cNvSpPr>
            <a:spLocks noGrp="1"/>
          </p:cNvSpPr>
          <p:nvPr>
            <p:ph idx="1"/>
          </p:nvPr>
        </p:nvSpPr>
        <p:spPr/>
        <p:txBody>
          <a:bodyPr>
            <a:norm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Localization is closely related to representation. If an accurate GPS system could be installed on a robot, the localization problem would be solved. The robot would always know where it was. </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But now, this system is not available or is not accurate enough to work with</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localization implies not only knowing the robot’s absolute position on Earth but also its relative position with </a:t>
            </a:r>
            <a:r>
              <a:rPr lang="en-IN" sz="2000" b="0" i="0" u="none" strike="noStrike" baseline="0" dirty="0">
                <a:latin typeface="Cambria" panose="02040503050406030204" pitchFamily="18" charset="0"/>
                <a:ea typeface="Cambria" panose="02040503050406030204" pitchFamily="18" charset="0"/>
              </a:rPr>
              <a:t>respect to a target.</a:t>
            </a:r>
          </a:p>
          <a:p>
            <a:pPr algn="just">
              <a:lnSpc>
                <a:spcPct val="100000"/>
              </a:lnSpc>
            </a:pPr>
            <a:endParaRPr lang="en-IN" sz="2000" dirty="0">
              <a:latin typeface="Cambria" panose="02040503050406030204" pitchFamily="18" charset="0"/>
              <a:ea typeface="Cambria" panose="02040503050406030204" pitchFamily="18" charset="0"/>
            </a:endParaRPr>
          </a:p>
        </p:txBody>
      </p:sp>
      <p:grpSp>
        <p:nvGrpSpPr>
          <p:cNvPr id="4" name="Group 59">
            <a:extLst>
              <a:ext uri="{FF2B5EF4-FFF2-40B4-BE49-F238E27FC236}">
                <a16:creationId xmlns:a16="http://schemas.microsoft.com/office/drawing/2014/main" id="{003210CA-2FE7-4446-9ACC-B8EBA700587B}"/>
              </a:ext>
            </a:extLst>
          </p:cNvPr>
          <p:cNvGrpSpPr>
            <a:grpSpLocks/>
          </p:cNvGrpSpPr>
          <p:nvPr/>
        </p:nvGrpSpPr>
        <p:grpSpPr bwMode="auto">
          <a:xfrm>
            <a:off x="3717131" y="4224338"/>
            <a:ext cx="4757738" cy="1952625"/>
            <a:chOff x="1066" y="2057"/>
            <a:chExt cx="4207" cy="1594"/>
          </a:xfrm>
        </p:grpSpPr>
        <p:sp>
          <p:nvSpPr>
            <p:cNvPr id="5" name="Line 60">
              <a:extLst>
                <a:ext uri="{FF2B5EF4-FFF2-40B4-BE49-F238E27FC236}">
                  <a16:creationId xmlns:a16="http://schemas.microsoft.com/office/drawing/2014/main" id="{4ACF98B8-C076-438A-9248-47E92296AA38}"/>
                </a:ext>
              </a:extLst>
            </p:cNvPr>
            <p:cNvSpPr>
              <a:spLocks noChangeShapeType="1"/>
            </p:cNvSpPr>
            <p:nvPr/>
          </p:nvSpPr>
          <p:spPr bwMode="auto">
            <a:xfrm flipH="1">
              <a:off x="2353" y="2305"/>
              <a:ext cx="1631" cy="0"/>
            </a:xfrm>
            <a:prstGeom prst="line">
              <a:avLst/>
            </a:prstGeom>
            <a:noFill/>
            <a:ln w="19050">
              <a:solidFill>
                <a:schemeClr val="tx1"/>
              </a:solidFill>
              <a:round/>
              <a:headEnd type="triangle" w="med" len="med"/>
              <a:tailEnd/>
            </a:ln>
            <a:effectLst/>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6" name="Rectangle 61">
              <a:extLst>
                <a:ext uri="{FF2B5EF4-FFF2-40B4-BE49-F238E27FC236}">
                  <a16:creationId xmlns:a16="http://schemas.microsoft.com/office/drawing/2014/main" id="{6870DC45-AB13-4BB6-B0F0-300C7EEBE748}"/>
                </a:ext>
              </a:extLst>
            </p:cNvPr>
            <p:cNvSpPr>
              <a:spLocks noChangeArrowheads="1"/>
            </p:cNvSpPr>
            <p:nvPr/>
          </p:nvSpPr>
          <p:spPr bwMode="auto">
            <a:xfrm>
              <a:off x="4024" y="3149"/>
              <a:ext cx="1249" cy="502"/>
            </a:xfrm>
            <a:prstGeom prst="rect">
              <a:avLst/>
            </a:prstGeom>
            <a:blipFill dpi="0" rotWithShape="0">
              <a:blip r:embed="rId2"/>
              <a:srcRect/>
              <a:tile tx="0" ty="0" sx="100000" sy="100000" flip="none" algn="tl"/>
            </a:blip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7" name="Rectangle 62">
              <a:extLst>
                <a:ext uri="{FF2B5EF4-FFF2-40B4-BE49-F238E27FC236}">
                  <a16:creationId xmlns:a16="http://schemas.microsoft.com/office/drawing/2014/main" id="{5D8E1C16-F6F0-45BE-82EB-18684D8918EA}"/>
                </a:ext>
              </a:extLst>
            </p:cNvPr>
            <p:cNvSpPr>
              <a:spLocks noChangeArrowheads="1"/>
            </p:cNvSpPr>
            <p:nvPr/>
          </p:nvSpPr>
          <p:spPr bwMode="auto">
            <a:xfrm>
              <a:off x="4024" y="2101"/>
              <a:ext cx="1249" cy="502"/>
            </a:xfrm>
            <a:prstGeom prst="rect">
              <a:avLst/>
            </a:prstGeom>
            <a:blipFill dpi="0" rotWithShape="0">
              <a:blip r:embed="rId2"/>
              <a:srcRect/>
              <a:tile tx="0" ty="0" sx="100000" sy="100000" flip="none" algn="tl"/>
            </a:blip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8" name="Rectangle 63">
              <a:extLst>
                <a:ext uri="{FF2B5EF4-FFF2-40B4-BE49-F238E27FC236}">
                  <a16:creationId xmlns:a16="http://schemas.microsoft.com/office/drawing/2014/main" id="{33B3A718-BD35-4FCE-ACE4-73416BB1A273}"/>
                </a:ext>
              </a:extLst>
            </p:cNvPr>
            <p:cNvSpPr>
              <a:spLocks noChangeArrowheads="1"/>
            </p:cNvSpPr>
            <p:nvPr/>
          </p:nvSpPr>
          <p:spPr bwMode="auto">
            <a:xfrm>
              <a:off x="1095" y="2101"/>
              <a:ext cx="1252" cy="502"/>
            </a:xfrm>
            <a:prstGeom prst="rect">
              <a:avLst/>
            </a:prstGeom>
            <a:blipFill dpi="0" rotWithShape="0">
              <a:blip r:embed="rId2"/>
              <a:srcRect/>
              <a:tile tx="0" ty="0" sx="100000" sy="100000" flip="none" algn="tl"/>
            </a:blip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9" name="Rectangle 64">
              <a:extLst>
                <a:ext uri="{FF2B5EF4-FFF2-40B4-BE49-F238E27FC236}">
                  <a16:creationId xmlns:a16="http://schemas.microsoft.com/office/drawing/2014/main" id="{28448B33-1587-4513-823E-A3D8CC14256C}"/>
                </a:ext>
              </a:extLst>
            </p:cNvPr>
            <p:cNvSpPr>
              <a:spLocks noChangeArrowheads="1"/>
            </p:cNvSpPr>
            <p:nvPr/>
          </p:nvSpPr>
          <p:spPr bwMode="auto">
            <a:xfrm>
              <a:off x="1095" y="3149"/>
              <a:ext cx="1252" cy="502"/>
            </a:xfrm>
            <a:prstGeom prst="rect">
              <a:avLst/>
            </a:prstGeom>
            <a:blipFill dpi="0" rotWithShape="0">
              <a:blip r:embed="rId2"/>
              <a:srcRect/>
              <a:tile tx="0" ty="0" sx="100000" sy="100000" flip="none" algn="tl"/>
            </a:blip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10" name="Rectangle 65">
              <a:extLst>
                <a:ext uri="{FF2B5EF4-FFF2-40B4-BE49-F238E27FC236}">
                  <a16:creationId xmlns:a16="http://schemas.microsoft.com/office/drawing/2014/main" id="{9649CDD2-EB42-44CD-93E5-5A47FDE4157B}"/>
                </a:ext>
              </a:extLst>
            </p:cNvPr>
            <p:cNvSpPr>
              <a:spLocks noChangeArrowheads="1"/>
            </p:cNvSpPr>
            <p:nvPr/>
          </p:nvSpPr>
          <p:spPr bwMode="auto">
            <a:xfrm>
              <a:off x="3979" y="3105"/>
              <a:ext cx="1251" cy="502"/>
            </a:xfrm>
            <a:prstGeom prst="rect">
              <a:avLst/>
            </a:prstGeom>
            <a:solidFill>
              <a:srgbClr val="618FFD"/>
            </a:solid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11" name="Rectangle 66">
              <a:extLst>
                <a:ext uri="{FF2B5EF4-FFF2-40B4-BE49-F238E27FC236}">
                  <a16:creationId xmlns:a16="http://schemas.microsoft.com/office/drawing/2014/main" id="{DC23396D-3AAC-4EB5-BEAD-90D965FAAF2A}"/>
                </a:ext>
              </a:extLst>
            </p:cNvPr>
            <p:cNvSpPr>
              <a:spLocks noChangeArrowheads="1"/>
            </p:cNvSpPr>
            <p:nvPr/>
          </p:nvSpPr>
          <p:spPr bwMode="auto">
            <a:xfrm>
              <a:off x="3979" y="2057"/>
              <a:ext cx="1251" cy="502"/>
            </a:xfrm>
            <a:prstGeom prst="rect">
              <a:avLst/>
            </a:prstGeom>
            <a:solidFill>
              <a:schemeClr val="accent4">
                <a:lumMod val="20000"/>
                <a:lumOff val="80000"/>
              </a:schemeClr>
            </a:solid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12" name="Rectangle 67">
              <a:extLst>
                <a:ext uri="{FF2B5EF4-FFF2-40B4-BE49-F238E27FC236}">
                  <a16:creationId xmlns:a16="http://schemas.microsoft.com/office/drawing/2014/main" id="{762594F4-C271-4495-9609-45B44BFEA09D}"/>
                </a:ext>
              </a:extLst>
            </p:cNvPr>
            <p:cNvSpPr>
              <a:spLocks noChangeArrowheads="1"/>
            </p:cNvSpPr>
            <p:nvPr/>
          </p:nvSpPr>
          <p:spPr bwMode="auto">
            <a:xfrm>
              <a:off x="1066" y="2057"/>
              <a:ext cx="1249" cy="502"/>
            </a:xfrm>
            <a:prstGeom prst="rect">
              <a:avLst/>
            </a:prstGeom>
            <a:solidFill>
              <a:schemeClr val="bg2"/>
            </a:solid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13" name="Rectangle 68">
              <a:extLst>
                <a:ext uri="{FF2B5EF4-FFF2-40B4-BE49-F238E27FC236}">
                  <a16:creationId xmlns:a16="http://schemas.microsoft.com/office/drawing/2014/main" id="{FBE6FF04-7CBA-44CF-8853-46093AF6B361}"/>
                </a:ext>
              </a:extLst>
            </p:cNvPr>
            <p:cNvSpPr>
              <a:spLocks noChangeArrowheads="1"/>
            </p:cNvSpPr>
            <p:nvPr/>
          </p:nvSpPr>
          <p:spPr bwMode="auto">
            <a:xfrm>
              <a:off x="1066" y="3105"/>
              <a:ext cx="1249" cy="502"/>
            </a:xfrm>
            <a:prstGeom prst="rect">
              <a:avLst/>
            </a:prstGeom>
            <a:solidFill>
              <a:srgbClr val="FFCC00"/>
            </a:solidFill>
            <a:ln w="9525">
              <a:noFill/>
              <a:miter lim="800000"/>
              <a:headEnd/>
              <a:tailEnd/>
            </a:ln>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14" name="Rectangle 69">
              <a:extLst>
                <a:ext uri="{FF2B5EF4-FFF2-40B4-BE49-F238E27FC236}">
                  <a16:creationId xmlns:a16="http://schemas.microsoft.com/office/drawing/2014/main" id="{4C6A8080-907B-4F7A-B5B8-D2AA87E193A0}"/>
                </a:ext>
              </a:extLst>
            </p:cNvPr>
            <p:cNvSpPr>
              <a:spLocks noChangeArrowheads="1"/>
            </p:cNvSpPr>
            <p:nvPr/>
          </p:nvSpPr>
          <p:spPr bwMode="auto">
            <a:xfrm>
              <a:off x="2860" y="2145"/>
              <a:ext cx="629" cy="163"/>
            </a:xfrm>
            <a:prstGeom prst="rect">
              <a:avLst/>
            </a:prstGeom>
            <a:solidFill>
              <a:schemeClr val="bg1"/>
            </a:solidFill>
            <a:ln w="9525">
              <a:noFill/>
              <a:miter lim="800000"/>
              <a:headEnd/>
              <a:tailEnd/>
            </a:ln>
          </p:spPr>
          <p:txBody>
            <a:bodyPr wrap="none" lIns="0" tIns="0" rIns="0" bIns="0">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702030302020204" pitchFamily="66" charset="0"/>
                  <a:ea typeface="ＭＳ Ｐゴシック" panose="020B0600070205080204" pitchFamily="34" charset="-128"/>
                </a:defRPr>
              </a:lvl2pPr>
              <a:lvl3pPr eaLnBrk="0" hangingPunct="0">
                <a:defRPr sz="2400">
                  <a:solidFill>
                    <a:schemeClr val="tx1"/>
                  </a:solidFill>
                  <a:latin typeface="Comic Sans MS" panose="030F0702030302020204" pitchFamily="66" charset="0"/>
                  <a:ea typeface="ＭＳ Ｐゴシック" panose="020B0600070205080204" pitchFamily="34" charset="-128"/>
                </a:defRPr>
              </a:lvl3pPr>
              <a:lvl4pPr eaLnBrk="0" hangingPunct="0">
                <a:defRPr sz="2400">
                  <a:solidFill>
                    <a:schemeClr val="tx1"/>
                  </a:solidFill>
                  <a:latin typeface="Comic Sans MS" panose="030F0702030302020204" pitchFamily="66" charset="0"/>
                  <a:ea typeface="ＭＳ Ｐゴシック" panose="020B0600070205080204" pitchFamily="34" charset="-128"/>
                </a:defRPr>
              </a:lvl4pPr>
              <a:lvl5pPr eaLnBrk="0" hangingPunct="0">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300">
                  <a:solidFill>
                    <a:srgbClr val="000000"/>
                  </a:solidFill>
                  <a:latin typeface="Arial" panose="020B0604020202020204" pitchFamily="34" charset="0"/>
                </a:rPr>
                <a:t>"Position" </a:t>
              </a:r>
              <a:endParaRPr lang="en-US" altLang="en-US" sz="1800">
                <a:effectLst>
                  <a:outerShdw blurRad="38100" dist="38100" dir="2700000" algn="tl">
                    <a:srgbClr val="C0C0C0"/>
                  </a:outerShdw>
                </a:effectLst>
                <a:latin typeface="Arial" panose="020B0604020202020204" pitchFamily="34" charset="0"/>
              </a:endParaRPr>
            </a:p>
          </p:txBody>
        </p:sp>
        <p:sp>
          <p:nvSpPr>
            <p:cNvPr id="15" name="Rectangle 70">
              <a:extLst>
                <a:ext uri="{FF2B5EF4-FFF2-40B4-BE49-F238E27FC236}">
                  <a16:creationId xmlns:a16="http://schemas.microsoft.com/office/drawing/2014/main" id="{48EDA5DE-DA0A-4CAF-B113-2FDC55ADF5FC}"/>
                </a:ext>
              </a:extLst>
            </p:cNvPr>
            <p:cNvSpPr>
              <a:spLocks noChangeArrowheads="1"/>
            </p:cNvSpPr>
            <p:nvPr/>
          </p:nvSpPr>
          <p:spPr bwMode="auto">
            <a:xfrm>
              <a:off x="2830" y="2279"/>
              <a:ext cx="754" cy="163"/>
            </a:xfrm>
            <a:prstGeom prst="rect">
              <a:avLst/>
            </a:prstGeom>
            <a:solidFill>
              <a:schemeClr val="bg1"/>
            </a:solidFill>
            <a:ln w="9525">
              <a:noFill/>
              <a:miter lim="800000"/>
              <a:headEnd/>
              <a:tailEnd/>
            </a:ln>
          </p:spPr>
          <p:txBody>
            <a:bodyPr wrap="none" lIns="0" tIns="0" rIns="0" bIns="0">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702030302020204" pitchFamily="66" charset="0"/>
                  <a:ea typeface="ＭＳ Ｐゴシック" panose="020B0600070205080204" pitchFamily="34" charset="-128"/>
                </a:defRPr>
              </a:lvl2pPr>
              <a:lvl3pPr eaLnBrk="0" hangingPunct="0">
                <a:defRPr sz="2400">
                  <a:solidFill>
                    <a:schemeClr val="tx1"/>
                  </a:solidFill>
                  <a:latin typeface="Comic Sans MS" panose="030F0702030302020204" pitchFamily="66" charset="0"/>
                  <a:ea typeface="ＭＳ Ｐゴシック" panose="020B0600070205080204" pitchFamily="34" charset="-128"/>
                </a:defRPr>
              </a:lvl3pPr>
              <a:lvl4pPr eaLnBrk="0" hangingPunct="0">
                <a:defRPr sz="2400">
                  <a:solidFill>
                    <a:schemeClr val="tx1"/>
                  </a:solidFill>
                  <a:latin typeface="Comic Sans MS" panose="030F0702030302020204" pitchFamily="66" charset="0"/>
                  <a:ea typeface="ＭＳ Ｐゴシック" panose="020B0600070205080204" pitchFamily="34" charset="-128"/>
                </a:defRPr>
              </a:lvl4pPr>
              <a:lvl5pPr eaLnBrk="0" hangingPunct="0">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300">
                  <a:solidFill>
                    <a:srgbClr val="000000"/>
                  </a:solidFill>
                  <a:latin typeface="Arial" panose="020B0604020202020204" pitchFamily="34" charset="0"/>
                </a:rPr>
                <a:t>Global Map</a:t>
              </a:r>
              <a:endParaRPr lang="en-US" altLang="en-US" sz="1800">
                <a:effectLst>
                  <a:outerShdw blurRad="38100" dist="38100" dir="2700000" algn="tl">
                    <a:srgbClr val="C0C0C0"/>
                  </a:outerShdw>
                </a:effectLst>
                <a:latin typeface="Arial" panose="020B0604020202020204" pitchFamily="34" charset="0"/>
              </a:endParaRPr>
            </a:p>
          </p:txBody>
        </p:sp>
        <p:sp>
          <p:nvSpPr>
            <p:cNvPr id="16" name="Rectangle 71">
              <a:extLst>
                <a:ext uri="{FF2B5EF4-FFF2-40B4-BE49-F238E27FC236}">
                  <a16:creationId xmlns:a16="http://schemas.microsoft.com/office/drawing/2014/main" id="{85323379-8011-406E-8D0C-81A2AA127EAC}"/>
                </a:ext>
              </a:extLst>
            </p:cNvPr>
            <p:cNvSpPr>
              <a:spLocks noChangeArrowheads="1"/>
            </p:cNvSpPr>
            <p:nvPr/>
          </p:nvSpPr>
          <p:spPr bwMode="auto">
            <a:xfrm>
              <a:off x="1272" y="3223"/>
              <a:ext cx="866" cy="201"/>
            </a:xfrm>
            <a:prstGeom prst="rect">
              <a:avLst/>
            </a:prstGeom>
            <a:noFill/>
            <a:ln w="9525">
              <a:noFill/>
              <a:miter lim="800000"/>
              <a:headEnd/>
              <a:tailEnd/>
            </a:ln>
          </p:spPr>
          <p:txBody>
            <a:bodyPr wrap="none" lIns="0" tIns="0" rIns="0" bIns="0">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702030302020204" pitchFamily="66" charset="0"/>
                  <a:ea typeface="ＭＳ Ｐゴシック" panose="020B0600070205080204" pitchFamily="34" charset="-128"/>
                </a:defRPr>
              </a:lvl2pPr>
              <a:lvl3pPr eaLnBrk="0" hangingPunct="0">
                <a:defRPr sz="2400">
                  <a:solidFill>
                    <a:schemeClr val="tx1"/>
                  </a:solidFill>
                  <a:latin typeface="Comic Sans MS" panose="030F0702030302020204" pitchFamily="66" charset="0"/>
                  <a:ea typeface="ＭＳ Ｐゴシック" panose="020B0600070205080204" pitchFamily="34" charset="-128"/>
                </a:defRPr>
              </a:lvl3pPr>
              <a:lvl4pPr eaLnBrk="0" hangingPunct="0">
                <a:defRPr sz="2400">
                  <a:solidFill>
                    <a:schemeClr val="tx1"/>
                  </a:solidFill>
                  <a:latin typeface="Comic Sans MS" panose="030F0702030302020204" pitchFamily="66" charset="0"/>
                  <a:ea typeface="ＭＳ Ｐゴシック" panose="020B0600070205080204" pitchFamily="34" charset="-128"/>
                </a:defRPr>
              </a:lvl4pPr>
              <a:lvl5pPr eaLnBrk="0" hangingPunct="0">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600">
                  <a:solidFill>
                    <a:srgbClr val="000000"/>
                  </a:solidFill>
                  <a:latin typeface="Arial" panose="020B0604020202020204" pitchFamily="34" charset="0"/>
                </a:rPr>
                <a:t>Perception</a:t>
              </a:r>
              <a:endParaRPr lang="en-US" altLang="en-US" sz="1800">
                <a:effectLst>
                  <a:outerShdw blurRad="38100" dist="38100" dir="2700000" algn="tl">
                    <a:srgbClr val="C0C0C0"/>
                  </a:outerShdw>
                </a:effectLst>
                <a:latin typeface="Arial" panose="020B0604020202020204" pitchFamily="34" charset="0"/>
              </a:endParaRPr>
            </a:p>
          </p:txBody>
        </p:sp>
        <p:sp>
          <p:nvSpPr>
            <p:cNvPr id="17" name="Rectangle 72">
              <a:extLst>
                <a:ext uri="{FF2B5EF4-FFF2-40B4-BE49-F238E27FC236}">
                  <a16:creationId xmlns:a16="http://schemas.microsoft.com/office/drawing/2014/main" id="{9B6566FB-712A-4E37-AAC6-045D1407A718}"/>
                </a:ext>
              </a:extLst>
            </p:cNvPr>
            <p:cNvSpPr>
              <a:spLocks noChangeArrowheads="1"/>
            </p:cNvSpPr>
            <p:nvPr/>
          </p:nvSpPr>
          <p:spPr bwMode="auto">
            <a:xfrm>
              <a:off x="4024" y="3223"/>
              <a:ext cx="1182" cy="200"/>
            </a:xfrm>
            <a:prstGeom prst="rect">
              <a:avLst/>
            </a:prstGeom>
            <a:noFill/>
            <a:ln w="9525">
              <a:noFill/>
              <a:miter lim="800000"/>
              <a:headEnd/>
              <a:tailEnd/>
            </a:ln>
          </p:spPr>
          <p:txBody>
            <a:bodyPr wrap="none" lIns="0" tIns="0" rIns="0" bIns="0">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702030302020204" pitchFamily="66" charset="0"/>
                  <a:ea typeface="ＭＳ Ｐゴシック" panose="020B0600070205080204" pitchFamily="34" charset="-128"/>
                </a:defRPr>
              </a:lvl2pPr>
              <a:lvl3pPr eaLnBrk="0" hangingPunct="0">
                <a:defRPr sz="2400">
                  <a:solidFill>
                    <a:schemeClr val="tx1"/>
                  </a:solidFill>
                  <a:latin typeface="Comic Sans MS" panose="030F0702030302020204" pitchFamily="66" charset="0"/>
                  <a:ea typeface="ＭＳ Ｐゴシック" panose="020B0600070205080204" pitchFamily="34" charset="-128"/>
                </a:defRPr>
              </a:lvl3pPr>
              <a:lvl4pPr eaLnBrk="0" hangingPunct="0">
                <a:defRPr sz="2400">
                  <a:solidFill>
                    <a:schemeClr val="tx1"/>
                  </a:solidFill>
                  <a:latin typeface="Comic Sans MS" panose="030F0702030302020204" pitchFamily="66" charset="0"/>
                  <a:ea typeface="ＭＳ Ｐゴシック" panose="020B0600070205080204" pitchFamily="34" charset="-128"/>
                </a:defRPr>
              </a:lvl4pPr>
              <a:lvl5pPr eaLnBrk="0" hangingPunct="0">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600">
                  <a:solidFill>
                    <a:srgbClr val="000000"/>
                  </a:solidFill>
                  <a:latin typeface="Arial" panose="020B0604020202020204" pitchFamily="34" charset="0"/>
                </a:rPr>
                <a:t>Motion Control</a:t>
              </a:r>
              <a:endParaRPr lang="en-US" altLang="en-US" sz="1800">
                <a:effectLst>
                  <a:outerShdw blurRad="38100" dist="38100" dir="2700000" algn="tl">
                    <a:srgbClr val="C0C0C0"/>
                  </a:outerShdw>
                </a:effectLst>
                <a:latin typeface="Arial" panose="020B0604020202020204" pitchFamily="34" charset="0"/>
              </a:endParaRPr>
            </a:p>
          </p:txBody>
        </p:sp>
        <p:sp>
          <p:nvSpPr>
            <p:cNvPr id="18" name="Rectangle 73">
              <a:extLst>
                <a:ext uri="{FF2B5EF4-FFF2-40B4-BE49-F238E27FC236}">
                  <a16:creationId xmlns:a16="http://schemas.microsoft.com/office/drawing/2014/main" id="{45BCA0DC-531E-43AA-8BAF-CD417F69EE50}"/>
                </a:ext>
              </a:extLst>
            </p:cNvPr>
            <p:cNvSpPr>
              <a:spLocks noChangeArrowheads="1"/>
            </p:cNvSpPr>
            <p:nvPr/>
          </p:nvSpPr>
          <p:spPr bwMode="auto">
            <a:xfrm>
              <a:off x="4229" y="2175"/>
              <a:ext cx="775" cy="200"/>
            </a:xfrm>
            <a:prstGeom prst="rect">
              <a:avLst/>
            </a:prstGeom>
            <a:noFill/>
            <a:ln w="9525">
              <a:noFill/>
              <a:miter lim="800000"/>
              <a:headEnd/>
              <a:tailEnd/>
            </a:ln>
          </p:spPr>
          <p:txBody>
            <a:bodyPr wrap="none" lIns="0" tIns="0" rIns="0" bIns="0">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702030302020204" pitchFamily="66" charset="0"/>
                  <a:ea typeface="ＭＳ Ｐゴシック" panose="020B0600070205080204" pitchFamily="34" charset="-128"/>
                </a:defRPr>
              </a:lvl2pPr>
              <a:lvl3pPr eaLnBrk="0" hangingPunct="0">
                <a:defRPr sz="2400">
                  <a:solidFill>
                    <a:schemeClr val="tx1"/>
                  </a:solidFill>
                  <a:latin typeface="Comic Sans MS" panose="030F0702030302020204" pitchFamily="66" charset="0"/>
                  <a:ea typeface="ＭＳ Ｐゴシック" panose="020B0600070205080204" pitchFamily="34" charset="-128"/>
                </a:defRPr>
              </a:lvl3pPr>
              <a:lvl4pPr eaLnBrk="0" hangingPunct="0">
                <a:defRPr sz="2400">
                  <a:solidFill>
                    <a:schemeClr val="tx1"/>
                  </a:solidFill>
                  <a:latin typeface="Comic Sans MS" panose="030F0702030302020204" pitchFamily="66" charset="0"/>
                  <a:ea typeface="ＭＳ Ｐゴシック" panose="020B0600070205080204" pitchFamily="34" charset="-128"/>
                </a:defRPr>
              </a:lvl4pPr>
              <a:lvl5pPr eaLnBrk="0" hangingPunct="0">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600">
                  <a:solidFill>
                    <a:srgbClr val="000000"/>
                  </a:solidFill>
                  <a:latin typeface="Arial" panose="020B0604020202020204" pitchFamily="34" charset="0"/>
                </a:rPr>
                <a:t>Cognition</a:t>
              </a:r>
              <a:endParaRPr lang="en-US" altLang="en-US" sz="1800">
                <a:effectLst>
                  <a:outerShdw blurRad="38100" dist="38100" dir="2700000" algn="tl">
                    <a:srgbClr val="C0C0C0"/>
                  </a:outerShdw>
                </a:effectLst>
                <a:latin typeface="Arial" panose="020B0604020202020204" pitchFamily="34" charset="0"/>
              </a:endParaRPr>
            </a:p>
          </p:txBody>
        </p:sp>
        <p:sp>
          <p:nvSpPr>
            <p:cNvPr id="19" name="Freeform 74">
              <a:extLst>
                <a:ext uri="{FF2B5EF4-FFF2-40B4-BE49-F238E27FC236}">
                  <a16:creationId xmlns:a16="http://schemas.microsoft.com/office/drawing/2014/main" id="{37AECAB2-436E-4008-8459-F4B0E14FAF47}"/>
                </a:ext>
              </a:extLst>
            </p:cNvPr>
            <p:cNvSpPr>
              <a:spLocks/>
            </p:cNvSpPr>
            <p:nvPr/>
          </p:nvSpPr>
          <p:spPr bwMode="auto">
            <a:xfrm>
              <a:off x="2581" y="3105"/>
              <a:ext cx="1148" cy="546"/>
            </a:xfrm>
            <a:custGeom>
              <a:avLst/>
              <a:gdLst/>
              <a:ahLst/>
              <a:cxnLst>
                <a:cxn ang="0">
                  <a:pos x="88" y="44"/>
                </a:cxn>
                <a:cxn ang="0">
                  <a:pos x="0" y="74"/>
                </a:cxn>
                <a:cxn ang="0">
                  <a:pos x="15" y="207"/>
                </a:cxn>
                <a:cxn ang="0">
                  <a:pos x="59" y="369"/>
                </a:cxn>
                <a:cxn ang="0">
                  <a:pos x="177" y="473"/>
                </a:cxn>
                <a:cxn ang="0">
                  <a:pos x="309" y="546"/>
                </a:cxn>
                <a:cxn ang="0">
                  <a:pos x="530" y="532"/>
                </a:cxn>
                <a:cxn ang="0">
                  <a:pos x="765" y="502"/>
                </a:cxn>
                <a:cxn ang="0">
                  <a:pos x="942" y="458"/>
                </a:cxn>
                <a:cxn ang="0">
                  <a:pos x="1089" y="399"/>
                </a:cxn>
                <a:cxn ang="0">
                  <a:pos x="1133" y="325"/>
                </a:cxn>
                <a:cxn ang="0">
                  <a:pos x="1148" y="251"/>
                </a:cxn>
                <a:cxn ang="0">
                  <a:pos x="1148" y="162"/>
                </a:cxn>
                <a:cxn ang="0">
                  <a:pos x="1148" y="89"/>
                </a:cxn>
                <a:cxn ang="0">
                  <a:pos x="1118" y="30"/>
                </a:cxn>
                <a:cxn ang="0">
                  <a:pos x="1059" y="0"/>
                </a:cxn>
                <a:cxn ang="0">
                  <a:pos x="942" y="15"/>
                </a:cxn>
                <a:cxn ang="0">
                  <a:pos x="809" y="44"/>
                </a:cxn>
                <a:cxn ang="0">
                  <a:pos x="662" y="30"/>
                </a:cxn>
                <a:cxn ang="0">
                  <a:pos x="530" y="15"/>
                </a:cxn>
                <a:cxn ang="0">
                  <a:pos x="383" y="15"/>
                </a:cxn>
                <a:cxn ang="0">
                  <a:pos x="236" y="15"/>
                </a:cxn>
                <a:cxn ang="0">
                  <a:pos x="206" y="30"/>
                </a:cxn>
                <a:cxn ang="0">
                  <a:pos x="177" y="44"/>
                </a:cxn>
                <a:cxn ang="0">
                  <a:pos x="88" y="44"/>
                </a:cxn>
              </a:cxnLst>
              <a:rect l="0" t="0" r="r" b="b"/>
              <a:pathLst>
                <a:path w="1148" h="546">
                  <a:moveTo>
                    <a:pt x="88" y="44"/>
                  </a:moveTo>
                  <a:lnTo>
                    <a:pt x="0" y="74"/>
                  </a:lnTo>
                  <a:lnTo>
                    <a:pt x="15" y="207"/>
                  </a:lnTo>
                  <a:lnTo>
                    <a:pt x="59" y="369"/>
                  </a:lnTo>
                  <a:lnTo>
                    <a:pt x="177" y="473"/>
                  </a:lnTo>
                  <a:lnTo>
                    <a:pt x="309" y="546"/>
                  </a:lnTo>
                  <a:lnTo>
                    <a:pt x="530" y="532"/>
                  </a:lnTo>
                  <a:lnTo>
                    <a:pt x="765" y="502"/>
                  </a:lnTo>
                  <a:lnTo>
                    <a:pt x="942" y="458"/>
                  </a:lnTo>
                  <a:lnTo>
                    <a:pt x="1089" y="399"/>
                  </a:lnTo>
                  <a:lnTo>
                    <a:pt x="1133" y="325"/>
                  </a:lnTo>
                  <a:lnTo>
                    <a:pt x="1148" y="251"/>
                  </a:lnTo>
                  <a:lnTo>
                    <a:pt x="1148" y="162"/>
                  </a:lnTo>
                  <a:lnTo>
                    <a:pt x="1148" y="89"/>
                  </a:lnTo>
                  <a:lnTo>
                    <a:pt x="1118" y="30"/>
                  </a:lnTo>
                  <a:lnTo>
                    <a:pt x="1059" y="0"/>
                  </a:lnTo>
                  <a:lnTo>
                    <a:pt x="942" y="15"/>
                  </a:lnTo>
                  <a:lnTo>
                    <a:pt x="809" y="44"/>
                  </a:lnTo>
                  <a:lnTo>
                    <a:pt x="662" y="30"/>
                  </a:lnTo>
                  <a:lnTo>
                    <a:pt x="530" y="15"/>
                  </a:lnTo>
                  <a:lnTo>
                    <a:pt x="383" y="15"/>
                  </a:lnTo>
                  <a:lnTo>
                    <a:pt x="236" y="15"/>
                  </a:lnTo>
                  <a:lnTo>
                    <a:pt x="206" y="30"/>
                  </a:lnTo>
                  <a:lnTo>
                    <a:pt x="177" y="44"/>
                  </a:lnTo>
                  <a:lnTo>
                    <a:pt x="88" y="44"/>
                  </a:lnTo>
                  <a:close/>
                </a:path>
              </a:pathLst>
            </a:custGeom>
            <a:solidFill>
              <a:schemeClr val="accent3">
                <a:lumMod val="75000"/>
              </a:schemeClr>
            </a:solidFill>
            <a:ln w="9525">
              <a:noFill/>
              <a:round/>
              <a:headEnd/>
              <a:tailEnd/>
            </a:ln>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20" name="Rectangle 75">
              <a:extLst>
                <a:ext uri="{FF2B5EF4-FFF2-40B4-BE49-F238E27FC236}">
                  <a16:creationId xmlns:a16="http://schemas.microsoft.com/office/drawing/2014/main" id="{BC673171-A87F-443F-A67A-2AEA10D5DEA7}"/>
                </a:ext>
              </a:extLst>
            </p:cNvPr>
            <p:cNvSpPr>
              <a:spLocks noChangeArrowheads="1"/>
            </p:cNvSpPr>
            <p:nvPr/>
          </p:nvSpPr>
          <p:spPr bwMode="auto">
            <a:xfrm>
              <a:off x="2758" y="3179"/>
              <a:ext cx="838" cy="188"/>
            </a:xfrm>
            <a:prstGeom prst="rect">
              <a:avLst/>
            </a:prstGeom>
            <a:noFill/>
            <a:ln w="9525">
              <a:noFill/>
              <a:miter lim="800000"/>
              <a:headEnd/>
              <a:tailEnd/>
            </a:ln>
          </p:spPr>
          <p:txBody>
            <a:bodyPr wrap="none" lIns="0" tIns="0" rIns="0" bIns="0">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702030302020204" pitchFamily="66" charset="0"/>
                  <a:ea typeface="ＭＳ Ｐゴシック" panose="020B0600070205080204" pitchFamily="34" charset="-128"/>
                </a:defRPr>
              </a:lvl2pPr>
              <a:lvl3pPr eaLnBrk="0" hangingPunct="0">
                <a:defRPr sz="2400">
                  <a:solidFill>
                    <a:schemeClr val="tx1"/>
                  </a:solidFill>
                  <a:latin typeface="Comic Sans MS" panose="030F0702030302020204" pitchFamily="66" charset="0"/>
                  <a:ea typeface="ＭＳ Ｐゴシック" panose="020B0600070205080204" pitchFamily="34" charset="-128"/>
                </a:defRPr>
              </a:lvl3pPr>
              <a:lvl4pPr eaLnBrk="0" hangingPunct="0">
                <a:defRPr sz="2400">
                  <a:solidFill>
                    <a:schemeClr val="tx1"/>
                  </a:solidFill>
                  <a:latin typeface="Comic Sans MS" panose="030F0702030302020204" pitchFamily="66" charset="0"/>
                  <a:ea typeface="ＭＳ Ｐゴシック" panose="020B0600070205080204" pitchFamily="34" charset="-128"/>
                </a:defRPr>
              </a:lvl4pPr>
              <a:lvl5pPr eaLnBrk="0" hangingPunct="0">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500" dirty="0">
                  <a:solidFill>
                    <a:schemeClr val="bg1"/>
                  </a:solidFill>
                  <a:latin typeface="Arial" panose="020B0604020202020204" pitchFamily="34" charset="0"/>
                </a:rPr>
                <a:t>Real</a:t>
              </a:r>
              <a:r>
                <a:rPr lang="en-US" altLang="en-US" sz="1500" dirty="0">
                  <a:solidFill>
                    <a:srgbClr val="000000"/>
                  </a:solidFill>
                  <a:latin typeface="Arial" panose="020B0604020202020204" pitchFamily="34" charset="0"/>
                </a:rPr>
                <a:t> </a:t>
              </a:r>
              <a:r>
                <a:rPr lang="en-US" altLang="en-US" sz="1500" dirty="0">
                  <a:solidFill>
                    <a:schemeClr val="bg1"/>
                  </a:solidFill>
                  <a:latin typeface="Arial" panose="020B0604020202020204" pitchFamily="34" charset="0"/>
                </a:rPr>
                <a:t>World</a:t>
              </a:r>
              <a:endParaRPr lang="en-US" altLang="en-US" sz="1800" dirty="0">
                <a:solidFill>
                  <a:schemeClr val="bg1"/>
                </a:solidFill>
                <a:effectLst>
                  <a:outerShdw blurRad="38100" dist="38100" dir="2700000" algn="tl">
                    <a:srgbClr val="C0C0C0"/>
                  </a:outerShdw>
                </a:effectLst>
                <a:latin typeface="Arial" panose="020B0604020202020204" pitchFamily="34" charset="0"/>
              </a:endParaRPr>
            </a:p>
          </p:txBody>
        </p:sp>
        <p:sp>
          <p:nvSpPr>
            <p:cNvPr id="21" name="Rectangle 76">
              <a:extLst>
                <a:ext uri="{FF2B5EF4-FFF2-40B4-BE49-F238E27FC236}">
                  <a16:creationId xmlns:a16="http://schemas.microsoft.com/office/drawing/2014/main" id="{C498A0E0-198E-4CD7-A4B7-B0A8DCB1F028}"/>
                </a:ext>
              </a:extLst>
            </p:cNvPr>
            <p:cNvSpPr>
              <a:spLocks noChangeArrowheads="1"/>
            </p:cNvSpPr>
            <p:nvPr/>
          </p:nvSpPr>
          <p:spPr bwMode="auto">
            <a:xfrm>
              <a:off x="2699" y="3326"/>
              <a:ext cx="953" cy="188"/>
            </a:xfrm>
            <a:prstGeom prst="rect">
              <a:avLst/>
            </a:prstGeom>
            <a:noFill/>
            <a:ln w="9525">
              <a:noFill/>
              <a:miter lim="800000"/>
              <a:headEnd/>
              <a:tailEnd/>
            </a:ln>
          </p:spPr>
          <p:txBody>
            <a:bodyPr wrap="none" lIns="0" tIns="0" rIns="0" bIns="0">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702030302020204" pitchFamily="66" charset="0"/>
                  <a:ea typeface="ＭＳ Ｐゴシック" panose="020B0600070205080204" pitchFamily="34" charset="-128"/>
                </a:defRPr>
              </a:lvl2pPr>
              <a:lvl3pPr eaLnBrk="0" hangingPunct="0">
                <a:defRPr sz="2400">
                  <a:solidFill>
                    <a:schemeClr val="tx1"/>
                  </a:solidFill>
                  <a:latin typeface="Comic Sans MS" panose="030F0702030302020204" pitchFamily="66" charset="0"/>
                  <a:ea typeface="ＭＳ Ｐゴシック" panose="020B0600070205080204" pitchFamily="34" charset="-128"/>
                </a:defRPr>
              </a:lvl3pPr>
              <a:lvl4pPr eaLnBrk="0" hangingPunct="0">
                <a:defRPr sz="2400">
                  <a:solidFill>
                    <a:schemeClr val="tx1"/>
                  </a:solidFill>
                  <a:latin typeface="Comic Sans MS" panose="030F0702030302020204" pitchFamily="66" charset="0"/>
                  <a:ea typeface="ＭＳ Ｐゴシック" panose="020B0600070205080204" pitchFamily="34" charset="-128"/>
                </a:defRPr>
              </a:lvl4pPr>
              <a:lvl5pPr eaLnBrk="0" hangingPunct="0">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500" dirty="0">
                  <a:solidFill>
                    <a:schemeClr val="bg1"/>
                  </a:solidFill>
                  <a:latin typeface="Arial" panose="020B0604020202020204" pitchFamily="34" charset="0"/>
                </a:rPr>
                <a:t>Environment</a:t>
              </a:r>
              <a:endParaRPr lang="en-US" altLang="en-US" sz="1800" dirty="0">
                <a:solidFill>
                  <a:schemeClr val="bg1"/>
                </a:solidFill>
                <a:effectLst>
                  <a:outerShdw blurRad="38100" dist="38100" dir="2700000" algn="tl">
                    <a:srgbClr val="C0C0C0"/>
                  </a:outerShdw>
                </a:effectLst>
                <a:latin typeface="Arial" panose="020B0604020202020204" pitchFamily="34" charset="0"/>
              </a:endParaRPr>
            </a:p>
          </p:txBody>
        </p:sp>
        <p:sp>
          <p:nvSpPr>
            <p:cNvPr id="22" name="Rectangle 77">
              <a:extLst>
                <a:ext uri="{FF2B5EF4-FFF2-40B4-BE49-F238E27FC236}">
                  <a16:creationId xmlns:a16="http://schemas.microsoft.com/office/drawing/2014/main" id="{9F347A97-DD2C-4F82-A94A-4243DF638C67}"/>
                </a:ext>
              </a:extLst>
            </p:cNvPr>
            <p:cNvSpPr>
              <a:spLocks noChangeArrowheads="1"/>
            </p:cNvSpPr>
            <p:nvPr/>
          </p:nvSpPr>
          <p:spPr bwMode="auto">
            <a:xfrm>
              <a:off x="1212" y="2175"/>
              <a:ext cx="959" cy="200"/>
            </a:xfrm>
            <a:prstGeom prst="rect">
              <a:avLst/>
            </a:prstGeom>
            <a:noFill/>
            <a:ln w="9525">
              <a:noFill/>
              <a:miter lim="800000"/>
              <a:headEnd/>
              <a:tailEnd/>
            </a:ln>
          </p:spPr>
          <p:txBody>
            <a:bodyPr wrap="none" lIns="0" tIns="0" rIns="0" bIns="0">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702030302020204" pitchFamily="66" charset="0"/>
                  <a:ea typeface="ＭＳ Ｐゴシック" panose="020B0600070205080204" pitchFamily="34" charset="-128"/>
                </a:defRPr>
              </a:lvl2pPr>
              <a:lvl3pPr eaLnBrk="0" hangingPunct="0">
                <a:defRPr sz="2400">
                  <a:solidFill>
                    <a:schemeClr val="tx1"/>
                  </a:solidFill>
                  <a:latin typeface="Comic Sans MS" panose="030F0702030302020204" pitchFamily="66" charset="0"/>
                  <a:ea typeface="ＭＳ Ｐゴシック" panose="020B0600070205080204" pitchFamily="34" charset="-128"/>
                </a:defRPr>
              </a:lvl3pPr>
              <a:lvl4pPr eaLnBrk="0" hangingPunct="0">
                <a:defRPr sz="2400">
                  <a:solidFill>
                    <a:schemeClr val="tx1"/>
                  </a:solidFill>
                  <a:latin typeface="Comic Sans MS" panose="030F0702030302020204" pitchFamily="66" charset="0"/>
                  <a:ea typeface="ＭＳ Ｐゴシック" panose="020B0600070205080204" pitchFamily="34" charset="-128"/>
                </a:defRPr>
              </a:lvl4pPr>
              <a:lvl5pPr eaLnBrk="0" hangingPunct="0">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600" dirty="0">
                  <a:solidFill>
                    <a:srgbClr val="000000"/>
                  </a:solidFill>
                  <a:latin typeface="Arial" panose="020B0604020202020204" pitchFamily="34" charset="0"/>
                </a:rPr>
                <a:t>Localization</a:t>
              </a:r>
              <a:endParaRPr lang="en-US" altLang="en-US" sz="1800" dirty="0">
                <a:effectLst>
                  <a:outerShdw blurRad="38100" dist="38100" dir="2700000" algn="tl">
                    <a:srgbClr val="C0C0C0"/>
                  </a:outerShdw>
                </a:effectLst>
                <a:latin typeface="Arial" panose="020B0604020202020204" pitchFamily="34" charset="0"/>
              </a:endParaRPr>
            </a:p>
          </p:txBody>
        </p:sp>
        <p:sp>
          <p:nvSpPr>
            <p:cNvPr id="23" name="Line 78">
              <a:extLst>
                <a:ext uri="{FF2B5EF4-FFF2-40B4-BE49-F238E27FC236}">
                  <a16:creationId xmlns:a16="http://schemas.microsoft.com/office/drawing/2014/main" id="{20F060AA-EB06-428A-8BF7-72946483F1BA}"/>
                </a:ext>
              </a:extLst>
            </p:cNvPr>
            <p:cNvSpPr>
              <a:spLocks noChangeShapeType="1"/>
            </p:cNvSpPr>
            <p:nvPr/>
          </p:nvSpPr>
          <p:spPr bwMode="auto">
            <a:xfrm flipH="1">
              <a:off x="3697" y="3359"/>
              <a:ext cx="288" cy="0"/>
            </a:xfrm>
            <a:prstGeom prst="line">
              <a:avLst/>
            </a:prstGeom>
            <a:noFill/>
            <a:ln w="19050">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24" name="Line 79">
              <a:extLst>
                <a:ext uri="{FF2B5EF4-FFF2-40B4-BE49-F238E27FC236}">
                  <a16:creationId xmlns:a16="http://schemas.microsoft.com/office/drawing/2014/main" id="{054DEFDA-25E0-4C4F-9C43-60235C5527BB}"/>
                </a:ext>
              </a:extLst>
            </p:cNvPr>
            <p:cNvSpPr>
              <a:spLocks noChangeShapeType="1"/>
            </p:cNvSpPr>
            <p:nvPr/>
          </p:nvSpPr>
          <p:spPr bwMode="auto">
            <a:xfrm flipH="1">
              <a:off x="2303" y="3359"/>
              <a:ext cx="289" cy="0"/>
            </a:xfrm>
            <a:prstGeom prst="line">
              <a:avLst/>
            </a:prstGeom>
            <a:noFill/>
            <a:ln w="19050">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25" name="Line 80">
              <a:extLst>
                <a:ext uri="{FF2B5EF4-FFF2-40B4-BE49-F238E27FC236}">
                  <a16:creationId xmlns:a16="http://schemas.microsoft.com/office/drawing/2014/main" id="{40BC3EC2-96D3-41CD-8D0B-D39786EECC67}"/>
                </a:ext>
              </a:extLst>
            </p:cNvPr>
            <p:cNvSpPr>
              <a:spLocks noChangeShapeType="1"/>
            </p:cNvSpPr>
            <p:nvPr/>
          </p:nvSpPr>
          <p:spPr bwMode="auto">
            <a:xfrm>
              <a:off x="4608" y="2592"/>
              <a:ext cx="0" cy="526"/>
            </a:xfrm>
            <a:prstGeom prst="line">
              <a:avLst/>
            </a:prstGeom>
            <a:noFill/>
            <a:ln w="19050">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26" name="Rectangle 81">
              <a:extLst>
                <a:ext uri="{FF2B5EF4-FFF2-40B4-BE49-F238E27FC236}">
                  <a16:creationId xmlns:a16="http://schemas.microsoft.com/office/drawing/2014/main" id="{3C5F14AB-DCA5-40A9-96F5-627FF1165A4E}"/>
                </a:ext>
              </a:extLst>
            </p:cNvPr>
            <p:cNvSpPr>
              <a:spLocks noChangeArrowheads="1"/>
            </p:cNvSpPr>
            <p:nvPr/>
          </p:nvSpPr>
          <p:spPr bwMode="auto">
            <a:xfrm>
              <a:off x="4464" y="2721"/>
              <a:ext cx="303" cy="163"/>
            </a:xfrm>
            <a:prstGeom prst="rect">
              <a:avLst/>
            </a:prstGeom>
            <a:solidFill>
              <a:schemeClr val="bg1"/>
            </a:solidFill>
            <a:ln w="9525">
              <a:noFill/>
              <a:miter lim="800000"/>
              <a:headEnd/>
              <a:tailEnd/>
            </a:ln>
          </p:spPr>
          <p:txBody>
            <a:bodyPr wrap="none" lIns="0" tIns="0" rIns="0" bIns="0">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702030302020204" pitchFamily="66" charset="0"/>
                  <a:ea typeface="ＭＳ Ｐゴシック" panose="020B0600070205080204" pitchFamily="34" charset="-128"/>
                </a:defRPr>
              </a:lvl2pPr>
              <a:lvl3pPr eaLnBrk="0" hangingPunct="0">
                <a:defRPr sz="2400">
                  <a:solidFill>
                    <a:schemeClr val="tx1"/>
                  </a:solidFill>
                  <a:latin typeface="Comic Sans MS" panose="030F0702030302020204" pitchFamily="66" charset="0"/>
                  <a:ea typeface="ＭＳ Ｐゴシック" panose="020B0600070205080204" pitchFamily="34" charset="-128"/>
                </a:defRPr>
              </a:lvl3pPr>
              <a:lvl4pPr eaLnBrk="0" hangingPunct="0">
                <a:defRPr sz="2400">
                  <a:solidFill>
                    <a:schemeClr val="tx1"/>
                  </a:solidFill>
                  <a:latin typeface="Comic Sans MS" panose="030F0702030302020204" pitchFamily="66" charset="0"/>
                  <a:ea typeface="ＭＳ Ｐゴシック" panose="020B0600070205080204" pitchFamily="34" charset="-128"/>
                </a:defRPr>
              </a:lvl4pPr>
              <a:lvl5pPr eaLnBrk="0" hangingPunct="0">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300">
                  <a:solidFill>
                    <a:srgbClr val="000000"/>
                  </a:solidFill>
                  <a:latin typeface="Arial" panose="020B0604020202020204" pitchFamily="34" charset="0"/>
                </a:rPr>
                <a:t>Path</a:t>
              </a:r>
              <a:endParaRPr lang="en-US" altLang="en-US" sz="1800">
                <a:effectLst>
                  <a:outerShdw blurRad="38100" dist="38100" dir="2700000" algn="tl">
                    <a:srgbClr val="C0C0C0"/>
                  </a:outerShdw>
                </a:effectLst>
                <a:latin typeface="Arial" panose="020B0604020202020204" pitchFamily="34" charset="0"/>
              </a:endParaRPr>
            </a:p>
          </p:txBody>
        </p:sp>
        <p:sp>
          <p:nvSpPr>
            <p:cNvPr id="27" name="Line 82">
              <a:extLst>
                <a:ext uri="{FF2B5EF4-FFF2-40B4-BE49-F238E27FC236}">
                  <a16:creationId xmlns:a16="http://schemas.microsoft.com/office/drawing/2014/main" id="{2B32880F-0D2E-4A2F-B9F6-07CD5561DDA7}"/>
                </a:ext>
              </a:extLst>
            </p:cNvPr>
            <p:cNvSpPr>
              <a:spLocks noChangeShapeType="1"/>
            </p:cNvSpPr>
            <p:nvPr/>
          </p:nvSpPr>
          <p:spPr bwMode="auto">
            <a:xfrm>
              <a:off x="1679" y="2574"/>
              <a:ext cx="0" cy="527"/>
            </a:xfrm>
            <a:prstGeom prst="line">
              <a:avLst/>
            </a:prstGeom>
            <a:noFill/>
            <a:ln w="19050">
              <a:solidFill>
                <a:schemeClr val="tx1"/>
              </a:solidFill>
              <a:round/>
              <a:headEnd type="triangle" w="med" len="med"/>
              <a:tailEnd/>
            </a:ln>
            <a:effectLst/>
          </p:spPr>
          <p:txBody>
            <a:bodyPr/>
            <a:lstStyle/>
            <a:p>
              <a:pPr>
                <a:defRPr/>
              </a:pPr>
              <a:endParaRPr lang="en-US">
                <a:effectLst>
                  <a:outerShdw blurRad="38100" dist="38100" dir="2700000" algn="tl">
                    <a:srgbClr val="000000">
                      <a:alpha val="43137"/>
                    </a:srgbClr>
                  </a:outerShdw>
                </a:effectLst>
                <a:latin typeface="Arial" pitchFamily="-106" charset="0"/>
                <a:ea typeface="+mn-ea"/>
              </a:endParaRPr>
            </a:p>
          </p:txBody>
        </p:sp>
        <p:sp>
          <p:nvSpPr>
            <p:cNvPr id="28" name="Rectangle 83">
              <a:extLst>
                <a:ext uri="{FF2B5EF4-FFF2-40B4-BE49-F238E27FC236}">
                  <a16:creationId xmlns:a16="http://schemas.microsoft.com/office/drawing/2014/main" id="{40870707-8871-466E-AFF5-8D305B13D853}"/>
                </a:ext>
              </a:extLst>
            </p:cNvPr>
            <p:cNvSpPr>
              <a:spLocks noChangeArrowheads="1"/>
            </p:cNvSpPr>
            <p:nvPr/>
          </p:nvSpPr>
          <p:spPr bwMode="auto">
            <a:xfrm>
              <a:off x="1140" y="2692"/>
              <a:ext cx="1269" cy="163"/>
            </a:xfrm>
            <a:prstGeom prst="rect">
              <a:avLst/>
            </a:prstGeom>
            <a:solidFill>
              <a:schemeClr val="bg1"/>
            </a:solidFill>
            <a:ln w="9525">
              <a:noFill/>
              <a:miter lim="800000"/>
              <a:headEnd/>
              <a:tailEnd/>
            </a:ln>
          </p:spPr>
          <p:txBody>
            <a:bodyPr wrap="none" lIns="0" tIns="0" rIns="0" bIns="0">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702030302020204" pitchFamily="66" charset="0"/>
                  <a:ea typeface="ＭＳ Ｐゴシック" panose="020B0600070205080204" pitchFamily="34" charset="-128"/>
                </a:defRPr>
              </a:lvl2pPr>
              <a:lvl3pPr eaLnBrk="0" hangingPunct="0">
                <a:defRPr sz="2400">
                  <a:solidFill>
                    <a:schemeClr val="tx1"/>
                  </a:solidFill>
                  <a:latin typeface="Comic Sans MS" panose="030F0702030302020204" pitchFamily="66" charset="0"/>
                  <a:ea typeface="ＭＳ Ｐゴシック" panose="020B0600070205080204" pitchFamily="34" charset="-128"/>
                </a:defRPr>
              </a:lvl3pPr>
              <a:lvl4pPr eaLnBrk="0" hangingPunct="0">
                <a:defRPr sz="2400">
                  <a:solidFill>
                    <a:schemeClr val="tx1"/>
                  </a:solidFill>
                  <a:latin typeface="Comic Sans MS" panose="030F0702030302020204" pitchFamily="66" charset="0"/>
                  <a:ea typeface="ＭＳ Ｐゴシック" panose="020B0600070205080204" pitchFamily="34" charset="-128"/>
                </a:defRPr>
              </a:lvl4pPr>
              <a:lvl5pPr eaLnBrk="0" hangingPunct="0">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300">
                  <a:solidFill>
                    <a:srgbClr val="000000"/>
                  </a:solidFill>
                  <a:latin typeface="Arial" panose="020B0604020202020204" pitchFamily="34" charset="0"/>
                </a:rPr>
                <a:t>Environment Model</a:t>
              </a:r>
              <a:endParaRPr lang="en-US" altLang="en-US" sz="1800">
                <a:effectLst>
                  <a:outerShdw blurRad="38100" dist="38100" dir="2700000" algn="tl">
                    <a:srgbClr val="C0C0C0"/>
                  </a:outerShdw>
                </a:effectLst>
                <a:latin typeface="Arial" panose="020B0604020202020204" pitchFamily="34" charset="0"/>
              </a:endParaRPr>
            </a:p>
          </p:txBody>
        </p:sp>
        <p:sp>
          <p:nvSpPr>
            <p:cNvPr id="29" name="Rectangle 84">
              <a:extLst>
                <a:ext uri="{FF2B5EF4-FFF2-40B4-BE49-F238E27FC236}">
                  <a16:creationId xmlns:a16="http://schemas.microsoft.com/office/drawing/2014/main" id="{A76FC2B4-7A93-462D-8835-55C57A964AEC}"/>
                </a:ext>
              </a:extLst>
            </p:cNvPr>
            <p:cNvSpPr>
              <a:spLocks noChangeArrowheads="1"/>
            </p:cNvSpPr>
            <p:nvPr/>
          </p:nvSpPr>
          <p:spPr bwMode="auto">
            <a:xfrm>
              <a:off x="1404" y="2824"/>
              <a:ext cx="678" cy="163"/>
            </a:xfrm>
            <a:prstGeom prst="rect">
              <a:avLst/>
            </a:prstGeom>
            <a:solidFill>
              <a:schemeClr val="bg1"/>
            </a:solidFill>
            <a:ln w="9525">
              <a:noFill/>
              <a:miter lim="800000"/>
              <a:headEnd/>
              <a:tailEnd/>
            </a:ln>
          </p:spPr>
          <p:txBody>
            <a:bodyPr wrap="none" lIns="0" tIns="0" rIns="0" bIns="0">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37931725" indent="-37474525" eaLnBrk="0" hangingPunct="0">
                <a:defRPr sz="2400">
                  <a:solidFill>
                    <a:schemeClr val="tx1"/>
                  </a:solidFill>
                  <a:latin typeface="Comic Sans MS" panose="030F0702030302020204" pitchFamily="66" charset="0"/>
                  <a:ea typeface="ＭＳ Ｐゴシック" panose="020B0600070205080204" pitchFamily="34" charset="-128"/>
                </a:defRPr>
              </a:lvl2pPr>
              <a:lvl3pPr eaLnBrk="0" hangingPunct="0">
                <a:defRPr sz="2400">
                  <a:solidFill>
                    <a:schemeClr val="tx1"/>
                  </a:solidFill>
                  <a:latin typeface="Comic Sans MS" panose="030F0702030302020204" pitchFamily="66" charset="0"/>
                  <a:ea typeface="ＭＳ Ｐゴシック" panose="020B0600070205080204" pitchFamily="34" charset="-128"/>
                </a:defRPr>
              </a:lvl3pPr>
              <a:lvl4pPr eaLnBrk="0" hangingPunct="0">
                <a:defRPr sz="2400">
                  <a:solidFill>
                    <a:schemeClr val="tx1"/>
                  </a:solidFill>
                  <a:latin typeface="Comic Sans MS" panose="030F0702030302020204" pitchFamily="66" charset="0"/>
                  <a:ea typeface="ＭＳ Ｐゴシック" panose="020B0600070205080204" pitchFamily="34" charset="-128"/>
                </a:defRPr>
              </a:lvl4pPr>
              <a:lvl5pPr eaLnBrk="0" hangingPunct="0">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300">
                  <a:solidFill>
                    <a:srgbClr val="000000"/>
                  </a:solidFill>
                  <a:latin typeface="Arial" panose="020B0604020202020204" pitchFamily="34" charset="0"/>
                </a:rPr>
                <a:t>Local Map</a:t>
              </a:r>
              <a:endParaRPr lang="en-US" altLang="en-US" sz="1800">
                <a:effectLst>
                  <a:outerShdw blurRad="38100" dist="38100" dir="2700000" algn="tl">
                    <a:srgbClr val="C0C0C0"/>
                  </a:outerShdw>
                </a:effectLst>
                <a:latin typeface="Arial" panose="020B0604020202020204" pitchFamily="34" charset="0"/>
              </a:endParaRPr>
            </a:p>
          </p:txBody>
        </p:sp>
      </p:grpSp>
      <p:sp>
        <p:nvSpPr>
          <p:cNvPr id="30" name="Slide Number Placeholder 29">
            <a:extLst>
              <a:ext uri="{FF2B5EF4-FFF2-40B4-BE49-F238E27FC236}">
                <a16:creationId xmlns:a16="http://schemas.microsoft.com/office/drawing/2014/main" id="{DB12B634-E0A9-4FD4-8D00-FF48E96924A1}"/>
              </a:ext>
            </a:extLst>
          </p:cNvPr>
          <p:cNvSpPr>
            <a:spLocks noGrp="1"/>
          </p:cNvSpPr>
          <p:nvPr>
            <p:ph type="sldNum" sz="quarter" idx="12"/>
          </p:nvPr>
        </p:nvSpPr>
        <p:spPr/>
        <p:txBody>
          <a:bodyPr/>
          <a:lstStyle/>
          <a:p>
            <a:fld id="{D7B90F46-B5AA-4566-8FC6-868BBC0920EF}" type="slidenum">
              <a:rPr lang="en-IN" smtClean="0"/>
              <a:t>39</a:t>
            </a:fld>
            <a:endParaRPr lang="en-IN"/>
          </a:p>
        </p:txBody>
      </p:sp>
    </p:spTree>
    <p:extLst>
      <p:ext uri="{BB962C8B-B14F-4D97-AF65-F5344CB8AC3E}">
        <p14:creationId xmlns:p14="http://schemas.microsoft.com/office/powerpoint/2010/main" val="82833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95E6-3AA0-4E9C-802A-0BCD7BFD66AF}"/>
              </a:ext>
            </a:extLst>
          </p:cNvPr>
          <p:cNvSpPr>
            <a:spLocks noGrp="1"/>
          </p:cNvSpPr>
          <p:nvPr>
            <p:ph type="title"/>
          </p:nvPr>
        </p:nvSpPr>
        <p:spPr/>
        <p:txBody>
          <a:bodyPr/>
          <a:lstStyle/>
          <a:p>
            <a:r>
              <a:rPr lang="en-IN" dirty="0"/>
              <a:t>Main Blocks of AMR</a:t>
            </a:r>
          </a:p>
        </p:txBody>
      </p:sp>
      <p:graphicFrame>
        <p:nvGraphicFramePr>
          <p:cNvPr id="4" name="Content Placeholder 3">
            <a:extLst>
              <a:ext uri="{FF2B5EF4-FFF2-40B4-BE49-F238E27FC236}">
                <a16:creationId xmlns:a16="http://schemas.microsoft.com/office/drawing/2014/main" id="{82AD9EC7-CF14-4018-89B1-583DC8B7B995}"/>
              </a:ext>
            </a:extLst>
          </p:cNvPr>
          <p:cNvGraphicFramePr>
            <a:graphicFrameLocks noGrp="1"/>
          </p:cNvGraphicFramePr>
          <p:nvPr>
            <p:ph idx="1"/>
            <p:extLst>
              <p:ext uri="{D42A27DB-BD31-4B8C-83A1-F6EECF244321}">
                <p14:modId xmlns:p14="http://schemas.microsoft.com/office/powerpoint/2010/main" val="2681076489"/>
              </p:ext>
            </p:extLst>
          </p:nvPr>
        </p:nvGraphicFramePr>
        <p:xfrm>
          <a:off x="838200" y="1792401"/>
          <a:ext cx="5119540" cy="3703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EF0293C-A57D-4D6E-B4F7-0850A71C0C36}"/>
              </a:ext>
            </a:extLst>
          </p:cNvPr>
          <p:cNvSpPr>
            <a:spLocks noGrp="1"/>
          </p:cNvSpPr>
          <p:nvPr>
            <p:ph type="sldNum" sz="quarter" idx="12"/>
          </p:nvPr>
        </p:nvSpPr>
        <p:spPr/>
        <p:txBody>
          <a:bodyPr/>
          <a:lstStyle/>
          <a:p>
            <a:fld id="{D7B90F46-B5AA-4566-8FC6-868BBC0920EF}" type="slidenum">
              <a:rPr lang="en-IN" smtClean="0"/>
              <a:t>4</a:t>
            </a:fld>
            <a:endParaRPr lang="en-IN"/>
          </a:p>
        </p:txBody>
      </p:sp>
      <p:grpSp>
        <p:nvGrpSpPr>
          <p:cNvPr id="6" name="Group 5">
            <a:extLst>
              <a:ext uri="{FF2B5EF4-FFF2-40B4-BE49-F238E27FC236}">
                <a16:creationId xmlns:a16="http://schemas.microsoft.com/office/drawing/2014/main" id="{8400B2B0-181D-4C11-8F81-C1CF18CCD3F4}"/>
              </a:ext>
            </a:extLst>
          </p:cNvPr>
          <p:cNvGrpSpPr/>
          <p:nvPr/>
        </p:nvGrpSpPr>
        <p:grpSpPr>
          <a:xfrm>
            <a:off x="6515784" y="817206"/>
            <a:ext cx="5223588" cy="5300790"/>
            <a:chOff x="6515784" y="817206"/>
            <a:chExt cx="5223588" cy="5300790"/>
          </a:xfrm>
        </p:grpSpPr>
        <p:pic>
          <p:nvPicPr>
            <p:cNvPr id="4098" name="Picture 2" descr="AON algorithm | RoboTech Vision">
              <a:extLst>
                <a:ext uri="{FF2B5EF4-FFF2-40B4-BE49-F238E27FC236}">
                  <a16:creationId xmlns:a16="http://schemas.microsoft.com/office/drawing/2014/main" id="{7B577D62-BD4B-4955-A279-332101AA93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5784" y="817206"/>
              <a:ext cx="5223588" cy="52235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923F11B-497E-4F4F-A8F5-C2AC645E0DDB}"/>
                </a:ext>
              </a:extLst>
            </p:cNvPr>
            <p:cNvSpPr/>
            <p:nvPr/>
          </p:nvSpPr>
          <p:spPr>
            <a:xfrm>
              <a:off x="6523348" y="5184742"/>
              <a:ext cx="1112363" cy="9332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1778085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19ED-8CED-4016-9858-C36B1A4C1217}"/>
              </a:ext>
            </a:extLst>
          </p:cNvPr>
          <p:cNvSpPr>
            <a:spLocks noGrp="1"/>
          </p:cNvSpPr>
          <p:nvPr>
            <p:ph type="title"/>
          </p:nvPr>
        </p:nvSpPr>
        <p:spPr/>
        <p:txBody>
          <a:bodyPr/>
          <a:lstStyle/>
          <a:p>
            <a:r>
              <a:rPr lang="en-IN" dirty="0"/>
              <a:t>Localization Systems</a:t>
            </a:r>
          </a:p>
        </p:txBody>
      </p:sp>
      <p:sp>
        <p:nvSpPr>
          <p:cNvPr id="3" name="Content Placeholder 2">
            <a:extLst>
              <a:ext uri="{FF2B5EF4-FFF2-40B4-BE49-F238E27FC236}">
                <a16:creationId xmlns:a16="http://schemas.microsoft.com/office/drawing/2014/main" id="{60835F8B-C129-45CB-8D7B-F83D76EA274F}"/>
              </a:ext>
            </a:extLst>
          </p:cNvPr>
          <p:cNvSpPr>
            <a:spLocks noGrp="1"/>
          </p:cNvSpPr>
          <p:nvPr>
            <p:ph idx="1"/>
          </p:nvPr>
        </p:nvSpPr>
        <p:spPr>
          <a:xfrm>
            <a:off x="838200" y="1825625"/>
            <a:ext cx="10515600" cy="4836432"/>
          </a:xfrm>
        </p:spPr>
        <p:txBody>
          <a:bodyPr>
            <a:normAutofit lnSpcReduction="10000"/>
          </a:bodyPr>
          <a:lstStyle/>
          <a:p>
            <a:pPr algn="just">
              <a:lnSpc>
                <a:spcPct val="110000"/>
              </a:lnSpc>
            </a:pPr>
            <a:r>
              <a:rPr lang="en-IN" sz="2000" b="1" i="0" u="none" strike="noStrike" baseline="0" dirty="0">
                <a:latin typeface="Cambria" panose="02040503050406030204" pitchFamily="18" charset="0"/>
                <a:ea typeface="Cambria" panose="02040503050406030204" pitchFamily="18" charset="0"/>
              </a:rPr>
              <a:t>Landmark-based navigation: </a:t>
            </a:r>
            <a:r>
              <a:rPr lang="en-US" sz="2000" b="0" i="0" u="none" strike="noStrike" baseline="0" dirty="0">
                <a:latin typeface="Cambria" panose="02040503050406030204" pitchFamily="18" charset="0"/>
                <a:ea typeface="Cambria" panose="02040503050406030204" pitchFamily="18" charset="0"/>
              </a:rPr>
              <a:t>Landmarks are generally defined as passive objects in the environment that provide a high degree of localization accuracy when they are within the robot’s field of view. Mobile robots that make use of landmarks for localization generally use artificial markers that have been placed by the robot’s designers to make localization easy.</a:t>
            </a:r>
          </a:p>
          <a:p>
            <a:pPr algn="just">
              <a:lnSpc>
                <a:spcPct val="110000"/>
              </a:lnSpc>
            </a:pPr>
            <a:r>
              <a:rPr lang="en-IN" sz="2000" b="1" i="0" u="none" strike="noStrike" baseline="0" dirty="0">
                <a:latin typeface="Cambria" panose="02040503050406030204" pitchFamily="18" charset="0"/>
                <a:ea typeface="Cambria" panose="02040503050406030204" pitchFamily="18" charset="0"/>
              </a:rPr>
              <a:t>Positioning beacon systems</a:t>
            </a:r>
            <a:r>
              <a:rPr lang="en-US" sz="2000" dirty="0">
                <a:latin typeface="Cambria" panose="02040503050406030204" pitchFamily="18" charset="0"/>
                <a:ea typeface="Cambria" panose="02040503050406030204" pitchFamily="18" charset="0"/>
              </a:rPr>
              <a:t>:</a:t>
            </a:r>
            <a:r>
              <a:rPr lang="en-US" sz="2000" b="0" i="0" u="none" strike="noStrike" baseline="0" dirty="0">
                <a:latin typeface="Cambria" panose="02040503050406030204" pitchFamily="18" charset="0"/>
                <a:ea typeface="Cambria" panose="02040503050406030204" pitchFamily="18" charset="0"/>
              </a:rPr>
              <a:t>One of the most reliable solutions to the localization problem is to design and deploy an active beacon system specifically for the target environment. This is the preferred technique used by both industry and military applications as a way of ensuring the highest possible reliability of localization. The GPS system can be considered as just such a system.</a:t>
            </a:r>
          </a:p>
          <a:p>
            <a:pPr algn="just">
              <a:lnSpc>
                <a:spcPct val="110000"/>
              </a:lnSpc>
            </a:pPr>
            <a:r>
              <a:rPr lang="en-IN" sz="2000" b="1" i="0" u="none" strike="noStrike" baseline="0" dirty="0">
                <a:latin typeface="Cambria" panose="02040503050406030204" pitchFamily="18" charset="0"/>
                <a:ea typeface="Cambria" panose="02040503050406030204" pitchFamily="18" charset="0"/>
              </a:rPr>
              <a:t>Route-based localization</a:t>
            </a:r>
            <a:r>
              <a:rPr lang="en-US" sz="2000" dirty="0">
                <a:latin typeface="Cambria" panose="02040503050406030204" pitchFamily="18" charset="0"/>
                <a:ea typeface="Cambria" panose="02040503050406030204" pitchFamily="18" charset="0"/>
              </a:rPr>
              <a:t>: </a:t>
            </a:r>
            <a:r>
              <a:rPr lang="en-US" sz="2000" b="0" i="0" u="none" strike="noStrike" baseline="0" dirty="0">
                <a:latin typeface="Cambria" panose="02040503050406030204" pitchFamily="18" charset="0"/>
                <a:ea typeface="Cambria" panose="02040503050406030204" pitchFamily="18" charset="0"/>
              </a:rPr>
              <a:t>Even more reliable than beacon-based systems are route-based localization strategies. In this case, the route of the robot is explicitly marked so that it can determine its position, not relative to some global coordinate frame but relative to the specific path it is allowed to travel. There are many techniques for marking such a route and the subsequent intersections.</a:t>
            </a: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3C6D02ED-0CCB-4057-BD8E-DAC7CF0E7405}"/>
              </a:ext>
            </a:extLst>
          </p:cNvPr>
          <p:cNvSpPr>
            <a:spLocks noGrp="1"/>
          </p:cNvSpPr>
          <p:nvPr>
            <p:ph type="sldNum" sz="quarter" idx="12"/>
          </p:nvPr>
        </p:nvSpPr>
        <p:spPr/>
        <p:txBody>
          <a:bodyPr/>
          <a:lstStyle/>
          <a:p>
            <a:fld id="{D7B90F46-B5AA-4566-8FC6-868BBC0920EF}" type="slidenum">
              <a:rPr lang="en-IN" smtClean="0"/>
              <a:t>40</a:t>
            </a:fld>
            <a:endParaRPr lang="en-IN"/>
          </a:p>
        </p:txBody>
      </p:sp>
    </p:spTree>
    <p:extLst>
      <p:ext uri="{BB962C8B-B14F-4D97-AF65-F5344CB8AC3E}">
        <p14:creationId xmlns:p14="http://schemas.microsoft.com/office/powerpoint/2010/main" val="2916485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77DA-DFD8-4452-A7D6-D869257CC72A}"/>
              </a:ext>
            </a:extLst>
          </p:cNvPr>
          <p:cNvSpPr>
            <a:spLocks noGrp="1"/>
          </p:cNvSpPr>
          <p:nvPr>
            <p:ph type="title"/>
          </p:nvPr>
        </p:nvSpPr>
        <p:spPr/>
        <p:txBody>
          <a:bodyPr/>
          <a:lstStyle/>
          <a:p>
            <a:r>
              <a:rPr lang="en-IN" dirty="0"/>
              <a:t>Positioning</a:t>
            </a:r>
          </a:p>
        </p:txBody>
      </p:sp>
      <p:sp>
        <p:nvSpPr>
          <p:cNvPr id="3" name="Content Placeholder 2">
            <a:extLst>
              <a:ext uri="{FF2B5EF4-FFF2-40B4-BE49-F238E27FC236}">
                <a16:creationId xmlns:a16="http://schemas.microsoft.com/office/drawing/2014/main" id="{E8F24265-DCE3-4A23-B242-C660E6DAFE42}"/>
              </a:ext>
            </a:extLst>
          </p:cNvPr>
          <p:cNvSpPr>
            <a:spLocks noGrp="1"/>
          </p:cNvSpPr>
          <p:nvPr>
            <p:ph idx="1"/>
          </p:nvPr>
        </p:nvSpPr>
        <p:spPr/>
        <p:txBody>
          <a:bodyPr>
            <a:norm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Exact knowledge of the position of a moving particle is a key issue in mobile robot applications</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Techniques and technologies used for positioning </a:t>
            </a:r>
            <a:r>
              <a:rPr lang="en-IN" sz="2000" b="0" i="0" u="none" strike="noStrike" baseline="0" dirty="0">
                <a:latin typeface="Cambria" panose="02040503050406030204" pitchFamily="18" charset="0"/>
                <a:ea typeface="Cambria" panose="02040503050406030204" pitchFamily="18" charset="0"/>
              </a:rPr>
              <a:t>are as follows:</a:t>
            </a:r>
          </a:p>
          <a:p>
            <a:pPr marL="0" indent="0" algn="just">
              <a:lnSpc>
                <a:spcPct val="100000"/>
              </a:lnSpc>
              <a:buNone/>
            </a:pPr>
            <a:r>
              <a:rPr lang="en-IN" sz="2000" b="0" i="0" u="none" strike="noStrike" baseline="0" dirty="0">
                <a:latin typeface="Cambria" panose="02040503050406030204" pitchFamily="18" charset="0"/>
                <a:ea typeface="Cambria" panose="02040503050406030204" pitchFamily="18" charset="0"/>
              </a:rPr>
              <a:t>	1. odometry</a:t>
            </a:r>
          </a:p>
          <a:p>
            <a:pPr marL="0" indent="0" algn="just">
              <a:lnSpc>
                <a:spcPct val="100000"/>
              </a:lnSpc>
              <a:buNone/>
            </a:pPr>
            <a:r>
              <a:rPr lang="en-IN" sz="2000" b="0" i="0" u="none" strike="noStrike" baseline="0" dirty="0">
                <a:latin typeface="Cambria" panose="02040503050406030204" pitchFamily="18" charset="0"/>
                <a:ea typeface="Cambria" panose="02040503050406030204" pitchFamily="18" charset="0"/>
              </a:rPr>
              <a:t>	2. inertial navigation</a:t>
            </a:r>
          </a:p>
          <a:p>
            <a:pPr marL="0" indent="0" algn="just">
              <a:lnSpc>
                <a:spcPct val="100000"/>
              </a:lnSpc>
              <a:buNone/>
            </a:pPr>
            <a:r>
              <a:rPr lang="en-IN" sz="2000" b="0" i="0" u="none" strike="noStrike" baseline="0" dirty="0">
                <a:latin typeface="Cambria" panose="02040503050406030204" pitchFamily="18" charset="0"/>
                <a:ea typeface="Cambria" panose="02040503050406030204" pitchFamily="18" charset="0"/>
              </a:rPr>
              <a:t>	3. magnetic compasses</a:t>
            </a:r>
          </a:p>
          <a:p>
            <a:pPr marL="0" indent="0" algn="just">
              <a:lnSpc>
                <a:spcPct val="100000"/>
              </a:lnSpc>
              <a:buNone/>
            </a:pPr>
            <a:r>
              <a:rPr lang="en-IN" sz="2000" b="0" i="0" u="none" strike="noStrike" baseline="0" dirty="0">
                <a:latin typeface="Cambria" panose="02040503050406030204" pitchFamily="18" charset="0"/>
                <a:ea typeface="Cambria" panose="02040503050406030204" pitchFamily="18" charset="0"/>
              </a:rPr>
              <a:t>	4. active beacons</a:t>
            </a:r>
          </a:p>
          <a:p>
            <a:pPr marL="0" indent="0" algn="just">
              <a:lnSpc>
                <a:spcPct val="100000"/>
              </a:lnSpc>
              <a:buNone/>
            </a:pPr>
            <a:r>
              <a:rPr lang="en-IN" sz="2000" b="0" i="0" u="none" strike="noStrike" baseline="0" dirty="0">
                <a:latin typeface="Cambria" panose="02040503050406030204" pitchFamily="18" charset="0"/>
                <a:ea typeface="Cambria" panose="02040503050406030204" pitchFamily="18" charset="0"/>
              </a:rPr>
              <a:t>	5. global positioning systems</a:t>
            </a:r>
          </a:p>
          <a:p>
            <a:pPr marL="0" indent="0" algn="just">
              <a:lnSpc>
                <a:spcPct val="100000"/>
              </a:lnSpc>
              <a:buNone/>
            </a:pPr>
            <a:r>
              <a:rPr lang="en-IN" sz="2000" b="0" i="0" u="none" strike="noStrike" baseline="0" dirty="0">
                <a:latin typeface="Cambria" panose="02040503050406030204" pitchFamily="18" charset="0"/>
                <a:ea typeface="Cambria" panose="02040503050406030204" pitchFamily="18" charset="0"/>
              </a:rPr>
              <a:t>	6. landmark navigation</a:t>
            </a:r>
          </a:p>
          <a:p>
            <a:pPr marL="0" indent="0" algn="just">
              <a:lnSpc>
                <a:spcPct val="100000"/>
              </a:lnSpc>
              <a:buNone/>
            </a:pPr>
            <a:r>
              <a:rPr lang="en-IN" sz="2000" b="0" i="0" u="none" strike="noStrike" baseline="0" dirty="0">
                <a:latin typeface="Cambria" panose="02040503050406030204" pitchFamily="18" charset="0"/>
                <a:ea typeface="Cambria" panose="02040503050406030204" pitchFamily="18" charset="0"/>
              </a:rPr>
              <a:t>	7. model matching</a:t>
            </a: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B5C8E231-879B-47E4-BE2E-96F2B49CA993}"/>
              </a:ext>
            </a:extLst>
          </p:cNvPr>
          <p:cNvSpPr>
            <a:spLocks noGrp="1"/>
          </p:cNvSpPr>
          <p:nvPr>
            <p:ph type="sldNum" sz="quarter" idx="12"/>
          </p:nvPr>
        </p:nvSpPr>
        <p:spPr/>
        <p:txBody>
          <a:bodyPr/>
          <a:lstStyle/>
          <a:p>
            <a:fld id="{D7B90F46-B5AA-4566-8FC6-868BBC0920EF}" type="slidenum">
              <a:rPr lang="en-IN" smtClean="0"/>
              <a:t>41</a:t>
            </a:fld>
            <a:endParaRPr lang="en-IN"/>
          </a:p>
        </p:txBody>
      </p:sp>
    </p:spTree>
    <p:extLst>
      <p:ext uri="{BB962C8B-B14F-4D97-AF65-F5344CB8AC3E}">
        <p14:creationId xmlns:p14="http://schemas.microsoft.com/office/powerpoint/2010/main" val="636458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6D16-3248-4C98-94FE-8583F795AD47}"/>
              </a:ext>
            </a:extLst>
          </p:cNvPr>
          <p:cNvSpPr>
            <a:spLocks noGrp="1"/>
          </p:cNvSpPr>
          <p:nvPr>
            <p:ph type="title"/>
          </p:nvPr>
        </p:nvSpPr>
        <p:spPr/>
        <p:txBody>
          <a:bodyPr>
            <a:normAutofit/>
          </a:bodyPr>
          <a:lstStyle/>
          <a:p>
            <a:r>
              <a:rPr lang="en-IN" b="0" i="0" u="none" strike="noStrike" baseline="0" dirty="0">
                <a:latin typeface="Calibri Light (Headings)"/>
              </a:rPr>
              <a:t>Map Representation</a:t>
            </a:r>
            <a:endParaRPr lang="en-IN" dirty="0">
              <a:latin typeface="Calibri Light (Headings)"/>
            </a:endParaRPr>
          </a:p>
        </p:txBody>
      </p:sp>
      <p:sp>
        <p:nvSpPr>
          <p:cNvPr id="3" name="Content Placeholder 2">
            <a:extLst>
              <a:ext uri="{FF2B5EF4-FFF2-40B4-BE49-F238E27FC236}">
                <a16:creationId xmlns:a16="http://schemas.microsoft.com/office/drawing/2014/main" id="{532AFF32-E39F-4DF7-B9A5-571280AD3C35}"/>
              </a:ext>
            </a:extLst>
          </p:cNvPr>
          <p:cNvSpPr>
            <a:spLocks noGrp="1"/>
          </p:cNvSpPr>
          <p:nvPr>
            <p:ph idx="1"/>
          </p:nvPr>
        </p:nvSpPr>
        <p:spPr/>
        <p:txBody>
          <a:bodyPr>
            <a:norm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The accuracy of the map should meet the accuracy, which the robot is working with. The precision of the  map must also meet the accuracy and data kinds returned by the robot’s sensors. And it is important to remember that the complexity of the map representation influences the computational complexity of  reasoning about mapping, localization, and navigation.</a:t>
            </a:r>
          </a:p>
          <a:p>
            <a:pPr algn="l"/>
            <a:r>
              <a:rPr lang="en-US" sz="1800" b="0" i="0" u="none" strike="noStrike" baseline="0" dirty="0">
                <a:latin typeface="AdvP7B6C"/>
              </a:rPr>
              <a:t>Many map representation techniques have been used in </a:t>
            </a:r>
            <a:r>
              <a:rPr lang="en-IN" sz="1800" b="0" i="0" u="none" strike="noStrike" baseline="0" dirty="0">
                <a:latin typeface="AdvP7B6C"/>
              </a:rPr>
              <a:t>path planning which are as follows:</a:t>
            </a:r>
          </a:p>
          <a:p>
            <a:pPr algn="l"/>
            <a:endParaRPr lang="en-IN" sz="2000" dirty="0">
              <a:latin typeface="Cambria" panose="02040503050406030204" pitchFamily="18" charset="0"/>
              <a:ea typeface="Cambria" panose="02040503050406030204" pitchFamily="18" charset="0"/>
            </a:endParaRPr>
          </a:p>
        </p:txBody>
      </p:sp>
      <p:graphicFrame>
        <p:nvGraphicFramePr>
          <p:cNvPr id="4" name="Table 4">
            <a:extLst>
              <a:ext uri="{FF2B5EF4-FFF2-40B4-BE49-F238E27FC236}">
                <a16:creationId xmlns:a16="http://schemas.microsoft.com/office/drawing/2014/main" id="{46B41865-A63E-46EF-A0D0-CAF17B895896}"/>
              </a:ext>
            </a:extLst>
          </p:cNvPr>
          <p:cNvGraphicFramePr>
            <a:graphicFrameLocks noGrp="1"/>
          </p:cNvGraphicFramePr>
          <p:nvPr>
            <p:extLst>
              <p:ext uri="{D42A27DB-BD31-4B8C-83A1-F6EECF244321}">
                <p14:modId xmlns:p14="http://schemas.microsoft.com/office/powerpoint/2010/main" val="1533484721"/>
              </p:ext>
            </p:extLst>
          </p:nvPr>
        </p:nvGraphicFramePr>
        <p:xfrm>
          <a:off x="2032000" y="3951923"/>
          <a:ext cx="8127999" cy="2225040"/>
        </p:xfrm>
        <a:graphic>
          <a:graphicData uri="http://schemas.openxmlformats.org/drawingml/2006/table">
            <a:tbl>
              <a:tblPr firstRow="1" bandRow="1">
                <a:tableStyleId>{2D5ABB26-0587-4C30-8999-92F81FD0307C}</a:tableStyleId>
              </a:tblPr>
              <a:tblGrid>
                <a:gridCol w="4443444">
                  <a:extLst>
                    <a:ext uri="{9D8B030D-6E8A-4147-A177-3AD203B41FA5}">
                      <a16:colId xmlns:a16="http://schemas.microsoft.com/office/drawing/2014/main" val="2420375305"/>
                    </a:ext>
                  </a:extLst>
                </a:gridCol>
                <a:gridCol w="3476275">
                  <a:extLst>
                    <a:ext uri="{9D8B030D-6E8A-4147-A177-3AD203B41FA5}">
                      <a16:colId xmlns:a16="http://schemas.microsoft.com/office/drawing/2014/main" val="4117974954"/>
                    </a:ext>
                  </a:extLst>
                </a:gridCol>
                <a:gridCol w="208280">
                  <a:extLst>
                    <a:ext uri="{9D8B030D-6E8A-4147-A177-3AD203B41FA5}">
                      <a16:colId xmlns:a16="http://schemas.microsoft.com/office/drawing/2014/main" val="4262029135"/>
                    </a:ext>
                  </a:extLst>
                </a:gridCol>
              </a:tblGrid>
              <a:tr h="370840">
                <a:tc>
                  <a:txBody>
                    <a:bodyPr/>
                    <a:lstStyle/>
                    <a:p>
                      <a:r>
                        <a:rPr lang="en-IN" sz="1800" b="0" u="none" strike="noStrike" kern="1200" baseline="0" dirty="0">
                          <a:solidFill>
                            <a:schemeClr val="tx1">
                              <a:lumMod val="95000"/>
                              <a:lumOff val="5000"/>
                            </a:schemeClr>
                          </a:solidFill>
                        </a:rPr>
                        <a:t>1. Probabilistic map–based localization</a:t>
                      </a:r>
                      <a:endParaRPr lang="en-IN" dirty="0">
                        <a:solidFill>
                          <a:schemeClr val="tx1">
                            <a:lumMod val="95000"/>
                            <a:lumOff val="5000"/>
                          </a:schemeClr>
                        </a:solidFill>
                      </a:endParaRPr>
                    </a:p>
                  </a:txBody>
                  <a:tcPr/>
                </a:tc>
                <a:tc>
                  <a:txBody>
                    <a:bodyPr/>
                    <a:lstStyle/>
                    <a:p>
                      <a:r>
                        <a:rPr lang="en-IN" sz="1800" b="0" u="none" strike="noStrike" kern="1200" baseline="0" dirty="0">
                          <a:solidFill>
                            <a:schemeClr val="tx1">
                              <a:lumMod val="95000"/>
                              <a:lumOff val="5000"/>
                            </a:schemeClr>
                          </a:solidFill>
                        </a:rPr>
                        <a:t>7. Positioning beacon systems</a:t>
                      </a:r>
                      <a:endParaRPr lang="en-IN" dirty="0">
                        <a:solidFill>
                          <a:schemeClr val="tx1">
                            <a:lumMod val="95000"/>
                            <a:lumOff val="5000"/>
                          </a:schemeClr>
                        </a:solidFill>
                      </a:endParaRPr>
                    </a:p>
                  </a:txBody>
                  <a:tcPr/>
                </a:tc>
                <a:tc>
                  <a:txBody>
                    <a:bodyPr/>
                    <a:lstStyle/>
                    <a:p>
                      <a:endParaRPr lang="en-IN">
                        <a:solidFill>
                          <a:schemeClr val="tx1">
                            <a:lumMod val="95000"/>
                            <a:lumOff val="5000"/>
                          </a:schemeClr>
                        </a:solidFill>
                      </a:endParaRPr>
                    </a:p>
                  </a:txBody>
                  <a:tcPr/>
                </a:tc>
                <a:extLst>
                  <a:ext uri="{0D108BD9-81ED-4DB2-BD59-A6C34878D82A}">
                    <a16:rowId xmlns:a16="http://schemas.microsoft.com/office/drawing/2014/main" val="3595551806"/>
                  </a:ext>
                </a:extLst>
              </a:tr>
              <a:tr h="370840">
                <a:tc>
                  <a:txBody>
                    <a:bodyPr/>
                    <a:lstStyle/>
                    <a:p>
                      <a:r>
                        <a:rPr lang="en-IN" dirty="0">
                          <a:solidFill>
                            <a:schemeClr val="tx1">
                              <a:lumMod val="95000"/>
                              <a:lumOff val="5000"/>
                            </a:schemeClr>
                          </a:solidFill>
                        </a:rPr>
                        <a:t>2. </a:t>
                      </a:r>
                      <a:r>
                        <a:rPr lang="en-IN" sz="1800" b="0" u="none" strike="noStrike" kern="1200" baseline="0" dirty="0">
                          <a:solidFill>
                            <a:schemeClr val="tx1">
                              <a:lumMod val="95000"/>
                              <a:lumOff val="5000"/>
                            </a:schemeClr>
                          </a:solidFill>
                        </a:rPr>
                        <a:t>Markov localization</a:t>
                      </a:r>
                      <a:endParaRPr lang="en-IN" sz="1800" b="0" i="0" u="none" strike="noStrike" kern="1200" baseline="0" dirty="0">
                        <a:solidFill>
                          <a:schemeClr val="tx1">
                            <a:lumMod val="95000"/>
                            <a:lumOff val="5000"/>
                          </a:schemeClr>
                        </a:solidFill>
                        <a:latin typeface="+mn-lt"/>
                        <a:ea typeface="+mn-ea"/>
                        <a:cs typeface="+mn-cs"/>
                      </a:endParaRPr>
                    </a:p>
                  </a:txBody>
                  <a:tcPr/>
                </a:tc>
                <a:tc>
                  <a:txBody>
                    <a:bodyPr/>
                    <a:lstStyle/>
                    <a:p>
                      <a:r>
                        <a:rPr lang="en-IN" dirty="0">
                          <a:solidFill>
                            <a:schemeClr val="tx1">
                              <a:lumMod val="95000"/>
                              <a:lumOff val="5000"/>
                            </a:schemeClr>
                          </a:solidFill>
                        </a:rPr>
                        <a:t>8. </a:t>
                      </a:r>
                      <a:r>
                        <a:rPr lang="en-IN" sz="1800" b="0" u="none" strike="noStrike" kern="1200" baseline="0" dirty="0">
                          <a:solidFill>
                            <a:schemeClr val="tx1">
                              <a:lumMod val="95000"/>
                              <a:lumOff val="5000"/>
                            </a:schemeClr>
                          </a:solidFill>
                        </a:rPr>
                        <a:t>Route-based localization</a:t>
                      </a:r>
                      <a:endParaRPr lang="en-IN" dirty="0">
                        <a:solidFill>
                          <a:schemeClr val="tx1">
                            <a:lumMod val="95000"/>
                            <a:lumOff val="5000"/>
                          </a:schemeClr>
                        </a:solidFill>
                      </a:endParaRPr>
                    </a:p>
                  </a:txBody>
                  <a:tcPr/>
                </a:tc>
                <a:tc>
                  <a:txBody>
                    <a:bodyPr/>
                    <a:lstStyle/>
                    <a:p>
                      <a:endParaRPr lang="en-IN">
                        <a:solidFill>
                          <a:schemeClr val="tx1">
                            <a:lumMod val="95000"/>
                            <a:lumOff val="5000"/>
                          </a:schemeClr>
                        </a:solidFill>
                      </a:endParaRPr>
                    </a:p>
                  </a:txBody>
                  <a:tcPr/>
                </a:tc>
                <a:extLst>
                  <a:ext uri="{0D108BD9-81ED-4DB2-BD59-A6C34878D82A}">
                    <a16:rowId xmlns:a16="http://schemas.microsoft.com/office/drawing/2014/main" val="2641265279"/>
                  </a:ext>
                </a:extLst>
              </a:tr>
              <a:tr h="370840">
                <a:tc>
                  <a:txBody>
                    <a:bodyPr/>
                    <a:lstStyle/>
                    <a:p>
                      <a:r>
                        <a:rPr lang="en-IN" dirty="0">
                          <a:solidFill>
                            <a:schemeClr val="tx1">
                              <a:lumMod val="95000"/>
                              <a:lumOff val="5000"/>
                            </a:schemeClr>
                          </a:solidFill>
                        </a:rPr>
                        <a:t>3. </a:t>
                      </a:r>
                      <a:r>
                        <a:rPr lang="en-IN" sz="1800" b="0" u="none" strike="noStrike" kern="1200" baseline="0" dirty="0">
                          <a:solidFill>
                            <a:schemeClr val="tx1">
                              <a:lumMod val="95000"/>
                              <a:lumOff val="5000"/>
                            </a:schemeClr>
                          </a:solidFill>
                        </a:rPr>
                        <a:t>Kalman filter localization</a:t>
                      </a:r>
                      <a:endParaRPr lang="en-IN" dirty="0">
                        <a:solidFill>
                          <a:schemeClr val="tx1">
                            <a:lumMod val="95000"/>
                            <a:lumOff val="5000"/>
                          </a:schemeClr>
                        </a:solidFill>
                      </a:endParaRPr>
                    </a:p>
                  </a:txBody>
                  <a:tcPr/>
                </a:tc>
                <a:tc>
                  <a:txBody>
                    <a:bodyPr/>
                    <a:lstStyle/>
                    <a:p>
                      <a:r>
                        <a:rPr lang="en-IN" sz="1800" b="0" u="none" strike="noStrike" kern="1200" baseline="0" dirty="0">
                          <a:solidFill>
                            <a:schemeClr val="tx1">
                              <a:lumMod val="95000"/>
                              <a:lumOff val="5000"/>
                            </a:schemeClr>
                          </a:solidFill>
                        </a:rPr>
                        <a:t>9. Autonomous map building</a:t>
                      </a:r>
                      <a:endParaRPr lang="en-IN" dirty="0">
                        <a:solidFill>
                          <a:schemeClr val="tx1">
                            <a:lumMod val="95000"/>
                            <a:lumOff val="5000"/>
                          </a:schemeClr>
                        </a:solidFill>
                      </a:endParaRPr>
                    </a:p>
                  </a:txBody>
                  <a:tcPr/>
                </a:tc>
                <a:tc>
                  <a:txBody>
                    <a:bodyPr/>
                    <a:lstStyle/>
                    <a:p>
                      <a:endParaRPr lang="en-IN" dirty="0">
                        <a:solidFill>
                          <a:schemeClr val="tx1">
                            <a:lumMod val="95000"/>
                            <a:lumOff val="5000"/>
                          </a:schemeClr>
                        </a:solidFill>
                      </a:endParaRPr>
                    </a:p>
                  </a:txBody>
                  <a:tcPr/>
                </a:tc>
                <a:extLst>
                  <a:ext uri="{0D108BD9-81ED-4DB2-BD59-A6C34878D82A}">
                    <a16:rowId xmlns:a16="http://schemas.microsoft.com/office/drawing/2014/main" val="2602197258"/>
                  </a:ext>
                </a:extLst>
              </a:tr>
              <a:tr h="370840">
                <a:tc>
                  <a:txBody>
                    <a:bodyPr/>
                    <a:lstStyle/>
                    <a:p>
                      <a:r>
                        <a:rPr lang="en-IN" dirty="0">
                          <a:solidFill>
                            <a:schemeClr val="tx1">
                              <a:lumMod val="95000"/>
                              <a:lumOff val="5000"/>
                            </a:schemeClr>
                          </a:solidFill>
                        </a:rPr>
                        <a:t>4. </a:t>
                      </a:r>
                      <a:r>
                        <a:rPr lang="en-IN" sz="1800" b="0" u="none" strike="noStrike" kern="1200" baseline="0" dirty="0">
                          <a:solidFill>
                            <a:schemeClr val="tx1">
                              <a:lumMod val="95000"/>
                              <a:lumOff val="5000"/>
                            </a:schemeClr>
                          </a:solidFill>
                        </a:rPr>
                        <a:t>Monte Carlo localization</a:t>
                      </a:r>
                      <a:endParaRPr lang="en-IN" dirty="0">
                        <a:solidFill>
                          <a:schemeClr val="tx1">
                            <a:lumMod val="95000"/>
                            <a:lumOff val="5000"/>
                          </a:schemeClr>
                        </a:solidFill>
                      </a:endParaRPr>
                    </a:p>
                  </a:txBody>
                  <a:tcPr/>
                </a:tc>
                <a:tc>
                  <a:txBody>
                    <a:bodyPr/>
                    <a:lstStyle/>
                    <a:p>
                      <a:r>
                        <a:rPr lang="en-US" sz="1800" b="0" u="none" strike="noStrike" kern="1200" baseline="0" dirty="0">
                          <a:solidFill>
                            <a:schemeClr val="tx1">
                              <a:lumMod val="95000"/>
                              <a:lumOff val="5000"/>
                            </a:schemeClr>
                          </a:solidFill>
                        </a:rPr>
                        <a:t>10. The stochastic map technique</a:t>
                      </a:r>
                      <a:endParaRPr lang="en-IN" dirty="0">
                        <a:solidFill>
                          <a:schemeClr val="tx1">
                            <a:lumMod val="95000"/>
                            <a:lumOff val="5000"/>
                          </a:schemeClr>
                        </a:solidFill>
                      </a:endParaRPr>
                    </a:p>
                  </a:txBody>
                  <a:tcPr/>
                </a:tc>
                <a:tc>
                  <a:txBody>
                    <a:bodyPr/>
                    <a:lstStyle/>
                    <a:p>
                      <a:endParaRPr lang="en-IN" dirty="0">
                        <a:solidFill>
                          <a:schemeClr val="tx1">
                            <a:lumMod val="95000"/>
                            <a:lumOff val="5000"/>
                          </a:schemeClr>
                        </a:solidFill>
                      </a:endParaRPr>
                    </a:p>
                  </a:txBody>
                  <a:tcPr/>
                </a:tc>
                <a:extLst>
                  <a:ext uri="{0D108BD9-81ED-4DB2-BD59-A6C34878D82A}">
                    <a16:rowId xmlns:a16="http://schemas.microsoft.com/office/drawing/2014/main" val="1083050936"/>
                  </a:ext>
                </a:extLst>
              </a:tr>
              <a:tr h="370840">
                <a:tc>
                  <a:txBody>
                    <a:bodyPr/>
                    <a:lstStyle/>
                    <a:p>
                      <a:r>
                        <a:rPr lang="en-IN" dirty="0">
                          <a:solidFill>
                            <a:schemeClr val="tx1">
                              <a:lumMod val="95000"/>
                              <a:lumOff val="5000"/>
                            </a:schemeClr>
                          </a:solidFill>
                        </a:rPr>
                        <a:t>5. </a:t>
                      </a:r>
                      <a:r>
                        <a:rPr lang="en-IN" sz="1800" b="0" u="none" strike="noStrike" kern="1200" baseline="0" dirty="0">
                          <a:solidFill>
                            <a:schemeClr val="tx1">
                              <a:lumMod val="95000"/>
                              <a:lumOff val="5000"/>
                            </a:schemeClr>
                          </a:solidFill>
                        </a:rPr>
                        <a:t>Landmark-based navigation</a:t>
                      </a:r>
                      <a:endParaRPr lang="en-IN" dirty="0">
                        <a:solidFill>
                          <a:schemeClr val="tx1">
                            <a:lumMod val="95000"/>
                            <a:lumOff val="5000"/>
                          </a:schemeClr>
                        </a:solidFill>
                      </a:endParaRPr>
                    </a:p>
                  </a:txBody>
                  <a:tcPr/>
                </a:tc>
                <a:tc>
                  <a:txBody>
                    <a:bodyPr/>
                    <a:lstStyle/>
                    <a:p>
                      <a:r>
                        <a:rPr lang="en-IN" sz="1800" b="0" u="none" strike="noStrike" kern="1200" baseline="0" dirty="0">
                          <a:solidFill>
                            <a:schemeClr val="tx1">
                              <a:lumMod val="95000"/>
                              <a:lumOff val="5000"/>
                            </a:schemeClr>
                          </a:solidFill>
                        </a:rPr>
                        <a:t>11. Cyclic environments</a:t>
                      </a:r>
                      <a:endParaRPr lang="en-IN" dirty="0">
                        <a:solidFill>
                          <a:schemeClr val="tx1">
                            <a:lumMod val="95000"/>
                            <a:lumOff val="5000"/>
                          </a:schemeClr>
                        </a:solidFill>
                      </a:endParaRPr>
                    </a:p>
                  </a:txBody>
                  <a:tcPr/>
                </a:tc>
                <a:tc>
                  <a:txBody>
                    <a:bodyPr/>
                    <a:lstStyle/>
                    <a:p>
                      <a:endParaRPr lang="en-IN" dirty="0">
                        <a:solidFill>
                          <a:schemeClr val="tx1">
                            <a:lumMod val="95000"/>
                            <a:lumOff val="5000"/>
                          </a:schemeClr>
                        </a:solidFill>
                      </a:endParaRPr>
                    </a:p>
                  </a:txBody>
                  <a:tcPr/>
                </a:tc>
                <a:extLst>
                  <a:ext uri="{0D108BD9-81ED-4DB2-BD59-A6C34878D82A}">
                    <a16:rowId xmlns:a16="http://schemas.microsoft.com/office/drawing/2014/main" val="1718052040"/>
                  </a:ext>
                </a:extLst>
              </a:tr>
              <a:tr h="370840">
                <a:tc>
                  <a:txBody>
                    <a:bodyPr/>
                    <a:lstStyle/>
                    <a:p>
                      <a:r>
                        <a:rPr lang="en-IN" dirty="0">
                          <a:solidFill>
                            <a:schemeClr val="tx1">
                              <a:lumMod val="95000"/>
                              <a:lumOff val="5000"/>
                            </a:schemeClr>
                          </a:solidFill>
                        </a:rPr>
                        <a:t>6. </a:t>
                      </a:r>
                      <a:r>
                        <a:rPr lang="en-IN" sz="1800" b="0" u="none" strike="noStrike" kern="1200" baseline="0" dirty="0">
                          <a:solidFill>
                            <a:schemeClr val="tx1">
                              <a:lumMod val="95000"/>
                              <a:lumOff val="5000"/>
                            </a:schemeClr>
                          </a:solidFill>
                        </a:rPr>
                        <a:t>Globally unique localization</a:t>
                      </a:r>
                      <a:endParaRPr lang="en-IN" dirty="0">
                        <a:solidFill>
                          <a:schemeClr val="tx1">
                            <a:lumMod val="95000"/>
                            <a:lumOff val="5000"/>
                          </a:schemeClr>
                        </a:solidFill>
                      </a:endParaRPr>
                    </a:p>
                  </a:txBody>
                  <a:tcPr/>
                </a:tc>
                <a:tc>
                  <a:txBody>
                    <a:bodyPr/>
                    <a:lstStyle/>
                    <a:p>
                      <a:r>
                        <a:rPr lang="en-IN" sz="1800" b="0" u="none" strike="noStrike" kern="1200" baseline="0" dirty="0">
                          <a:solidFill>
                            <a:schemeClr val="tx1">
                              <a:lumMod val="95000"/>
                              <a:lumOff val="5000"/>
                            </a:schemeClr>
                          </a:solidFill>
                        </a:rPr>
                        <a:t>12. Dynamic environments</a:t>
                      </a:r>
                      <a:endParaRPr lang="en-IN" dirty="0">
                        <a:solidFill>
                          <a:schemeClr val="tx1">
                            <a:lumMod val="95000"/>
                            <a:lumOff val="5000"/>
                          </a:schemeClr>
                        </a:solidFill>
                      </a:endParaRPr>
                    </a:p>
                  </a:txBody>
                  <a:tcPr/>
                </a:tc>
                <a:tc>
                  <a:txBody>
                    <a:bodyPr/>
                    <a:lstStyle/>
                    <a:p>
                      <a:endParaRPr lang="en-IN" dirty="0">
                        <a:solidFill>
                          <a:schemeClr val="tx1">
                            <a:lumMod val="95000"/>
                            <a:lumOff val="5000"/>
                          </a:schemeClr>
                        </a:solidFill>
                      </a:endParaRPr>
                    </a:p>
                  </a:txBody>
                  <a:tcPr/>
                </a:tc>
                <a:extLst>
                  <a:ext uri="{0D108BD9-81ED-4DB2-BD59-A6C34878D82A}">
                    <a16:rowId xmlns:a16="http://schemas.microsoft.com/office/drawing/2014/main" val="3647668400"/>
                  </a:ext>
                </a:extLst>
              </a:tr>
            </a:tbl>
          </a:graphicData>
        </a:graphic>
      </p:graphicFrame>
      <p:sp>
        <p:nvSpPr>
          <p:cNvPr id="5" name="Slide Number Placeholder 4">
            <a:extLst>
              <a:ext uri="{FF2B5EF4-FFF2-40B4-BE49-F238E27FC236}">
                <a16:creationId xmlns:a16="http://schemas.microsoft.com/office/drawing/2014/main" id="{AA49E0D2-AE3D-4289-8149-C190ABB63ED7}"/>
              </a:ext>
            </a:extLst>
          </p:cNvPr>
          <p:cNvSpPr>
            <a:spLocks noGrp="1"/>
          </p:cNvSpPr>
          <p:nvPr>
            <p:ph type="sldNum" sz="quarter" idx="12"/>
          </p:nvPr>
        </p:nvSpPr>
        <p:spPr/>
        <p:txBody>
          <a:bodyPr/>
          <a:lstStyle/>
          <a:p>
            <a:fld id="{D7B90F46-B5AA-4566-8FC6-868BBC0920EF}" type="slidenum">
              <a:rPr lang="en-IN" smtClean="0"/>
              <a:t>42</a:t>
            </a:fld>
            <a:endParaRPr lang="en-IN"/>
          </a:p>
        </p:txBody>
      </p:sp>
    </p:spTree>
    <p:extLst>
      <p:ext uri="{BB962C8B-B14F-4D97-AF65-F5344CB8AC3E}">
        <p14:creationId xmlns:p14="http://schemas.microsoft.com/office/powerpoint/2010/main" val="1699560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37F0-96C8-4A32-BAF5-B2713FA0E2E3}"/>
              </a:ext>
            </a:extLst>
          </p:cNvPr>
          <p:cNvSpPr>
            <a:spLocks noGrp="1"/>
          </p:cNvSpPr>
          <p:nvPr>
            <p:ph type="title"/>
          </p:nvPr>
        </p:nvSpPr>
        <p:spPr/>
        <p:txBody>
          <a:bodyPr>
            <a:normAutofit/>
          </a:bodyPr>
          <a:lstStyle/>
          <a:p>
            <a:r>
              <a:rPr lang="en-US" b="0" i="0" u="none" strike="noStrike" baseline="0" dirty="0">
                <a:latin typeface="Calibri Light (Headings)"/>
              </a:rPr>
              <a:t>Path, trajectory, and motion planning</a:t>
            </a:r>
            <a:endParaRPr lang="en-IN" dirty="0">
              <a:latin typeface="Calibri Light (Headings)"/>
            </a:endParaRPr>
          </a:p>
        </p:txBody>
      </p:sp>
      <p:sp>
        <p:nvSpPr>
          <p:cNvPr id="3" name="Content Placeholder 2">
            <a:extLst>
              <a:ext uri="{FF2B5EF4-FFF2-40B4-BE49-F238E27FC236}">
                <a16:creationId xmlns:a16="http://schemas.microsoft.com/office/drawing/2014/main" id="{3B070679-B33A-4984-923B-9D04FD414E47}"/>
              </a:ext>
            </a:extLst>
          </p:cNvPr>
          <p:cNvSpPr>
            <a:spLocks noGrp="1"/>
          </p:cNvSpPr>
          <p:nvPr>
            <p:ph idx="1"/>
          </p:nvPr>
        </p:nvSpPr>
        <p:spPr/>
        <p:txBody>
          <a:bodyPr>
            <a:normAutofit/>
          </a:bodyPr>
          <a:lstStyle/>
          <a:p>
            <a:pPr algn="just">
              <a:lnSpc>
                <a:spcPct val="100000"/>
              </a:lnSpc>
            </a:pPr>
            <a:r>
              <a:rPr lang="en-US" sz="2000" b="1" i="0" u="none" strike="noStrike" baseline="0" dirty="0">
                <a:latin typeface="Cambria" panose="02040503050406030204" pitchFamily="18" charset="0"/>
                <a:ea typeface="Cambria" panose="02040503050406030204" pitchFamily="18" charset="0"/>
              </a:rPr>
              <a:t>A*: </a:t>
            </a:r>
            <a:r>
              <a:rPr lang="en-US" sz="2000" b="0" i="0" u="none" strike="noStrike" baseline="0" dirty="0">
                <a:latin typeface="Cambria" panose="02040503050406030204" pitchFamily="18" charset="0"/>
                <a:ea typeface="Cambria" panose="02040503050406030204" pitchFamily="18" charset="0"/>
              </a:rPr>
              <a:t>This algorithm searches all possible paths to the target and identifies the one that has the smallest cost (shortest time, least distance travelled, etc.). From all the paths found, the algorithm selects the one or the ones that appear to lead most rapidly to the solution. A* works using weighted graphs: Starting from an initial node from a graph, it builds a tree of paths starting from that node, exploring the possible paths one step at a time, until one of its paths ends at the targeted node.</a:t>
            </a:r>
          </a:p>
          <a:p>
            <a:pPr algn="just">
              <a:lnSpc>
                <a:spcPct val="100000"/>
              </a:lnSpc>
            </a:pPr>
            <a:endParaRPr lang="en-US" sz="2000" b="0" i="0" u="none" strike="noStrike" baseline="0" dirty="0">
              <a:latin typeface="Cambria" panose="02040503050406030204" pitchFamily="18" charset="0"/>
              <a:ea typeface="Cambria" panose="02040503050406030204" pitchFamily="18" charset="0"/>
            </a:endParaRPr>
          </a:p>
          <a:p>
            <a:pPr algn="just">
              <a:lnSpc>
                <a:spcPct val="100000"/>
              </a:lnSpc>
            </a:pPr>
            <a:r>
              <a:rPr lang="en-US" sz="2000" b="1" i="0" u="none" strike="noStrike" baseline="0" dirty="0">
                <a:latin typeface="Cambria" panose="02040503050406030204" pitchFamily="18" charset="0"/>
                <a:ea typeface="Cambria" panose="02040503050406030204" pitchFamily="18" charset="0"/>
              </a:rPr>
              <a:t>Greedy search: </a:t>
            </a:r>
            <a:r>
              <a:rPr lang="en-US" sz="2000" b="0" i="0" u="none" strike="noStrike" baseline="0" dirty="0">
                <a:latin typeface="Cambria" panose="02040503050406030204" pitchFamily="18" charset="0"/>
                <a:ea typeface="Cambria" panose="02040503050406030204" pitchFamily="18" charset="0"/>
              </a:rPr>
              <a:t>This technique solves problems by searching for the locally optimal choice at each stage trying to find a global optimum. Usually, a greedy search algorithm does not produce the best solution, but nonetheless a greedy heuristic might produce locally optimal solutions that approximate a global optimal solution in the quickest possible time</a:t>
            </a: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A8ECACA2-E99A-40CD-A2F9-B91437485245}"/>
              </a:ext>
            </a:extLst>
          </p:cNvPr>
          <p:cNvSpPr>
            <a:spLocks noGrp="1"/>
          </p:cNvSpPr>
          <p:nvPr>
            <p:ph type="sldNum" sz="quarter" idx="12"/>
          </p:nvPr>
        </p:nvSpPr>
        <p:spPr/>
        <p:txBody>
          <a:bodyPr/>
          <a:lstStyle/>
          <a:p>
            <a:fld id="{D7B90F46-B5AA-4566-8FC6-868BBC0920EF}" type="slidenum">
              <a:rPr lang="en-IN" smtClean="0"/>
              <a:t>43</a:t>
            </a:fld>
            <a:endParaRPr lang="en-IN"/>
          </a:p>
        </p:txBody>
      </p:sp>
    </p:spTree>
    <p:extLst>
      <p:ext uri="{BB962C8B-B14F-4D97-AF65-F5344CB8AC3E}">
        <p14:creationId xmlns:p14="http://schemas.microsoft.com/office/powerpoint/2010/main" val="747482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37F0-96C8-4A32-BAF5-B2713FA0E2E3}"/>
              </a:ext>
            </a:extLst>
          </p:cNvPr>
          <p:cNvSpPr>
            <a:spLocks noGrp="1"/>
          </p:cNvSpPr>
          <p:nvPr>
            <p:ph type="title"/>
          </p:nvPr>
        </p:nvSpPr>
        <p:spPr/>
        <p:txBody>
          <a:bodyPr>
            <a:normAutofit/>
          </a:bodyPr>
          <a:lstStyle/>
          <a:p>
            <a:r>
              <a:rPr lang="en-US" b="0" i="0" u="none" strike="noStrike" baseline="0" dirty="0">
                <a:latin typeface="Calibri Light (Headings)"/>
              </a:rPr>
              <a:t>Path, trajectory, and motion planning</a:t>
            </a:r>
            <a:endParaRPr lang="en-IN" dirty="0">
              <a:latin typeface="Calibri Light (Headings)"/>
            </a:endParaRPr>
          </a:p>
        </p:txBody>
      </p:sp>
      <p:sp>
        <p:nvSpPr>
          <p:cNvPr id="3" name="Content Placeholder 2">
            <a:extLst>
              <a:ext uri="{FF2B5EF4-FFF2-40B4-BE49-F238E27FC236}">
                <a16:creationId xmlns:a16="http://schemas.microsoft.com/office/drawing/2014/main" id="{3B070679-B33A-4984-923B-9D04FD414E47}"/>
              </a:ext>
            </a:extLst>
          </p:cNvPr>
          <p:cNvSpPr>
            <a:spLocks noGrp="1"/>
          </p:cNvSpPr>
          <p:nvPr>
            <p:ph idx="1"/>
          </p:nvPr>
        </p:nvSpPr>
        <p:spPr/>
        <p:txBody>
          <a:bodyPr>
            <a:normAutofit/>
          </a:bodyPr>
          <a:lstStyle/>
          <a:p>
            <a:pPr algn="just">
              <a:lnSpc>
                <a:spcPct val="100000"/>
              </a:lnSpc>
            </a:pPr>
            <a:r>
              <a:rPr lang="en-US" sz="2000" b="1" i="0" u="none" strike="noStrike" baseline="0" dirty="0">
                <a:latin typeface="Cambria" panose="02040503050406030204" pitchFamily="18" charset="0"/>
                <a:ea typeface="Cambria" panose="02040503050406030204" pitchFamily="18" charset="0"/>
              </a:rPr>
              <a:t>Dijkstra’s algorithm:</a:t>
            </a:r>
            <a:r>
              <a:rPr lang="en-US" sz="2000" b="0" i="0" u="none" strike="noStrike" baseline="0" dirty="0">
                <a:latin typeface="Cambria" panose="02040503050406030204" pitchFamily="18" charset="0"/>
                <a:ea typeface="Cambria" panose="02040503050406030204" pitchFamily="18" charset="0"/>
              </a:rPr>
              <a:t> This is an algorithm for finding the shortest paths between nodes in a graph, which may represent, for example, roadmaps or a discretized </a:t>
            </a:r>
            <a:r>
              <a:rPr lang="en-IN" sz="2000" b="0" i="0" u="none" strike="noStrike" baseline="0" dirty="0">
                <a:latin typeface="Cambria" panose="02040503050406030204" pitchFamily="18" charset="0"/>
                <a:ea typeface="Cambria" panose="02040503050406030204" pitchFamily="18" charset="0"/>
              </a:rPr>
              <a:t>workspace.</a:t>
            </a:r>
          </a:p>
          <a:p>
            <a:pPr algn="just">
              <a:lnSpc>
                <a:spcPct val="100000"/>
              </a:lnSpc>
            </a:pPr>
            <a:endParaRPr lang="en-IN" sz="2000" b="0" i="0" u="none" strike="noStrike" baseline="0" dirty="0">
              <a:latin typeface="Cambria" panose="02040503050406030204" pitchFamily="18" charset="0"/>
              <a:ea typeface="Cambria" panose="02040503050406030204" pitchFamily="18" charset="0"/>
            </a:endParaRPr>
          </a:p>
          <a:p>
            <a:pPr algn="just">
              <a:lnSpc>
                <a:spcPct val="100000"/>
              </a:lnSpc>
            </a:pPr>
            <a:r>
              <a:rPr lang="en-US" sz="2000" b="1" i="0" u="none" strike="noStrike" baseline="0" dirty="0">
                <a:latin typeface="Cambria" panose="02040503050406030204" pitchFamily="18" charset="0"/>
                <a:ea typeface="Cambria" panose="02040503050406030204" pitchFamily="18" charset="0"/>
              </a:rPr>
              <a:t>D*: </a:t>
            </a:r>
            <a:r>
              <a:rPr lang="en-US" sz="2000" b="0" i="0" u="none" strike="noStrike" baseline="0" dirty="0">
                <a:latin typeface="Cambria" panose="02040503050406030204" pitchFamily="18" charset="0"/>
                <a:ea typeface="Cambria" panose="02040503050406030204" pitchFamily="18" charset="0"/>
              </a:rPr>
              <a:t>This technique determines a path starting from the goal and working back to the start using a </a:t>
            </a:r>
            <a:r>
              <a:rPr lang="en-IN" sz="2000" b="0" i="0" u="none" strike="noStrike" baseline="0" dirty="0">
                <a:latin typeface="Cambria" panose="02040503050406030204" pitchFamily="18" charset="0"/>
                <a:ea typeface="Cambria" panose="02040503050406030204" pitchFamily="18" charset="0"/>
              </a:rPr>
              <a:t>slightly modified Dijkstra’s search.</a:t>
            </a:r>
          </a:p>
          <a:p>
            <a:pPr algn="just">
              <a:lnSpc>
                <a:spcPct val="100000"/>
              </a:lnSpc>
            </a:pPr>
            <a:endParaRPr lang="en-IN" sz="2000" dirty="0">
              <a:latin typeface="Cambria" panose="02040503050406030204" pitchFamily="18" charset="0"/>
              <a:ea typeface="Cambria" panose="02040503050406030204" pitchFamily="18" charset="0"/>
            </a:endParaRPr>
          </a:p>
          <a:p>
            <a:pPr marL="0" indent="0" algn="just">
              <a:lnSpc>
                <a:spcPct val="100000"/>
              </a:lnSpc>
              <a:buNone/>
            </a:pPr>
            <a:r>
              <a:rPr lang="en-US" sz="2000" b="0" i="0" u="none" strike="noStrike" baseline="0" dirty="0">
                <a:latin typeface="Cambria" panose="02040503050406030204" pitchFamily="18" charset="0"/>
                <a:ea typeface="Cambria" panose="02040503050406030204" pitchFamily="18" charset="0"/>
              </a:rPr>
              <a:t>These methods can guarantee completeness, efficiency, and optimality and can find a path faster than the </a:t>
            </a:r>
            <a:r>
              <a:rPr lang="en-IN" sz="2000" b="0" i="0" u="none" strike="noStrike" baseline="0" dirty="0">
                <a:latin typeface="Cambria" panose="02040503050406030204" pitchFamily="18" charset="0"/>
                <a:ea typeface="Cambria" panose="02040503050406030204" pitchFamily="18" charset="0"/>
              </a:rPr>
              <a:t>classical ones</a:t>
            </a:r>
            <a:endParaRPr lang="en-US" sz="2000" b="0" i="0" u="none" strike="noStrike" baseline="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C36C3F30-E799-4B42-8A76-77F774DC1EE1}"/>
              </a:ext>
            </a:extLst>
          </p:cNvPr>
          <p:cNvSpPr>
            <a:spLocks noGrp="1"/>
          </p:cNvSpPr>
          <p:nvPr>
            <p:ph type="sldNum" sz="quarter" idx="12"/>
          </p:nvPr>
        </p:nvSpPr>
        <p:spPr/>
        <p:txBody>
          <a:bodyPr/>
          <a:lstStyle/>
          <a:p>
            <a:fld id="{D7B90F46-B5AA-4566-8FC6-868BBC0920EF}" type="slidenum">
              <a:rPr lang="en-IN" smtClean="0"/>
              <a:t>44</a:t>
            </a:fld>
            <a:endParaRPr lang="en-IN"/>
          </a:p>
        </p:txBody>
      </p:sp>
    </p:spTree>
    <p:extLst>
      <p:ext uri="{BB962C8B-B14F-4D97-AF65-F5344CB8AC3E}">
        <p14:creationId xmlns:p14="http://schemas.microsoft.com/office/powerpoint/2010/main" val="1636575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F18F-B3CA-4E3B-9375-E3536D8C48E6}"/>
              </a:ext>
            </a:extLst>
          </p:cNvPr>
          <p:cNvSpPr>
            <a:spLocks noGrp="1"/>
          </p:cNvSpPr>
          <p:nvPr>
            <p:ph type="title"/>
          </p:nvPr>
        </p:nvSpPr>
        <p:spPr/>
        <p:txBody>
          <a:bodyPr/>
          <a:lstStyle/>
          <a:p>
            <a:r>
              <a:rPr lang="en-IN" dirty="0"/>
              <a:t>Autonomous Map Building</a:t>
            </a:r>
          </a:p>
        </p:txBody>
      </p:sp>
      <p:sp>
        <p:nvSpPr>
          <p:cNvPr id="3" name="Content Placeholder 2">
            <a:extLst>
              <a:ext uri="{FF2B5EF4-FFF2-40B4-BE49-F238E27FC236}">
                <a16:creationId xmlns:a16="http://schemas.microsoft.com/office/drawing/2014/main" id="{285C52E8-82A4-4FFE-8BF9-39FCAADDEE7B}"/>
              </a:ext>
            </a:extLst>
          </p:cNvPr>
          <p:cNvSpPr>
            <a:spLocks noGrp="1"/>
          </p:cNvSpPr>
          <p:nvPr>
            <p:ph idx="1"/>
          </p:nvPr>
        </p:nvSpPr>
        <p:spPr/>
        <p:txBody>
          <a:bodyPr>
            <a:normAutofit/>
          </a:bodyPr>
          <a:lstStyle/>
          <a:p>
            <a:pPr algn="just">
              <a:lnSpc>
                <a:spcPct val="100000"/>
              </a:lnSpc>
            </a:pPr>
            <a:r>
              <a:rPr lang="en-IN" sz="2000" dirty="0">
                <a:latin typeface="Cambria" panose="02040503050406030204" pitchFamily="18" charset="0"/>
                <a:ea typeface="Cambria" panose="02040503050406030204" pitchFamily="18" charset="0"/>
              </a:rPr>
              <a:t>Starting from the arbitrary initial point, a mobile robot should be able to autonomously explore the environment with its on board sensors to gain knowledge about it, interpret the scene, build an appropriate map and localize itself relative to this map.</a:t>
            </a:r>
          </a:p>
          <a:p>
            <a:pPr algn="just">
              <a:lnSpc>
                <a:spcPct val="100000"/>
              </a:lnSpc>
            </a:pPr>
            <a:r>
              <a:rPr lang="en-IN" sz="2000" dirty="0">
                <a:latin typeface="Cambria" panose="02040503050406030204" pitchFamily="18" charset="0"/>
                <a:ea typeface="Cambria" panose="02040503050406030204" pitchFamily="18" charset="0"/>
              </a:rPr>
              <a:t>Autonomous map building can be achieved using SLAM(</a:t>
            </a:r>
            <a:r>
              <a:rPr lang="en-IN" sz="2000" b="0" i="0" dirty="0">
                <a:effectLst/>
                <a:latin typeface="Cambria" panose="02040503050406030204" pitchFamily="18" charset="0"/>
                <a:ea typeface="Cambria" panose="02040503050406030204" pitchFamily="18" charset="0"/>
              </a:rPr>
              <a:t>simultaneous localization and mapping)</a:t>
            </a:r>
          </a:p>
          <a:p>
            <a:pPr algn="just">
              <a:lnSpc>
                <a:spcPct val="100000"/>
              </a:lnSpc>
            </a:pPr>
            <a:r>
              <a:rPr lang="en-IN" sz="2000" dirty="0">
                <a:latin typeface="Cambria" panose="02040503050406030204" pitchFamily="18" charset="0"/>
                <a:ea typeface="Cambria" panose="02040503050406030204" pitchFamily="18" charset="0"/>
              </a:rPr>
              <a:t>SLAM is central to a range of indoor, outdoor, air and underwater applications for both manned and autonomous vehicles.</a:t>
            </a:r>
          </a:p>
          <a:p>
            <a:pPr algn="just">
              <a:lnSpc>
                <a:spcPct val="100000"/>
              </a:lnSpc>
            </a:pPr>
            <a:endParaRPr lang="en-IN" sz="2000" b="0" i="0" dirty="0">
              <a:effectLst/>
              <a:latin typeface="Cambria" panose="02040503050406030204" pitchFamily="18" charset="0"/>
              <a:ea typeface="Cambria" panose="02040503050406030204" pitchFamily="18" charset="0"/>
            </a:endParaRPr>
          </a:p>
          <a:p>
            <a:pPr algn="just">
              <a:lnSpc>
                <a:spcPct val="100000"/>
              </a:lnSpc>
            </a:pPr>
            <a:endParaRPr lang="en-IN" sz="2000" b="0" i="0" dirty="0">
              <a:effectLst/>
              <a:latin typeface="Cambria" panose="02040503050406030204" pitchFamily="18" charset="0"/>
              <a:ea typeface="Cambria" panose="02040503050406030204" pitchFamily="18" charset="0"/>
            </a:endParaRPr>
          </a:p>
          <a:p>
            <a:pPr algn="just">
              <a:lnSpc>
                <a:spcPct val="100000"/>
              </a:lnSpc>
            </a:pP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F9EEFB8E-B70E-4C1E-883F-BEBBBEE254CD}"/>
              </a:ext>
            </a:extLst>
          </p:cNvPr>
          <p:cNvSpPr>
            <a:spLocks noGrp="1"/>
          </p:cNvSpPr>
          <p:nvPr>
            <p:ph type="sldNum" sz="quarter" idx="12"/>
          </p:nvPr>
        </p:nvSpPr>
        <p:spPr/>
        <p:txBody>
          <a:bodyPr/>
          <a:lstStyle/>
          <a:p>
            <a:fld id="{D7B90F46-B5AA-4566-8FC6-868BBC0920EF}" type="slidenum">
              <a:rPr lang="en-IN" smtClean="0"/>
              <a:t>45</a:t>
            </a:fld>
            <a:endParaRPr lang="en-IN"/>
          </a:p>
        </p:txBody>
      </p:sp>
    </p:spTree>
    <p:extLst>
      <p:ext uri="{BB962C8B-B14F-4D97-AF65-F5344CB8AC3E}">
        <p14:creationId xmlns:p14="http://schemas.microsoft.com/office/powerpoint/2010/main" val="2532302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9783-794F-409A-84D4-F4EB9A0FDF4A}"/>
              </a:ext>
            </a:extLst>
          </p:cNvPr>
          <p:cNvSpPr>
            <a:spLocks noGrp="1"/>
          </p:cNvSpPr>
          <p:nvPr>
            <p:ph type="title"/>
          </p:nvPr>
        </p:nvSpPr>
        <p:spPr/>
        <p:txBody>
          <a:bodyPr>
            <a:normAutofit/>
          </a:bodyPr>
          <a:lstStyle/>
          <a:p>
            <a:r>
              <a:rPr lang="en-IN" b="0" i="0" u="none" strike="noStrike" baseline="0" dirty="0">
                <a:latin typeface="Calibri Light (Headings)"/>
              </a:rPr>
              <a:t>Obstacle avoidance</a:t>
            </a:r>
            <a:endParaRPr lang="en-IN" dirty="0">
              <a:latin typeface="Calibri Light (Headings)"/>
            </a:endParaRPr>
          </a:p>
        </p:txBody>
      </p:sp>
      <p:sp>
        <p:nvSpPr>
          <p:cNvPr id="3" name="Content Placeholder 2">
            <a:extLst>
              <a:ext uri="{FF2B5EF4-FFF2-40B4-BE49-F238E27FC236}">
                <a16:creationId xmlns:a16="http://schemas.microsoft.com/office/drawing/2014/main" id="{1912D7D8-1C94-46E9-89BE-B440784EBB55}"/>
              </a:ext>
            </a:extLst>
          </p:cNvPr>
          <p:cNvSpPr>
            <a:spLocks noGrp="1"/>
          </p:cNvSpPr>
          <p:nvPr>
            <p:ph idx="1"/>
          </p:nvPr>
        </p:nvSpPr>
        <p:spPr/>
        <p:txBody>
          <a:bodyPr>
            <a:norm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Collisions between the mobile robot and obstacles must be avoided during robot motion. Robot navigation is related to a mobile robot’s ability to move around the environment (known or unknown) to achieve a goal without hitting any </a:t>
            </a:r>
            <a:r>
              <a:rPr lang="en-IN" sz="2000" b="0" i="0" u="none" strike="noStrike" baseline="0" dirty="0">
                <a:latin typeface="Cambria" panose="02040503050406030204" pitchFamily="18" charset="0"/>
                <a:ea typeface="Cambria" panose="02040503050406030204" pitchFamily="18" charset="0"/>
              </a:rPr>
              <a:t>obstacles.</a:t>
            </a:r>
          </a:p>
          <a:p>
            <a:pPr algn="just">
              <a:lnSpc>
                <a:spcPct val="100000"/>
              </a:lnSpc>
            </a:pPr>
            <a:r>
              <a:rPr lang="en-US" sz="2000" b="0" i="0" u="none" strike="noStrike" baseline="0" dirty="0">
                <a:latin typeface="Cambria" panose="02040503050406030204" pitchFamily="18" charset="0"/>
                <a:ea typeface="Cambria" panose="02040503050406030204" pitchFamily="18" charset="0"/>
              </a:rPr>
              <a:t>The robot’s motion from its current location to the goal involves calculating a trajectory. The process needs a map, a goal location, and the robot’s current location using sensors or another location system. In addition, a good motion planner must be able to detect collisions between the robot and obstacles in the work  environment so that the robot can change its trajectory or stop before a collision occurs.</a:t>
            </a: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16597507-A4C6-4E58-9380-DCF289612F09}"/>
              </a:ext>
            </a:extLst>
          </p:cNvPr>
          <p:cNvSpPr>
            <a:spLocks noGrp="1"/>
          </p:cNvSpPr>
          <p:nvPr>
            <p:ph type="sldNum" sz="quarter" idx="12"/>
          </p:nvPr>
        </p:nvSpPr>
        <p:spPr/>
        <p:txBody>
          <a:bodyPr/>
          <a:lstStyle/>
          <a:p>
            <a:fld id="{D7B90F46-B5AA-4566-8FC6-868BBC0920EF}" type="slidenum">
              <a:rPr lang="en-IN" smtClean="0"/>
              <a:t>46</a:t>
            </a:fld>
            <a:endParaRPr lang="en-IN"/>
          </a:p>
        </p:txBody>
      </p:sp>
    </p:spTree>
    <p:extLst>
      <p:ext uri="{BB962C8B-B14F-4D97-AF65-F5344CB8AC3E}">
        <p14:creationId xmlns:p14="http://schemas.microsoft.com/office/powerpoint/2010/main" val="3655898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BB526-48DC-4E52-B22C-94346BA03B85}"/>
              </a:ext>
            </a:extLst>
          </p:cNvPr>
          <p:cNvSpPr>
            <a:spLocks noGrp="1"/>
          </p:cNvSpPr>
          <p:nvPr>
            <p:ph type="title"/>
          </p:nvPr>
        </p:nvSpPr>
        <p:spPr/>
        <p:txBody>
          <a:bodyPr>
            <a:normAutofit/>
          </a:bodyPr>
          <a:lstStyle/>
          <a:p>
            <a:r>
              <a:rPr lang="en-US" b="0" i="0" u="none" strike="noStrike" baseline="0" dirty="0">
                <a:latin typeface="Calibri Light (Headings)"/>
              </a:rPr>
              <a:t>The Algorithms to Prevent Collisions</a:t>
            </a:r>
            <a:endParaRPr lang="en-IN" dirty="0">
              <a:latin typeface="Calibri Light (Headings)"/>
            </a:endParaRPr>
          </a:p>
        </p:txBody>
      </p:sp>
      <p:sp>
        <p:nvSpPr>
          <p:cNvPr id="3" name="Content Placeholder 2">
            <a:extLst>
              <a:ext uri="{FF2B5EF4-FFF2-40B4-BE49-F238E27FC236}">
                <a16:creationId xmlns:a16="http://schemas.microsoft.com/office/drawing/2014/main" id="{0368DADE-305E-4741-8BC2-1A612A00C248}"/>
              </a:ext>
            </a:extLst>
          </p:cNvPr>
          <p:cNvSpPr>
            <a:spLocks noGrp="1"/>
          </p:cNvSpPr>
          <p:nvPr>
            <p:ph idx="1"/>
          </p:nvPr>
        </p:nvSpPr>
        <p:spPr/>
        <p:txBody>
          <a:bodyPr>
            <a:normAutofit/>
          </a:bodyPr>
          <a:lstStyle/>
          <a:p>
            <a:pPr algn="just">
              <a:lnSpc>
                <a:spcPct val="100000"/>
              </a:lnSpc>
            </a:pPr>
            <a:r>
              <a:rPr lang="en-US" sz="2000" b="1" i="0" u="none" strike="noStrike" baseline="0" dirty="0">
                <a:latin typeface="Cambria" panose="02040503050406030204" pitchFamily="18" charset="0"/>
                <a:ea typeface="Cambria" panose="02040503050406030204" pitchFamily="18" charset="0"/>
              </a:rPr>
              <a:t>Map-based:</a:t>
            </a:r>
            <a:r>
              <a:rPr lang="en-US" sz="2000" b="0" i="0" u="none" strike="noStrike" baseline="0" dirty="0">
                <a:latin typeface="Cambria" panose="02040503050406030204" pitchFamily="18" charset="0"/>
                <a:ea typeface="Cambria" panose="02040503050406030204" pitchFamily="18" charset="0"/>
              </a:rPr>
              <a:t> These algorithms depend on geometric models or topological maps of the environment. The robot has a model of the environment. By knowing its current location at each moment, it can detect collisions by calculating distances. </a:t>
            </a:r>
            <a:r>
              <a:rPr lang="en-IN" sz="2000" b="0" i="0" u="none" strike="noStrike" baseline="0" dirty="0">
                <a:latin typeface="Cambria" panose="02040503050406030204" pitchFamily="18" charset="0"/>
                <a:ea typeface="Cambria" panose="02040503050406030204" pitchFamily="18" charset="0"/>
              </a:rPr>
              <a:t>Methods for computing </a:t>
            </a:r>
            <a:r>
              <a:rPr lang="en-US" sz="2000" b="0" i="0" u="none" strike="noStrike" baseline="0" dirty="0">
                <a:latin typeface="Cambria" panose="02040503050406030204" pitchFamily="18" charset="0"/>
                <a:ea typeface="Cambria" panose="02040503050406030204" pitchFamily="18" charset="0"/>
              </a:rPr>
              <a:t>the distance between the robot’s current location and the nearest obstacle are the key to obstacle detection and can be grouped into four approaches: </a:t>
            </a:r>
            <a:r>
              <a:rPr lang="en-IN" sz="2000" b="0" i="0" u="none" strike="noStrike" baseline="0" dirty="0">
                <a:latin typeface="Cambria" panose="02040503050406030204" pitchFamily="18" charset="0"/>
                <a:ea typeface="Cambria" panose="02040503050406030204" pitchFamily="18" charset="0"/>
              </a:rPr>
              <a:t>space-time volume intersection, swept volume </a:t>
            </a:r>
            <a:r>
              <a:rPr lang="en-US" sz="2000" b="0" i="0" u="none" strike="noStrike" baseline="0" dirty="0">
                <a:latin typeface="Cambria" panose="02040503050406030204" pitchFamily="18" charset="0"/>
                <a:ea typeface="Cambria" panose="02040503050406030204" pitchFamily="18" charset="0"/>
              </a:rPr>
              <a:t>interference, multiple  interference detection, and </a:t>
            </a:r>
            <a:r>
              <a:rPr lang="en-IN" sz="2000" b="0" i="0" u="none" strike="noStrike" baseline="0" dirty="0">
                <a:latin typeface="Cambria" panose="02040503050406030204" pitchFamily="18" charset="0"/>
                <a:ea typeface="Cambria" panose="02040503050406030204" pitchFamily="18" charset="0"/>
              </a:rPr>
              <a:t>trajectory parameterization.</a:t>
            </a:r>
          </a:p>
          <a:p>
            <a:pPr algn="just">
              <a:lnSpc>
                <a:spcPct val="100000"/>
              </a:lnSpc>
            </a:pPr>
            <a:r>
              <a:rPr lang="en-US" sz="2000" b="1" i="0" u="none" strike="noStrike" baseline="0" dirty="0" err="1">
                <a:latin typeface="Cambria" panose="02040503050406030204" pitchFamily="18" charset="0"/>
                <a:ea typeface="Cambria" panose="02040503050406030204" pitchFamily="18" charset="0"/>
              </a:rPr>
              <a:t>Mapless</a:t>
            </a:r>
            <a:r>
              <a:rPr lang="en-US" sz="2000" b="1" i="0" u="none" strike="noStrike" baseline="0" dirty="0">
                <a:latin typeface="Cambria" panose="02040503050406030204" pitchFamily="18" charset="0"/>
                <a:ea typeface="Cambria" panose="02040503050406030204" pitchFamily="18" charset="0"/>
              </a:rPr>
              <a:t>-based:</a:t>
            </a:r>
            <a:r>
              <a:rPr lang="en-US" sz="2000" b="0" i="0" u="none" strike="noStrike" baseline="0" dirty="0">
                <a:latin typeface="Cambria" panose="02040503050406030204" pitchFamily="18" charset="0"/>
                <a:ea typeface="Cambria" panose="02040503050406030204" pitchFamily="18" charset="0"/>
              </a:rPr>
              <a:t> These use no explicit representation of the environment at all. They rely on sensor systems to observe the environment. Vector field histogram and the dynamic window approach are two algorithms that work well with 3-D and laser scanner sensors to avoid collisions.</a:t>
            </a: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E5F0A0E7-0229-4B14-AA38-1BB942951986}"/>
              </a:ext>
            </a:extLst>
          </p:cNvPr>
          <p:cNvSpPr>
            <a:spLocks noGrp="1"/>
          </p:cNvSpPr>
          <p:nvPr>
            <p:ph type="sldNum" sz="quarter" idx="12"/>
          </p:nvPr>
        </p:nvSpPr>
        <p:spPr/>
        <p:txBody>
          <a:bodyPr/>
          <a:lstStyle/>
          <a:p>
            <a:fld id="{D7B90F46-B5AA-4566-8FC6-868BBC0920EF}" type="slidenum">
              <a:rPr lang="en-IN" smtClean="0"/>
              <a:t>47</a:t>
            </a:fld>
            <a:endParaRPr lang="en-IN"/>
          </a:p>
        </p:txBody>
      </p:sp>
    </p:spTree>
    <p:extLst>
      <p:ext uri="{BB962C8B-B14F-4D97-AF65-F5344CB8AC3E}">
        <p14:creationId xmlns:p14="http://schemas.microsoft.com/office/powerpoint/2010/main" val="3330057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02135-385D-49E7-A8BA-C450CC452AA2}"/>
              </a:ext>
            </a:extLst>
          </p:cNvPr>
          <p:cNvSpPr>
            <a:spLocks noGrp="1"/>
          </p:cNvSpPr>
          <p:nvPr>
            <p:ph idx="1"/>
          </p:nvPr>
        </p:nvSpPr>
        <p:spPr>
          <a:xfrm>
            <a:off x="838200" y="796179"/>
            <a:ext cx="10515600" cy="5265641"/>
          </a:xfrm>
        </p:spPr>
        <p:txBody>
          <a:bodyPr>
            <a:normAutofit/>
          </a:bodyPr>
          <a:lstStyle/>
          <a:p>
            <a:pPr algn="just">
              <a:lnSpc>
                <a:spcPct val="100000"/>
              </a:lnSpc>
            </a:pPr>
            <a:r>
              <a:rPr lang="en-IN" sz="2000" b="1" i="0" u="none" strike="noStrike" baseline="0" dirty="0">
                <a:latin typeface="Cambria" panose="02040503050406030204" pitchFamily="18" charset="0"/>
                <a:ea typeface="Cambria" panose="02040503050406030204" pitchFamily="18" charset="0"/>
              </a:rPr>
              <a:t>Bug algorithm: </a:t>
            </a:r>
            <a:r>
              <a:rPr lang="en-US" sz="2000" b="0" i="0" u="none" strike="noStrike" baseline="0" dirty="0">
                <a:latin typeface="Cambria" panose="02040503050406030204" pitchFamily="18" charset="0"/>
                <a:ea typeface="Cambria" panose="02040503050406030204" pitchFamily="18" charset="0"/>
              </a:rPr>
              <a:t>In the bug algorithm, the main concept is to track the contour of the obstacles found in the robot’s path and circumnavigate it. There are a number of modifications and adaptations of the bug algorithm. One of the principal weaknesses of these kind of algorithms is that the robot’s behavior at each time is usually a  function which only considers its most </a:t>
            </a:r>
            <a:r>
              <a:rPr lang="en-IN" sz="2000" b="0" i="0" u="none" strike="noStrike" baseline="0" dirty="0">
                <a:latin typeface="Cambria" panose="02040503050406030204" pitchFamily="18" charset="0"/>
                <a:ea typeface="Cambria" panose="02040503050406030204" pitchFamily="18" charset="0"/>
              </a:rPr>
              <a:t>recent sensor readings.</a:t>
            </a:r>
          </a:p>
          <a:p>
            <a:pPr algn="just">
              <a:lnSpc>
                <a:spcPct val="100000"/>
              </a:lnSpc>
            </a:pPr>
            <a:r>
              <a:rPr lang="en-US" sz="2000" b="1" i="0" u="none" strike="noStrike" baseline="0" dirty="0">
                <a:latin typeface="Cambria" panose="02040503050406030204" pitchFamily="18" charset="0"/>
                <a:ea typeface="Cambria" panose="02040503050406030204" pitchFamily="18" charset="0"/>
              </a:rPr>
              <a:t>Vector field histogram: </a:t>
            </a:r>
            <a:r>
              <a:rPr lang="en-US" sz="2000" b="0" i="0" u="none" strike="noStrike" baseline="0" dirty="0">
                <a:latin typeface="Cambria" panose="02040503050406030204" pitchFamily="18" charset="0"/>
                <a:ea typeface="Cambria" panose="02040503050406030204" pitchFamily="18" charset="0"/>
              </a:rPr>
              <a:t>This technique uses a 2-D histogram grid to model the environment, which is  simplified to one dimension, the “polar histogram” built around the robot’s position at a certain instant. The sectors introduced in the polar histogram display the “polar obstacle density.” The guidance of the robot is monitored by selecting the sector with the smallest number of obstacles. The map modeled by the histogram grid is continuously renewed using the robot’s sensors with data related to the distance between the </a:t>
            </a:r>
            <a:r>
              <a:rPr lang="en-IN" sz="2000" b="0" i="0" u="none" strike="noStrike" baseline="0" dirty="0">
                <a:latin typeface="Cambria" panose="02040503050406030204" pitchFamily="18" charset="0"/>
                <a:ea typeface="Cambria" panose="02040503050406030204" pitchFamily="18" charset="0"/>
              </a:rPr>
              <a:t>robot and obstacles.</a:t>
            </a:r>
          </a:p>
          <a:p>
            <a:pPr algn="just">
              <a:lnSpc>
                <a:spcPct val="100000"/>
              </a:lnSpc>
            </a:pPr>
            <a:r>
              <a:rPr lang="en-US" sz="2000" b="1" i="0" u="none" strike="noStrike" baseline="0" dirty="0">
                <a:latin typeface="Cambria" panose="02040503050406030204" pitchFamily="18" charset="0"/>
                <a:ea typeface="Cambria" panose="02040503050406030204" pitchFamily="18" charset="0"/>
              </a:rPr>
              <a:t>Potential field methods:</a:t>
            </a:r>
            <a:r>
              <a:rPr lang="en-US" sz="2000" b="0" i="0" u="none" strike="noStrike" baseline="0" dirty="0">
                <a:latin typeface="Cambria" panose="02040503050406030204" pitchFamily="18" charset="0"/>
                <a:ea typeface="Cambria" panose="02040503050406030204" pitchFamily="18" charset="0"/>
              </a:rPr>
              <a:t> The mobile robot is considered as a particle that submerged in a potential field created by the target and by the obstacles alleged in the work environment. The target creates an attractive potential, while each obstacle creates a repulsive potential. The robot motion is interpreted as the motion of a particle in a gradient vector field created by positive and negative electric particles.</a:t>
            </a:r>
            <a:endParaRPr lang="en-IN" sz="2000"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24F6041A-7B7F-4F1E-B4C5-6DF30CA7947E}"/>
              </a:ext>
            </a:extLst>
          </p:cNvPr>
          <p:cNvSpPr>
            <a:spLocks noGrp="1"/>
          </p:cNvSpPr>
          <p:nvPr>
            <p:ph type="sldNum" sz="quarter" idx="12"/>
          </p:nvPr>
        </p:nvSpPr>
        <p:spPr/>
        <p:txBody>
          <a:bodyPr/>
          <a:lstStyle/>
          <a:p>
            <a:fld id="{D7B90F46-B5AA-4566-8FC6-868BBC0920EF}" type="slidenum">
              <a:rPr lang="en-IN" smtClean="0"/>
              <a:t>48</a:t>
            </a:fld>
            <a:endParaRPr lang="en-IN"/>
          </a:p>
        </p:txBody>
      </p:sp>
    </p:spTree>
    <p:extLst>
      <p:ext uri="{BB962C8B-B14F-4D97-AF65-F5344CB8AC3E}">
        <p14:creationId xmlns:p14="http://schemas.microsoft.com/office/powerpoint/2010/main" val="1959082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CA0D-B327-48D8-9B5F-30FB40C6756E}"/>
              </a:ext>
            </a:extLst>
          </p:cNvPr>
          <p:cNvSpPr>
            <a:spLocks noGrp="1"/>
          </p:cNvSpPr>
          <p:nvPr>
            <p:ph type="title"/>
          </p:nvPr>
        </p:nvSpPr>
        <p:spPr/>
        <p:txBody>
          <a:bodyPr/>
          <a:lstStyle/>
          <a:p>
            <a:r>
              <a:rPr lang="en-IN" dirty="0"/>
              <a:t>Industrial Application of AMRs</a:t>
            </a:r>
          </a:p>
        </p:txBody>
      </p:sp>
      <p:sp>
        <p:nvSpPr>
          <p:cNvPr id="3" name="Content Placeholder 2">
            <a:extLst>
              <a:ext uri="{FF2B5EF4-FFF2-40B4-BE49-F238E27FC236}">
                <a16:creationId xmlns:a16="http://schemas.microsoft.com/office/drawing/2014/main" id="{A9039F25-99DE-4EDE-8674-9C73EA440D85}"/>
              </a:ext>
            </a:extLst>
          </p:cNvPr>
          <p:cNvSpPr>
            <a:spLocks noGrp="1"/>
          </p:cNvSpPr>
          <p:nvPr>
            <p:ph idx="1"/>
          </p:nvPr>
        </p:nvSpPr>
        <p:spPr/>
        <p:txBody>
          <a:bodyPr>
            <a:normAutofit/>
          </a:bodyPr>
          <a:lstStyle/>
          <a:p>
            <a:pPr algn="just">
              <a:lnSpc>
                <a:spcPct val="100000"/>
              </a:lnSpc>
            </a:pPr>
            <a:r>
              <a:rPr lang="en-IN" sz="2000" b="1" i="0" dirty="0">
                <a:solidFill>
                  <a:schemeClr val="tx1">
                    <a:lumMod val="95000"/>
                    <a:lumOff val="5000"/>
                  </a:schemeClr>
                </a:solidFill>
                <a:effectLst/>
                <a:latin typeface="Cambria" panose="02040503050406030204" pitchFamily="18" charset="0"/>
                <a:ea typeface="Cambria" panose="02040503050406030204" pitchFamily="18" charset="0"/>
              </a:rPr>
              <a:t>Manufacturing, Warehousing, and Logistics:</a:t>
            </a:r>
            <a:r>
              <a:rPr lang="en-IN" sz="2000" b="0" i="0" dirty="0">
                <a:solidFill>
                  <a:schemeClr val="tx1">
                    <a:lumMod val="95000"/>
                    <a:lumOff val="5000"/>
                  </a:schemeClr>
                </a:solidFill>
                <a:effectLst/>
                <a:latin typeface="Cambria" panose="02040503050406030204" pitchFamily="18" charset="0"/>
                <a:ea typeface="Cambria" panose="02040503050406030204" pitchFamily="18" charset="0"/>
              </a:rPr>
              <a:t> </a:t>
            </a:r>
            <a:r>
              <a:rPr lang="en-US" sz="2000" b="0" i="0" dirty="0">
                <a:solidFill>
                  <a:schemeClr val="tx1">
                    <a:lumMod val="95000"/>
                    <a:lumOff val="5000"/>
                  </a:schemeClr>
                </a:solidFill>
                <a:effectLst/>
                <a:latin typeface="Cambria" panose="02040503050406030204" pitchFamily="18" charset="0"/>
                <a:ea typeface="Cambria" panose="02040503050406030204" pitchFamily="18" charset="0"/>
              </a:rPr>
              <a:t>Autonomous mobile robots are quickly becoming a valuable part of manufacturing, warehouses, and logistics businesses because of their versatility and ease of integration into existing infrastructures. They can be used to perform heavy- and light-duty tasks, deliver items to human employees, and carry out safety and security checks.</a:t>
            </a:r>
          </a:p>
          <a:p>
            <a:pPr algn="just">
              <a:lnSpc>
                <a:spcPct val="100000"/>
              </a:lnSpc>
            </a:pPr>
            <a:r>
              <a:rPr lang="en-IN" sz="2000" b="1" i="0" dirty="0">
                <a:solidFill>
                  <a:schemeClr val="tx1">
                    <a:lumMod val="95000"/>
                    <a:lumOff val="5000"/>
                  </a:schemeClr>
                </a:solidFill>
                <a:effectLst/>
                <a:latin typeface="Cambria" panose="02040503050406030204" pitchFamily="18" charset="0"/>
                <a:ea typeface="Cambria" panose="02040503050406030204" pitchFamily="18" charset="0"/>
              </a:rPr>
              <a:t>Healthcare:</a:t>
            </a:r>
            <a:r>
              <a:rPr lang="en-IN" sz="2000" b="0" i="0" dirty="0">
                <a:solidFill>
                  <a:schemeClr val="tx1">
                    <a:lumMod val="95000"/>
                    <a:lumOff val="5000"/>
                  </a:schemeClr>
                </a:solidFill>
                <a:effectLst/>
                <a:latin typeface="Cambria" panose="02040503050406030204" pitchFamily="18" charset="0"/>
                <a:ea typeface="Cambria" panose="02040503050406030204" pitchFamily="18" charset="0"/>
              </a:rPr>
              <a:t> </a:t>
            </a:r>
            <a:r>
              <a:rPr lang="en-US" sz="2000" dirty="0">
                <a:solidFill>
                  <a:schemeClr val="tx1">
                    <a:lumMod val="95000"/>
                    <a:lumOff val="5000"/>
                  </a:schemeClr>
                </a:solidFill>
                <a:latin typeface="Cambria" panose="02040503050406030204" pitchFamily="18" charset="0"/>
                <a:ea typeface="Cambria" panose="02040503050406030204" pitchFamily="18" charset="0"/>
              </a:rPr>
              <a:t>Healthcare providers rely on AMRs</a:t>
            </a:r>
            <a:r>
              <a:rPr lang="en-US" sz="2000" b="0" i="0" dirty="0">
                <a:solidFill>
                  <a:schemeClr val="tx1">
                    <a:lumMod val="95000"/>
                    <a:lumOff val="5000"/>
                  </a:schemeClr>
                </a:solidFill>
                <a:effectLst/>
                <a:latin typeface="Cambria" panose="02040503050406030204" pitchFamily="18" charset="0"/>
                <a:ea typeface="Cambria" panose="02040503050406030204" pitchFamily="18" charset="0"/>
              </a:rPr>
              <a:t> for critical needs such as disinfection, telepresence, and delivery of medication and medical supplies, creating safe environments for all while freeing up staff to spend more time with patients.</a:t>
            </a:r>
            <a:endParaRPr lang="en-IN" sz="2000" b="0" i="0" dirty="0">
              <a:solidFill>
                <a:schemeClr val="tx1">
                  <a:lumMod val="95000"/>
                  <a:lumOff val="5000"/>
                </a:schemeClr>
              </a:solidFill>
              <a:effectLst/>
              <a:latin typeface="Cambria" panose="02040503050406030204" pitchFamily="18" charset="0"/>
              <a:ea typeface="Cambria" panose="02040503050406030204" pitchFamily="18" charset="0"/>
            </a:endParaRPr>
          </a:p>
          <a:p>
            <a:pPr algn="l">
              <a:lnSpc>
                <a:spcPct val="100000"/>
              </a:lnSpc>
            </a:pPr>
            <a:r>
              <a:rPr lang="en-US" sz="2000" b="1" i="0" dirty="0">
                <a:solidFill>
                  <a:schemeClr val="tx1">
                    <a:lumMod val="95000"/>
                    <a:lumOff val="5000"/>
                  </a:schemeClr>
                </a:solidFill>
                <a:effectLst/>
                <a:latin typeface="Cambria" panose="02040503050406030204" pitchFamily="18" charset="0"/>
                <a:ea typeface="Cambria" panose="02040503050406030204" pitchFamily="18" charset="0"/>
              </a:rPr>
              <a:t>Retail, Banking, and Hospitality: </a:t>
            </a:r>
            <a:r>
              <a:rPr lang="en-US" sz="2000" b="0" i="0" dirty="0">
                <a:solidFill>
                  <a:schemeClr val="tx1">
                    <a:lumMod val="95000"/>
                    <a:lumOff val="5000"/>
                  </a:schemeClr>
                </a:solidFill>
                <a:effectLst/>
                <a:latin typeface="Cambria" panose="02040503050406030204" pitchFamily="18" charset="0"/>
                <a:ea typeface="Cambria" panose="02040503050406030204" pitchFamily="18" charset="0"/>
              </a:rPr>
              <a:t>Retailers, banks, and hospitality companies are using AMRs to streamline and enhance the customer experience—from customer service to inventory automation, room service, luggage assistance, and way finding.</a:t>
            </a:r>
          </a:p>
          <a:p>
            <a:pPr algn="just">
              <a:lnSpc>
                <a:spcPct val="100000"/>
              </a:lnSpc>
            </a:pPr>
            <a:endParaRPr lang="en-IN" sz="2000" dirty="0">
              <a:solidFill>
                <a:schemeClr val="tx1">
                  <a:lumMod val="95000"/>
                  <a:lumOff val="5000"/>
                </a:schemeClr>
              </a:solidFill>
              <a:latin typeface="Cambria" panose="02040503050406030204" pitchFamily="18" charset="0"/>
              <a:ea typeface="Cambria" panose="02040503050406030204" pitchFamily="18" charset="0"/>
            </a:endParaRPr>
          </a:p>
          <a:p>
            <a:pPr algn="just">
              <a:lnSpc>
                <a:spcPct val="100000"/>
              </a:lnSpc>
            </a:pPr>
            <a:endParaRPr lang="en-IN" sz="20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28CF8D9A-5B5B-4352-8FF8-A18577F2AD66}"/>
              </a:ext>
            </a:extLst>
          </p:cNvPr>
          <p:cNvSpPr>
            <a:spLocks noGrp="1"/>
          </p:cNvSpPr>
          <p:nvPr>
            <p:ph type="sldNum" sz="quarter" idx="12"/>
          </p:nvPr>
        </p:nvSpPr>
        <p:spPr/>
        <p:txBody>
          <a:bodyPr/>
          <a:lstStyle/>
          <a:p>
            <a:fld id="{D7B90F46-B5AA-4566-8FC6-868BBC0920EF}" type="slidenum">
              <a:rPr lang="en-IN" smtClean="0"/>
              <a:t>49</a:t>
            </a:fld>
            <a:endParaRPr lang="en-IN"/>
          </a:p>
        </p:txBody>
      </p:sp>
    </p:spTree>
    <p:extLst>
      <p:ext uri="{BB962C8B-B14F-4D97-AF65-F5344CB8AC3E}">
        <p14:creationId xmlns:p14="http://schemas.microsoft.com/office/powerpoint/2010/main" val="1459593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FC69-F24A-48D4-B510-45FDB0333867}"/>
              </a:ext>
            </a:extLst>
          </p:cNvPr>
          <p:cNvSpPr>
            <a:spLocks noGrp="1"/>
          </p:cNvSpPr>
          <p:nvPr>
            <p:ph type="title"/>
          </p:nvPr>
        </p:nvSpPr>
        <p:spPr/>
        <p:txBody>
          <a:bodyPr/>
          <a:lstStyle/>
          <a:p>
            <a:r>
              <a:rPr lang="en-IN" dirty="0"/>
              <a:t>Mobile Robot Control Block</a:t>
            </a:r>
          </a:p>
        </p:txBody>
      </p:sp>
      <p:pic>
        <p:nvPicPr>
          <p:cNvPr id="5" name="Content Placeholder 4">
            <a:extLst>
              <a:ext uri="{FF2B5EF4-FFF2-40B4-BE49-F238E27FC236}">
                <a16:creationId xmlns:a16="http://schemas.microsoft.com/office/drawing/2014/main" id="{C7D81504-1529-4D86-A941-68064C1F190B}"/>
              </a:ext>
            </a:extLst>
          </p:cNvPr>
          <p:cNvPicPr>
            <a:picLocks noGrp="1" noChangeAspect="1"/>
          </p:cNvPicPr>
          <p:nvPr>
            <p:ph idx="1"/>
          </p:nvPr>
        </p:nvPicPr>
        <p:blipFill rotWithShape="1">
          <a:blip r:embed="rId2"/>
          <a:srcRect l="14619" t="23875" r="37858" b="13512"/>
          <a:stretch/>
        </p:blipFill>
        <p:spPr>
          <a:xfrm>
            <a:off x="2555032" y="1399248"/>
            <a:ext cx="7081935" cy="5248542"/>
          </a:xfrm>
        </p:spPr>
      </p:pic>
      <p:sp>
        <p:nvSpPr>
          <p:cNvPr id="3" name="Slide Number Placeholder 2">
            <a:extLst>
              <a:ext uri="{FF2B5EF4-FFF2-40B4-BE49-F238E27FC236}">
                <a16:creationId xmlns:a16="http://schemas.microsoft.com/office/drawing/2014/main" id="{071DADF8-150B-4D63-98AC-19841FC78653}"/>
              </a:ext>
            </a:extLst>
          </p:cNvPr>
          <p:cNvSpPr>
            <a:spLocks noGrp="1"/>
          </p:cNvSpPr>
          <p:nvPr>
            <p:ph type="sldNum" sz="quarter" idx="12"/>
          </p:nvPr>
        </p:nvSpPr>
        <p:spPr/>
        <p:txBody>
          <a:bodyPr/>
          <a:lstStyle/>
          <a:p>
            <a:fld id="{D7B90F46-B5AA-4566-8FC6-868BBC0920EF}" type="slidenum">
              <a:rPr lang="en-IN" smtClean="0"/>
              <a:t>5</a:t>
            </a:fld>
            <a:endParaRPr lang="en-IN"/>
          </a:p>
        </p:txBody>
      </p:sp>
    </p:spTree>
    <p:extLst>
      <p:ext uri="{BB962C8B-B14F-4D97-AF65-F5344CB8AC3E}">
        <p14:creationId xmlns:p14="http://schemas.microsoft.com/office/powerpoint/2010/main" val="3750292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C244-4EF3-49FA-98F8-11AB63ADB39B}"/>
              </a:ext>
            </a:extLst>
          </p:cNvPr>
          <p:cNvSpPr>
            <a:spLocks noGrp="1"/>
          </p:cNvSpPr>
          <p:nvPr>
            <p:ph type="title"/>
          </p:nvPr>
        </p:nvSpPr>
        <p:spPr/>
        <p:txBody>
          <a:bodyPr/>
          <a:lstStyle/>
          <a:p>
            <a:r>
              <a:rPr lang="en-IN" dirty="0"/>
              <a:t>Industrial Application of AMRs</a:t>
            </a:r>
          </a:p>
        </p:txBody>
      </p:sp>
      <p:sp>
        <p:nvSpPr>
          <p:cNvPr id="3" name="Content Placeholder 2">
            <a:extLst>
              <a:ext uri="{FF2B5EF4-FFF2-40B4-BE49-F238E27FC236}">
                <a16:creationId xmlns:a16="http://schemas.microsoft.com/office/drawing/2014/main" id="{DB3034DB-2454-491E-8007-73E30991D9FB}"/>
              </a:ext>
            </a:extLst>
          </p:cNvPr>
          <p:cNvSpPr>
            <a:spLocks noGrp="1"/>
          </p:cNvSpPr>
          <p:nvPr>
            <p:ph idx="1"/>
          </p:nvPr>
        </p:nvSpPr>
        <p:spPr/>
        <p:txBody>
          <a:bodyPr>
            <a:normAutofit/>
          </a:bodyPr>
          <a:lstStyle/>
          <a:p>
            <a:pPr algn="just">
              <a:lnSpc>
                <a:spcPct val="100000"/>
              </a:lnSpc>
            </a:pPr>
            <a:r>
              <a:rPr lang="en-US" sz="2000" b="1" i="0" dirty="0">
                <a:solidFill>
                  <a:schemeClr val="tx1">
                    <a:lumMod val="95000"/>
                    <a:lumOff val="5000"/>
                  </a:schemeClr>
                </a:solidFill>
                <a:effectLst/>
                <a:latin typeface="Cambria" panose="02040503050406030204" pitchFamily="18" charset="0"/>
                <a:ea typeface="Cambria" panose="02040503050406030204" pitchFamily="18" charset="0"/>
              </a:rPr>
              <a:t>Smart Cities and Public Sector</a:t>
            </a:r>
            <a:r>
              <a:rPr lang="en-IN" sz="2000" b="1" i="0" dirty="0">
                <a:solidFill>
                  <a:schemeClr val="tx1">
                    <a:lumMod val="95000"/>
                    <a:lumOff val="5000"/>
                  </a:schemeClr>
                </a:solidFill>
                <a:effectLst/>
                <a:latin typeface="Cambria" panose="02040503050406030204" pitchFamily="18" charset="0"/>
                <a:ea typeface="Cambria" panose="02040503050406030204" pitchFamily="18" charset="0"/>
              </a:rPr>
              <a:t>: </a:t>
            </a:r>
            <a:r>
              <a:rPr lang="en-US" sz="2000" b="0" i="0" dirty="0">
                <a:solidFill>
                  <a:schemeClr val="tx1">
                    <a:lumMod val="95000"/>
                    <a:lumOff val="5000"/>
                  </a:schemeClr>
                </a:solidFill>
                <a:effectLst/>
                <a:latin typeface="Cambria" panose="02040503050406030204" pitchFamily="18" charset="0"/>
                <a:ea typeface="Cambria" panose="02040503050406030204" pitchFamily="18" charset="0"/>
              </a:rPr>
              <a:t>Innovative cities and government agencies across the globe are taking advantage of all AMRs have to offer. </a:t>
            </a:r>
            <a:r>
              <a:rPr lang="en-US" sz="2000" dirty="0">
                <a:solidFill>
                  <a:schemeClr val="tx1">
                    <a:lumMod val="95000"/>
                    <a:lumOff val="5000"/>
                  </a:schemeClr>
                </a:solidFill>
                <a:latin typeface="Cambria" panose="02040503050406030204" pitchFamily="18" charset="0"/>
                <a:ea typeface="Cambria" panose="02040503050406030204" pitchFamily="18" charset="0"/>
              </a:rPr>
              <a:t>Smart cities</a:t>
            </a:r>
            <a:r>
              <a:rPr lang="en-US" sz="2000" b="0" i="0" dirty="0">
                <a:solidFill>
                  <a:schemeClr val="tx1">
                    <a:lumMod val="95000"/>
                    <a:lumOff val="5000"/>
                  </a:schemeClr>
                </a:solidFill>
                <a:effectLst/>
                <a:latin typeface="Cambria" panose="02040503050406030204" pitchFamily="18" charset="0"/>
                <a:ea typeface="Cambria" panose="02040503050406030204" pitchFamily="18" charset="0"/>
              </a:rPr>
              <a:t> are leveraging them to improve residential services, such as trash removal or public transportation, and public agencies are using AMRs for safety and security, search and rescue missions, and space exploration.</a:t>
            </a:r>
          </a:p>
          <a:p>
            <a:pPr algn="just">
              <a:lnSpc>
                <a:spcPct val="100000"/>
              </a:lnSpc>
            </a:pPr>
            <a:r>
              <a:rPr lang="en-IN" sz="2000" b="1" i="0" dirty="0">
                <a:solidFill>
                  <a:srgbClr val="262626"/>
                </a:solidFill>
                <a:effectLst/>
                <a:latin typeface="Cambria" panose="02040503050406030204" pitchFamily="18" charset="0"/>
                <a:ea typeface="Cambria" panose="02040503050406030204" pitchFamily="18" charset="0"/>
              </a:rPr>
              <a:t>Agriculture</a:t>
            </a:r>
            <a:r>
              <a:rPr lang="en-US" sz="2000" dirty="0">
                <a:solidFill>
                  <a:schemeClr val="tx1">
                    <a:lumMod val="95000"/>
                    <a:lumOff val="5000"/>
                  </a:schemeClr>
                </a:solidFill>
                <a:latin typeface="Cambria" panose="02040503050406030204" pitchFamily="18" charset="0"/>
                <a:ea typeface="Cambria" panose="02040503050406030204" pitchFamily="18" charset="0"/>
              </a:rPr>
              <a:t>: </a:t>
            </a:r>
            <a:r>
              <a:rPr lang="en-US" sz="2000" dirty="0">
                <a:solidFill>
                  <a:srgbClr val="262626"/>
                </a:solidFill>
                <a:latin typeface="Cambria" panose="02040503050406030204" pitchFamily="18" charset="0"/>
                <a:ea typeface="Cambria" panose="02040503050406030204" pitchFamily="18" charset="0"/>
              </a:rPr>
              <a:t>A</a:t>
            </a:r>
            <a:r>
              <a:rPr lang="en-US" sz="2000" b="0" i="0" dirty="0">
                <a:solidFill>
                  <a:srgbClr val="262626"/>
                </a:solidFill>
                <a:effectLst/>
                <a:latin typeface="Cambria" panose="02040503050406030204" pitchFamily="18" charset="0"/>
                <a:ea typeface="Cambria" panose="02040503050406030204" pitchFamily="18" charset="0"/>
              </a:rPr>
              <a:t>gricultural companies are seeking the help of AMRs to overcome significant labor shortages, boost productivity, and improve yields.</a:t>
            </a:r>
            <a:endParaRPr lang="en-IN" sz="2000" b="0" i="0" dirty="0">
              <a:solidFill>
                <a:srgbClr val="262626"/>
              </a:solidFill>
              <a:effectLst/>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EEAD26E2-021D-4266-8632-BB7434EF20A4}"/>
              </a:ext>
            </a:extLst>
          </p:cNvPr>
          <p:cNvSpPr>
            <a:spLocks noGrp="1"/>
          </p:cNvSpPr>
          <p:nvPr>
            <p:ph type="sldNum" sz="quarter" idx="12"/>
          </p:nvPr>
        </p:nvSpPr>
        <p:spPr/>
        <p:txBody>
          <a:bodyPr/>
          <a:lstStyle/>
          <a:p>
            <a:fld id="{D7B90F46-B5AA-4566-8FC6-868BBC0920EF}" type="slidenum">
              <a:rPr lang="en-IN" smtClean="0"/>
              <a:t>50</a:t>
            </a:fld>
            <a:endParaRPr lang="en-IN"/>
          </a:p>
        </p:txBody>
      </p:sp>
    </p:spTree>
    <p:extLst>
      <p:ext uri="{BB962C8B-B14F-4D97-AF65-F5344CB8AC3E}">
        <p14:creationId xmlns:p14="http://schemas.microsoft.com/office/powerpoint/2010/main" val="1379601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CF1AFC-BF17-4D8F-BCA2-F47F00DC5967}"/>
              </a:ext>
            </a:extLst>
          </p:cNvPr>
          <p:cNvSpPr>
            <a:spLocks noGrp="1"/>
          </p:cNvSpPr>
          <p:nvPr>
            <p:ph type="title"/>
          </p:nvPr>
        </p:nvSpPr>
        <p:spPr>
          <a:xfrm>
            <a:off x="838200" y="2962423"/>
            <a:ext cx="10515600" cy="933155"/>
          </a:xfrm>
        </p:spPr>
        <p:txBody>
          <a:bodyPr/>
          <a:lstStyle/>
          <a:p>
            <a:pPr algn="ctr"/>
            <a:r>
              <a:rPr lang="en-US" dirty="0"/>
              <a:t>MARKET STUDY ON AMRs</a:t>
            </a:r>
            <a:endParaRPr lang="en-IN" dirty="0"/>
          </a:p>
        </p:txBody>
      </p:sp>
      <p:sp>
        <p:nvSpPr>
          <p:cNvPr id="4" name="Slide Number Placeholder 3">
            <a:extLst>
              <a:ext uri="{FF2B5EF4-FFF2-40B4-BE49-F238E27FC236}">
                <a16:creationId xmlns:a16="http://schemas.microsoft.com/office/drawing/2014/main" id="{082B1DCD-3A4A-4C43-B35B-61CF369BB48B}"/>
              </a:ext>
            </a:extLst>
          </p:cNvPr>
          <p:cNvSpPr>
            <a:spLocks noGrp="1"/>
          </p:cNvSpPr>
          <p:nvPr>
            <p:ph type="sldNum" sz="quarter" idx="12"/>
          </p:nvPr>
        </p:nvSpPr>
        <p:spPr/>
        <p:txBody>
          <a:bodyPr/>
          <a:lstStyle/>
          <a:p>
            <a:fld id="{D7B90F46-B5AA-4566-8FC6-868BBC0920EF}" type="slidenum">
              <a:rPr lang="en-IN" smtClean="0"/>
              <a:t>51</a:t>
            </a:fld>
            <a:endParaRPr lang="en-IN"/>
          </a:p>
        </p:txBody>
      </p:sp>
    </p:spTree>
    <p:extLst>
      <p:ext uri="{BB962C8B-B14F-4D97-AF65-F5344CB8AC3E}">
        <p14:creationId xmlns:p14="http://schemas.microsoft.com/office/powerpoint/2010/main" val="3768832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54E102-5883-4A82-8A62-37114BBD2C63}"/>
              </a:ext>
            </a:extLst>
          </p:cNvPr>
          <p:cNvSpPr>
            <a:spLocks noGrp="1"/>
          </p:cNvSpPr>
          <p:nvPr>
            <p:ph type="title"/>
          </p:nvPr>
        </p:nvSpPr>
        <p:spPr/>
        <p:txBody>
          <a:bodyPr/>
          <a:lstStyle/>
          <a:p>
            <a:r>
              <a:rPr lang="en-US" dirty="0"/>
              <a:t>Robotnik – RB 1 Base Mobile Robot</a:t>
            </a:r>
            <a:endParaRPr lang="en-IN" dirty="0"/>
          </a:p>
        </p:txBody>
      </p:sp>
      <p:graphicFrame>
        <p:nvGraphicFramePr>
          <p:cNvPr id="8" name="Table 8">
            <a:extLst>
              <a:ext uri="{FF2B5EF4-FFF2-40B4-BE49-F238E27FC236}">
                <a16:creationId xmlns:a16="http://schemas.microsoft.com/office/drawing/2014/main" id="{D026F3B5-FD71-4DA4-B1CA-F06436E278B5}"/>
              </a:ext>
            </a:extLst>
          </p:cNvPr>
          <p:cNvGraphicFramePr>
            <a:graphicFrameLocks noGrp="1"/>
          </p:cNvGraphicFramePr>
          <p:nvPr>
            <p:ph idx="1"/>
            <p:extLst>
              <p:ext uri="{D42A27DB-BD31-4B8C-83A1-F6EECF244321}">
                <p14:modId xmlns:p14="http://schemas.microsoft.com/office/powerpoint/2010/main" val="2732800101"/>
              </p:ext>
            </p:extLst>
          </p:nvPr>
        </p:nvGraphicFramePr>
        <p:xfrm>
          <a:off x="838200" y="1825625"/>
          <a:ext cx="6486332" cy="4940856"/>
        </p:xfrm>
        <a:graphic>
          <a:graphicData uri="http://schemas.openxmlformats.org/drawingml/2006/table">
            <a:tbl>
              <a:tblPr firstRow="1" bandRow="1">
                <a:tableStyleId>{2D5ABB26-0587-4C30-8999-92F81FD0307C}</a:tableStyleId>
              </a:tblPr>
              <a:tblGrid>
                <a:gridCol w="3243166">
                  <a:extLst>
                    <a:ext uri="{9D8B030D-6E8A-4147-A177-3AD203B41FA5}">
                      <a16:colId xmlns:a16="http://schemas.microsoft.com/office/drawing/2014/main" val="2391731331"/>
                    </a:ext>
                  </a:extLst>
                </a:gridCol>
                <a:gridCol w="3243166">
                  <a:extLst>
                    <a:ext uri="{9D8B030D-6E8A-4147-A177-3AD203B41FA5}">
                      <a16:colId xmlns:a16="http://schemas.microsoft.com/office/drawing/2014/main" val="2488373134"/>
                    </a:ext>
                  </a:extLst>
                </a:gridCol>
              </a:tblGrid>
              <a:tr h="617607">
                <a:tc>
                  <a:txBody>
                    <a:bodyPr/>
                    <a:lstStyle/>
                    <a:p>
                      <a:r>
                        <a:rPr lang="en-US" dirty="0"/>
                        <a:t>Weight</a:t>
                      </a:r>
                      <a:endParaRPr lang="en-IN" dirty="0"/>
                    </a:p>
                  </a:txBody>
                  <a:tcPr/>
                </a:tc>
                <a:tc>
                  <a:txBody>
                    <a:bodyPr/>
                    <a:lstStyle/>
                    <a:p>
                      <a:r>
                        <a:rPr lang="en-US" dirty="0"/>
                        <a:t>30Kg</a:t>
                      </a:r>
                      <a:endParaRPr lang="en-IN" dirty="0"/>
                    </a:p>
                  </a:txBody>
                  <a:tcPr/>
                </a:tc>
                <a:extLst>
                  <a:ext uri="{0D108BD9-81ED-4DB2-BD59-A6C34878D82A}">
                    <a16:rowId xmlns:a16="http://schemas.microsoft.com/office/drawing/2014/main" val="311080525"/>
                  </a:ext>
                </a:extLst>
              </a:tr>
              <a:tr h="617607">
                <a:tc>
                  <a:txBody>
                    <a:bodyPr/>
                    <a:lstStyle/>
                    <a:p>
                      <a:r>
                        <a:rPr lang="en-US" dirty="0"/>
                        <a:t>Payload</a:t>
                      </a:r>
                      <a:endParaRPr lang="en-IN" dirty="0"/>
                    </a:p>
                  </a:txBody>
                  <a:tcPr/>
                </a:tc>
                <a:tc>
                  <a:txBody>
                    <a:bodyPr/>
                    <a:lstStyle/>
                    <a:p>
                      <a:r>
                        <a:rPr lang="en-US" dirty="0"/>
                        <a:t>50Kg</a:t>
                      </a:r>
                      <a:endParaRPr lang="en-IN" dirty="0"/>
                    </a:p>
                  </a:txBody>
                  <a:tcPr/>
                </a:tc>
                <a:extLst>
                  <a:ext uri="{0D108BD9-81ED-4DB2-BD59-A6C34878D82A}">
                    <a16:rowId xmlns:a16="http://schemas.microsoft.com/office/drawing/2014/main" val="3870664561"/>
                  </a:ext>
                </a:extLst>
              </a:tr>
              <a:tr h="617607">
                <a:tc>
                  <a:txBody>
                    <a:bodyPr/>
                    <a:lstStyle/>
                    <a:p>
                      <a:r>
                        <a:rPr lang="en-US" dirty="0"/>
                        <a:t>Speed</a:t>
                      </a:r>
                      <a:endParaRPr lang="en-IN" dirty="0"/>
                    </a:p>
                  </a:txBody>
                  <a:tcPr/>
                </a:tc>
                <a:tc>
                  <a:txBody>
                    <a:bodyPr/>
                    <a:lstStyle/>
                    <a:p>
                      <a:r>
                        <a:rPr lang="en-US" dirty="0"/>
                        <a:t>1,5 m/s</a:t>
                      </a:r>
                      <a:endParaRPr lang="en-IN" dirty="0"/>
                    </a:p>
                  </a:txBody>
                  <a:tcPr/>
                </a:tc>
                <a:extLst>
                  <a:ext uri="{0D108BD9-81ED-4DB2-BD59-A6C34878D82A}">
                    <a16:rowId xmlns:a16="http://schemas.microsoft.com/office/drawing/2014/main" val="3860647419"/>
                  </a:ext>
                </a:extLst>
              </a:tr>
              <a:tr h="617607">
                <a:tc>
                  <a:txBody>
                    <a:bodyPr/>
                    <a:lstStyle/>
                    <a:p>
                      <a:r>
                        <a:rPr lang="en-US" dirty="0"/>
                        <a:t>Environment</a:t>
                      </a:r>
                      <a:endParaRPr lang="en-IN" dirty="0"/>
                    </a:p>
                  </a:txBody>
                  <a:tcPr/>
                </a:tc>
                <a:tc>
                  <a:txBody>
                    <a:bodyPr/>
                    <a:lstStyle/>
                    <a:p>
                      <a:r>
                        <a:rPr lang="en-US" dirty="0"/>
                        <a:t>Indoor</a:t>
                      </a:r>
                      <a:endParaRPr lang="en-IN" dirty="0"/>
                    </a:p>
                  </a:txBody>
                  <a:tcPr/>
                </a:tc>
                <a:extLst>
                  <a:ext uri="{0D108BD9-81ED-4DB2-BD59-A6C34878D82A}">
                    <a16:rowId xmlns:a16="http://schemas.microsoft.com/office/drawing/2014/main" val="3824339173"/>
                  </a:ext>
                </a:extLst>
              </a:tr>
              <a:tr h="617607">
                <a:tc>
                  <a:txBody>
                    <a:bodyPr/>
                    <a:lstStyle/>
                    <a:p>
                      <a:r>
                        <a:rPr lang="en-US" dirty="0"/>
                        <a:t>Traction motor</a:t>
                      </a:r>
                      <a:endParaRPr lang="en-IN" dirty="0"/>
                    </a:p>
                  </a:txBody>
                  <a:tcPr/>
                </a:tc>
                <a:tc>
                  <a:txBody>
                    <a:bodyPr/>
                    <a:lstStyle/>
                    <a:p>
                      <a:r>
                        <a:rPr lang="en-US" dirty="0"/>
                        <a:t>2 x 250 servomotors</a:t>
                      </a:r>
                      <a:endParaRPr lang="en-IN" dirty="0"/>
                    </a:p>
                  </a:txBody>
                  <a:tcPr/>
                </a:tc>
                <a:extLst>
                  <a:ext uri="{0D108BD9-81ED-4DB2-BD59-A6C34878D82A}">
                    <a16:rowId xmlns:a16="http://schemas.microsoft.com/office/drawing/2014/main" val="2923169399"/>
                  </a:ext>
                </a:extLst>
              </a:tr>
              <a:tr h="617607">
                <a:tc>
                  <a:txBody>
                    <a:bodyPr/>
                    <a:lstStyle/>
                    <a:p>
                      <a:r>
                        <a:rPr lang="en-US" dirty="0"/>
                        <a:t>Traction system</a:t>
                      </a:r>
                      <a:endParaRPr lang="en-IN" dirty="0"/>
                    </a:p>
                  </a:txBody>
                  <a:tcPr/>
                </a:tc>
                <a:tc>
                  <a:txBody>
                    <a:bodyPr/>
                    <a:lstStyle/>
                    <a:p>
                      <a:r>
                        <a:rPr lang="en-US" dirty="0"/>
                        <a:t>Differential drive</a:t>
                      </a:r>
                      <a:endParaRPr lang="en-IN" dirty="0"/>
                    </a:p>
                  </a:txBody>
                  <a:tcPr/>
                </a:tc>
                <a:extLst>
                  <a:ext uri="{0D108BD9-81ED-4DB2-BD59-A6C34878D82A}">
                    <a16:rowId xmlns:a16="http://schemas.microsoft.com/office/drawing/2014/main" val="3370301704"/>
                  </a:ext>
                </a:extLst>
              </a:tr>
              <a:tr h="617607">
                <a:tc>
                  <a:txBody>
                    <a:bodyPr/>
                    <a:lstStyle/>
                    <a:p>
                      <a:r>
                        <a:rPr lang="en-US" dirty="0"/>
                        <a:t>Controller</a:t>
                      </a:r>
                      <a:endParaRPr lang="en-IN" dirty="0"/>
                    </a:p>
                  </a:txBody>
                  <a:tcPr/>
                </a:tc>
                <a:tc>
                  <a:txBody>
                    <a:bodyPr/>
                    <a:lstStyle/>
                    <a:p>
                      <a:r>
                        <a:rPr lang="en-US" dirty="0"/>
                        <a:t>Open architecture ROS</a:t>
                      </a:r>
                    </a:p>
                  </a:txBody>
                  <a:tcPr/>
                </a:tc>
                <a:extLst>
                  <a:ext uri="{0D108BD9-81ED-4DB2-BD59-A6C34878D82A}">
                    <a16:rowId xmlns:a16="http://schemas.microsoft.com/office/drawing/2014/main" val="373875708"/>
                  </a:ext>
                </a:extLst>
              </a:tr>
              <a:tr h="617607">
                <a:tc>
                  <a:txBody>
                    <a:bodyPr/>
                    <a:lstStyle/>
                    <a:p>
                      <a:r>
                        <a:rPr lang="en-US" dirty="0"/>
                        <a:t>Application</a:t>
                      </a:r>
                      <a:endParaRPr lang="en-IN" dirty="0"/>
                    </a:p>
                  </a:txBody>
                  <a:tcPr/>
                </a:tc>
                <a:tc>
                  <a:txBody>
                    <a:bodyPr/>
                    <a:lstStyle/>
                    <a:p>
                      <a:r>
                        <a:rPr lang="en-US" dirty="0"/>
                        <a:t>Logistics, Indoor Transportation</a:t>
                      </a:r>
                    </a:p>
                  </a:txBody>
                  <a:tcPr/>
                </a:tc>
                <a:extLst>
                  <a:ext uri="{0D108BD9-81ED-4DB2-BD59-A6C34878D82A}">
                    <a16:rowId xmlns:a16="http://schemas.microsoft.com/office/drawing/2014/main" val="4044400779"/>
                  </a:ext>
                </a:extLst>
              </a:tr>
            </a:tbl>
          </a:graphicData>
        </a:graphic>
      </p:graphicFrame>
      <p:sp>
        <p:nvSpPr>
          <p:cNvPr id="4" name="Slide Number Placeholder 3">
            <a:extLst>
              <a:ext uri="{FF2B5EF4-FFF2-40B4-BE49-F238E27FC236}">
                <a16:creationId xmlns:a16="http://schemas.microsoft.com/office/drawing/2014/main" id="{ECC3CC6A-0F04-44FF-8C3C-5699DDAED74E}"/>
              </a:ext>
            </a:extLst>
          </p:cNvPr>
          <p:cNvSpPr>
            <a:spLocks noGrp="1"/>
          </p:cNvSpPr>
          <p:nvPr>
            <p:ph type="sldNum" sz="quarter" idx="12"/>
          </p:nvPr>
        </p:nvSpPr>
        <p:spPr/>
        <p:txBody>
          <a:bodyPr/>
          <a:lstStyle/>
          <a:p>
            <a:fld id="{D7B90F46-B5AA-4566-8FC6-868BBC0920EF}" type="slidenum">
              <a:rPr lang="en-IN" smtClean="0"/>
              <a:t>52</a:t>
            </a:fld>
            <a:endParaRPr lang="en-IN"/>
          </a:p>
        </p:txBody>
      </p:sp>
      <p:pic>
        <p:nvPicPr>
          <p:cNvPr id="12" name="Picture 11" descr="A close up of a camera&#10;&#10;Description automatically generated with low confidence">
            <a:extLst>
              <a:ext uri="{FF2B5EF4-FFF2-40B4-BE49-F238E27FC236}">
                <a16:creationId xmlns:a16="http://schemas.microsoft.com/office/drawing/2014/main" id="{812AC044-073B-45A4-B830-E226BD55A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3851" y="1882006"/>
            <a:ext cx="4259949" cy="3093988"/>
          </a:xfrm>
          <a:prstGeom prst="rect">
            <a:avLst/>
          </a:prstGeom>
        </p:spPr>
      </p:pic>
    </p:spTree>
    <p:extLst>
      <p:ext uri="{BB962C8B-B14F-4D97-AF65-F5344CB8AC3E}">
        <p14:creationId xmlns:p14="http://schemas.microsoft.com/office/powerpoint/2010/main" val="20964817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B6E-445C-4D45-BF31-B3053CB90ADB}"/>
              </a:ext>
            </a:extLst>
          </p:cNvPr>
          <p:cNvSpPr>
            <a:spLocks noGrp="1"/>
          </p:cNvSpPr>
          <p:nvPr>
            <p:ph type="title"/>
          </p:nvPr>
        </p:nvSpPr>
        <p:spPr/>
        <p:txBody>
          <a:bodyPr/>
          <a:lstStyle/>
          <a:p>
            <a:r>
              <a:rPr lang="en-US" dirty="0"/>
              <a:t>ABB – GoFa CRB 15000</a:t>
            </a:r>
            <a:endParaRPr lang="en-IN" dirty="0"/>
          </a:p>
        </p:txBody>
      </p:sp>
      <p:sp>
        <p:nvSpPr>
          <p:cNvPr id="4" name="Slide Number Placeholder 3">
            <a:extLst>
              <a:ext uri="{FF2B5EF4-FFF2-40B4-BE49-F238E27FC236}">
                <a16:creationId xmlns:a16="http://schemas.microsoft.com/office/drawing/2014/main" id="{1467B253-18BC-4A5B-9ECE-AAA174B6A8EE}"/>
              </a:ext>
            </a:extLst>
          </p:cNvPr>
          <p:cNvSpPr>
            <a:spLocks noGrp="1"/>
          </p:cNvSpPr>
          <p:nvPr>
            <p:ph type="sldNum" sz="quarter" idx="12"/>
          </p:nvPr>
        </p:nvSpPr>
        <p:spPr/>
        <p:txBody>
          <a:bodyPr/>
          <a:lstStyle/>
          <a:p>
            <a:fld id="{D7B90F46-B5AA-4566-8FC6-868BBC0920EF}" type="slidenum">
              <a:rPr lang="en-IN" smtClean="0"/>
              <a:t>53</a:t>
            </a:fld>
            <a:endParaRPr lang="en-IN"/>
          </a:p>
        </p:txBody>
      </p:sp>
      <p:graphicFrame>
        <p:nvGraphicFramePr>
          <p:cNvPr id="5" name="Table 8">
            <a:extLst>
              <a:ext uri="{FF2B5EF4-FFF2-40B4-BE49-F238E27FC236}">
                <a16:creationId xmlns:a16="http://schemas.microsoft.com/office/drawing/2014/main" id="{25803B24-160F-4529-BF75-D20010E10AD1}"/>
              </a:ext>
            </a:extLst>
          </p:cNvPr>
          <p:cNvGraphicFramePr>
            <a:graphicFrameLocks noGrp="1"/>
          </p:cNvGraphicFramePr>
          <p:nvPr>
            <p:ph idx="1"/>
            <p:extLst>
              <p:ext uri="{D42A27DB-BD31-4B8C-83A1-F6EECF244321}">
                <p14:modId xmlns:p14="http://schemas.microsoft.com/office/powerpoint/2010/main" val="2040395645"/>
              </p:ext>
            </p:extLst>
          </p:nvPr>
        </p:nvGraphicFramePr>
        <p:xfrm>
          <a:off x="838200" y="1825625"/>
          <a:ext cx="6486332" cy="4492740"/>
        </p:xfrm>
        <a:graphic>
          <a:graphicData uri="http://schemas.openxmlformats.org/drawingml/2006/table">
            <a:tbl>
              <a:tblPr firstRow="1" bandRow="1">
                <a:tableStyleId>{2D5ABB26-0587-4C30-8999-92F81FD0307C}</a:tableStyleId>
              </a:tblPr>
              <a:tblGrid>
                <a:gridCol w="3243166">
                  <a:extLst>
                    <a:ext uri="{9D8B030D-6E8A-4147-A177-3AD203B41FA5}">
                      <a16:colId xmlns:a16="http://schemas.microsoft.com/office/drawing/2014/main" val="2391731331"/>
                    </a:ext>
                  </a:extLst>
                </a:gridCol>
                <a:gridCol w="3243166">
                  <a:extLst>
                    <a:ext uri="{9D8B030D-6E8A-4147-A177-3AD203B41FA5}">
                      <a16:colId xmlns:a16="http://schemas.microsoft.com/office/drawing/2014/main" val="2488373134"/>
                    </a:ext>
                  </a:extLst>
                </a:gridCol>
              </a:tblGrid>
              <a:tr h="596390">
                <a:tc>
                  <a:txBody>
                    <a:bodyPr/>
                    <a:lstStyle/>
                    <a:p>
                      <a:pPr algn="just"/>
                      <a:r>
                        <a:rPr lang="en-US" dirty="0"/>
                        <a:t>Number of Axes</a:t>
                      </a:r>
                      <a:endParaRPr lang="en-IN" dirty="0"/>
                    </a:p>
                  </a:txBody>
                  <a:tcPr/>
                </a:tc>
                <a:tc>
                  <a:txBody>
                    <a:bodyPr/>
                    <a:lstStyle/>
                    <a:p>
                      <a:pPr algn="just"/>
                      <a:r>
                        <a:rPr lang="en-US" dirty="0"/>
                        <a:t>6</a:t>
                      </a:r>
                      <a:endParaRPr lang="en-IN" dirty="0"/>
                    </a:p>
                  </a:txBody>
                  <a:tcPr/>
                </a:tc>
                <a:extLst>
                  <a:ext uri="{0D108BD9-81ED-4DB2-BD59-A6C34878D82A}">
                    <a16:rowId xmlns:a16="http://schemas.microsoft.com/office/drawing/2014/main" val="311080525"/>
                  </a:ext>
                </a:extLst>
              </a:tr>
              <a:tr h="596390">
                <a:tc>
                  <a:txBody>
                    <a:bodyPr/>
                    <a:lstStyle/>
                    <a:p>
                      <a:pPr algn="just"/>
                      <a:r>
                        <a:rPr lang="en-US" dirty="0"/>
                        <a:t>Reach</a:t>
                      </a:r>
                      <a:endParaRPr lang="en-IN" dirty="0"/>
                    </a:p>
                  </a:txBody>
                  <a:tcPr/>
                </a:tc>
                <a:tc>
                  <a:txBody>
                    <a:bodyPr/>
                    <a:lstStyle/>
                    <a:p>
                      <a:pPr algn="just"/>
                      <a:r>
                        <a:rPr lang="en-US" dirty="0"/>
                        <a:t>950</a:t>
                      </a:r>
                      <a:endParaRPr lang="en-IN" dirty="0"/>
                    </a:p>
                  </a:txBody>
                  <a:tcPr/>
                </a:tc>
                <a:extLst>
                  <a:ext uri="{0D108BD9-81ED-4DB2-BD59-A6C34878D82A}">
                    <a16:rowId xmlns:a16="http://schemas.microsoft.com/office/drawing/2014/main" val="4088336895"/>
                  </a:ext>
                </a:extLst>
              </a:tr>
              <a:tr h="596390">
                <a:tc>
                  <a:txBody>
                    <a:bodyPr/>
                    <a:lstStyle/>
                    <a:p>
                      <a:pPr algn="just"/>
                      <a:r>
                        <a:rPr lang="en-US" dirty="0"/>
                        <a:t>Protection </a:t>
                      </a:r>
                      <a:endParaRPr lang="en-IN" dirty="0"/>
                    </a:p>
                  </a:txBody>
                  <a:tcPr/>
                </a:tc>
                <a:tc>
                  <a:txBody>
                    <a:bodyPr/>
                    <a:lstStyle/>
                    <a:p>
                      <a:pPr algn="just"/>
                      <a:r>
                        <a:rPr lang="en-US" dirty="0"/>
                        <a:t>IP54</a:t>
                      </a:r>
                      <a:endParaRPr lang="en-IN" dirty="0"/>
                    </a:p>
                  </a:txBody>
                  <a:tcPr/>
                </a:tc>
                <a:extLst>
                  <a:ext uri="{0D108BD9-81ED-4DB2-BD59-A6C34878D82A}">
                    <a16:rowId xmlns:a16="http://schemas.microsoft.com/office/drawing/2014/main" val="3870664561"/>
                  </a:ext>
                </a:extLst>
              </a:tr>
              <a:tr h="596390">
                <a:tc>
                  <a:txBody>
                    <a:bodyPr/>
                    <a:lstStyle/>
                    <a:p>
                      <a:pPr algn="just"/>
                      <a:r>
                        <a:rPr lang="en-US" dirty="0"/>
                        <a:t>Controller</a:t>
                      </a:r>
                      <a:endParaRPr lang="en-IN" dirty="0"/>
                    </a:p>
                  </a:txBody>
                  <a:tcPr/>
                </a:tc>
                <a:tc>
                  <a:txBody>
                    <a:bodyPr/>
                    <a:lstStyle/>
                    <a:p>
                      <a:pPr algn="just"/>
                      <a:r>
                        <a:rPr lang="en-US" dirty="0"/>
                        <a:t>Omnicore C30</a:t>
                      </a:r>
                      <a:endParaRPr lang="en-IN" dirty="0"/>
                    </a:p>
                  </a:txBody>
                  <a:tcPr/>
                </a:tc>
                <a:extLst>
                  <a:ext uri="{0D108BD9-81ED-4DB2-BD59-A6C34878D82A}">
                    <a16:rowId xmlns:a16="http://schemas.microsoft.com/office/drawing/2014/main" val="3860647419"/>
                  </a:ext>
                </a:extLst>
              </a:tr>
              <a:tr h="596390">
                <a:tc>
                  <a:txBody>
                    <a:bodyPr/>
                    <a:lstStyle/>
                    <a:p>
                      <a:pPr algn="just"/>
                      <a:r>
                        <a:rPr lang="en-US" dirty="0"/>
                        <a:t>Weight </a:t>
                      </a:r>
                      <a:endParaRPr lang="en-IN" dirty="0"/>
                    </a:p>
                  </a:txBody>
                  <a:tcPr/>
                </a:tc>
                <a:tc>
                  <a:txBody>
                    <a:bodyPr/>
                    <a:lstStyle/>
                    <a:p>
                      <a:pPr algn="just"/>
                      <a:r>
                        <a:rPr lang="en-US" dirty="0"/>
                        <a:t>28Kg</a:t>
                      </a:r>
                      <a:endParaRPr lang="en-IN" dirty="0"/>
                    </a:p>
                  </a:txBody>
                  <a:tcPr/>
                </a:tc>
                <a:extLst>
                  <a:ext uri="{0D108BD9-81ED-4DB2-BD59-A6C34878D82A}">
                    <a16:rowId xmlns:a16="http://schemas.microsoft.com/office/drawing/2014/main" val="3824339173"/>
                  </a:ext>
                </a:extLst>
              </a:tr>
              <a:tr h="596390">
                <a:tc>
                  <a:txBody>
                    <a:bodyPr/>
                    <a:lstStyle/>
                    <a:p>
                      <a:pPr algn="just"/>
                      <a:r>
                        <a:rPr lang="en-US" dirty="0"/>
                        <a:t>Payload</a:t>
                      </a:r>
                      <a:endParaRPr lang="en-IN" dirty="0"/>
                    </a:p>
                  </a:txBody>
                  <a:tcPr/>
                </a:tc>
                <a:tc>
                  <a:txBody>
                    <a:bodyPr/>
                    <a:lstStyle/>
                    <a:p>
                      <a:pPr algn="just"/>
                      <a:r>
                        <a:rPr lang="en-US" dirty="0"/>
                        <a:t>5</a:t>
                      </a:r>
                      <a:endParaRPr lang="en-IN" dirty="0"/>
                    </a:p>
                  </a:txBody>
                  <a:tcPr/>
                </a:tc>
                <a:extLst>
                  <a:ext uri="{0D108BD9-81ED-4DB2-BD59-A6C34878D82A}">
                    <a16:rowId xmlns:a16="http://schemas.microsoft.com/office/drawing/2014/main" val="2923169399"/>
                  </a:ext>
                </a:extLst>
              </a:tr>
              <a:tr h="596390">
                <a:tc>
                  <a:txBody>
                    <a:bodyPr/>
                    <a:lstStyle/>
                    <a:p>
                      <a:pPr algn="just"/>
                      <a:r>
                        <a:rPr lang="en-US" dirty="0"/>
                        <a:t>Application</a:t>
                      </a:r>
                      <a:endParaRPr lang="en-IN" dirty="0"/>
                    </a:p>
                  </a:txBody>
                  <a:tcPr/>
                </a:tc>
                <a:tc>
                  <a:txBody>
                    <a:bodyPr/>
                    <a:lstStyle/>
                    <a:p>
                      <a:pPr algn="just"/>
                      <a:r>
                        <a:rPr lang="en-US" dirty="0"/>
                        <a:t>Material Handling</a:t>
                      </a:r>
                      <a:r>
                        <a:rPr lang="en-US" baseline="0" dirty="0"/>
                        <a:t>, Machine tending, Assembly, Packing and Picking</a:t>
                      </a:r>
                      <a:endParaRPr lang="en-IN" dirty="0"/>
                    </a:p>
                  </a:txBody>
                  <a:tcPr/>
                </a:tc>
                <a:extLst>
                  <a:ext uri="{0D108BD9-81ED-4DB2-BD59-A6C34878D82A}">
                    <a16:rowId xmlns:a16="http://schemas.microsoft.com/office/drawing/2014/main" val="3370301704"/>
                  </a:ext>
                </a:extLst>
              </a:tr>
            </a:tbl>
          </a:graphicData>
        </a:graphic>
      </p:graphicFrame>
      <p:pic>
        <p:nvPicPr>
          <p:cNvPr id="15" name="Picture 14">
            <a:extLst>
              <a:ext uri="{FF2B5EF4-FFF2-40B4-BE49-F238E27FC236}">
                <a16:creationId xmlns:a16="http://schemas.microsoft.com/office/drawing/2014/main" id="{53F3B7E4-766B-42DD-9740-CC7CDA1FA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0041" y="1411960"/>
            <a:ext cx="3953759" cy="4643607"/>
          </a:xfrm>
          <a:prstGeom prst="rect">
            <a:avLst/>
          </a:prstGeom>
        </p:spPr>
      </p:pic>
    </p:spTree>
    <p:extLst>
      <p:ext uri="{BB962C8B-B14F-4D97-AF65-F5344CB8AC3E}">
        <p14:creationId xmlns:p14="http://schemas.microsoft.com/office/powerpoint/2010/main" val="41375258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B6E-445C-4D45-BF31-B3053CB90ADB}"/>
              </a:ext>
            </a:extLst>
          </p:cNvPr>
          <p:cNvSpPr>
            <a:spLocks noGrp="1"/>
          </p:cNvSpPr>
          <p:nvPr>
            <p:ph type="title"/>
          </p:nvPr>
        </p:nvSpPr>
        <p:spPr/>
        <p:txBody>
          <a:bodyPr/>
          <a:lstStyle/>
          <a:p>
            <a:r>
              <a:rPr lang="en-US" dirty="0"/>
              <a:t>Boston Dynamics - SPOT</a:t>
            </a:r>
            <a:endParaRPr lang="en-IN" dirty="0"/>
          </a:p>
        </p:txBody>
      </p:sp>
      <p:sp>
        <p:nvSpPr>
          <p:cNvPr id="4" name="Slide Number Placeholder 3">
            <a:extLst>
              <a:ext uri="{FF2B5EF4-FFF2-40B4-BE49-F238E27FC236}">
                <a16:creationId xmlns:a16="http://schemas.microsoft.com/office/drawing/2014/main" id="{1467B253-18BC-4A5B-9ECE-AAA174B6A8EE}"/>
              </a:ext>
            </a:extLst>
          </p:cNvPr>
          <p:cNvSpPr>
            <a:spLocks noGrp="1"/>
          </p:cNvSpPr>
          <p:nvPr>
            <p:ph type="sldNum" sz="quarter" idx="12"/>
          </p:nvPr>
        </p:nvSpPr>
        <p:spPr/>
        <p:txBody>
          <a:bodyPr/>
          <a:lstStyle/>
          <a:p>
            <a:fld id="{D7B90F46-B5AA-4566-8FC6-868BBC0920EF}" type="slidenum">
              <a:rPr lang="en-IN" smtClean="0"/>
              <a:t>54</a:t>
            </a:fld>
            <a:endParaRPr lang="en-IN"/>
          </a:p>
        </p:txBody>
      </p:sp>
      <p:graphicFrame>
        <p:nvGraphicFramePr>
          <p:cNvPr id="5" name="Table 8">
            <a:extLst>
              <a:ext uri="{FF2B5EF4-FFF2-40B4-BE49-F238E27FC236}">
                <a16:creationId xmlns:a16="http://schemas.microsoft.com/office/drawing/2014/main" id="{25803B24-160F-4529-BF75-D20010E10AD1}"/>
              </a:ext>
            </a:extLst>
          </p:cNvPr>
          <p:cNvGraphicFramePr>
            <a:graphicFrameLocks noGrp="1"/>
          </p:cNvGraphicFramePr>
          <p:nvPr>
            <p:ph idx="1"/>
            <p:extLst>
              <p:ext uri="{D42A27DB-BD31-4B8C-83A1-F6EECF244321}">
                <p14:modId xmlns:p14="http://schemas.microsoft.com/office/powerpoint/2010/main" val="4283935657"/>
              </p:ext>
            </p:extLst>
          </p:nvPr>
        </p:nvGraphicFramePr>
        <p:xfrm>
          <a:off x="838200" y="1825625"/>
          <a:ext cx="6486332" cy="4920406"/>
        </p:xfrm>
        <a:graphic>
          <a:graphicData uri="http://schemas.openxmlformats.org/drawingml/2006/table">
            <a:tbl>
              <a:tblPr firstRow="1" bandRow="1">
                <a:tableStyleId>{2D5ABB26-0587-4C30-8999-92F81FD0307C}</a:tableStyleId>
              </a:tblPr>
              <a:tblGrid>
                <a:gridCol w="3243166">
                  <a:extLst>
                    <a:ext uri="{9D8B030D-6E8A-4147-A177-3AD203B41FA5}">
                      <a16:colId xmlns:a16="http://schemas.microsoft.com/office/drawing/2014/main" val="2391731331"/>
                    </a:ext>
                  </a:extLst>
                </a:gridCol>
                <a:gridCol w="3243166">
                  <a:extLst>
                    <a:ext uri="{9D8B030D-6E8A-4147-A177-3AD203B41FA5}">
                      <a16:colId xmlns:a16="http://schemas.microsoft.com/office/drawing/2014/main" val="2488373134"/>
                    </a:ext>
                  </a:extLst>
                </a:gridCol>
              </a:tblGrid>
              <a:tr h="556611">
                <a:tc>
                  <a:txBody>
                    <a:bodyPr/>
                    <a:lstStyle/>
                    <a:p>
                      <a:pPr algn="just"/>
                      <a:r>
                        <a:rPr lang="en-US" dirty="0">
                          <a:solidFill>
                            <a:schemeClr val="tx1"/>
                          </a:solidFill>
                        </a:rPr>
                        <a:t>Weight</a:t>
                      </a:r>
                      <a:endParaRPr lang="en-IN" dirty="0">
                        <a:solidFill>
                          <a:schemeClr val="tx1"/>
                        </a:solidFill>
                      </a:endParaRPr>
                    </a:p>
                  </a:txBody>
                  <a:tcPr/>
                </a:tc>
                <a:tc>
                  <a:txBody>
                    <a:bodyPr/>
                    <a:lstStyle/>
                    <a:p>
                      <a:pPr algn="just"/>
                      <a:r>
                        <a:rPr lang="en-US" dirty="0">
                          <a:solidFill>
                            <a:schemeClr val="tx1"/>
                          </a:solidFill>
                        </a:rPr>
                        <a:t>32.5kg</a:t>
                      </a:r>
                      <a:endParaRPr lang="en-IN" dirty="0">
                        <a:solidFill>
                          <a:schemeClr val="tx1"/>
                        </a:solidFill>
                      </a:endParaRPr>
                    </a:p>
                  </a:txBody>
                  <a:tcPr/>
                </a:tc>
                <a:extLst>
                  <a:ext uri="{0D108BD9-81ED-4DB2-BD59-A6C34878D82A}">
                    <a16:rowId xmlns:a16="http://schemas.microsoft.com/office/drawing/2014/main" val="311080525"/>
                  </a:ext>
                </a:extLst>
              </a:tr>
              <a:tr h="556611">
                <a:tc>
                  <a:txBody>
                    <a:bodyPr/>
                    <a:lstStyle/>
                    <a:p>
                      <a:pPr algn="just"/>
                      <a:r>
                        <a:rPr lang="en-US" dirty="0">
                          <a:solidFill>
                            <a:schemeClr val="tx1"/>
                          </a:solidFill>
                        </a:rPr>
                        <a:t>Payload</a:t>
                      </a:r>
                      <a:endParaRPr lang="en-IN" dirty="0">
                        <a:solidFill>
                          <a:schemeClr val="tx1"/>
                        </a:solidFill>
                      </a:endParaRPr>
                    </a:p>
                  </a:txBody>
                  <a:tcPr/>
                </a:tc>
                <a:tc>
                  <a:txBody>
                    <a:bodyPr/>
                    <a:lstStyle/>
                    <a:p>
                      <a:pPr algn="just"/>
                      <a:r>
                        <a:rPr lang="en-US" dirty="0">
                          <a:solidFill>
                            <a:schemeClr val="tx1"/>
                          </a:solidFill>
                        </a:rPr>
                        <a:t>11kg</a:t>
                      </a:r>
                      <a:endParaRPr lang="en-IN" dirty="0">
                        <a:solidFill>
                          <a:schemeClr val="tx1"/>
                        </a:solidFill>
                      </a:endParaRPr>
                    </a:p>
                  </a:txBody>
                  <a:tcPr/>
                </a:tc>
                <a:extLst>
                  <a:ext uri="{0D108BD9-81ED-4DB2-BD59-A6C34878D82A}">
                    <a16:rowId xmlns:a16="http://schemas.microsoft.com/office/drawing/2014/main" val="4088336895"/>
                  </a:ext>
                </a:extLst>
              </a:tr>
              <a:tr h="556611">
                <a:tc>
                  <a:txBody>
                    <a:bodyPr/>
                    <a:lstStyle/>
                    <a:p>
                      <a:pPr algn="just"/>
                      <a:r>
                        <a:rPr lang="en-US" dirty="0">
                          <a:solidFill>
                            <a:schemeClr val="tx1"/>
                          </a:solidFill>
                        </a:rPr>
                        <a:t>Max speed </a:t>
                      </a:r>
                      <a:endParaRPr lang="en-IN" dirty="0">
                        <a:solidFill>
                          <a:schemeClr val="tx1"/>
                        </a:solidFill>
                      </a:endParaRPr>
                    </a:p>
                  </a:txBody>
                  <a:tcPr/>
                </a:tc>
                <a:tc>
                  <a:txBody>
                    <a:bodyPr/>
                    <a:lstStyle/>
                    <a:p>
                      <a:pPr algn="just"/>
                      <a:r>
                        <a:rPr lang="en-US" dirty="0">
                          <a:solidFill>
                            <a:schemeClr val="tx1"/>
                          </a:solidFill>
                        </a:rPr>
                        <a:t>1.6 m/s</a:t>
                      </a:r>
                      <a:endParaRPr lang="en-IN" dirty="0">
                        <a:solidFill>
                          <a:schemeClr val="tx1"/>
                        </a:solidFill>
                      </a:endParaRPr>
                    </a:p>
                  </a:txBody>
                  <a:tcPr/>
                </a:tc>
                <a:extLst>
                  <a:ext uri="{0D108BD9-81ED-4DB2-BD59-A6C34878D82A}">
                    <a16:rowId xmlns:a16="http://schemas.microsoft.com/office/drawing/2014/main" val="3870664561"/>
                  </a:ext>
                </a:extLst>
              </a:tr>
              <a:tr h="556611">
                <a:tc>
                  <a:txBody>
                    <a:bodyPr/>
                    <a:lstStyle/>
                    <a:p>
                      <a:pPr algn="just"/>
                      <a:r>
                        <a:rPr lang="en-US" dirty="0">
                          <a:solidFill>
                            <a:schemeClr val="tx1"/>
                          </a:solidFill>
                        </a:rPr>
                        <a:t>Run time</a:t>
                      </a:r>
                      <a:endParaRPr lang="en-IN" dirty="0">
                        <a:solidFill>
                          <a:schemeClr val="tx1"/>
                        </a:solidFill>
                      </a:endParaRPr>
                    </a:p>
                  </a:txBody>
                  <a:tcPr/>
                </a:tc>
                <a:tc>
                  <a:txBody>
                    <a:bodyPr/>
                    <a:lstStyle/>
                    <a:p>
                      <a:pPr algn="just"/>
                      <a:r>
                        <a:rPr lang="en-US" dirty="0">
                          <a:solidFill>
                            <a:schemeClr val="tx1"/>
                          </a:solidFill>
                        </a:rPr>
                        <a:t>90min</a:t>
                      </a:r>
                      <a:endParaRPr lang="en-IN" dirty="0">
                        <a:solidFill>
                          <a:schemeClr val="tx1"/>
                        </a:solidFill>
                      </a:endParaRPr>
                    </a:p>
                  </a:txBody>
                  <a:tcPr/>
                </a:tc>
                <a:extLst>
                  <a:ext uri="{0D108BD9-81ED-4DB2-BD59-A6C34878D82A}">
                    <a16:rowId xmlns:a16="http://schemas.microsoft.com/office/drawing/2014/main" val="3860647419"/>
                  </a:ext>
                </a:extLst>
              </a:tr>
              <a:tr h="664253">
                <a:tc>
                  <a:txBody>
                    <a:bodyPr/>
                    <a:lstStyle/>
                    <a:p>
                      <a:pPr algn="just"/>
                      <a:r>
                        <a:rPr lang="en-US" dirty="0">
                          <a:solidFill>
                            <a:schemeClr val="tx1"/>
                          </a:solidFill>
                        </a:rPr>
                        <a:t>Drivers and </a:t>
                      </a:r>
                      <a:r>
                        <a:rPr lang="en-US" dirty="0" err="1">
                          <a:solidFill>
                            <a:schemeClr val="tx1"/>
                          </a:solidFill>
                        </a:rPr>
                        <a:t>apis</a:t>
                      </a:r>
                      <a:endParaRPr lang="en-IN" dirty="0">
                        <a:solidFill>
                          <a:schemeClr val="tx1"/>
                        </a:solidFill>
                      </a:endParaRPr>
                    </a:p>
                  </a:txBody>
                  <a:tcPr/>
                </a:tc>
                <a:tc>
                  <a:txBody>
                    <a:bodyPr/>
                    <a:lstStyle/>
                    <a:p>
                      <a:pPr algn="just"/>
                      <a:r>
                        <a:rPr lang="en-IN" sz="1800" b="0" kern="1200" dirty="0">
                          <a:solidFill>
                            <a:schemeClr val="tx1"/>
                          </a:solidFill>
                          <a:effectLst/>
                        </a:rPr>
                        <a:t>ROS kinetic, melodic, C++, python, </a:t>
                      </a:r>
                      <a:r>
                        <a:rPr lang="en-IN" sz="1800" b="0" kern="1200" dirty="0" err="1">
                          <a:solidFill>
                            <a:schemeClr val="tx1"/>
                          </a:solidFill>
                          <a:effectLst/>
                        </a:rPr>
                        <a:t>rviz</a:t>
                      </a:r>
                      <a:r>
                        <a:rPr lang="en-IN" sz="1800" b="0" kern="1200" dirty="0">
                          <a:solidFill>
                            <a:schemeClr val="tx1"/>
                          </a:solidFill>
                          <a:effectLst/>
                        </a:rPr>
                        <a:t> &amp; URDF</a:t>
                      </a:r>
                      <a:endParaRPr lang="en-IN" dirty="0">
                        <a:solidFill>
                          <a:schemeClr val="tx1"/>
                        </a:solidFill>
                      </a:endParaRPr>
                    </a:p>
                  </a:txBody>
                  <a:tcPr/>
                </a:tc>
                <a:extLst>
                  <a:ext uri="{0D108BD9-81ED-4DB2-BD59-A6C34878D82A}">
                    <a16:rowId xmlns:a16="http://schemas.microsoft.com/office/drawing/2014/main" val="3824339173"/>
                  </a:ext>
                </a:extLst>
              </a:tr>
              <a:tr h="664253">
                <a:tc>
                  <a:txBody>
                    <a:bodyPr/>
                    <a:lstStyle/>
                    <a:p>
                      <a:pPr algn="just"/>
                      <a:r>
                        <a:rPr lang="en-US" dirty="0">
                          <a:solidFill>
                            <a:schemeClr val="tx1"/>
                          </a:solidFill>
                        </a:rPr>
                        <a:t>Motherboard</a:t>
                      </a:r>
                      <a:endParaRPr lang="en-IN" dirty="0">
                        <a:solidFill>
                          <a:schemeClr val="tx1"/>
                        </a:solidFill>
                      </a:endParaRPr>
                    </a:p>
                  </a:txBody>
                  <a:tcPr/>
                </a:tc>
                <a:tc>
                  <a:txBody>
                    <a:bodyPr/>
                    <a:lstStyle/>
                    <a:p>
                      <a:pPr algn="just"/>
                      <a:r>
                        <a:rPr lang="en-US" dirty="0">
                          <a:solidFill>
                            <a:schemeClr val="tx1"/>
                          </a:solidFill>
                        </a:rPr>
                        <a:t>I5 intel® 8th gen (whiskey</a:t>
                      </a:r>
                    </a:p>
                    <a:p>
                      <a:pPr algn="just"/>
                      <a:r>
                        <a:rPr lang="en-US" dirty="0">
                          <a:solidFill>
                            <a:schemeClr val="tx1"/>
                          </a:solidFill>
                        </a:rPr>
                        <a:t>Lake-u) core™ CCG lifecycle</a:t>
                      </a:r>
                      <a:endParaRPr lang="en-IN" dirty="0">
                        <a:solidFill>
                          <a:schemeClr val="tx1"/>
                        </a:solidFill>
                      </a:endParaRPr>
                    </a:p>
                  </a:txBody>
                  <a:tcPr/>
                </a:tc>
                <a:extLst>
                  <a:ext uri="{0D108BD9-81ED-4DB2-BD59-A6C34878D82A}">
                    <a16:rowId xmlns:a16="http://schemas.microsoft.com/office/drawing/2014/main" val="2923169399"/>
                  </a:ext>
                </a:extLst>
              </a:tr>
              <a:tr h="1365456">
                <a:tc>
                  <a:txBody>
                    <a:bodyPr/>
                    <a:lstStyle/>
                    <a:p>
                      <a:pPr algn="just"/>
                      <a:r>
                        <a:rPr lang="en-US" dirty="0">
                          <a:solidFill>
                            <a:schemeClr val="tx1"/>
                          </a:solidFill>
                        </a:rPr>
                        <a:t>Application</a:t>
                      </a:r>
                      <a:endParaRPr lang="en-IN" dirty="0">
                        <a:solidFill>
                          <a:schemeClr val="tx1"/>
                        </a:solidFill>
                      </a:endParaRPr>
                    </a:p>
                  </a:txBody>
                  <a:tcPr/>
                </a:tc>
                <a:tc>
                  <a:txBody>
                    <a:bodyPr/>
                    <a:lstStyle/>
                    <a:p>
                      <a:pPr algn="just"/>
                      <a:r>
                        <a:rPr lang="en-IN" dirty="0">
                          <a:solidFill>
                            <a:schemeClr val="tx1"/>
                          </a:solidFill>
                        </a:rPr>
                        <a:t>Construction, manufacturing, power &amp; utilities, mining.</a:t>
                      </a:r>
                    </a:p>
                  </a:txBody>
                  <a:tcPr/>
                </a:tc>
                <a:extLst>
                  <a:ext uri="{0D108BD9-81ED-4DB2-BD59-A6C34878D82A}">
                    <a16:rowId xmlns:a16="http://schemas.microsoft.com/office/drawing/2014/main" val="3370301704"/>
                  </a:ext>
                </a:extLst>
              </a:tr>
            </a:tbl>
          </a:graphicData>
        </a:graphic>
      </p:graphicFrame>
      <p:pic>
        <p:nvPicPr>
          <p:cNvPr id="6" name="Picture 5" descr="A yellow and black drill&#10;&#10;Description automatically generated with low confidence">
            <a:extLst>
              <a:ext uri="{FF2B5EF4-FFF2-40B4-BE49-F238E27FC236}">
                <a16:creationId xmlns:a16="http://schemas.microsoft.com/office/drawing/2014/main" id="{8D6E3869-C21A-4974-808F-DC153C1D2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651" y="1893921"/>
            <a:ext cx="4012149" cy="3900389"/>
          </a:xfrm>
          <a:prstGeom prst="rect">
            <a:avLst/>
          </a:prstGeom>
        </p:spPr>
      </p:pic>
    </p:spTree>
    <p:extLst>
      <p:ext uri="{BB962C8B-B14F-4D97-AF65-F5344CB8AC3E}">
        <p14:creationId xmlns:p14="http://schemas.microsoft.com/office/powerpoint/2010/main" val="10049906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B6E-445C-4D45-BF31-B3053CB90ADB}"/>
              </a:ext>
            </a:extLst>
          </p:cNvPr>
          <p:cNvSpPr>
            <a:spLocks noGrp="1"/>
          </p:cNvSpPr>
          <p:nvPr>
            <p:ph type="title"/>
          </p:nvPr>
        </p:nvSpPr>
        <p:spPr/>
        <p:txBody>
          <a:bodyPr/>
          <a:lstStyle/>
          <a:p>
            <a:r>
              <a:rPr lang="en-US" dirty="0"/>
              <a:t>OMRON – LD - 60</a:t>
            </a:r>
            <a:endParaRPr lang="en-IN" dirty="0"/>
          </a:p>
        </p:txBody>
      </p:sp>
      <p:sp>
        <p:nvSpPr>
          <p:cNvPr id="4" name="Slide Number Placeholder 3">
            <a:extLst>
              <a:ext uri="{FF2B5EF4-FFF2-40B4-BE49-F238E27FC236}">
                <a16:creationId xmlns:a16="http://schemas.microsoft.com/office/drawing/2014/main" id="{1467B253-18BC-4A5B-9ECE-AAA174B6A8EE}"/>
              </a:ext>
            </a:extLst>
          </p:cNvPr>
          <p:cNvSpPr>
            <a:spLocks noGrp="1"/>
          </p:cNvSpPr>
          <p:nvPr>
            <p:ph type="sldNum" sz="quarter" idx="12"/>
          </p:nvPr>
        </p:nvSpPr>
        <p:spPr/>
        <p:txBody>
          <a:bodyPr/>
          <a:lstStyle/>
          <a:p>
            <a:fld id="{D7B90F46-B5AA-4566-8FC6-868BBC0920EF}" type="slidenum">
              <a:rPr lang="en-IN" smtClean="0"/>
              <a:t>55</a:t>
            </a:fld>
            <a:endParaRPr lang="en-IN"/>
          </a:p>
        </p:txBody>
      </p:sp>
      <mc:AlternateContent xmlns:mc="http://schemas.openxmlformats.org/markup-compatibility/2006">
        <mc:Choice xmlns:a14="http://schemas.microsoft.com/office/drawing/2010/main" Requires="a14">
          <p:graphicFrame>
            <p:nvGraphicFramePr>
              <p:cNvPr id="5" name="Table 8">
                <a:extLst>
                  <a:ext uri="{FF2B5EF4-FFF2-40B4-BE49-F238E27FC236}">
                    <a16:creationId xmlns:a16="http://schemas.microsoft.com/office/drawing/2014/main" id="{25803B24-160F-4529-BF75-D20010E10AD1}"/>
                  </a:ext>
                </a:extLst>
              </p:cNvPr>
              <p:cNvGraphicFramePr>
                <a:graphicFrameLocks noGrp="1"/>
              </p:cNvGraphicFramePr>
              <p:nvPr>
                <p:ph idx="1"/>
                <p:extLst>
                  <p:ext uri="{D42A27DB-BD31-4B8C-83A1-F6EECF244321}">
                    <p14:modId xmlns:p14="http://schemas.microsoft.com/office/powerpoint/2010/main" val="2510833667"/>
                  </p:ext>
                </p:extLst>
              </p:nvPr>
            </p:nvGraphicFramePr>
            <p:xfrm>
              <a:off x="838200" y="1527110"/>
              <a:ext cx="6486332" cy="5194364"/>
            </p:xfrm>
            <a:graphic>
              <a:graphicData uri="http://schemas.openxmlformats.org/drawingml/2006/table">
                <a:tbl>
                  <a:tblPr firstRow="1" bandRow="1">
                    <a:tableStyleId>{2D5ABB26-0587-4C30-8999-92F81FD0307C}</a:tableStyleId>
                  </a:tblPr>
                  <a:tblGrid>
                    <a:gridCol w="3243166">
                      <a:extLst>
                        <a:ext uri="{9D8B030D-6E8A-4147-A177-3AD203B41FA5}">
                          <a16:colId xmlns:a16="http://schemas.microsoft.com/office/drawing/2014/main" val="2391731331"/>
                        </a:ext>
                      </a:extLst>
                    </a:gridCol>
                    <a:gridCol w="3243166">
                      <a:extLst>
                        <a:ext uri="{9D8B030D-6E8A-4147-A177-3AD203B41FA5}">
                          <a16:colId xmlns:a16="http://schemas.microsoft.com/office/drawing/2014/main" val="2488373134"/>
                        </a:ext>
                      </a:extLst>
                    </a:gridCol>
                  </a:tblGrid>
                  <a:tr h="528167">
                    <a:tc>
                      <a:txBody>
                        <a:bodyPr/>
                        <a:lstStyle/>
                        <a:p>
                          <a:pPr algn="just"/>
                          <a:r>
                            <a:rPr lang="en-US" dirty="0">
                              <a:solidFill>
                                <a:schemeClr val="tx1"/>
                              </a:solidFill>
                            </a:rPr>
                            <a:t>Weight</a:t>
                          </a:r>
                          <a:endParaRPr lang="en-IN" dirty="0">
                            <a:solidFill>
                              <a:schemeClr val="tx1"/>
                            </a:solidFill>
                          </a:endParaRPr>
                        </a:p>
                      </a:txBody>
                      <a:tcPr/>
                    </a:tc>
                    <a:tc>
                      <a:txBody>
                        <a:bodyPr/>
                        <a:lstStyle/>
                        <a:p>
                          <a:pPr algn="just"/>
                          <a:r>
                            <a:rPr lang="en-US" dirty="0">
                              <a:solidFill>
                                <a:schemeClr val="tx1"/>
                              </a:solidFill>
                            </a:rPr>
                            <a:t>62Kg</a:t>
                          </a:r>
                          <a:endParaRPr lang="en-IN" dirty="0">
                            <a:solidFill>
                              <a:schemeClr val="tx1"/>
                            </a:solidFill>
                          </a:endParaRPr>
                        </a:p>
                      </a:txBody>
                      <a:tcPr/>
                    </a:tc>
                    <a:extLst>
                      <a:ext uri="{0D108BD9-81ED-4DB2-BD59-A6C34878D82A}">
                        <a16:rowId xmlns:a16="http://schemas.microsoft.com/office/drawing/2014/main" val="311080525"/>
                      </a:ext>
                    </a:extLst>
                  </a:tr>
                  <a:tr h="528167">
                    <a:tc>
                      <a:txBody>
                        <a:bodyPr/>
                        <a:lstStyle/>
                        <a:p>
                          <a:pPr algn="just"/>
                          <a:r>
                            <a:rPr lang="en-US" dirty="0">
                              <a:solidFill>
                                <a:schemeClr val="tx1"/>
                              </a:solidFill>
                            </a:rPr>
                            <a:t>IP Rating</a:t>
                          </a:r>
                          <a:endParaRPr lang="en-IN" dirty="0">
                            <a:solidFill>
                              <a:schemeClr val="tx1"/>
                            </a:solidFill>
                          </a:endParaRPr>
                        </a:p>
                      </a:txBody>
                      <a:tcPr/>
                    </a:tc>
                    <a:tc>
                      <a:txBody>
                        <a:bodyPr/>
                        <a:lstStyle/>
                        <a:p>
                          <a:pPr algn="just"/>
                          <a:r>
                            <a:rPr lang="en-US" dirty="0">
                              <a:solidFill>
                                <a:schemeClr val="tx1"/>
                              </a:solidFill>
                            </a:rPr>
                            <a:t>IP20</a:t>
                          </a:r>
                          <a:endParaRPr lang="en-IN" dirty="0">
                            <a:solidFill>
                              <a:schemeClr val="tx1"/>
                            </a:solidFill>
                          </a:endParaRPr>
                        </a:p>
                      </a:txBody>
                      <a:tcPr/>
                    </a:tc>
                    <a:extLst>
                      <a:ext uri="{0D108BD9-81ED-4DB2-BD59-A6C34878D82A}">
                        <a16:rowId xmlns:a16="http://schemas.microsoft.com/office/drawing/2014/main" val="4088336895"/>
                      </a:ext>
                    </a:extLst>
                  </a:tr>
                  <a:tr h="528167">
                    <a:tc>
                      <a:txBody>
                        <a:bodyPr/>
                        <a:lstStyle/>
                        <a:p>
                          <a:pPr algn="just"/>
                          <a:r>
                            <a:rPr lang="en-US" dirty="0">
                              <a:solidFill>
                                <a:schemeClr val="tx1"/>
                              </a:solidFill>
                            </a:rPr>
                            <a:t>Operating Environment</a:t>
                          </a:r>
                          <a:endParaRPr lang="en-IN" dirty="0">
                            <a:solidFill>
                              <a:schemeClr val="tx1"/>
                            </a:solidFill>
                          </a:endParaRPr>
                        </a:p>
                      </a:txBody>
                      <a:tcPr/>
                    </a:tc>
                    <a:tc>
                      <a:txBody>
                        <a:bodyPr/>
                        <a:lstStyle/>
                        <a:p>
                          <a:pPr algn="just"/>
                          <a:r>
                            <a:rPr lang="en-US" dirty="0">
                              <a:solidFill>
                                <a:schemeClr val="tx1"/>
                              </a:solidFill>
                            </a:rPr>
                            <a:t>Indoor use</a:t>
                          </a:r>
                          <a:endParaRPr lang="en-IN" dirty="0">
                            <a:solidFill>
                              <a:schemeClr val="tx1"/>
                            </a:solidFill>
                          </a:endParaRPr>
                        </a:p>
                      </a:txBody>
                      <a:tcPr/>
                    </a:tc>
                    <a:extLst>
                      <a:ext uri="{0D108BD9-81ED-4DB2-BD59-A6C34878D82A}">
                        <a16:rowId xmlns:a16="http://schemas.microsoft.com/office/drawing/2014/main" val="3870664561"/>
                      </a:ext>
                    </a:extLst>
                  </a:tr>
                  <a:tr h="528167">
                    <a:tc>
                      <a:txBody>
                        <a:bodyPr/>
                        <a:lstStyle/>
                        <a:p>
                          <a:pPr algn="just"/>
                          <a:r>
                            <a:rPr lang="en-US" dirty="0">
                              <a:solidFill>
                                <a:schemeClr val="tx1"/>
                              </a:solidFill>
                            </a:rPr>
                            <a:t>Navigation</a:t>
                          </a:r>
                          <a:endParaRPr lang="en-IN" dirty="0">
                            <a:solidFill>
                              <a:schemeClr val="tx1"/>
                            </a:solidFill>
                          </a:endParaRPr>
                        </a:p>
                      </a:txBody>
                      <a:tcPr/>
                    </a:tc>
                    <a:tc>
                      <a:txBody>
                        <a:bodyPr/>
                        <a:lstStyle/>
                        <a:p>
                          <a:pPr algn="just"/>
                          <a:r>
                            <a:rPr lang="en-US" dirty="0">
                              <a:solidFill>
                                <a:schemeClr val="tx1"/>
                              </a:solidFill>
                            </a:rPr>
                            <a:t>Autonomous routing</a:t>
                          </a:r>
                          <a:endParaRPr lang="en-IN" dirty="0">
                            <a:solidFill>
                              <a:schemeClr val="tx1"/>
                            </a:solidFill>
                          </a:endParaRPr>
                        </a:p>
                      </a:txBody>
                      <a:tcPr/>
                    </a:tc>
                    <a:extLst>
                      <a:ext uri="{0D108BD9-81ED-4DB2-BD59-A6C34878D82A}">
                        <a16:rowId xmlns:a16="http://schemas.microsoft.com/office/drawing/2014/main" val="3860647419"/>
                      </a:ext>
                    </a:extLst>
                  </a:tr>
                  <a:tr h="630309">
                    <a:tc>
                      <a:txBody>
                        <a:bodyPr/>
                        <a:lstStyle/>
                        <a:p>
                          <a:pPr algn="just"/>
                          <a:r>
                            <a:rPr lang="en-US" dirty="0">
                              <a:solidFill>
                                <a:schemeClr val="tx1"/>
                              </a:solidFill>
                            </a:rPr>
                            <a:t>Max Speed</a:t>
                          </a:r>
                          <a:endParaRPr lang="en-IN" dirty="0">
                            <a:solidFill>
                              <a:schemeClr val="tx1"/>
                            </a:solidFill>
                          </a:endParaRPr>
                        </a:p>
                      </a:txBody>
                      <a:tcPr/>
                    </a:tc>
                    <a:tc>
                      <a:txBody>
                        <a:bodyPr/>
                        <a:lstStyle/>
                        <a:p>
                          <a:pPr algn="just"/>
                          <a:r>
                            <a:rPr lang="en-US" dirty="0">
                              <a:solidFill>
                                <a:schemeClr val="tx1"/>
                              </a:solidFill>
                            </a:rPr>
                            <a:t>1800mm/s</a:t>
                          </a:r>
                          <a:endParaRPr lang="en-IN" dirty="0">
                            <a:solidFill>
                              <a:schemeClr val="tx1"/>
                            </a:solidFill>
                          </a:endParaRPr>
                        </a:p>
                      </a:txBody>
                      <a:tcPr/>
                    </a:tc>
                    <a:extLst>
                      <a:ext uri="{0D108BD9-81ED-4DB2-BD59-A6C34878D82A}">
                        <a16:rowId xmlns:a16="http://schemas.microsoft.com/office/drawing/2014/main" val="3824339173"/>
                      </a:ext>
                    </a:extLst>
                  </a:tr>
                  <a:tr h="630309">
                    <a:tc>
                      <a:txBody>
                        <a:bodyPr/>
                        <a:lstStyle/>
                        <a:p>
                          <a:pPr algn="just"/>
                          <a:r>
                            <a:rPr lang="en-US" dirty="0">
                              <a:solidFill>
                                <a:schemeClr val="tx1"/>
                              </a:solidFill>
                            </a:rPr>
                            <a:t>Payload</a:t>
                          </a:r>
                          <a:endParaRPr lang="en-IN" dirty="0">
                            <a:solidFill>
                              <a:schemeClr val="tx1"/>
                            </a:solidFill>
                          </a:endParaRPr>
                        </a:p>
                      </a:txBody>
                      <a:tcPr/>
                    </a:tc>
                    <a:tc>
                      <a:txBody>
                        <a:bodyPr/>
                        <a:lstStyle/>
                        <a:p>
                          <a:pPr algn="just"/>
                          <a:r>
                            <a:rPr lang="en-US" dirty="0">
                              <a:solidFill>
                                <a:schemeClr val="tx1"/>
                              </a:solidFill>
                            </a:rPr>
                            <a:t>60Kg</a:t>
                          </a:r>
                          <a:endParaRPr lang="en-IN" dirty="0">
                            <a:solidFill>
                              <a:schemeClr val="tx1"/>
                            </a:solidFill>
                          </a:endParaRPr>
                        </a:p>
                      </a:txBody>
                      <a:tcPr/>
                    </a:tc>
                    <a:extLst>
                      <a:ext uri="{0D108BD9-81ED-4DB2-BD59-A6C34878D82A}">
                        <a16:rowId xmlns:a16="http://schemas.microsoft.com/office/drawing/2014/main" val="2923169399"/>
                      </a:ext>
                    </a:extLst>
                  </a:tr>
                  <a:tr h="525399">
                    <a:tc>
                      <a:txBody>
                        <a:bodyPr/>
                        <a:lstStyle/>
                        <a:p>
                          <a:pPr algn="just"/>
                          <a:r>
                            <a:rPr lang="en-US" dirty="0">
                              <a:solidFill>
                                <a:schemeClr val="tx1"/>
                              </a:solidFill>
                            </a:rPr>
                            <a:t>Operating Temperature</a:t>
                          </a:r>
                          <a:endParaRPr lang="en-IN" dirty="0">
                            <a:solidFill>
                              <a:schemeClr val="tx1"/>
                            </a:solidFill>
                          </a:endParaRPr>
                        </a:p>
                      </a:txBody>
                      <a:tcPr/>
                    </a:tc>
                    <a:tc>
                      <a:txBody>
                        <a:bodyPr/>
                        <a:lstStyle/>
                        <a:p>
                          <a:pPr algn="just"/>
                          <a:r>
                            <a:rPr lang="en-US" dirty="0">
                              <a:solidFill>
                                <a:schemeClr val="tx1"/>
                              </a:solidFill>
                            </a:rPr>
                            <a:t>5 to </a:t>
                          </a:r>
                          <a14:m>
                            <m:oMath xmlns:m="http://schemas.openxmlformats.org/officeDocument/2006/math">
                              <m:sSup>
                                <m:sSupPr>
                                  <m:ctrlPr>
                                    <a:rPr lang="en-US" smtClean="0">
                                      <a:solidFill>
                                        <a:schemeClr val="tx1"/>
                                      </a:solidFill>
                                    </a:rPr>
                                  </m:ctrlPr>
                                </m:sSupPr>
                                <m:e>
                                  <m:r>
                                    <a:rPr lang="en-US" smtClean="0">
                                      <a:solidFill>
                                        <a:schemeClr val="tx1"/>
                                      </a:solidFill>
                                    </a:rPr>
                                    <m:t>40</m:t>
                                  </m:r>
                                </m:e>
                                <m:sup>
                                  <m:r>
                                    <a:rPr lang="en-US" smtClean="0">
                                      <a:solidFill>
                                        <a:schemeClr val="tx1"/>
                                      </a:solidFill>
                                    </a:rPr>
                                    <m:t>0</m:t>
                                  </m:r>
                                </m:sup>
                              </m:sSup>
                            </m:oMath>
                          </a14:m>
                          <a:r>
                            <a:rPr lang="en-US" dirty="0">
                              <a:solidFill>
                                <a:schemeClr val="tx1"/>
                              </a:solidFill>
                            </a:rPr>
                            <a:t> C</a:t>
                          </a:r>
                          <a:endParaRPr lang="en-IN" dirty="0">
                            <a:solidFill>
                              <a:schemeClr val="tx1"/>
                            </a:solidFill>
                          </a:endParaRPr>
                        </a:p>
                      </a:txBody>
                      <a:tcPr/>
                    </a:tc>
                    <a:extLst>
                      <a:ext uri="{0D108BD9-81ED-4DB2-BD59-A6C34878D82A}">
                        <a16:rowId xmlns:a16="http://schemas.microsoft.com/office/drawing/2014/main" val="3370301704"/>
                      </a:ext>
                    </a:extLst>
                  </a:tr>
                  <a:tr h="1295679">
                    <a:tc>
                      <a:txBody>
                        <a:bodyPr/>
                        <a:lstStyle/>
                        <a:p>
                          <a:pPr algn="just"/>
                          <a:r>
                            <a:rPr lang="en-US" dirty="0">
                              <a:solidFill>
                                <a:schemeClr val="tx1"/>
                              </a:solidFill>
                            </a:rPr>
                            <a:t>Applications</a:t>
                          </a:r>
                          <a:endParaRPr lang="en-IN" dirty="0">
                            <a:solidFill>
                              <a:schemeClr val="tx1"/>
                            </a:solidFill>
                          </a:endParaRPr>
                        </a:p>
                      </a:txBody>
                      <a:tcPr/>
                    </a:tc>
                    <a:tc>
                      <a:txBody>
                        <a:bodyPr/>
                        <a:lstStyle/>
                        <a:p>
                          <a:pPr algn="just"/>
                          <a:r>
                            <a:rPr lang="en-US" dirty="0">
                              <a:solidFill>
                                <a:schemeClr val="tx1"/>
                              </a:solidFill>
                            </a:rPr>
                            <a:t>Material Handling</a:t>
                          </a:r>
                          <a:endParaRPr lang="en-IN" dirty="0">
                            <a:solidFill>
                              <a:schemeClr val="tx1"/>
                            </a:solidFill>
                          </a:endParaRPr>
                        </a:p>
                      </a:txBody>
                      <a:tcPr/>
                    </a:tc>
                    <a:extLst>
                      <a:ext uri="{0D108BD9-81ED-4DB2-BD59-A6C34878D82A}">
                        <a16:rowId xmlns:a16="http://schemas.microsoft.com/office/drawing/2014/main" val="3724864799"/>
                      </a:ext>
                    </a:extLst>
                  </a:tr>
                </a:tbl>
              </a:graphicData>
            </a:graphic>
          </p:graphicFrame>
        </mc:Choice>
        <mc:Fallback>
          <p:graphicFrame>
            <p:nvGraphicFramePr>
              <p:cNvPr id="5" name="Table 8">
                <a:extLst>
                  <a:ext uri="{FF2B5EF4-FFF2-40B4-BE49-F238E27FC236}">
                    <a16:creationId xmlns:a16="http://schemas.microsoft.com/office/drawing/2014/main" id="{25803B24-160F-4529-BF75-D20010E10AD1}"/>
                  </a:ext>
                </a:extLst>
              </p:cNvPr>
              <p:cNvGraphicFramePr>
                <a:graphicFrameLocks noGrp="1"/>
              </p:cNvGraphicFramePr>
              <p:nvPr>
                <p:ph idx="1"/>
                <p:extLst>
                  <p:ext uri="{D42A27DB-BD31-4B8C-83A1-F6EECF244321}">
                    <p14:modId xmlns:p14="http://schemas.microsoft.com/office/powerpoint/2010/main" val="2510833667"/>
                  </p:ext>
                </p:extLst>
              </p:nvPr>
            </p:nvGraphicFramePr>
            <p:xfrm>
              <a:off x="838200" y="1527110"/>
              <a:ext cx="6486332" cy="5194364"/>
            </p:xfrm>
            <a:graphic>
              <a:graphicData uri="http://schemas.openxmlformats.org/drawingml/2006/table">
                <a:tbl>
                  <a:tblPr firstRow="1" bandRow="1">
                    <a:tableStyleId>{2D5ABB26-0587-4C30-8999-92F81FD0307C}</a:tableStyleId>
                  </a:tblPr>
                  <a:tblGrid>
                    <a:gridCol w="3243166">
                      <a:extLst>
                        <a:ext uri="{9D8B030D-6E8A-4147-A177-3AD203B41FA5}">
                          <a16:colId xmlns:a16="http://schemas.microsoft.com/office/drawing/2014/main" val="2391731331"/>
                        </a:ext>
                      </a:extLst>
                    </a:gridCol>
                    <a:gridCol w="3243166">
                      <a:extLst>
                        <a:ext uri="{9D8B030D-6E8A-4147-A177-3AD203B41FA5}">
                          <a16:colId xmlns:a16="http://schemas.microsoft.com/office/drawing/2014/main" val="2488373134"/>
                        </a:ext>
                      </a:extLst>
                    </a:gridCol>
                  </a:tblGrid>
                  <a:tr h="528167">
                    <a:tc>
                      <a:txBody>
                        <a:bodyPr/>
                        <a:lstStyle/>
                        <a:p>
                          <a:pPr algn="just"/>
                          <a:r>
                            <a:rPr lang="en-US" dirty="0">
                              <a:solidFill>
                                <a:schemeClr val="tx1"/>
                              </a:solidFill>
                            </a:rPr>
                            <a:t>Weight</a:t>
                          </a:r>
                          <a:endParaRPr lang="en-IN" dirty="0">
                            <a:solidFill>
                              <a:schemeClr val="tx1"/>
                            </a:solidFill>
                          </a:endParaRPr>
                        </a:p>
                      </a:txBody>
                      <a:tcPr/>
                    </a:tc>
                    <a:tc>
                      <a:txBody>
                        <a:bodyPr/>
                        <a:lstStyle/>
                        <a:p>
                          <a:pPr algn="just"/>
                          <a:r>
                            <a:rPr lang="en-US" dirty="0">
                              <a:solidFill>
                                <a:schemeClr val="tx1"/>
                              </a:solidFill>
                            </a:rPr>
                            <a:t>62Kg</a:t>
                          </a:r>
                          <a:endParaRPr lang="en-IN" dirty="0">
                            <a:solidFill>
                              <a:schemeClr val="tx1"/>
                            </a:solidFill>
                          </a:endParaRPr>
                        </a:p>
                      </a:txBody>
                      <a:tcPr/>
                    </a:tc>
                    <a:extLst>
                      <a:ext uri="{0D108BD9-81ED-4DB2-BD59-A6C34878D82A}">
                        <a16:rowId xmlns:a16="http://schemas.microsoft.com/office/drawing/2014/main" val="311080525"/>
                      </a:ext>
                    </a:extLst>
                  </a:tr>
                  <a:tr h="528167">
                    <a:tc>
                      <a:txBody>
                        <a:bodyPr/>
                        <a:lstStyle/>
                        <a:p>
                          <a:pPr algn="just"/>
                          <a:r>
                            <a:rPr lang="en-US" dirty="0">
                              <a:solidFill>
                                <a:schemeClr val="tx1"/>
                              </a:solidFill>
                            </a:rPr>
                            <a:t>IP Rating</a:t>
                          </a:r>
                          <a:endParaRPr lang="en-IN" dirty="0">
                            <a:solidFill>
                              <a:schemeClr val="tx1"/>
                            </a:solidFill>
                          </a:endParaRPr>
                        </a:p>
                      </a:txBody>
                      <a:tcPr/>
                    </a:tc>
                    <a:tc>
                      <a:txBody>
                        <a:bodyPr/>
                        <a:lstStyle/>
                        <a:p>
                          <a:pPr algn="just"/>
                          <a:r>
                            <a:rPr lang="en-US" dirty="0">
                              <a:solidFill>
                                <a:schemeClr val="tx1"/>
                              </a:solidFill>
                            </a:rPr>
                            <a:t>IP20</a:t>
                          </a:r>
                          <a:endParaRPr lang="en-IN" dirty="0">
                            <a:solidFill>
                              <a:schemeClr val="tx1"/>
                            </a:solidFill>
                          </a:endParaRPr>
                        </a:p>
                      </a:txBody>
                      <a:tcPr/>
                    </a:tc>
                    <a:extLst>
                      <a:ext uri="{0D108BD9-81ED-4DB2-BD59-A6C34878D82A}">
                        <a16:rowId xmlns:a16="http://schemas.microsoft.com/office/drawing/2014/main" val="4088336895"/>
                      </a:ext>
                    </a:extLst>
                  </a:tr>
                  <a:tr h="528167">
                    <a:tc>
                      <a:txBody>
                        <a:bodyPr/>
                        <a:lstStyle/>
                        <a:p>
                          <a:pPr algn="just"/>
                          <a:r>
                            <a:rPr lang="en-US" dirty="0">
                              <a:solidFill>
                                <a:schemeClr val="tx1"/>
                              </a:solidFill>
                            </a:rPr>
                            <a:t>Operating Environment</a:t>
                          </a:r>
                          <a:endParaRPr lang="en-IN" dirty="0">
                            <a:solidFill>
                              <a:schemeClr val="tx1"/>
                            </a:solidFill>
                          </a:endParaRPr>
                        </a:p>
                      </a:txBody>
                      <a:tcPr/>
                    </a:tc>
                    <a:tc>
                      <a:txBody>
                        <a:bodyPr/>
                        <a:lstStyle/>
                        <a:p>
                          <a:pPr algn="just"/>
                          <a:r>
                            <a:rPr lang="en-US" dirty="0">
                              <a:solidFill>
                                <a:schemeClr val="tx1"/>
                              </a:solidFill>
                            </a:rPr>
                            <a:t>Indoor use</a:t>
                          </a:r>
                          <a:endParaRPr lang="en-IN" dirty="0">
                            <a:solidFill>
                              <a:schemeClr val="tx1"/>
                            </a:solidFill>
                          </a:endParaRPr>
                        </a:p>
                      </a:txBody>
                      <a:tcPr/>
                    </a:tc>
                    <a:extLst>
                      <a:ext uri="{0D108BD9-81ED-4DB2-BD59-A6C34878D82A}">
                        <a16:rowId xmlns:a16="http://schemas.microsoft.com/office/drawing/2014/main" val="3870664561"/>
                      </a:ext>
                    </a:extLst>
                  </a:tr>
                  <a:tr h="528167">
                    <a:tc>
                      <a:txBody>
                        <a:bodyPr/>
                        <a:lstStyle/>
                        <a:p>
                          <a:pPr algn="just"/>
                          <a:r>
                            <a:rPr lang="en-US" dirty="0">
                              <a:solidFill>
                                <a:schemeClr val="tx1"/>
                              </a:solidFill>
                            </a:rPr>
                            <a:t>Navigation</a:t>
                          </a:r>
                          <a:endParaRPr lang="en-IN" dirty="0">
                            <a:solidFill>
                              <a:schemeClr val="tx1"/>
                            </a:solidFill>
                          </a:endParaRPr>
                        </a:p>
                      </a:txBody>
                      <a:tcPr/>
                    </a:tc>
                    <a:tc>
                      <a:txBody>
                        <a:bodyPr/>
                        <a:lstStyle/>
                        <a:p>
                          <a:pPr algn="just"/>
                          <a:r>
                            <a:rPr lang="en-US" dirty="0">
                              <a:solidFill>
                                <a:schemeClr val="tx1"/>
                              </a:solidFill>
                            </a:rPr>
                            <a:t>Autonomous routing</a:t>
                          </a:r>
                          <a:endParaRPr lang="en-IN" dirty="0">
                            <a:solidFill>
                              <a:schemeClr val="tx1"/>
                            </a:solidFill>
                          </a:endParaRPr>
                        </a:p>
                      </a:txBody>
                      <a:tcPr/>
                    </a:tc>
                    <a:extLst>
                      <a:ext uri="{0D108BD9-81ED-4DB2-BD59-A6C34878D82A}">
                        <a16:rowId xmlns:a16="http://schemas.microsoft.com/office/drawing/2014/main" val="3860647419"/>
                      </a:ext>
                    </a:extLst>
                  </a:tr>
                  <a:tr h="630309">
                    <a:tc>
                      <a:txBody>
                        <a:bodyPr/>
                        <a:lstStyle/>
                        <a:p>
                          <a:pPr algn="just"/>
                          <a:r>
                            <a:rPr lang="en-US" dirty="0">
                              <a:solidFill>
                                <a:schemeClr val="tx1"/>
                              </a:solidFill>
                            </a:rPr>
                            <a:t>Max Speed</a:t>
                          </a:r>
                          <a:endParaRPr lang="en-IN" dirty="0">
                            <a:solidFill>
                              <a:schemeClr val="tx1"/>
                            </a:solidFill>
                          </a:endParaRPr>
                        </a:p>
                      </a:txBody>
                      <a:tcPr/>
                    </a:tc>
                    <a:tc>
                      <a:txBody>
                        <a:bodyPr/>
                        <a:lstStyle/>
                        <a:p>
                          <a:pPr algn="just"/>
                          <a:r>
                            <a:rPr lang="en-US" dirty="0">
                              <a:solidFill>
                                <a:schemeClr val="tx1"/>
                              </a:solidFill>
                            </a:rPr>
                            <a:t>1800mm/s</a:t>
                          </a:r>
                          <a:endParaRPr lang="en-IN" dirty="0">
                            <a:solidFill>
                              <a:schemeClr val="tx1"/>
                            </a:solidFill>
                          </a:endParaRPr>
                        </a:p>
                      </a:txBody>
                      <a:tcPr/>
                    </a:tc>
                    <a:extLst>
                      <a:ext uri="{0D108BD9-81ED-4DB2-BD59-A6C34878D82A}">
                        <a16:rowId xmlns:a16="http://schemas.microsoft.com/office/drawing/2014/main" val="3824339173"/>
                      </a:ext>
                    </a:extLst>
                  </a:tr>
                  <a:tr h="630309">
                    <a:tc>
                      <a:txBody>
                        <a:bodyPr/>
                        <a:lstStyle/>
                        <a:p>
                          <a:pPr algn="just"/>
                          <a:r>
                            <a:rPr lang="en-US" dirty="0">
                              <a:solidFill>
                                <a:schemeClr val="tx1"/>
                              </a:solidFill>
                            </a:rPr>
                            <a:t>Payload</a:t>
                          </a:r>
                          <a:endParaRPr lang="en-IN" dirty="0">
                            <a:solidFill>
                              <a:schemeClr val="tx1"/>
                            </a:solidFill>
                          </a:endParaRPr>
                        </a:p>
                      </a:txBody>
                      <a:tcPr/>
                    </a:tc>
                    <a:tc>
                      <a:txBody>
                        <a:bodyPr/>
                        <a:lstStyle/>
                        <a:p>
                          <a:pPr algn="just"/>
                          <a:r>
                            <a:rPr lang="en-US" dirty="0">
                              <a:solidFill>
                                <a:schemeClr val="tx1"/>
                              </a:solidFill>
                            </a:rPr>
                            <a:t>60Kg</a:t>
                          </a:r>
                          <a:endParaRPr lang="en-IN" dirty="0">
                            <a:solidFill>
                              <a:schemeClr val="tx1"/>
                            </a:solidFill>
                          </a:endParaRPr>
                        </a:p>
                      </a:txBody>
                      <a:tcPr/>
                    </a:tc>
                    <a:extLst>
                      <a:ext uri="{0D108BD9-81ED-4DB2-BD59-A6C34878D82A}">
                        <a16:rowId xmlns:a16="http://schemas.microsoft.com/office/drawing/2014/main" val="2923169399"/>
                      </a:ext>
                    </a:extLst>
                  </a:tr>
                  <a:tr h="525399">
                    <a:tc>
                      <a:txBody>
                        <a:bodyPr/>
                        <a:lstStyle/>
                        <a:p>
                          <a:pPr algn="just"/>
                          <a:r>
                            <a:rPr lang="en-US" dirty="0">
                              <a:solidFill>
                                <a:schemeClr val="tx1"/>
                              </a:solidFill>
                            </a:rPr>
                            <a:t>Operating Temperature</a:t>
                          </a:r>
                          <a:endParaRPr lang="en-IN" dirty="0">
                            <a:solidFill>
                              <a:schemeClr val="tx1"/>
                            </a:solidFill>
                          </a:endParaRPr>
                        </a:p>
                      </a:txBody>
                      <a:tcPr/>
                    </a:tc>
                    <a:tc>
                      <a:txBody>
                        <a:bodyPr/>
                        <a:lstStyle/>
                        <a:p>
                          <a:endParaRPr lang="en-US"/>
                        </a:p>
                      </a:txBody>
                      <a:tcPr>
                        <a:blipFill>
                          <a:blip r:embed="rId2"/>
                          <a:stretch>
                            <a:fillRect l="-100188" t="-650000" b="-247674"/>
                          </a:stretch>
                        </a:blipFill>
                      </a:tcPr>
                    </a:tc>
                    <a:extLst>
                      <a:ext uri="{0D108BD9-81ED-4DB2-BD59-A6C34878D82A}">
                        <a16:rowId xmlns:a16="http://schemas.microsoft.com/office/drawing/2014/main" val="3370301704"/>
                      </a:ext>
                    </a:extLst>
                  </a:tr>
                  <a:tr h="1295679">
                    <a:tc>
                      <a:txBody>
                        <a:bodyPr/>
                        <a:lstStyle/>
                        <a:p>
                          <a:pPr algn="just"/>
                          <a:r>
                            <a:rPr lang="en-US" dirty="0">
                              <a:solidFill>
                                <a:schemeClr val="tx1"/>
                              </a:solidFill>
                            </a:rPr>
                            <a:t>Applications</a:t>
                          </a:r>
                          <a:endParaRPr lang="en-IN" dirty="0">
                            <a:solidFill>
                              <a:schemeClr val="tx1"/>
                            </a:solidFill>
                          </a:endParaRPr>
                        </a:p>
                      </a:txBody>
                      <a:tcPr/>
                    </a:tc>
                    <a:tc>
                      <a:txBody>
                        <a:bodyPr/>
                        <a:lstStyle/>
                        <a:p>
                          <a:pPr algn="just"/>
                          <a:r>
                            <a:rPr lang="en-US" dirty="0">
                              <a:solidFill>
                                <a:schemeClr val="tx1"/>
                              </a:solidFill>
                            </a:rPr>
                            <a:t>Material Handling</a:t>
                          </a:r>
                          <a:endParaRPr lang="en-IN" dirty="0">
                            <a:solidFill>
                              <a:schemeClr val="tx1"/>
                            </a:solidFill>
                          </a:endParaRPr>
                        </a:p>
                      </a:txBody>
                      <a:tcPr/>
                    </a:tc>
                    <a:extLst>
                      <a:ext uri="{0D108BD9-81ED-4DB2-BD59-A6C34878D82A}">
                        <a16:rowId xmlns:a16="http://schemas.microsoft.com/office/drawing/2014/main" val="3724864799"/>
                      </a:ext>
                    </a:extLst>
                  </a:tr>
                </a:tbl>
              </a:graphicData>
            </a:graphic>
          </p:graphicFrame>
        </mc:Fallback>
      </mc:AlternateContent>
      <p:pic>
        <p:nvPicPr>
          <p:cNvPr id="1026" name="Picture 2" descr="LD-60-LD-90 Omron Mobile Robot">
            <a:extLst>
              <a:ext uri="{FF2B5EF4-FFF2-40B4-BE49-F238E27FC236}">
                <a16:creationId xmlns:a16="http://schemas.microsoft.com/office/drawing/2014/main" id="{54D87AE9-E775-4F81-9A30-56B83D20F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1527110"/>
            <a:ext cx="3803780" cy="3803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17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A317-D52F-4923-AC8F-6717B68FFCEF}"/>
              </a:ext>
            </a:extLst>
          </p:cNvPr>
          <p:cNvSpPr>
            <a:spLocks noGrp="1"/>
          </p:cNvSpPr>
          <p:nvPr>
            <p:ph type="title"/>
          </p:nvPr>
        </p:nvSpPr>
        <p:spPr/>
        <p:txBody>
          <a:bodyPr/>
          <a:lstStyle/>
          <a:p>
            <a:r>
              <a:rPr lang="en-IN"/>
              <a:t>Locomotion</a:t>
            </a:r>
            <a:endParaRPr lang="en-IN" dirty="0"/>
          </a:p>
        </p:txBody>
      </p:sp>
      <p:sp>
        <p:nvSpPr>
          <p:cNvPr id="3" name="Content Placeholder 2">
            <a:extLst>
              <a:ext uri="{FF2B5EF4-FFF2-40B4-BE49-F238E27FC236}">
                <a16:creationId xmlns:a16="http://schemas.microsoft.com/office/drawing/2014/main" id="{2CC8031B-5D5A-4C9E-8294-DFE02CF0710B}"/>
              </a:ext>
            </a:extLst>
          </p:cNvPr>
          <p:cNvSpPr>
            <a:spLocks noGrp="1"/>
          </p:cNvSpPr>
          <p:nvPr>
            <p:ph idx="1"/>
          </p:nvPr>
        </p:nvSpPr>
        <p:spPr/>
        <p:txBody>
          <a:bodyPr>
            <a:norm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The robot’s locomotion system is an important aspect of the mobile robot design, and it depends not only on the medium in which the robot moves but also on technical criteria such as maneuverability, controllability, terrain conditions, efficiency, stability, and so on.</a:t>
            </a:r>
          </a:p>
        </p:txBody>
      </p:sp>
      <p:sp>
        <p:nvSpPr>
          <p:cNvPr id="4" name="Slide Number Placeholder 3">
            <a:extLst>
              <a:ext uri="{FF2B5EF4-FFF2-40B4-BE49-F238E27FC236}">
                <a16:creationId xmlns:a16="http://schemas.microsoft.com/office/drawing/2014/main" id="{042332CA-13AC-4787-B020-C8C7FB15510C}"/>
              </a:ext>
            </a:extLst>
          </p:cNvPr>
          <p:cNvSpPr>
            <a:spLocks noGrp="1"/>
          </p:cNvSpPr>
          <p:nvPr>
            <p:ph type="sldNum" sz="quarter" idx="12"/>
          </p:nvPr>
        </p:nvSpPr>
        <p:spPr/>
        <p:txBody>
          <a:bodyPr/>
          <a:lstStyle/>
          <a:p>
            <a:fld id="{D7B90F46-B5AA-4566-8FC6-868BBC0920EF}" type="slidenum">
              <a:rPr lang="en-IN" smtClean="0"/>
              <a:t>6</a:t>
            </a:fld>
            <a:endParaRPr lang="en-IN"/>
          </a:p>
        </p:txBody>
      </p:sp>
    </p:spTree>
    <p:extLst>
      <p:ext uri="{BB962C8B-B14F-4D97-AF65-F5344CB8AC3E}">
        <p14:creationId xmlns:p14="http://schemas.microsoft.com/office/powerpoint/2010/main" val="390547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94AB-92C5-4EA6-8721-31BD578E1850}"/>
              </a:ext>
            </a:extLst>
          </p:cNvPr>
          <p:cNvSpPr>
            <a:spLocks noGrp="1"/>
          </p:cNvSpPr>
          <p:nvPr>
            <p:ph type="title"/>
          </p:nvPr>
        </p:nvSpPr>
        <p:spPr/>
        <p:txBody>
          <a:bodyPr/>
          <a:lstStyle/>
          <a:p>
            <a:r>
              <a:rPr lang="en-IN" dirty="0"/>
              <a:t>Classification of Locomotion</a:t>
            </a:r>
          </a:p>
        </p:txBody>
      </p:sp>
      <p:sp>
        <p:nvSpPr>
          <p:cNvPr id="3" name="Content Placeholder 2">
            <a:extLst>
              <a:ext uri="{FF2B5EF4-FFF2-40B4-BE49-F238E27FC236}">
                <a16:creationId xmlns:a16="http://schemas.microsoft.com/office/drawing/2014/main" id="{9635628D-48FE-476D-B229-BF32C6DC330E}"/>
              </a:ext>
            </a:extLst>
          </p:cNvPr>
          <p:cNvSpPr>
            <a:spLocks noGrp="1"/>
          </p:cNvSpPr>
          <p:nvPr>
            <p:ph idx="1"/>
          </p:nvPr>
        </p:nvSpPr>
        <p:spPr/>
        <p:txBody>
          <a:bodyPr>
            <a:noAutofit/>
          </a:bodyPr>
          <a:lstStyle/>
          <a:p>
            <a:pPr marL="0" indent="0" algn="l">
              <a:lnSpc>
                <a:spcPct val="100000"/>
              </a:lnSpc>
              <a:buNone/>
            </a:pPr>
            <a:r>
              <a:rPr lang="en-IN" sz="2000" b="0" i="0" u="none" strike="noStrike" baseline="0" dirty="0">
                <a:latin typeface="Cambria" panose="02040503050406030204" pitchFamily="18" charset="0"/>
                <a:ea typeface="Cambria" panose="02040503050406030204" pitchFamily="18" charset="0"/>
              </a:rPr>
              <a:t>According to their locomotion </a:t>
            </a:r>
            <a:r>
              <a:rPr lang="en-US" sz="2000" b="0" i="0" u="none" strike="noStrike" baseline="0" dirty="0">
                <a:latin typeface="Cambria" panose="02040503050406030204" pitchFamily="18" charset="0"/>
                <a:ea typeface="Cambria" panose="02040503050406030204" pitchFamily="18" charset="0"/>
              </a:rPr>
              <a:t>system, mobile robots can be classified into:</a:t>
            </a:r>
          </a:p>
          <a:p>
            <a:pPr marL="457200" lvl="1" indent="0">
              <a:lnSpc>
                <a:spcPct val="100000"/>
              </a:lnSpc>
              <a:buNone/>
            </a:pPr>
            <a:r>
              <a:rPr lang="en-IN" sz="2000" b="0" i="0" u="none" strike="noStrike" baseline="0" dirty="0">
                <a:latin typeface="Cambria" panose="02040503050406030204" pitchFamily="18" charset="0"/>
                <a:ea typeface="Cambria" panose="02040503050406030204" pitchFamily="18" charset="0"/>
              </a:rPr>
              <a:t>1. Stationary (arm/manipulator)</a:t>
            </a:r>
          </a:p>
          <a:p>
            <a:pPr marL="457200" lvl="1" indent="0">
              <a:lnSpc>
                <a:spcPct val="100000"/>
              </a:lnSpc>
              <a:buNone/>
            </a:pPr>
            <a:r>
              <a:rPr lang="en-IN" sz="2000" b="0" i="0" u="none" strike="noStrike" baseline="0" dirty="0">
                <a:latin typeface="Cambria" panose="02040503050406030204" pitchFamily="18" charset="0"/>
                <a:ea typeface="Cambria" panose="02040503050406030204" pitchFamily="18" charset="0"/>
              </a:rPr>
              <a:t>2. Land-based</a:t>
            </a:r>
          </a:p>
          <a:p>
            <a:pPr marL="457200" lvl="1" indent="0">
              <a:lnSpc>
                <a:spcPct val="100000"/>
              </a:lnSpc>
              <a:buNone/>
            </a:pPr>
            <a:r>
              <a:rPr lang="en-IN" sz="2000" b="0" i="0" u="none" strike="noStrike" baseline="0" dirty="0">
                <a:latin typeface="Cambria" panose="02040503050406030204" pitchFamily="18" charset="0"/>
                <a:ea typeface="Cambria" panose="02040503050406030204" pitchFamily="18" charset="0"/>
              </a:rPr>
              <a:t>3. Air-based</a:t>
            </a:r>
          </a:p>
          <a:p>
            <a:pPr marL="457200" lvl="1" indent="0">
              <a:lnSpc>
                <a:spcPct val="100000"/>
              </a:lnSpc>
              <a:buNone/>
            </a:pPr>
            <a:r>
              <a:rPr lang="en-IN" sz="2000" b="0" i="0" u="none" strike="noStrike" baseline="0" dirty="0">
                <a:latin typeface="Cambria" panose="02040503050406030204" pitchFamily="18" charset="0"/>
                <a:ea typeface="Cambria" panose="02040503050406030204" pitchFamily="18" charset="0"/>
              </a:rPr>
              <a:t>4. Water-based</a:t>
            </a:r>
          </a:p>
          <a:p>
            <a:pPr marL="457200" lvl="1" indent="0">
              <a:lnSpc>
                <a:spcPct val="100000"/>
              </a:lnSpc>
              <a:buNone/>
            </a:pPr>
            <a:r>
              <a:rPr lang="en-IN" sz="2000" b="0" i="0" u="none" strike="noStrike" baseline="0" dirty="0">
                <a:latin typeface="Cambria" panose="02040503050406030204" pitchFamily="18" charset="0"/>
                <a:ea typeface="Cambria" panose="02040503050406030204" pitchFamily="18" charset="0"/>
              </a:rPr>
              <a:t>5. Other</a:t>
            </a:r>
            <a:endParaRPr lang="en-US" sz="2000" b="0" i="0" u="none" strike="noStrike" baseline="0" dirty="0">
              <a:latin typeface="Cambria" panose="02040503050406030204" pitchFamily="18" charset="0"/>
              <a:ea typeface="Cambria" panose="02040503050406030204" pitchFamily="18" charset="0"/>
            </a:endParaRPr>
          </a:p>
          <a:p>
            <a:pPr>
              <a:lnSpc>
                <a:spcPct val="100000"/>
              </a:lnSpc>
            </a:pPr>
            <a:endParaRPr lang="en-IN"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D3B0A5CA-3C1B-49F1-9E3D-D62237ACE4EA}"/>
              </a:ext>
            </a:extLst>
          </p:cNvPr>
          <p:cNvSpPr>
            <a:spLocks noGrp="1"/>
          </p:cNvSpPr>
          <p:nvPr>
            <p:ph type="sldNum" sz="quarter" idx="12"/>
          </p:nvPr>
        </p:nvSpPr>
        <p:spPr/>
        <p:txBody>
          <a:bodyPr/>
          <a:lstStyle/>
          <a:p>
            <a:fld id="{D7B90F46-B5AA-4566-8FC6-868BBC0920EF}" type="slidenum">
              <a:rPr lang="en-IN" smtClean="0"/>
              <a:t>7</a:t>
            </a:fld>
            <a:endParaRPr lang="en-IN"/>
          </a:p>
        </p:txBody>
      </p:sp>
    </p:spTree>
    <p:extLst>
      <p:ext uri="{BB962C8B-B14F-4D97-AF65-F5344CB8AC3E}">
        <p14:creationId xmlns:p14="http://schemas.microsoft.com/office/powerpoint/2010/main" val="66231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ABD2-C350-4C49-ABC1-B6EF13ADCAFF}"/>
              </a:ext>
            </a:extLst>
          </p:cNvPr>
          <p:cNvSpPr>
            <a:spLocks noGrp="1"/>
          </p:cNvSpPr>
          <p:nvPr>
            <p:ph type="title"/>
          </p:nvPr>
        </p:nvSpPr>
        <p:spPr/>
        <p:txBody>
          <a:bodyPr/>
          <a:lstStyle/>
          <a:p>
            <a:r>
              <a:rPr lang="en-IN" dirty="0">
                <a:latin typeface="Calibri Light (Headings)"/>
              </a:rPr>
              <a:t>1. </a:t>
            </a:r>
            <a:r>
              <a:rPr lang="en-IN" sz="4400" b="0" i="0" u="none" strike="noStrike" baseline="0" dirty="0">
                <a:latin typeface="Calibri Light (Headings)"/>
                <a:ea typeface="Cambria" panose="02040503050406030204" pitchFamily="18" charset="0"/>
              </a:rPr>
              <a:t>Stationary robots</a:t>
            </a:r>
            <a:endParaRPr lang="en-IN" dirty="0">
              <a:latin typeface="Calibri Light (Headings)"/>
            </a:endParaRPr>
          </a:p>
        </p:txBody>
      </p:sp>
      <p:sp>
        <p:nvSpPr>
          <p:cNvPr id="3" name="Content Placeholder 2">
            <a:extLst>
              <a:ext uri="{FF2B5EF4-FFF2-40B4-BE49-F238E27FC236}">
                <a16:creationId xmlns:a16="http://schemas.microsoft.com/office/drawing/2014/main" id="{826B0A43-ECBD-40B5-B01B-55E5A9592806}"/>
              </a:ext>
            </a:extLst>
          </p:cNvPr>
          <p:cNvSpPr>
            <a:spLocks noGrp="1"/>
          </p:cNvSpPr>
          <p:nvPr>
            <p:ph idx="1"/>
          </p:nvPr>
        </p:nvSpPr>
        <p:spPr/>
        <p:txBody>
          <a:bodyPr>
            <a:normAutofit/>
          </a:bodyPr>
          <a:lstStyle/>
          <a:p>
            <a:pPr algn="just">
              <a:lnSpc>
                <a:spcPct val="100000"/>
              </a:lnSpc>
            </a:pPr>
            <a:r>
              <a:rPr lang="en-US" sz="2000" b="0" i="0" u="none" strike="noStrike" baseline="0" dirty="0">
                <a:latin typeface="Cambria" panose="02040503050406030204" pitchFamily="18" charset="0"/>
                <a:ea typeface="Cambria" panose="02040503050406030204" pitchFamily="18" charset="0"/>
              </a:rPr>
              <a:t>The robot’s base is fixed, and they consist of an end-effector with specials tools which not only handle objects but can also perform tasks such as welding, painting, assembling, machining, </a:t>
            </a:r>
            <a:r>
              <a:rPr lang="en-IN" sz="2000" b="0" i="0" u="none" strike="noStrike" baseline="0" dirty="0">
                <a:latin typeface="Cambria" panose="02040503050406030204" pitchFamily="18" charset="0"/>
                <a:ea typeface="Cambria" panose="02040503050406030204" pitchFamily="18" charset="0"/>
              </a:rPr>
              <a:t>and so on.</a:t>
            </a:r>
          </a:p>
          <a:p>
            <a:pPr marL="0" indent="0" algn="just">
              <a:lnSpc>
                <a:spcPct val="100000"/>
              </a:lnSpc>
              <a:buNone/>
            </a:pPr>
            <a:endParaRPr lang="en-IN" sz="2000" dirty="0">
              <a:latin typeface="Cambria" panose="02040503050406030204" pitchFamily="18" charset="0"/>
              <a:ea typeface="Cambria" panose="02040503050406030204" pitchFamily="18" charset="0"/>
            </a:endParaRPr>
          </a:p>
        </p:txBody>
      </p:sp>
      <p:pic>
        <p:nvPicPr>
          <p:cNvPr id="1026" name="Picture 2" descr="Robotic Arm | 3D CAD Model Library | GrabCAD">
            <a:extLst>
              <a:ext uri="{FF2B5EF4-FFF2-40B4-BE49-F238E27FC236}">
                <a16:creationId xmlns:a16="http://schemas.microsoft.com/office/drawing/2014/main" id="{0ACAC7CD-2D43-4D31-BCE1-E7AFF3121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569" y="3094673"/>
            <a:ext cx="3852862" cy="30822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FFACC6A-D72E-4A32-87B5-9A0E92EDD6C7}"/>
              </a:ext>
            </a:extLst>
          </p:cNvPr>
          <p:cNvSpPr>
            <a:spLocks noGrp="1"/>
          </p:cNvSpPr>
          <p:nvPr>
            <p:ph type="sldNum" sz="quarter" idx="12"/>
          </p:nvPr>
        </p:nvSpPr>
        <p:spPr/>
        <p:txBody>
          <a:bodyPr/>
          <a:lstStyle/>
          <a:p>
            <a:fld id="{D7B90F46-B5AA-4566-8FC6-868BBC0920EF}" type="slidenum">
              <a:rPr lang="en-IN" smtClean="0"/>
              <a:t>8</a:t>
            </a:fld>
            <a:endParaRPr lang="en-IN"/>
          </a:p>
        </p:txBody>
      </p:sp>
    </p:spTree>
    <p:extLst>
      <p:ext uri="{BB962C8B-B14F-4D97-AF65-F5344CB8AC3E}">
        <p14:creationId xmlns:p14="http://schemas.microsoft.com/office/powerpoint/2010/main" val="375869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4EFA-3896-4034-96F0-A718308498F1}"/>
              </a:ext>
            </a:extLst>
          </p:cNvPr>
          <p:cNvSpPr>
            <a:spLocks noGrp="1"/>
          </p:cNvSpPr>
          <p:nvPr>
            <p:ph type="title"/>
          </p:nvPr>
        </p:nvSpPr>
        <p:spPr/>
        <p:txBody>
          <a:bodyPr/>
          <a:lstStyle/>
          <a:p>
            <a:r>
              <a:rPr lang="en-IN" dirty="0"/>
              <a:t>2. Land Based Robots</a:t>
            </a:r>
          </a:p>
        </p:txBody>
      </p:sp>
      <p:sp>
        <p:nvSpPr>
          <p:cNvPr id="3" name="Content Placeholder 2">
            <a:extLst>
              <a:ext uri="{FF2B5EF4-FFF2-40B4-BE49-F238E27FC236}">
                <a16:creationId xmlns:a16="http://schemas.microsoft.com/office/drawing/2014/main" id="{34953654-0E71-4923-B578-2179011AB59A}"/>
              </a:ext>
            </a:extLst>
          </p:cNvPr>
          <p:cNvSpPr>
            <a:spLocks noGrp="1"/>
          </p:cNvSpPr>
          <p:nvPr>
            <p:ph idx="1"/>
          </p:nvPr>
        </p:nvSpPr>
        <p:spPr/>
        <p:txBody>
          <a:bodyPr>
            <a:normAutofit/>
          </a:bodyPr>
          <a:lstStyle/>
          <a:p>
            <a:r>
              <a:rPr lang="en-IN" sz="2000" dirty="0"/>
              <a:t>These robots are classified as below:</a:t>
            </a:r>
          </a:p>
          <a:p>
            <a:pPr marL="0" indent="0" algn="l">
              <a:buNone/>
            </a:pPr>
            <a:r>
              <a:rPr lang="en-US" sz="2000" b="0" i="0" u="none" strike="noStrike" baseline="0" dirty="0">
                <a:latin typeface="Cambria" panose="02040503050406030204" pitchFamily="18" charset="0"/>
                <a:ea typeface="Cambria" panose="02040503050406030204" pitchFamily="18" charset="0"/>
              </a:rPr>
              <a:t>	a. Wheeled mobile robot (WMR)</a:t>
            </a:r>
          </a:p>
          <a:p>
            <a:pPr marL="0" indent="0" algn="l">
              <a:buNone/>
            </a:pPr>
            <a:r>
              <a:rPr lang="en-US" sz="2000" b="0" i="0" u="none" strike="noStrike" baseline="0" dirty="0">
                <a:latin typeface="Cambria" panose="02040503050406030204" pitchFamily="18" charset="0"/>
                <a:ea typeface="Cambria" panose="02040503050406030204" pitchFamily="18" charset="0"/>
              </a:rPr>
              <a:t>	b. Walking (or legged) mobile robot</a:t>
            </a:r>
          </a:p>
          <a:p>
            <a:pPr marL="0" indent="0" algn="l">
              <a:buNone/>
            </a:pPr>
            <a:r>
              <a:rPr lang="en-US" sz="2000" b="0" i="0" u="none" strike="noStrike" baseline="0" dirty="0">
                <a:latin typeface="Cambria" panose="02040503050406030204" pitchFamily="18" charset="0"/>
                <a:ea typeface="Cambria" panose="02040503050406030204" pitchFamily="18" charset="0"/>
              </a:rPr>
              <a:t>	c. Tracked slip/skid locomotion</a:t>
            </a:r>
          </a:p>
          <a:p>
            <a:pPr marL="0" indent="0" algn="l">
              <a:buNone/>
            </a:pPr>
            <a:r>
              <a:rPr lang="en-IN" sz="2000" b="0" i="0" u="none" strike="noStrike" baseline="0" dirty="0">
                <a:latin typeface="Cambria" panose="02040503050406030204" pitchFamily="18" charset="0"/>
                <a:ea typeface="Cambria" panose="02040503050406030204" pitchFamily="18" charset="0"/>
              </a:rPr>
              <a:t>	d. Hybrid</a:t>
            </a:r>
          </a:p>
          <a:p>
            <a:pPr lvl="1"/>
            <a:endParaRPr lang="en-IN" sz="2000" dirty="0"/>
          </a:p>
          <a:p>
            <a:endParaRPr lang="en-IN" sz="2000" dirty="0"/>
          </a:p>
        </p:txBody>
      </p:sp>
      <p:sp>
        <p:nvSpPr>
          <p:cNvPr id="4" name="Slide Number Placeholder 3">
            <a:extLst>
              <a:ext uri="{FF2B5EF4-FFF2-40B4-BE49-F238E27FC236}">
                <a16:creationId xmlns:a16="http://schemas.microsoft.com/office/drawing/2014/main" id="{5D4CA48D-908C-4856-8452-B20CB43FFB29}"/>
              </a:ext>
            </a:extLst>
          </p:cNvPr>
          <p:cNvSpPr>
            <a:spLocks noGrp="1"/>
          </p:cNvSpPr>
          <p:nvPr>
            <p:ph type="sldNum" sz="quarter" idx="12"/>
          </p:nvPr>
        </p:nvSpPr>
        <p:spPr/>
        <p:txBody>
          <a:bodyPr/>
          <a:lstStyle/>
          <a:p>
            <a:fld id="{D7B90F46-B5AA-4566-8FC6-868BBC0920EF}" type="slidenum">
              <a:rPr lang="en-IN" smtClean="0"/>
              <a:t>9</a:t>
            </a:fld>
            <a:endParaRPr lang="en-IN"/>
          </a:p>
        </p:txBody>
      </p:sp>
    </p:spTree>
    <p:extLst>
      <p:ext uri="{BB962C8B-B14F-4D97-AF65-F5344CB8AC3E}">
        <p14:creationId xmlns:p14="http://schemas.microsoft.com/office/powerpoint/2010/main" val="2053639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5123</Words>
  <Application>Microsoft Office PowerPoint</Application>
  <PresentationFormat>Widescreen</PresentationFormat>
  <Paragraphs>340</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AdvP7B6C</vt:lpstr>
      <vt:lpstr>AdvPAC59</vt:lpstr>
      <vt:lpstr>AdvPAC5B</vt:lpstr>
      <vt:lpstr>Arial</vt:lpstr>
      <vt:lpstr>Calibri</vt:lpstr>
      <vt:lpstr>Calibri Light</vt:lpstr>
      <vt:lpstr>Calibri Light (Headings)</vt:lpstr>
      <vt:lpstr>Calibri Light (Headings) </vt:lpstr>
      <vt:lpstr>Cambria</vt:lpstr>
      <vt:lpstr>Office Theme</vt:lpstr>
      <vt:lpstr>AUTONOMOUS MOBILE ROBOT</vt:lpstr>
      <vt:lpstr>Autonomous Mobile Robot</vt:lpstr>
      <vt:lpstr>Why Autonomous Mobile Robots?</vt:lpstr>
      <vt:lpstr>Main Blocks of AMR</vt:lpstr>
      <vt:lpstr>Mobile Robot Control Block</vt:lpstr>
      <vt:lpstr>Locomotion</vt:lpstr>
      <vt:lpstr>Classification of Locomotion</vt:lpstr>
      <vt:lpstr>1. Stationary robots</vt:lpstr>
      <vt:lpstr>2. Land Based Robots</vt:lpstr>
      <vt:lpstr>a. Wheeled Mobile Robots </vt:lpstr>
      <vt:lpstr>PowerPoint Presentation</vt:lpstr>
      <vt:lpstr>PowerPoint Presentation</vt:lpstr>
      <vt:lpstr>PowerPoint Presentation</vt:lpstr>
      <vt:lpstr>Wheel Design</vt:lpstr>
      <vt:lpstr>Wheel Design</vt:lpstr>
      <vt:lpstr>b. Walking or legged mobile robots</vt:lpstr>
      <vt:lpstr>PowerPoint Presentation</vt:lpstr>
      <vt:lpstr>PowerPoint Presentation</vt:lpstr>
      <vt:lpstr>c. Tracked robots</vt:lpstr>
      <vt:lpstr>d. Hybrid robot</vt:lpstr>
      <vt:lpstr>3. AIV-based robots</vt:lpstr>
      <vt:lpstr>4. Water-based robots</vt:lpstr>
      <vt:lpstr>5. Others</vt:lpstr>
      <vt:lpstr>5. Others</vt:lpstr>
      <vt:lpstr>Perception</vt:lpstr>
      <vt:lpstr>PowerPoint Presentation</vt:lpstr>
      <vt:lpstr>Sensor Classification</vt:lpstr>
      <vt:lpstr>Types of sensors</vt:lpstr>
      <vt:lpstr>Types of sensors</vt:lpstr>
      <vt:lpstr>Types of sensors</vt:lpstr>
      <vt:lpstr>Computer Vision Navigation for AMRs</vt:lpstr>
      <vt:lpstr>LiDAR Navigation for AMRs</vt:lpstr>
      <vt:lpstr>Sensor Fusion of LiDAR and Cameras</vt:lpstr>
      <vt:lpstr>PowerPoint Presentation</vt:lpstr>
      <vt:lpstr>Cognition and control system</vt:lpstr>
      <vt:lpstr>Where am I going? How to get there</vt:lpstr>
      <vt:lpstr>Navigation</vt:lpstr>
      <vt:lpstr>Navigation Skill</vt:lpstr>
      <vt:lpstr>Localization and mapping</vt:lpstr>
      <vt:lpstr>Localization Systems</vt:lpstr>
      <vt:lpstr>Positioning</vt:lpstr>
      <vt:lpstr>Map Representation</vt:lpstr>
      <vt:lpstr>Path, trajectory, and motion planning</vt:lpstr>
      <vt:lpstr>Path, trajectory, and motion planning</vt:lpstr>
      <vt:lpstr>Autonomous Map Building</vt:lpstr>
      <vt:lpstr>Obstacle avoidance</vt:lpstr>
      <vt:lpstr>The Algorithms to Prevent Collisions</vt:lpstr>
      <vt:lpstr>PowerPoint Presentation</vt:lpstr>
      <vt:lpstr>Industrial Application of AMRs</vt:lpstr>
      <vt:lpstr>Industrial Application of AMRs</vt:lpstr>
      <vt:lpstr>MARKET STUDY ON AMRs</vt:lpstr>
      <vt:lpstr>Robotnik – RB 1 Base Mobile Robot</vt:lpstr>
      <vt:lpstr>ABB – GoFa CRB 15000</vt:lpstr>
      <vt:lpstr>Boston Dynamics - SPOT</vt:lpstr>
      <vt:lpstr>OMRON – LD - 60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MOBILE ROBOT</dc:title>
  <dc:creator>Dineshkumar Saravanan</dc:creator>
  <cp:lastModifiedBy>Dineshkumar Saravanan</cp:lastModifiedBy>
  <cp:revision>16</cp:revision>
  <dcterms:created xsi:type="dcterms:W3CDTF">2022-02-23T06:44:18Z</dcterms:created>
  <dcterms:modified xsi:type="dcterms:W3CDTF">2022-02-24T05:19:19Z</dcterms:modified>
</cp:coreProperties>
</file>