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mo Bold" charset="1" panose="020B0704020202020204"/>
      <p:regular r:id="rId23"/>
    </p:embeddedFont>
    <p:embeddedFont>
      <p:font typeface="Trebuchet MS" charset="1" panose="020B0603020202020204"/>
      <p:regular r:id="rId24"/>
    </p:embeddedFont>
    <p:embeddedFont>
      <p:font typeface="Stencil" charset="1" panose="040409050D0802020404"/>
      <p:regular r:id="rId25"/>
    </p:embeddedFont>
    <p:embeddedFont>
      <p:font typeface="Arimo" charset="1" panose="020B0604020202020204"/>
      <p:regular r:id="rId26"/>
    </p:embeddedFont>
    <p:embeddedFont>
      <p:font typeface="Times New Roman" charset="1" panose="02030502070405020303"/>
      <p:regular r:id="rId27"/>
    </p:embeddedFont>
    <p:embeddedFont>
      <p:font typeface="Times New Roman Bold" charset="1" panose="02030802070405020303"/>
      <p:regular r:id="rId28"/>
    </p:embeddedFont>
    <p:embeddedFont>
      <p:font typeface="TT Rounds Condensed" charset="1" panose="0200050603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25.png" Type="http://schemas.openxmlformats.org/officeDocument/2006/relationships/image"/><Relationship Id="rId28" Target="../media/image26.svg" Type="http://schemas.openxmlformats.org/officeDocument/2006/relationships/image"/><Relationship Id="rId29" Target="../media/image2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4.png" Type="http://schemas.openxmlformats.org/officeDocument/2006/relationships/image"/><Relationship Id="rId23" Target="../media/image35.svg" Type="http://schemas.openxmlformats.org/officeDocument/2006/relationships/image"/><Relationship Id="rId24" Target="../media/image51.png" Type="http://schemas.openxmlformats.org/officeDocument/2006/relationships/image"/><Relationship Id="rId25" Target="../media/image30.png" Type="http://schemas.openxmlformats.org/officeDocument/2006/relationships/image"/><Relationship Id="rId26" Target="../media/image31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1.png" Type="http://schemas.openxmlformats.org/officeDocument/2006/relationships/image"/><Relationship Id="rId29" Target="../media/image52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3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4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27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36.png" Type="http://schemas.openxmlformats.org/officeDocument/2006/relationships/image"/><Relationship Id="rId14" Target="../media/image47.jpe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8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9.png" Type="http://schemas.openxmlformats.org/officeDocument/2006/relationships/image"/><Relationship Id="rId27" Target="../media/image32.png" Type="http://schemas.openxmlformats.org/officeDocument/2006/relationships/image"/><Relationship Id="rId28" Target="../media/image33.svg" Type="http://schemas.openxmlformats.org/officeDocument/2006/relationships/imag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30" Target="../media/image3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0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-91" t="0" r="-9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629275" y="1785938"/>
            <a:ext cx="2500312" cy="2157412"/>
          </a:xfrm>
          <a:custGeom>
            <a:avLst/>
            <a:gdLst/>
            <a:ahLst/>
            <a:cxnLst/>
            <a:rect r="r" b="b" t="t" l="l"/>
            <a:pathLst>
              <a:path h="2157412" w="2500312">
                <a:moveTo>
                  <a:pt x="0" y="0"/>
                </a:moveTo>
                <a:lnTo>
                  <a:pt x="2500312" y="0"/>
                </a:lnTo>
                <a:lnTo>
                  <a:pt x="2500312" y="2157412"/>
                </a:lnTo>
                <a:lnTo>
                  <a:pt x="0" y="215741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-15" r="0" b="-15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700712" y="7843838"/>
            <a:ext cx="1085850" cy="928688"/>
          </a:xfrm>
          <a:custGeom>
            <a:avLst/>
            <a:gdLst/>
            <a:ahLst/>
            <a:cxnLst/>
            <a:rect r="r" b="b" t="t" l="l"/>
            <a:pathLst>
              <a:path h="928688" w="1085850">
                <a:moveTo>
                  <a:pt x="0" y="0"/>
                </a:moveTo>
                <a:lnTo>
                  <a:pt x="1085850" y="0"/>
                </a:lnTo>
                <a:lnTo>
                  <a:pt x="1085850" y="928688"/>
                </a:lnTo>
                <a:lnTo>
                  <a:pt x="0" y="928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-256" r="0" b="-25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-3429000" y="797560"/>
            <a:ext cx="17256822" cy="880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Arimo Bold"/>
                <a:ea typeface="Arimo Bold"/>
                <a:cs typeface="Arimo Bold"/>
                <a:sym typeface="Arimo Bold"/>
              </a:rPr>
              <a:t>Employee Data Analysis using Excel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0948" y="2841305"/>
            <a:ext cx="13802724" cy="2847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STUDENT NAME: GOKULAKANNAN.M</a:t>
            </a:r>
          </a:p>
          <a:p>
            <a:pPr algn="just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REGISTER NO: 312217563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DEPARTMENT: B.COM (G)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COLLEGE: GOVERNMENT ARTS AND SCIENCE COLLEGE NEMMELI        603 104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9662" y="373855"/>
            <a:ext cx="4955856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MODELLING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087600" y="78771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20152" y="2626995"/>
            <a:ext cx="9318307" cy="6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Preparation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Import and clean employee data (e.g., demographics, job info, performance metrics)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Ensure data quality and consistencyII. </a:t>
            </a:r>
          </a:p>
          <a:p>
            <a:pPr algn="l" marL="784224" indent="-196056" lvl="3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Descriptive Analytic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Create summaries and visualizations (e.g., tables, charts, graphs) to understand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demographics (e.g., age, gender, department)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characteristics (e.g., role, tenure, salary)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 (e.g., ratings, promotions, turnover)</a:t>
            </a:r>
          </a:p>
          <a:p>
            <a:pPr algn="l" marL="784224" indent="-196056" lvl="3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Inferential Analytics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Correlation analysis (e.g., between performance and salary)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Regression analysis (e.g., predicting turnover based on demographics)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01966"/>
            <a:ext cx="16022002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4438" y="2380356"/>
            <a:ext cx="10457022" cy="439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Prescriptive Analytics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</a:p>
          <a:p>
            <a:pPr algn="l" marL="784224" indent="-196056" lvl="3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PivotTables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373100" y="693852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-66666" t="0" r="-66666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32998" y="515301"/>
            <a:ext cx="3655695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85900" y="2528070"/>
            <a:ext cx="11074336" cy="5858733"/>
            <a:chOff x="0" y="0"/>
            <a:chExt cx="14765782" cy="781164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765782" cy="7811643"/>
            </a:xfrm>
            <a:custGeom>
              <a:avLst/>
              <a:gdLst/>
              <a:ahLst/>
              <a:cxnLst/>
              <a:rect r="r" b="b" t="t" l="l"/>
              <a:pathLst>
                <a:path h="7811643" w="14765782">
                  <a:moveTo>
                    <a:pt x="0" y="0"/>
                  </a:moveTo>
                  <a:lnTo>
                    <a:pt x="14765782" y="0"/>
                  </a:lnTo>
                  <a:lnTo>
                    <a:pt x="14765782" y="7811643"/>
                  </a:lnTo>
                  <a:lnTo>
                    <a:pt x="0" y="7811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01966"/>
            <a:ext cx="16022002" cy="118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6543" y="916543"/>
            <a:ext cx="12318684" cy="10254139"/>
            <a:chOff x="0" y="0"/>
            <a:chExt cx="16424912" cy="1367218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424911" cy="13672186"/>
            </a:xfrm>
            <a:custGeom>
              <a:avLst/>
              <a:gdLst/>
              <a:ahLst/>
              <a:cxnLst/>
              <a:rect r="r" b="b" t="t" l="l"/>
              <a:pathLst>
                <a:path h="13672186" w="16424911">
                  <a:moveTo>
                    <a:pt x="0" y="0"/>
                  </a:moveTo>
                  <a:lnTo>
                    <a:pt x="16424911" y="0"/>
                  </a:lnTo>
                  <a:lnTo>
                    <a:pt x="16424911" y="13672186"/>
                  </a:lnTo>
                  <a:lnTo>
                    <a:pt x="0" y="136721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32" r="0" b="-32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378141"/>
            <a:ext cx="16022002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7340" y="2465070"/>
            <a:ext cx="8961120" cy="5959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We have identified trends, patterns, and correlations that will inform our decision-making and drive business outcomes. Specifically, we have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l">
              <a:lnSpc>
                <a:spcPts val="3240"/>
              </a:lnSpc>
            </a:pP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315700" y="2743200"/>
            <a:ext cx="2900363" cy="2900362"/>
            <a:chOff x="0" y="0"/>
            <a:chExt cx="3867150" cy="3867150"/>
          </a:xfrm>
        </p:grpSpPr>
        <p:sp>
          <p:nvSpPr>
            <p:cNvPr name="Freeform 15" id="15" descr="See related image detail. Curriculum - Free people icons"/>
            <p:cNvSpPr/>
            <p:nvPr/>
          </p:nvSpPr>
          <p:spPr>
            <a:xfrm flipH="false" flipV="false" rot="0">
              <a:off x="0" y="0"/>
              <a:ext cx="3867150" cy="3867150"/>
            </a:xfrm>
            <a:custGeom>
              <a:avLst/>
              <a:gdLst/>
              <a:ahLst/>
              <a:cxnLst/>
              <a:rect r="r" b="b" t="t" l="l"/>
              <a:pathLst>
                <a:path h="3867150" w="3867150">
                  <a:moveTo>
                    <a:pt x="0" y="0"/>
                  </a:moveTo>
                  <a:lnTo>
                    <a:pt x="3867150" y="0"/>
                  </a:lnTo>
                  <a:lnTo>
                    <a:pt x="3867150" y="3867150"/>
                  </a:lnTo>
                  <a:lnTo>
                    <a:pt x="0" y="3867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01530" y="227612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9662" y="1194275"/>
            <a:ext cx="5864542" cy="100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 TITLE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66666" t="0" r="-6666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7" cy="442913"/>
            <a:chOff x="0" y="0"/>
            <a:chExt cx="7410450" cy="5905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309025" y="4647074"/>
            <a:ext cx="15776152" cy="2055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Stencil"/>
                <a:ea typeface="Stencil"/>
                <a:cs typeface="Stencil"/>
                <a:sym typeface="Stencil"/>
              </a:rPr>
              <a:t>Employee Performance Analysis using Excel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508948" y="1190898"/>
            <a:ext cx="2748915" cy="2748915"/>
            <a:chOff x="0" y="0"/>
            <a:chExt cx="3665220" cy="36652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65220" cy="3665220"/>
            </a:xfrm>
            <a:custGeom>
              <a:avLst/>
              <a:gdLst/>
              <a:ahLst/>
              <a:cxnLst/>
              <a:rect r="r" b="b" t="t" l="l"/>
              <a:pathLst>
                <a:path h="3665220" w="3665220">
                  <a:moveTo>
                    <a:pt x="0" y="0"/>
                  </a:moveTo>
                  <a:lnTo>
                    <a:pt x="3665220" y="0"/>
                  </a:lnTo>
                  <a:lnTo>
                    <a:pt x="3665220" y="3665220"/>
                  </a:lnTo>
                  <a:lnTo>
                    <a:pt x="0" y="3665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14236" y="3544176"/>
            <a:ext cx="475488" cy="484632"/>
            <a:chOff x="0" y="0"/>
            <a:chExt cx="633984" cy="6461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064229" y="1593058"/>
            <a:ext cx="475488" cy="484632"/>
            <a:chOff x="0" y="0"/>
            <a:chExt cx="633984" cy="646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053559" y="6200013"/>
            <a:ext cx="685895" cy="685895"/>
            <a:chOff x="0" y="0"/>
            <a:chExt cx="914527" cy="9145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527" cy="914527"/>
            </a:xfrm>
            <a:custGeom>
              <a:avLst/>
              <a:gdLst/>
              <a:ahLst/>
              <a:cxnLst/>
              <a:rect r="r" b="b" t="t" l="l"/>
              <a:pathLst>
                <a:path h="914527" w="914527">
                  <a:moveTo>
                    <a:pt x="0" y="0"/>
                  </a:moveTo>
                  <a:lnTo>
                    <a:pt x="914527" y="0"/>
                  </a:lnTo>
                  <a:lnTo>
                    <a:pt x="914527" y="914527"/>
                  </a:lnTo>
                  <a:lnTo>
                    <a:pt x="0" y="914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007568" y="7559188"/>
            <a:ext cx="475488" cy="484632"/>
            <a:chOff x="0" y="0"/>
            <a:chExt cx="633984" cy="64617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300" y="42868"/>
            <a:ext cx="18722531" cy="10287000"/>
          </a:xfrm>
          <a:custGeom>
            <a:avLst/>
            <a:gdLst/>
            <a:ahLst/>
            <a:cxnLst/>
            <a:rect r="r" b="b" t="t" l="l"/>
            <a:pathLst>
              <a:path h="10287000" w="18722531">
                <a:moveTo>
                  <a:pt x="0" y="0"/>
                </a:moveTo>
                <a:lnTo>
                  <a:pt x="18722531" y="0"/>
                </a:lnTo>
                <a:lnTo>
                  <a:pt x="187225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" t="0" r="-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28712" y="9681431"/>
            <a:ext cx="2660333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044238" y="671512"/>
            <a:ext cx="542925" cy="542925"/>
          </a:xfrm>
          <a:custGeom>
            <a:avLst/>
            <a:gdLst/>
            <a:ahLst/>
            <a:cxnLst/>
            <a:rect r="r" b="b" t="t" l="l"/>
            <a:pathLst>
              <a:path h="542925" w="542925">
                <a:moveTo>
                  <a:pt x="0" y="0"/>
                </a:moveTo>
                <a:lnTo>
                  <a:pt x="542925" y="0"/>
                </a:lnTo>
                <a:lnTo>
                  <a:pt x="54292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7" cy="442913"/>
            <a:chOff x="0" y="0"/>
            <a:chExt cx="7410450" cy="5905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1438" y="5729285"/>
            <a:ext cx="2600325" cy="4514850"/>
            <a:chOff x="0" y="0"/>
            <a:chExt cx="3467100" cy="6019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72" t="0" r="-72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09662" y="605217"/>
            <a:ext cx="3535680" cy="2254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79445"/>
            <a:ext cx="7360920" cy="636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Problem Statement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End Users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Our Solution and Proposition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Dataset Description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Modelling Approach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Results and Discussion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  <a:p>
            <a:pPr algn="l" marL="1097915" indent="-274479" lvl="3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-42" t="0" r="-4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51108" y="812417"/>
            <a:ext cx="8455343" cy="194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	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5840" y="2713763"/>
            <a:ext cx="10889933" cy="5827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Track attendance and absenteeism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Evaluate sales performance or revenue generation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Assess task completion rates or productivity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Analyze customer satisfaction ratings or feedback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Compare performance across different departments or teams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58988" y="8472489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758988" y="9272589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716000" y="4400552"/>
            <a:ext cx="5300663" cy="5715000"/>
            <a:chOff x="0" y="0"/>
            <a:chExt cx="7067550" cy="762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858500" y="2164588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09662" y="1194275"/>
            <a:ext cx="7895272" cy="100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	OVERVIEW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1101" y="2890092"/>
            <a:ext cx="12423458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1100" y="5724020"/>
            <a:ext cx="13466447" cy="240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573000" y="1268402"/>
            <a:ext cx="475488" cy="484632"/>
            <a:chOff x="0" y="0"/>
            <a:chExt cx="633984" cy="64617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729159" y="8099948"/>
            <a:ext cx="475488" cy="484632"/>
            <a:chOff x="0" y="0"/>
            <a:chExt cx="633984" cy="64617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21768" y="654685"/>
            <a:ext cx="7521893" cy="80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WHO ARE THE END USERS?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91740" y="2017395"/>
            <a:ext cx="8846820" cy="7103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HR Generalists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Heads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Analysts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Operations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4400" y="1546860"/>
            <a:ext cx="14644688" cy="91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OUR SOLUTION AND ITS VALUE PROPOSITION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48840" y="3560445"/>
            <a:ext cx="11247120" cy="372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</a:p>
          <a:p>
            <a:pPr algn="just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</a:p>
          <a:p>
            <a:pPr algn="just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01966"/>
            <a:ext cx="16022002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Description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3240" y="2646045"/>
            <a:ext cx="8319832" cy="612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lang="en-US" b="true" sz="4200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KAGGLE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26-Features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9-Features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58124" y="9720759"/>
            <a:ext cx="2660333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959737" y="8083191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73524" y="258250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59737" y="8883291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9424" y="5600700"/>
            <a:ext cx="3700463" cy="4639914"/>
            <a:chOff x="0" y="0"/>
            <a:chExt cx="4933950" cy="61865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933950" cy="6186551"/>
            </a:xfrm>
            <a:custGeom>
              <a:avLst/>
              <a:gdLst/>
              <a:ahLst/>
              <a:cxnLst/>
              <a:rect r="r" b="b" t="t" l="l"/>
              <a:pathLst>
                <a:path h="6186551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186551"/>
                  </a:lnTo>
                  <a:lnTo>
                    <a:pt x="0" y="61865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0" t="-6966" r="0" b="-6966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39074" y="971571"/>
            <a:ext cx="12720638" cy="1056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"WOW" IN OUR SOLUTION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45238" y="9727744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79730" y="3722103"/>
            <a:ext cx="11030531" cy="833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4225" indent="-196056" lvl="3">
              <a:lnSpc>
                <a:spcPts val="3600"/>
              </a:lnSpc>
              <a:buFont typeface="Arial"/>
              <a:buChar char="￭"/>
            </a:pPr>
            <a:r>
              <a:rPr lang="en-US" b="true" sz="3000" spc="28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DAGSHvfkDbY</dc:identifier>
  <dcterms:modified xsi:type="dcterms:W3CDTF">2011-08-01T06:04:30Z</dcterms:modified>
  <cp:revision>1</cp:revision>
  <dc:title>Copy of DOC-20240904-WA0010^.pptx_20240928_180121_0000.pptx_20240928_220213_0000.pptx</dc:title>
</cp:coreProperties>
</file>