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4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2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2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274638"/>
            <a:ext cx="760886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404" y="274638"/>
            <a:ext cx="763839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3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90690" y="868785"/>
            <a:ext cx="42060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34384"/>
            <a:ext cx="7608864" cy="1143000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Capstone of Gokul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9243" y="6455678"/>
            <a:ext cx="3521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Venn Diagram of Data Science Skills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99890" y="909539"/>
            <a:ext cx="789535" cy="24543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178886" y="868785"/>
            <a:ext cx="42015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2473107" y="2622783"/>
            <a:ext cx="4197787" cy="420616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935004" y="5267298"/>
            <a:ext cx="329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Communicating Results for Decision-</a:t>
            </a:r>
            <a:r>
              <a:rPr lang="en-US" sz="2400" dirty="0" smtClean="0"/>
              <a:t>Making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921502" y="2125114"/>
            <a:ext cx="242459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Coding </a:t>
            </a:r>
            <a:r>
              <a:rPr lang="en-US" sz="2400" dirty="0" smtClean="0"/>
              <a:t>with Performance </a:t>
            </a:r>
            <a:r>
              <a:rPr lang="en-US" sz="2400" dirty="0"/>
              <a:t>on Big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2109" y="2193758"/>
            <a:ext cx="2827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Statistics &amp; Modeling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Conclusion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Analyzing the social </a:t>
            </a:r>
            <a:r>
              <a:rPr lang="en-US" sz="2800" dirty="0"/>
              <a:t>media </a:t>
            </a:r>
            <a:r>
              <a:rPr lang="en-US" sz="2800" dirty="0" smtClean="0"/>
              <a:t>data may </a:t>
            </a:r>
            <a:r>
              <a:rPr lang="en-US" sz="2800" dirty="0"/>
              <a:t>be a solution to reducing the cost involved in deploying the sensors to monitor air pollution in cities plagued by an increasing rate of pollution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They </a:t>
            </a:r>
            <a:r>
              <a:rPr lang="en-US" sz="2800" dirty="0" smtClean="0"/>
              <a:t>can be more useful in the places where there are no monitoring stations to estimate the air quality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2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Quiz for Your Classmates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What statistical method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programming tool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scientific contribution was made?</a:t>
            </a:r>
          </a:p>
          <a:p>
            <a:endParaRPr lang="en-US" dirty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idea could be useful for </a:t>
            </a:r>
            <a:r>
              <a:rPr lang="en-US" smtClean="0">
                <a:solidFill>
                  <a:srgbClr val="1F497D"/>
                </a:solidFill>
              </a:rPr>
              <a:t>your project?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4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Contribution of Competitor’s Article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Using Social Media Post for a one-month period </a:t>
            </a:r>
            <a:r>
              <a:rPr lang="en-US" sz="2400" dirty="0" smtClean="0"/>
              <a:t>from different cities to </a:t>
            </a:r>
            <a:r>
              <a:rPr lang="en-US" sz="2400" dirty="0"/>
              <a:t>Predict the Air Quality </a:t>
            </a:r>
            <a:r>
              <a:rPr lang="en-US" sz="2400" dirty="0" smtClean="0"/>
              <a:t>Index</a:t>
            </a:r>
          </a:p>
          <a:p>
            <a:r>
              <a:rPr lang="en-US" sz="2400" dirty="0" smtClean="0"/>
              <a:t>In Text processing the documents are represented into a  </a:t>
            </a:r>
            <a:r>
              <a:rPr lang="en-US" sz="2400" dirty="0"/>
              <a:t>bag-of-words vector</a:t>
            </a:r>
            <a:endParaRPr lang="en-US" sz="2400" dirty="0" smtClean="0"/>
          </a:p>
          <a:p>
            <a:r>
              <a:rPr lang="en-US" sz="2400" dirty="0" smtClean="0"/>
              <a:t>The calculated weight of the word haze on the social media post </a:t>
            </a:r>
            <a:r>
              <a:rPr lang="en-US" sz="2400" dirty="0"/>
              <a:t>is positively correlated with </a:t>
            </a:r>
            <a:r>
              <a:rPr lang="en-US" sz="2400" dirty="0" smtClean="0"/>
              <a:t>AQI</a:t>
            </a:r>
          </a:p>
          <a:p>
            <a:r>
              <a:rPr lang="en-US" sz="2400" dirty="0"/>
              <a:t>Markov Random </a:t>
            </a:r>
            <a:r>
              <a:rPr lang="en-US" sz="2400" dirty="0" smtClean="0"/>
              <a:t>Field(MRF</a:t>
            </a:r>
            <a:r>
              <a:rPr lang="en-US" sz="2400" dirty="0"/>
              <a:t>) model to model the correlation between AQI </a:t>
            </a:r>
            <a:r>
              <a:rPr lang="en-US" sz="2400" dirty="0" smtClean="0"/>
              <a:t>and</a:t>
            </a:r>
            <a:r>
              <a:rPr lang="en-US" sz="2400" dirty="0"/>
              <a:t> </a:t>
            </a:r>
            <a:r>
              <a:rPr lang="en-US" sz="2400" dirty="0" smtClean="0"/>
              <a:t>social media post</a:t>
            </a:r>
          </a:p>
          <a:p>
            <a:r>
              <a:rPr lang="en-US" sz="2400" dirty="0"/>
              <a:t>KNN </a:t>
            </a:r>
            <a:r>
              <a:rPr lang="en-US" sz="2400" dirty="0" smtClean="0"/>
              <a:t>is used to estimate the AQI  for the nearby cities from where the social media post were collected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4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Description of Your Contribution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Used multilayer perceptron feedforward network for predicting the air quality index</a:t>
            </a:r>
          </a:p>
          <a:p>
            <a:r>
              <a:rPr lang="en-US" sz="2400" dirty="0" smtClean="0"/>
              <a:t>The MLP consist of one hidden layer and 14 neurons on the hidden layer</a:t>
            </a:r>
          </a:p>
          <a:p>
            <a:r>
              <a:rPr lang="en-US" sz="2400" dirty="0" smtClean="0"/>
              <a:t>Created a document vector for each document and </a:t>
            </a: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dimension of the vectors will be the number of distinct terms in the </a:t>
            </a:r>
            <a:r>
              <a:rPr lang="en-US" sz="2400" dirty="0" smtClean="0"/>
              <a:t>Bag of Words. </a:t>
            </a:r>
          </a:p>
          <a:p>
            <a:r>
              <a:rPr lang="en-US" sz="2400" dirty="0"/>
              <a:t>Calculated the absolute frequency of a term for each bag of words that created for each </a:t>
            </a:r>
            <a:r>
              <a:rPr lang="en-US" sz="2400" dirty="0" smtClean="0"/>
              <a:t>tweets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464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Data Source and Content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ollected tweets using </a:t>
            </a:r>
            <a:r>
              <a:rPr lang="en-US" sz="2400" dirty="0"/>
              <a:t>Twitter API </a:t>
            </a:r>
            <a:r>
              <a:rPr lang="en-US" sz="2400" dirty="0" smtClean="0"/>
              <a:t>that are posted from </a:t>
            </a:r>
            <a:r>
              <a:rPr lang="en-US" sz="2400" dirty="0"/>
              <a:t>N</a:t>
            </a:r>
            <a:r>
              <a:rPr lang="en-US" sz="2400" dirty="0" smtClean="0"/>
              <a:t>ew York City about air pollution for a 10 day time period</a:t>
            </a:r>
          </a:p>
          <a:p>
            <a:r>
              <a:rPr lang="en-US" sz="2400" dirty="0" smtClean="0"/>
              <a:t>City </a:t>
            </a:r>
            <a:r>
              <a:rPr lang="en-US" sz="2400" dirty="0"/>
              <a:t>P</a:t>
            </a:r>
            <a:r>
              <a:rPr lang="en-US" sz="2400" dirty="0" smtClean="0"/>
              <a:t>ulse Air pollution </a:t>
            </a:r>
            <a:r>
              <a:rPr lang="en-US" sz="2400" dirty="0"/>
              <a:t>dataset which </a:t>
            </a:r>
            <a:r>
              <a:rPr lang="en-US" sz="2400" dirty="0" smtClean="0"/>
              <a:t>has the values </a:t>
            </a:r>
            <a:r>
              <a:rPr lang="en-US" sz="2400" dirty="0"/>
              <a:t>for carbon monoxide, nitrogen dioxide, sulfur dioxide, particulate matter and ozone index levels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measurements of these Pollutants are collected from August 2014 to </a:t>
            </a:r>
            <a:r>
              <a:rPr lang="en-US" sz="2400" dirty="0" smtClean="0"/>
              <a:t>October 2014 from </a:t>
            </a:r>
            <a:r>
              <a:rPr lang="en-US" sz="2400" dirty="0"/>
              <a:t>a 449 sensors City of Brasov in Romania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177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Your Method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7067" y="2302933"/>
            <a:ext cx="1422400" cy="8551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Twitter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87800" y="2235200"/>
            <a:ext cx="1583267" cy="9228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</a:t>
            </a:r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51600" y="2235200"/>
            <a:ext cx="1888067" cy="9228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 of Words Creator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04001" y="3962400"/>
            <a:ext cx="1735666" cy="10075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 vector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7800" y="3987800"/>
            <a:ext cx="1879600" cy="1100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Grouping by time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29467" y="2599267"/>
            <a:ext cx="10583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71067" y="2599267"/>
            <a:ext cx="8805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72867" y="3158067"/>
            <a:ext cx="25400" cy="804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67400" y="4402667"/>
            <a:ext cx="66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507067" y="3987800"/>
            <a:ext cx="1710266" cy="9821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Calculated weights for </a:t>
            </a:r>
            <a:r>
              <a:rPr lang="en-US" dirty="0" smtClean="0"/>
              <a:t>word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217333" y="4402667"/>
            <a:ext cx="770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7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1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5378"/>
            <a:ext cx="8229600" cy="312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411063"/>
              </p:ext>
            </p:extLst>
          </p:nvPr>
        </p:nvGraphicFramePr>
        <p:xfrm>
          <a:off x="1077936" y="49784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squared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90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2</a:t>
            </a:r>
            <a:endParaRPr lang="en-US" b="1" dirty="0">
              <a:solidFill>
                <a:srgbClr val="1F497D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410027"/>
              </p:ext>
            </p:extLst>
          </p:nvPr>
        </p:nvGraphicFramePr>
        <p:xfrm>
          <a:off x="1778000" y="1837266"/>
          <a:ext cx="6096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19193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Normalized</a:t>
                      </a:r>
                      <a:r>
                        <a:rPr lang="en-US" baseline="0" dirty="0" smtClean="0"/>
                        <a:t> weight (Air)</a:t>
                      </a:r>
                      <a:endParaRPr lang="en-US" dirty="0"/>
                    </a:p>
                  </a:txBody>
                  <a:tcPr/>
                </a:tc>
              </a:tr>
              <a:tr h="319193">
                <a:tc>
                  <a:txBody>
                    <a:bodyPr/>
                    <a:lstStyle/>
                    <a:p>
                      <a:r>
                        <a:rPr lang="en-US" dirty="0"/>
                        <a:t>2017-04-22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0.0450</a:t>
                      </a:r>
                      <a:endParaRPr lang="en-US" dirty="0"/>
                    </a:p>
                  </a:txBody>
                  <a:tcPr anchor="ctr"/>
                </a:tc>
              </a:tr>
              <a:tr h="319193">
                <a:tc>
                  <a:txBody>
                    <a:bodyPr/>
                    <a:lstStyle/>
                    <a:p>
                      <a:r>
                        <a:rPr lang="en-US"/>
                        <a:t>2017-04-23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0.0333</a:t>
                      </a:r>
                      <a:endParaRPr lang="en-US" dirty="0"/>
                    </a:p>
                  </a:txBody>
                  <a:tcPr anchor="ctr"/>
                </a:tc>
              </a:tr>
              <a:tr h="319193">
                <a:tc>
                  <a:txBody>
                    <a:bodyPr/>
                    <a:lstStyle/>
                    <a:p>
                      <a:r>
                        <a:rPr lang="en-US" dirty="0"/>
                        <a:t>2017-04-24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0.0654</a:t>
                      </a:r>
                      <a:endParaRPr lang="en-US" dirty="0"/>
                    </a:p>
                  </a:txBody>
                  <a:tcPr anchor="ctr"/>
                </a:tc>
              </a:tr>
              <a:tr h="319193">
                <a:tc>
                  <a:txBody>
                    <a:bodyPr/>
                    <a:lstStyle/>
                    <a:p>
                      <a:r>
                        <a:rPr lang="en-US"/>
                        <a:t>2017-04-25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0.0714</a:t>
                      </a:r>
                      <a:endParaRPr lang="en-US" dirty="0"/>
                    </a:p>
                  </a:txBody>
                  <a:tcPr anchor="ctr"/>
                </a:tc>
              </a:tr>
              <a:tr h="319193">
                <a:tc>
                  <a:txBody>
                    <a:bodyPr/>
                    <a:lstStyle/>
                    <a:p>
                      <a:r>
                        <a:rPr lang="en-US"/>
                        <a:t>2017-04-26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0.0875</a:t>
                      </a:r>
                    </a:p>
                  </a:txBody>
                  <a:tcPr anchor="ctr"/>
                </a:tc>
              </a:tr>
              <a:tr h="319193">
                <a:tc>
                  <a:txBody>
                    <a:bodyPr/>
                    <a:lstStyle/>
                    <a:p>
                      <a:r>
                        <a:rPr lang="en-US"/>
                        <a:t>2017-04-27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0.0883</a:t>
                      </a:r>
                      <a:endParaRPr lang="en-US" dirty="0"/>
                    </a:p>
                  </a:txBody>
                  <a:tcPr anchor="ctr"/>
                </a:tc>
              </a:tr>
              <a:tr h="319193">
                <a:tc>
                  <a:txBody>
                    <a:bodyPr/>
                    <a:lstStyle/>
                    <a:p>
                      <a:r>
                        <a:rPr lang="en-US"/>
                        <a:t>2017-04-28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0.0861</a:t>
                      </a:r>
                      <a:endParaRPr lang="en-US" dirty="0"/>
                    </a:p>
                  </a:txBody>
                  <a:tcPr anchor="ctr"/>
                </a:tc>
              </a:tr>
              <a:tr h="319193">
                <a:tc>
                  <a:txBody>
                    <a:bodyPr/>
                    <a:lstStyle/>
                    <a:p>
                      <a:r>
                        <a:rPr lang="en-US"/>
                        <a:t>2017-04-29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0.0715</a:t>
                      </a:r>
                      <a:endParaRPr lang="en-US" dirty="0"/>
                    </a:p>
                  </a:txBody>
                  <a:tcPr anchor="ctr"/>
                </a:tc>
              </a:tr>
              <a:tr h="319193">
                <a:tc>
                  <a:txBody>
                    <a:bodyPr/>
                    <a:lstStyle/>
                    <a:p>
                      <a:r>
                        <a:rPr lang="en-US"/>
                        <a:t>2017-04-30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0.0909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12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Discussion: Comparison With Your Competitor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Competitor’s Results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AQI Prediction with </a:t>
            </a:r>
            <a:r>
              <a:rPr lang="en-US" dirty="0"/>
              <a:t>the full </a:t>
            </a:r>
            <a:r>
              <a:rPr lang="en-US" dirty="0" smtClean="0"/>
              <a:t>Bag of Words vector </a:t>
            </a:r>
          </a:p>
          <a:p>
            <a:r>
              <a:rPr lang="en-US" dirty="0"/>
              <a:t>AQI </a:t>
            </a:r>
            <a:r>
              <a:rPr lang="en-US" dirty="0" smtClean="0"/>
              <a:t> Prediction with K-Nearest Neighbor</a:t>
            </a:r>
          </a:p>
          <a:p>
            <a:r>
              <a:rPr lang="en-US" dirty="0"/>
              <a:t>AQI </a:t>
            </a:r>
            <a:r>
              <a:rPr lang="en-US" dirty="0" smtClean="0"/>
              <a:t> Prediction with </a:t>
            </a:r>
            <a:r>
              <a:rPr lang="en-US" dirty="0"/>
              <a:t>Markov Random </a:t>
            </a:r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Your Results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AQI Prediction using </a:t>
            </a:r>
            <a:r>
              <a:rPr lang="en-US" dirty="0" smtClean="0"/>
              <a:t>the selected </a:t>
            </a:r>
            <a:r>
              <a:rPr lang="en-US" dirty="0"/>
              <a:t>Bag of the words </a:t>
            </a:r>
            <a:r>
              <a:rPr lang="en-US" dirty="0" smtClean="0"/>
              <a:t>Vector</a:t>
            </a:r>
          </a:p>
          <a:p>
            <a:r>
              <a:rPr lang="en-US" dirty="0" smtClean="0"/>
              <a:t>Normalized the AQI to train the neural network</a:t>
            </a:r>
          </a:p>
          <a:p>
            <a:r>
              <a:rPr lang="en-US" dirty="0" smtClean="0"/>
              <a:t>AQI Prediction using Multi Layered Perceptron</a:t>
            </a:r>
          </a:p>
        </p:txBody>
      </p:sp>
    </p:spTree>
    <p:extLst>
      <p:ext uri="{BB962C8B-B14F-4D97-AF65-F5344CB8AC3E}">
        <p14:creationId xmlns:p14="http://schemas.microsoft.com/office/powerpoint/2010/main" val="279917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Performance on Big Data: Time Measurements</a:t>
            </a:r>
            <a:endParaRPr lang="en-US" b="1" dirty="0">
              <a:solidFill>
                <a:srgbClr val="1F497D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217415"/>
              </p:ext>
            </p:extLst>
          </p:nvPr>
        </p:nvGraphicFramePr>
        <p:xfrm>
          <a:off x="457200" y="23114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Bag of Words Creator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Multilayered</a:t>
                      </a:r>
                      <a:r>
                        <a:rPr lang="en-US" baseline="0" dirty="0" smtClean="0"/>
                        <a:t> Perceptron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2:53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 Preprocessing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0:18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90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470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Capstone of Gokul</vt:lpstr>
      <vt:lpstr>Contribution of Competitor’s Article</vt:lpstr>
      <vt:lpstr>Description of Your Contribution</vt:lpstr>
      <vt:lpstr>Data Source and Content</vt:lpstr>
      <vt:lpstr>Your Method</vt:lpstr>
      <vt:lpstr>Quantitative Results 1</vt:lpstr>
      <vt:lpstr>Quantitative Results 2</vt:lpstr>
      <vt:lpstr>Discussion: Comparison With Your Competitor</vt:lpstr>
      <vt:lpstr>Performance on Big Data: Time Measurements</vt:lpstr>
      <vt:lpstr>Conclusion</vt:lpstr>
      <vt:lpstr>Quiz for Your Classmates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of Gokul Krishna Krishnan</dc:title>
  <dc:creator>Gokul Krishna Krishnan</dc:creator>
  <cp:lastModifiedBy>gokul</cp:lastModifiedBy>
  <cp:revision>52</cp:revision>
  <dcterms:created xsi:type="dcterms:W3CDTF">2017-04-16T22:38:03Z</dcterms:created>
  <dcterms:modified xsi:type="dcterms:W3CDTF">2017-05-04T23:42:07Z</dcterms:modified>
</cp:coreProperties>
</file>