
<file path=[Content_Types].xml><?xml version="1.0" encoding="utf-8"?>
<Types xmlns="http://schemas.openxmlformats.org/package/2006/content-types">
  <Override PartName="/_rels/.rels" ContentType="application/vnd.openxmlformats-package.relationships+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7.png" ContentType="image/png"/>
  <Override PartName="/ppt/media/image6.png" ContentType="image/png"/>
  <Override PartName="/ppt/media/image5.png" ContentType="image/png"/>
  <Override PartName="/ppt/media/image8.jpeg" ContentType="image/jpe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3368880" y="1825560"/>
            <a:ext cx="5452920" cy="4350960"/>
          </a:xfrm>
          <a:prstGeom prst="rect">
            <a:avLst/>
          </a:prstGeom>
          <a:ln>
            <a:noFill/>
          </a:ln>
        </p:spPr>
      </p:pic>
      <p:pic>
        <p:nvPicPr>
          <p:cNvPr id="77" name="" descr=""/>
          <p:cNvPicPr/>
          <p:nvPr/>
        </p:nvPicPr>
        <p:blipFill>
          <a:blip r:embed="rId3"/>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a:t>
            </a:r>
            <a:r>
              <a:rPr b="0" lang="en-US" sz="6000" spc="-1" strike="noStrike">
                <a:solidFill>
                  <a:srgbClr val="000000"/>
                </a:solidFill>
                <a:uFill>
                  <a:solidFill>
                    <a:srgbClr val="ffffff"/>
                  </a:solidFill>
                </a:uFill>
                <a:latin typeface="Calibri Light"/>
              </a:rPr>
              <a:t>k to </a:t>
            </a:r>
            <a:r>
              <a:rPr b="0" lang="en-US" sz="6000" spc="-1" strike="noStrike">
                <a:solidFill>
                  <a:srgbClr val="000000"/>
                </a:solidFill>
                <a:uFill>
                  <a:solidFill>
                    <a:srgbClr val="ffffff"/>
                  </a:solidFill>
                </a:uFill>
                <a:latin typeface="Calibri Light"/>
              </a:rPr>
              <a:t>edit </a:t>
            </a:r>
            <a:r>
              <a:rPr b="0" lang="en-US" sz="6000" spc="-1" strike="noStrike">
                <a:solidFill>
                  <a:srgbClr val="000000"/>
                </a:solidFill>
                <a:uFill>
                  <a:solidFill>
                    <a:srgbClr val="ffffff"/>
                  </a:solidFill>
                </a:uFill>
                <a:latin typeface="Calibri Light"/>
              </a:rPr>
              <a:t>Mas</a:t>
            </a:r>
            <a:r>
              <a:rPr b="0" lang="en-US" sz="6000" spc="-1" strike="noStrike">
                <a:solidFill>
                  <a:srgbClr val="000000"/>
                </a:solidFill>
                <a:uFill>
                  <a:solidFill>
                    <a:srgbClr val="ffffff"/>
                  </a:solidFill>
                </a:uFill>
                <a:latin typeface="Calibri Light"/>
              </a:rPr>
              <a:t>ter </a:t>
            </a:r>
            <a:r>
              <a:rPr b="0" lang="en-US" sz="6000" spc="-1" strike="noStrike">
                <a:solidFill>
                  <a:srgbClr val="000000"/>
                </a:solidFill>
                <a:uFill>
                  <a:solidFill>
                    <a:srgbClr val="ffffff"/>
                  </a:solidFill>
                </a:uFill>
                <a:latin typeface="Calibri Light"/>
              </a:rPr>
              <a:t>title </a:t>
            </a:r>
            <a:r>
              <a:rPr b="0" lang="en-US" sz="6000" spc="-1" strike="noStrike">
                <a:solidFill>
                  <a:srgbClr val="000000"/>
                </a:solidFill>
                <a:uFill>
                  <a:solidFill>
                    <a:srgbClr val="ffffff"/>
                  </a:solidFill>
                </a:uFill>
                <a:latin typeface="Calibri Light"/>
              </a:rPr>
              <a:t>styl</a:t>
            </a:r>
            <a:r>
              <a:rPr b="0" lang="en-US" sz="6000" spc="-1" strike="noStrike">
                <a:solidFill>
                  <a:srgbClr val="000000"/>
                </a:solidFill>
                <a:uFill>
                  <a:solidFill>
                    <a:srgbClr val="ffffff"/>
                  </a:solidFill>
                </a:uFill>
                <a:latin typeface="Calibri Light"/>
              </a:rPr>
              <a:t>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01/03/18</a:t>
            </a:r>
            <a:endParaRPr b="0" lang="en-IN"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9D0202F2-1BB9-43B0-A733-30E197723F04}"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Seventh Outline LevelEdit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01/03/18</a:t>
            </a:r>
            <a:endParaRPr b="0" lang="en-IN"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DF47AD2A-9292-440A-9277-89A62FBC77DC}"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cloud.google.com/natural-language/" TargetMode="External"/><Relationship Id="rId2" Type="http://schemas.openxmlformats.org/officeDocument/2006/relationships/hyperlink" Target="https://github.com/Uberi/speech_recognition" TargetMode="External"/><Relationship Id="rId3" Type="http://schemas.openxmlformats.org/officeDocument/2006/relationships/hyperlink" Target="https://cloud.google.com/appengine/docs/standard/python/mail/" TargetMode="External"/><Relationship Id="rId4" Type="http://schemas.openxmlformats.org/officeDocument/2006/relationships/hyperlink" Target="https://developers.google.com/google-apps/calendar/quickstart/python" TargetMode="External"/><Relationship Id="rId5" Type="http://schemas.openxmlformats.org/officeDocument/2006/relationships/hyperlink" Target="https://www.crummy.com/software/BeautifulSoup/bs4/doc/" TargetMode="External"/><Relationship Id="rId6" Type="http://schemas.openxmlformats.org/officeDocument/2006/relationships/hyperlink" Target="https://www.linux.com/learn/understanding-and-using-systemd" TargetMode="External"/><Relationship Id="rId7" Type="http://schemas.openxmlformats.org/officeDocument/2006/relationships/hyperlink" Target="https://www.coretechnologies.com/products/AlwaysUp/Apps/RunPythonScriptAsAService.html" TargetMode="External"/><Relationship Id="rId8" Type="http://schemas.openxmlformats.org/officeDocument/2006/relationships/hyperlink" Target="https://dialogflow.com/docs/reference/agent-json-fields" TargetMode="External"/><Relationship Id="rId9" Type="http://schemas.openxmlformats.org/officeDocument/2006/relationships/hyperlink" Target="https://github.com/pndurette/gTTS" TargetMode="External"/><Relationship Id="rId10"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1523880" y="1122480"/>
            <a:ext cx="9143640" cy="2387160"/>
          </a:xfrm>
          <a:prstGeom prst="rect">
            <a:avLst/>
          </a:prstGeom>
          <a:noFill/>
          <a:ln>
            <a:noFill/>
          </a:ln>
        </p:spPr>
        <p:txBody>
          <a:bodyPr anchor="b"/>
          <a:p>
            <a:pPr algn="ctr">
              <a:lnSpc>
                <a:spcPct val="100000"/>
              </a:lnSpc>
            </a:pPr>
            <a:r>
              <a:rPr b="0" lang="en-US" sz="6000" spc="-1" strike="noStrike">
                <a:solidFill>
                  <a:srgbClr val="000000"/>
                </a:solidFill>
                <a:uFill>
                  <a:solidFill>
                    <a:srgbClr val="ffffff"/>
                  </a:solidFill>
                </a:uFill>
                <a:latin typeface="Calibri Light"/>
              </a:rPr>
              <a:t>VOICE ASSISTANT FOR LINUX</a:t>
            </a:r>
            <a:endParaRPr b="0" lang="en-US" sz="1800" spc="-1" strike="noStrike">
              <a:solidFill>
                <a:srgbClr val="000000"/>
              </a:solidFill>
              <a:uFill>
                <a:solidFill>
                  <a:srgbClr val="ffffff"/>
                </a:solidFill>
              </a:uFill>
              <a:latin typeface="Calibri"/>
            </a:endParaRPr>
          </a:p>
        </p:txBody>
      </p:sp>
      <p:sp>
        <p:nvSpPr>
          <p:cNvPr id="79" name="TextShape 2"/>
          <p:cNvSpPr txBox="1"/>
          <p:nvPr/>
        </p:nvSpPr>
        <p:spPr>
          <a:xfrm>
            <a:off x="1523880" y="3602160"/>
            <a:ext cx="9143640" cy="1655280"/>
          </a:xfrm>
          <a:prstGeom prst="rect">
            <a:avLst/>
          </a:prstGeom>
          <a:noFill/>
          <a:ln>
            <a:noFill/>
          </a:ln>
        </p:spPr>
        <p:txBody>
          <a:bodyPr/>
          <a:p>
            <a:pPr algn="ctr">
              <a:lnSpc>
                <a:spcPct val="100000"/>
              </a:lnSpc>
            </a:pPr>
            <a:r>
              <a:rPr b="0" lang="en-IN" sz="2400" spc="-1" strike="noStrike">
                <a:solidFill>
                  <a:srgbClr val="000000"/>
                </a:solidFill>
                <a:uFill>
                  <a:solidFill>
                    <a:srgbClr val="ffffff"/>
                  </a:solidFill>
                </a:uFill>
                <a:latin typeface="Calibri"/>
              </a:rPr>
              <a:t>GOKUL 2015115013</a:t>
            </a:r>
            <a:endParaRPr b="0" lang="en-IN" sz="3200" spc="-1" strike="noStrike">
              <a:solidFill>
                <a:srgbClr val="000000"/>
              </a:solidFill>
              <a:uFill>
                <a:solidFill>
                  <a:srgbClr val="ffffff"/>
                </a:solidFill>
              </a:uFill>
              <a:latin typeface="Arial"/>
            </a:endParaRPr>
          </a:p>
          <a:p>
            <a:pPr algn="ctr">
              <a:lnSpc>
                <a:spcPct val="100000"/>
              </a:lnSpc>
            </a:pPr>
            <a:r>
              <a:rPr b="0" lang="en-IN" sz="2400" spc="-1" strike="noStrike">
                <a:solidFill>
                  <a:srgbClr val="000000"/>
                </a:solidFill>
                <a:uFill>
                  <a:solidFill>
                    <a:srgbClr val="ffffff"/>
                  </a:solidFill>
                </a:uFill>
                <a:latin typeface="Calibri"/>
              </a:rPr>
              <a:t>MAGESH 2015115026</a:t>
            </a:r>
            <a:endParaRPr b="0" lang="en-IN" sz="3200" spc="-1" strike="noStrike">
              <a:solidFill>
                <a:srgbClr val="000000"/>
              </a:solidFill>
              <a:uFill>
                <a:solidFill>
                  <a:srgbClr val="ffffff"/>
                </a:solidFill>
              </a:uFill>
              <a:latin typeface="Arial"/>
            </a:endParaRPr>
          </a:p>
          <a:p>
            <a:pPr algn="ctr">
              <a:lnSpc>
                <a:spcPct val="100000"/>
              </a:lnSpc>
            </a:pPr>
            <a:r>
              <a:rPr b="0" lang="en-IN" sz="2400" spc="-1" strike="noStrike">
                <a:solidFill>
                  <a:srgbClr val="000000"/>
                </a:solidFill>
                <a:uFill>
                  <a:solidFill>
                    <a:srgbClr val="ffffff"/>
                  </a:solidFill>
                </a:uFill>
                <a:latin typeface="Calibri"/>
              </a:rPr>
              <a:t>DAVID 2015115070</a:t>
            </a:r>
            <a:endParaRPr b="0" lang="en-IN"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Light"/>
              </a:rPr>
              <a:t>ABSTRACT</a:t>
            </a:r>
            <a:endParaRPr b="0" lang="en-US" sz="1800" spc="-1" strike="noStrike">
              <a:solidFill>
                <a:srgbClr val="000000"/>
              </a:solidFill>
              <a:uFill>
                <a:solidFill>
                  <a:srgbClr val="ffffff"/>
                </a:solidFill>
              </a:uFill>
              <a:latin typeface="Calibri"/>
            </a:endParaRPr>
          </a:p>
        </p:txBody>
      </p:sp>
      <p:sp>
        <p:nvSpPr>
          <p:cNvPr id="81"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An AI assistant for a computer is an interface between the computer and ourselves that can comprehend humans without the rigid rules of programming. Unlike other interfaces, this will allow us to interact with the system as humans interact with themselves.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Our project concentrates on developing an AI assistant with Linux as a first-class citizen. The AI assistant can be interacted with using your voice.</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Light"/>
              </a:rPr>
              <a:t>FEATURES</a:t>
            </a:r>
            <a:endParaRPr b="0" lang="en-US" sz="1800" spc="-1" strike="noStrike">
              <a:solidFill>
                <a:srgbClr val="000000"/>
              </a:solidFill>
              <a:uFill>
                <a:solidFill>
                  <a:srgbClr val="ffffff"/>
                </a:solidFill>
              </a:uFill>
              <a:latin typeface="Calibri"/>
            </a:endParaRPr>
          </a:p>
        </p:txBody>
      </p:sp>
      <p:sp>
        <p:nvSpPr>
          <p:cNvPr id="83"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Fully supports the Linux platform (All distros are supported).</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Extensible design — can add extra modules.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Integration with APIs to provide services such as currency conversion, reminders, weather forecast, and more.</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Uses Google TTS to provide replies that sound natural.</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Uses NLP techniques to answer queries based on context.</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All APIs used are completely free of charge.</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Can be easily invoked from any terminal using your favourite shell.</a:t>
            </a:r>
            <a:endParaRPr b="0" lang="en-US" sz="28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Light"/>
              </a:rPr>
              <a:t>EXAMPLE USE CASE: SMALL TALK</a:t>
            </a:r>
            <a:endParaRPr b="0" lang="en-US" sz="1800" spc="-1" strike="noStrike">
              <a:solidFill>
                <a:srgbClr val="000000"/>
              </a:solidFill>
              <a:uFill>
                <a:solidFill>
                  <a:srgbClr val="ffffff"/>
                </a:solidFill>
              </a:uFill>
              <a:latin typeface="Calibri"/>
            </a:endParaRPr>
          </a:p>
        </p:txBody>
      </p:sp>
      <p:sp>
        <p:nvSpPr>
          <p:cNvPr id="85" name="TextShape 2"/>
          <p:cNvSpPr txBox="1"/>
          <p:nvPr/>
        </p:nvSpPr>
        <p:spPr>
          <a:xfrm>
            <a:off x="838080" y="1825560"/>
            <a:ext cx="10515240" cy="4350960"/>
          </a:xfrm>
          <a:prstGeom prst="rect">
            <a:avLst/>
          </a:prstGeom>
          <a:noFill/>
          <a:ln>
            <a:noFill/>
          </a:ln>
        </p:spPr>
        <p:txBody>
          <a:bodyPr/>
          <a:p>
            <a:pPr>
              <a:lnSpc>
                <a:spcPct val="100000"/>
              </a:lnSpc>
            </a:pPr>
            <a:r>
              <a:rPr b="0" lang="en-US" sz="2800" spc="-1" strike="noStrike" u="sng">
                <a:solidFill>
                  <a:srgbClr val="000000"/>
                </a:solidFill>
                <a:uFill>
                  <a:solidFill>
                    <a:srgbClr val="ffffff"/>
                  </a:solidFill>
                </a:uFill>
                <a:latin typeface="Calibri"/>
              </a:rPr>
              <a:t>Invocation:</a:t>
            </a:r>
            <a:endParaRPr b="0" lang="en-US" sz="2800" spc="-1" strike="noStrike">
              <a:solidFill>
                <a:srgbClr val="000000"/>
              </a:solidFill>
              <a:uFill>
                <a:solidFill>
                  <a:srgbClr val="ffffff"/>
                </a:solidFill>
              </a:uFill>
              <a:latin typeface="Calibri"/>
            </a:endParaRPr>
          </a:p>
          <a:p>
            <a:pPr>
              <a:lnSpc>
                <a:spcPct val="100000"/>
              </a:lnSpc>
            </a:pPr>
            <a:r>
              <a:rPr b="0" i="1" lang="en-US" sz="2800" spc="-1" strike="noStrike">
                <a:solidFill>
                  <a:srgbClr val="000000"/>
                </a:solidFill>
                <a:uFill>
                  <a:solidFill>
                    <a:srgbClr val="ffffff"/>
                  </a:solidFill>
                </a:uFill>
                <a:latin typeface="Calibri"/>
              </a:rPr>
              <a:t>“</a:t>
            </a:r>
            <a:r>
              <a:rPr b="0" i="1" lang="en-US" sz="2800" spc="-1" strike="noStrike">
                <a:solidFill>
                  <a:srgbClr val="000000"/>
                </a:solidFill>
                <a:uFill>
                  <a:solidFill>
                    <a:srgbClr val="ffffff"/>
                  </a:solidFill>
                </a:uFill>
                <a:latin typeface="Calibri"/>
              </a:rPr>
              <a:t>How are you?”</a:t>
            </a:r>
            <a:endParaRPr b="0" lang="en-US" sz="2800" spc="-1" strike="noStrike">
              <a:solidFill>
                <a:srgbClr val="000000"/>
              </a:solidFill>
              <a:uFill>
                <a:solidFill>
                  <a:srgbClr val="ffffff"/>
                </a:solidFill>
              </a:uFill>
              <a:latin typeface="Calibri"/>
            </a:endParaRPr>
          </a:p>
        </p:txBody>
      </p:sp>
      <p:pic>
        <p:nvPicPr>
          <p:cNvPr id="86" name="Picture 5" descr=""/>
          <p:cNvPicPr/>
          <p:nvPr/>
        </p:nvPicPr>
        <p:blipFill>
          <a:blip r:embed="rId1"/>
          <a:stretch/>
        </p:blipFill>
        <p:spPr>
          <a:xfrm>
            <a:off x="2664720" y="3637800"/>
            <a:ext cx="6862320" cy="11948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Light"/>
              </a:rPr>
              <a:t>EXAMPLE USE CASE: REMINDERS</a:t>
            </a:r>
            <a:endParaRPr b="0" lang="en-US" sz="1800" spc="-1" strike="noStrike">
              <a:solidFill>
                <a:srgbClr val="000000"/>
              </a:solidFill>
              <a:uFill>
                <a:solidFill>
                  <a:srgbClr val="ffffff"/>
                </a:solidFill>
              </a:uFill>
              <a:latin typeface="Calibri"/>
            </a:endParaRPr>
          </a:p>
        </p:txBody>
      </p:sp>
      <p:sp>
        <p:nvSpPr>
          <p:cNvPr id="88" name="TextShape 2"/>
          <p:cNvSpPr txBox="1"/>
          <p:nvPr/>
        </p:nvSpPr>
        <p:spPr>
          <a:xfrm>
            <a:off x="838080" y="1825560"/>
            <a:ext cx="10515240" cy="4350960"/>
          </a:xfrm>
          <a:prstGeom prst="rect">
            <a:avLst/>
          </a:prstGeom>
          <a:noFill/>
          <a:ln>
            <a:noFill/>
          </a:ln>
        </p:spPr>
        <p:txBody>
          <a:bodyPr/>
          <a:p>
            <a:pPr>
              <a:lnSpc>
                <a:spcPct val="100000"/>
              </a:lnSpc>
            </a:pPr>
            <a:r>
              <a:rPr b="0" lang="en-US" sz="2800" spc="-1" strike="noStrike" u="sng">
                <a:solidFill>
                  <a:srgbClr val="000000"/>
                </a:solidFill>
                <a:uFill>
                  <a:solidFill>
                    <a:srgbClr val="ffffff"/>
                  </a:solidFill>
                </a:uFill>
                <a:latin typeface="Calibri"/>
              </a:rPr>
              <a:t>Equivalent invocations:</a:t>
            </a:r>
            <a:endParaRPr b="0" lang="en-US" sz="2800" spc="-1" strike="noStrike">
              <a:solidFill>
                <a:srgbClr val="000000"/>
              </a:solidFill>
              <a:uFill>
                <a:solidFill>
                  <a:srgbClr val="ffffff"/>
                </a:solidFill>
              </a:uFill>
              <a:latin typeface="Calibri"/>
            </a:endParaRPr>
          </a:p>
          <a:p>
            <a:pPr>
              <a:lnSpc>
                <a:spcPct val="100000"/>
              </a:lnSpc>
            </a:pPr>
            <a:r>
              <a:rPr b="0" i="1" lang="en-US" sz="2800" spc="-1" strike="noStrike">
                <a:solidFill>
                  <a:srgbClr val="000000"/>
                </a:solidFill>
                <a:uFill>
                  <a:solidFill>
                    <a:srgbClr val="ffffff"/>
                  </a:solidFill>
                </a:uFill>
                <a:latin typeface="Calibri"/>
              </a:rPr>
              <a:t>“</a:t>
            </a:r>
            <a:r>
              <a:rPr b="0" i="1" lang="en-US" sz="2800" spc="-1" strike="noStrike">
                <a:solidFill>
                  <a:srgbClr val="000000"/>
                </a:solidFill>
                <a:uFill>
                  <a:solidFill>
                    <a:srgbClr val="ffffff"/>
                  </a:solidFill>
                </a:uFill>
                <a:latin typeface="Calibri"/>
              </a:rPr>
              <a:t>Remind me tomorrow at 6AM to call Gokul”</a:t>
            </a:r>
            <a:endParaRPr b="0" lang="en-US" sz="2800" spc="-1" strike="noStrike">
              <a:solidFill>
                <a:srgbClr val="000000"/>
              </a:solidFill>
              <a:uFill>
                <a:solidFill>
                  <a:srgbClr val="ffffff"/>
                </a:solidFill>
              </a:uFill>
              <a:latin typeface="Calibri"/>
            </a:endParaRPr>
          </a:p>
          <a:p>
            <a:pPr>
              <a:lnSpc>
                <a:spcPct val="100000"/>
              </a:lnSpc>
            </a:pPr>
            <a:r>
              <a:rPr b="0" i="1" lang="en-US" sz="2800" spc="-1" strike="noStrike">
                <a:solidFill>
                  <a:srgbClr val="000000"/>
                </a:solidFill>
                <a:uFill>
                  <a:solidFill>
                    <a:srgbClr val="ffffff"/>
                  </a:solidFill>
                </a:uFill>
                <a:latin typeface="Calibri"/>
              </a:rPr>
              <a:t>“</a:t>
            </a:r>
            <a:r>
              <a:rPr b="0" i="1" lang="en-US" sz="2800" spc="-1" strike="noStrike">
                <a:solidFill>
                  <a:srgbClr val="000000"/>
                </a:solidFill>
                <a:uFill>
                  <a:solidFill>
                    <a:srgbClr val="ffffff"/>
                  </a:solidFill>
                </a:uFill>
                <a:latin typeface="Calibri"/>
              </a:rPr>
              <a:t>Remind me to call Gokul tomorrow morning”</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Calibri"/>
              </a:rPr>
              <a:t>The values from the JSON object are used to create a Google Calendars reminder.</a:t>
            </a:r>
            <a:endParaRPr b="0" lang="en-US" sz="2800" spc="-1" strike="noStrike">
              <a:solidFill>
                <a:srgbClr val="000000"/>
              </a:solidFill>
              <a:uFill>
                <a:solidFill>
                  <a:srgbClr val="ffffff"/>
                </a:solidFill>
              </a:uFill>
              <a:latin typeface="Calibri"/>
            </a:endParaRPr>
          </a:p>
        </p:txBody>
      </p:sp>
      <p:pic>
        <p:nvPicPr>
          <p:cNvPr id="89" name="Picture 4" descr=""/>
          <p:cNvPicPr/>
          <p:nvPr/>
        </p:nvPicPr>
        <p:blipFill>
          <a:blip r:embed="rId1"/>
          <a:stretch/>
        </p:blipFill>
        <p:spPr>
          <a:xfrm>
            <a:off x="4302360" y="3429000"/>
            <a:ext cx="3774240" cy="16498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Light"/>
              </a:rPr>
              <a:t>EXAMPLE USE CASE: WEATHER FORECAST</a:t>
            </a:r>
            <a:endParaRPr b="0" lang="en-US" sz="1800" spc="-1" strike="noStrike">
              <a:solidFill>
                <a:srgbClr val="000000"/>
              </a:solidFill>
              <a:uFill>
                <a:solidFill>
                  <a:srgbClr val="ffffff"/>
                </a:solidFill>
              </a:uFill>
              <a:latin typeface="Calibri"/>
            </a:endParaRPr>
          </a:p>
        </p:txBody>
      </p:sp>
      <p:sp>
        <p:nvSpPr>
          <p:cNvPr id="91" name="TextShape 2"/>
          <p:cNvSpPr txBox="1"/>
          <p:nvPr/>
        </p:nvSpPr>
        <p:spPr>
          <a:xfrm>
            <a:off x="838080" y="1825560"/>
            <a:ext cx="10515240" cy="4350960"/>
          </a:xfrm>
          <a:prstGeom prst="rect">
            <a:avLst/>
          </a:prstGeom>
          <a:noFill/>
          <a:ln>
            <a:noFill/>
          </a:ln>
        </p:spPr>
        <p:txBody>
          <a:bodyPr/>
          <a:p>
            <a:pPr>
              <a:lnSpc>
                <a:spcPct val="100000"/>
              </a:lnSpc>
            </a:pPr>
            <a:r>
              <a:rPr b="0" lang="en-US" sz="2800" spc="-1" strike="noStrike" u="sng">
                <a:solidFill>
                  <a:srgbClr val="000000"/>
                </a:solidFill>
                <a:uFill>
                  <a:solidFill>
                    <a:srgbClr val="ffffff"/>
                  </a:solidFill>
                </a:uFill>
                <a:latin typeface="Calibri"/>
              </a:rPr>
              <a:t>Equivalent invocations:</a:t>
            </a:r>
            <a:endParaRPr b="0" lang="en-US" sz="2800" spc="-1" strike="noStrike">
              <a:solidFill>
                <a:srgbClr val="000000"/>
              </a:solidFill>
              <a:uFill>
                <a:solidFill>
                  <a:srgbClr val="ffffff"/>
                </a:solidFill>
              </a:uFill>
              <a:latin typeface="Calibri"/>
            </a:endParaRPr>
          </a:p>
          <a:p>
            <a:pPr>
              <a:lnSpc>
                <a:spcPct val="100000"/>
              </a:lnSpc>
            </a:pPr>
            <a:r>
              <a:rPr b="0" i="1" lang="en-US" sz="2800" spc="-1" strike="noStrike">
                <a:solidFill>
                  <a:srgbClr val="000000"/>
                </a:solidFill>
                <a:uFill>
                  <a:solidFill>
                    <a:srgbClr val="ffffff"/>
                  </a:solidFill>
                </a:uFill>
                <a:latin typeface="Calibri"/>
              </a:rPr>
              <a:t>“</a:t>
            </a:r>
            <a:r>
              <a:rPr b="0" i="1" lang="en-US" sz="2800" spc="-1" strike="noStrike">
                <a:solidFill>
                  <a:srgbClr val="000000"/>
                </a:solidFill>
                <a:uFill>
                  <a:solidFill>
                    <a:srgbClr val="ffffff"/>
                  </a:solidFill>
                </a:uFill>
                <a:latin typeface="Calibri"/>
              </a:rPr>
              <a:t>What’s the weather in Tokyo”</a:t>
            </a:r>
            <a:endParaRPr b="0" lang="en-US" sz="2800" spc="-1" strike="noStrike">
              <a:solidFill>
                <a:srgbClr val="000000"/>
              </a:solidFill>
              <a:uFill>
                <a:solidFill>
                  <a:srgbClr val="ffffff"/>
                </a:solidFill>
              </a:uFill>
              <a:latin typeface="Calibri"/>
            </a:endParaRPr>
          </a:p>
          <a:p>
            <a:pPr>
              <a:lnSpc>
                <a:spcPct val="100000"/>
              </a:lnSpc>
            </a:pPr>
            <a:r>
              <a:rPr b="0" i="1" lang="en-US" sz="2800" spc="-1" strike="noStrike">
                <a:solidFill>
                  <a:srgbClr val="000000"/>
                </a:solidFill>
                <a:uFill>
                  <a:solidFill>
                    <a:srgbClr val="ffffff"/>
                  </a:solidFill>
                </a:uFill>
                <a:latin typeface="Calibri"/>
              </a:rPr>
              <a:t>“</a:t>
            </a:r>
            <a:r>
              <a:rPr b="0" i="1" lang="en-US" sz="2800" spc="-1" strike="noStrike">
                <a:solidFill>
                  <a:srgbClr val="000000"/>
                </a:solidFill>
                <a:uFill>
                  <a:solidFill>
                    <a:srgbClr val="ffffff"/>
                  </a:solidFill>
                </a:uFill>
                <a:latin typeface="Calibri"/>
              </a:rPr>
              <a:t>Weather in Tokyo today”</a:t>
            </a:r>
            <a:endParaRPr b="0" lang="en-US" sz="2800" spc="-1" strike="noStrike">
              <a:solidFill>
                <a:srgbClr val="000000"/>
              </a:solidFill>
              <a:uFill>
                <a:solidFill>
                  <a:srgbClr val="ffffff"/>
                </a:solidFill>
              </a:uFill>
              <a:latin typeface="Calibri"/>
            </a:endParaRPr>
          </a:p>
        </p:txBody>
      </p:sp>
      <p:pic>
        <p:nvPicPr>
          <p:cNvPr id="92" name="Picture 4" descr=""/>
          <p:cNvPicPr/>
          <p:nvPr/>
        </p:nvPicPr>
        <p:blipFill>
          <a:blip r:embed="rId1"/>
          <a:stretch/>
        </p:blipFill>
        <p:spPr>
          <a:xfrm>
            <a:off x="4302000" y="3998160"/>
            <a:ext cx="3588120" cy="14616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Light"/>
              </a:rPr>
              <a:t>FLOW DIAGRAM</a:t>
            </a:r>
            <a:endParaRPr b="0" lang="en-US" sz="1800" spc="-1" strike="noStrike">
              <a:solidFill>
                <a:srgbClr val="000000"/>
              </a:solidFill>
              <a:uFill>
                <a:solidFill>
                  <a:srgbClr val="ffffff"/>
                </a:solidFill>
              </a:uFill>
              <a:latin typeface="Calibri"/>
            </a:endParaRPr>
          </a:p>
        </p:txBody>
      </p:sp>
      <p:pic>
        <p:nvPicPr>
          <p:cNvPr id="94" name="Content Placeholder 3" descr=""/>
          <p:cNvPicPr/>
          <p:nvPr/>
        </p:nvPicPr>
        <p:blipFill>
          <a:blip r:embed="rId1"/>
          <a:stretch/>
        </p:blipFill>
        <p:spPr>
          <a:xfrm>
            <a:off x="2933640" y="2044080"/>
            <a:ext cx="6324120" cy="3914280"/>
          </a:xfrm>
          <a:prstGeom prst="rect">
            <a:avLst/>
          </a:prstGeom>
          <a:ln>
            <a:noFill/>
          </a:ln>
        </p:spPr>
      </p:pic>
      <p:sp>
        <p:nvSpPr>
          <p:cNvPr id="95" name="CustomShape 2"/>
          <p:cNvSpPr/>
          <p:nvPr/>
        </p:nvSpPr>
        <p:spPr>
          <a:xfrm>
            <a:off x="5220720" y="2862360"/>
            <a:ext cx="1524240" cy="1459080"/>
          </a:xfrm>
          <a:prstGeom prst="rect">
            <a:avLst/>
          </a:prstGeom>
          <a:noFill/>
          <a:ln>
            <a:solidFill>
              <a:schemeClr val="tx1"/>
            </a:solidFill>
            <a:custDash>
              <a:ds d="100000" sp="100000"/>
            </a:custDash>
          </a:ln>
        </p:spPr>
        <p:style>
          <a:lnRef idx="2">
            <a:schemeClr val="accent1">
              <a:shade val="50000"/>
            </a:schemeClr>
          </a:lnRef>
          <a:fillRef idx="1">
            <a:schemeClr val="accent1"/>
          </a:fillRef>
          <a:effectRef idx="0">
            <a:schemeClr val="accent1"/>
          </a:effectRef>
          <a:fontRef idx="minor"/>
        </p:style>
      </p:sp>
      <p:sp>
        <p:nvSpPr>
          <p:cNvPr id="96" name="CustomShape 3"/>
          <p:cNvSpPr/>
          <p:nvPr/>
        </p:nvSpPr>
        <p:spPr>
          <a:xfrm>
            <a:off x="5021640" y="2493000"/>
            <a:ext cx="1922400" cy="6382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uFill>
                  <a:solidFill>
                    <a:srgbClr val="ffffff"/>
                  </a:solidFill>
                </a:uFill>
                <a:latin typeface="Calibri"/>
              </a:rPr>
              <a:t>DIALOGFLOW API</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uFill>
                <a:solidFill>
                  <a:srgbClr val="ffffff"/>
                </a:solidFill>
              </a:uFill>
              <a:latin typeface="Calibri"/>
            </a:endParaRPr>
          </a:p>
        </p:txBody>
      </p:sp>
      <p:sp>
        <p:nvSpPr>
          <p:cNvPr id="98" name="TextShape 2"/>
          <p:cNvSpPr txBox="1"/>
          <p:nvPr/>
        </p:nvSpPr>
        <p:spPr>
          <a:xfrm>
            <a:off x="838080" y="365040"/>
            <a:ext cx="10515240" cy="5811480"/>
          </a:xfrm>
          <a:prstGeom prst="rect">
            <a:avLst/>
          </a:prstGeom>
          <a:noFill/>
          <a:ln>
            <a:noFill/>
          </a:ln>
        </p:spPr>
        <p:txBody>
          <a:bodyPr/>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References</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u="sng">
                <a:solidFill>
                  <a:srgbClr val="0563c1"/>
                </a:solidFill>
                <a:uFill>
                  <a:solidFill>
                    <a:srgbClr val="ffffff"/>
                  </a:solidFill>
                </a:uFill>
                <a:latin typeface="Calibri"/>
                <a:hlinkClick r:id="rId1"/>
              </a:rPr>
              <a:t>https://cloud.google.com/natural-language/</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u="sng">
                <a:solidFill>
                  <a:srgbClr val="0563c1"/>
                </a:solidFill>
                <a:uFill>
                  <a:solidFill>
                    <a:srgbClr val="ffffff"/>
                  </a:solidFill>
                </a:uFill>
                <a:latin typeface="Calibri"/>
                <a:hlinkClick r:id="rId2"/>
              </a:rPr>
              <a:t>https://github.com/Uberi/speech_recognition</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u="sng">
                <a:solidFill>
                  <a:srgbClr val="0563c1"/>
                </a:solidFill>
                <a:uFill>
                  <a:solidFill>
                    <a:srgbClr val="ffffff"/>
                  </a:solidFill>
                </a:uFill>
                <a:latin typeface="Calibri"/>
                <a:hlinkClick r:id="rId3"/>
              </a:rPr>
              <a:t>https://cloud.google.com/appengine/docs/standard/python/mail/</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u="sng">
                <a:solidFill>
                  <a:srgbClr val="0563c1"/>
                </a:solidFill>
                <a:uFill>
                  <a:solidFill>
                    <a:srgbClr val="ffffff"/>
                  </a:solidFill>
                </a:uFill>
                <a:latin typeface="Calibri"/>
                <a:hlinkClick r:id="rId4"/>
              </a:rPr>
              <a:t>https://developers.google.com/google-apps/calendar/quickstart/python</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u="sng">
                <a:solidFill>
                  <a:srgbClr val="0563c1"/>
                </a:solidFill>
                <a:uFill>
                  <a:solidFill>
                    <a:srgbClr val="ffffff"/>
                  </a:solidFill>
                </a:uFill>
                <a:latin typeface="Calibri"/>
                <a:hlinkClick r:id="rId5"/>
              </a:rPr>
              <a:t>https://www.crummy.com/software/BeautifulSoup/bs4/doc/</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u="sng">
                <a:solidFill>
                  <a:srgbClr val="0563c1"/>
                </a:solidFill>
                <a:uFill>
                  <a:solidFill>
                    <a:srgbClr val="ffffff"/>
                  </a:solidFill>
                </a:uFill>
                <a:latin typeface="Calibri"/>
                <a:hlinkClick r:id="rId6"/>
              </a:rPr>
              <a:t>https://www.linux.com/learn/understanding-and-using-systemd</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u="sng">
                <a:solidFill>
                  <a:srgbClr val="0563c1"/>
                </a:solidFill>
                <a:uFill>
                  <a:solidFill>
                    <a:srgbClr val="ffffff"/>
                  </a:solidFill>
                </a:uFill>
                <a:latin typeface="Calibri"/>
                <a:hlinkClick r:id="rId7"/>
              </a:rPr>
              <a:t>https://www.coretechnologies.com/products/AlwaysUp/Apps/RunPythonScriptAsAService.html</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u="sng">
                <a:solidFill>
                  <a:srgbClr val="0563c1"/>
                </a:solidFill>
                <a:uFill>
                  <a:solidFill>
                    <a:srgbClr val="ffffff"/>
                  </a:solidFill>
                </a:uFill>
                <a:latin typeface="Calibri"/>
                <a:hlinkClick r:id="rId8"/>
              </a:rPr>
              <a:t>https://dialogflow.com/docs/reference/agent-json-fields</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u="sng">
                <a:solidFill>
                  <a:srgbClr val="0563c1"/>
                </a:solidFill>
                <a:uFill>
                  <a:solidFill>
                    <a:srgbClr val="ffffff"/>
                  </a:solidFill>
                </a:uFill>
                <a:latin typeface="Calibri"/>
                <a:hlinkClick r:id="rId9"/>
              </a:rPr>
              <a:t>https://github.com/pndurette/gTTS</a:t>
            </a:r>
            <a:endParaRPr b="0" lang="en-US" sz="2800" spc="-1" strike="noStrike">
              <a:solidFill>
                <a:srgbClr val="000000"/>
              </a:solidFill>
              <a:uFill>
                <a:solidFill>
                  <a:srgbClr val="ffffff"/>
                </a:solidFill>
              </a:u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742</TotalTime>
  <Application>LibreOffice/5.1.6.2$Linux_X86_64 LibreOffice_project/10m0$Build-2</Application>
  <Words>361</Words>
  <Paragraphs>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2018-02-28T14:23:37Z</dcterms:created>
  <dc:creator>David Sundararaj</dc:creator>
  <dc:description/>
  <dc:language>en-IN</dc:language>
  <cp:lastModifiedBy/>
  <dcterms:modified xsi:type="dcterms:W3CDTF">2018-03-01T15:34:49Z</dcterms:modified>
  <cp:revision>17</cp:revision>
  <dc:subject/>
  <dc:title>VOICE ASSISTANT FOR LINUX</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