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6"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www.w3.org/TR/html/" TargetMode="External"/><Relationship Id="rId1" Type="http://schemas.openxmlformats.org/officeDocument/2006/relationships/slideLayout" Target="../slideLayouts/slideLayout2.xml"/><Relationship Id="rId6" Type="http://schemas.openxmlformats.org/officeDocument/2006/relationships/hyperlink" Target="https://en.wikipedia.org/wiki/Portable_Network_Graphics" TargetMode="External"/><Relationship Id="rId5" Type="http://schemas.openxmlformats.org/officeDocument/2006/relationships/hyperlink" Target="https://en.wikipedia.org/wiki/JPEG" TargetMode="External"/><Relationship Id="rId4" Type="http://schemas.openxmlformats.org/officeDocument/2006/relationships/hyperlink" Target="https://developer.mozilla.org/en-US/docs/Web/JavaScri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rummy.com/software/BeautifulSoup/" TargetMode="External"/><Relationship Id="rId2" Type="http://schemas.openxmlformats.org/officeDocument/2006/relationships/hyperlink" Target="http://www.crummy.com/software/BeautifulSou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upwork.com/hiring/for-clients/static-types-python-my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971800"/>
            <a:ext cx="8001000" cy="2667000"/>
          </a:xfrm>
        </p:spPr>
        <p:txBody>
          <a:bodyPr>
            <a:normAutofit fontScale="70000" lnSpcReduction="20000"/>
          </a:bodyPr>
          <a:lstStyle/>
          <a:p>
            <a:r>
              <a:rPr lang="en-US" b="1" dirty="0">
                <a:solidFill>
                  <a:schemeClr val="tx1"/>
                </a:solidFill>
                <a:latin typeface="Times New Roman" pitchFamily="18" charset="0"/>
                <a:cs typeface="Times New Roman" pitchFamily="18" charset="0"/>
              </a:rPr>
              <a:t>Submitted by</a:t>
            </a:r>
          </a:p>
          <a:p>
            <a:r>
              <a:rPr lang="en-US" b="1" dirty="0">
                <a:solidFill>
                  <a:schemeClr val="tx1"/>
                </a:solidFill>
                <a:latin typeface="Times New Roman" pitchFamily="18" charset="0"/>
                <a:cs typeface="Times New Roman" pitchFamily="18" charset="0"/>
              </a:rPr>
              <a:t> </a:t>
            </a:r>
          </a:p>
          <a:p>
            <a:r>
              <a:rPr lang="en-US" b="1" dirty="0">
                <a:solidFill>
                  <a:schemeClr val="tx1"/>
                </a:solidFill>
                <a:latin typeface="Times New Roman" pitchFamily="18" charset="0"/>
                <a:cs typeface="Times New Roman" pitchFamily="18" charset="0"/>
              </a:rPr>
              <a:t>Akash Iyengar</a:t>
            </a:r>
            <a:r>
              <a:rPr lang="en-US" b="1" dirty="0" smtClean="0">
                <a:solidFill>
                  <a:schemeClr val="tx1"/>
                </a:solidFill>
                <a:latin typeface="Times New Roman" pitchFamily="18" charset="0"/>
                <a:cs typeface="Times New Roman" pitchFamily="18" charset="0"/>
              </a:rPr>
              <a:t>………………S181174600500</a:t>
            </a:r>
            <a:endParaRPr lang="en-US" b="1" dirty="0">
              <a:solidFill>
                <a:schemeClr val="tx1"/>
              </a:solidFill>
              <a:latin typeface="Times New Roman" pitchFamily="18" charset="0"/>
              <a:cs typeface="Times New Roman" pitchFamily="18" charset="0"/>
            </a:endParaRPr>
          </a:p>
          <a:p>
            <a:r>
              <a:rPr lang="en-US" b="1" dirty="0" err="1" smtClean="0">
                <a:solidFill>
                  <a:schemeClr val="tx1"/>
                </a:solidFill>
                <a:latin typeface="Times New Roman" pitchFamily="18" charset="0"/>
                <a:cs typeface="Times New Roman" pitchFamily="18" charset="0"/>
              </a:rPr>
              <a:t>Selvin</a:t>
            </a:r>
            <a:r>
              <a:rPr lang="en-US" b="1" dirty="0" smtClean="0">
                <a:solidFill>
                  <a:schemeClr val="tx1"/>
                </a:solidFill>
                <a:latin typeface="Times New Roman" pitchFamily="18" charset="0"/>
                <a:cs typeface="Times New Roman" pitchFamily="18" charset="0"/>
              </a:rPr>
              <a:t> joseph</a:t>
            </a:r>
            <a:r>
              <a:rPr lang="en-US" b="1" dirty="0" smtClean="0">
                <a:solidFill>
                  <a:schemeClr val="tx1"/>
                </a:solidFill>
                <a:latin typeface="Times New Roman" pitchFamily="18" charset="0"/>
                <a:cs typeface="Times New Roman" pitchFamily="18" charset="0"/>
              </a:rPr>
              <a:t>……………….S181174600499</a:t>
            </a:r>
            <a:endParaRPr lang="en-US" b="1" dirty="0">
              <a:solidFill>
                <a:schemeClr val="tx1"/>
              </a:solidFill>
              <a:latin typeface="Times New Roman" pitchFamily="18" charset="0"/>
              <a:cs typeface="Times New Roman" pitchFamily="18" charset="0"/>
            </a:endParaRPr>
          </a:p>
          <a:p>
            <a:r>
              <a:rPr lang="en-US" b="1" dirty="0" err="1" smtClean="0">
                <a:solidFill>
                  <a:schemeClr val="tx1"/>
                </a:solidFill>
                <a:latin typeface="Times New Roman" pitchFamily="18" charset="0"/>
                <a:cs typeface="Times New Roman" pitchFamily="18" charset="0"/>
              </a:rPr>
              <a:t>Akshay</a:t>
            </a:r>
            <a:r>
              <a:rPr lang="en-US" b="1" dirty="0" smtClean="0">
                <a:solidFill>
                  <a:schemeClr val="tx1"/>
                </a:solidFill>
                <a:latin typeface="Times New Roman" pitchFamily="18" charset="0"/>
                <a:cs typeface="Times New Roman" pitchFamily="18" charset="0"/>
              </a:rPr>
              <a:t> K M</a:t>
            </a:r>
            <a:r>
              <a:rPr lang="en-US" b="1" dirty="0" smtClean="0">
                <a:solidFill>
                  <a:schemeClr val="tx1"/>
                </a:solidFill>
                <a:latin typeface="Times New Roman" pitchFamily="18" charset="0"/>
                <a:cs typeface="Times New Roman" pitchFamily="18" charset="0"/>
              </a:rPr>
              <a:t>……………......S181174600532</a:t>
            </a:r>
            <a:endParaRPr lang="en-US" b="1"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r>
              <a:rPr lang="en-US" dirty="0"/>
              <a:t> </a:t>
            </a:r>
          </a:p>
          <a:p>
            <a:endParaRPr lang="en-US" dirty="0"/>
          </a:p>
        </p:txBody>
      </p:sp>
      <p:sp>
        <p:nvSpPr>
          <p:cNvPr id="4" name="Title 3"/>
          <p:cNvSpPr>
            <a:spLocks noGrp="1"/>
          </p:cNvSpPr>
          <p:nvPr>
            <p:ph type="ctrTitle"/>
          </p:nvPr>
        </p:nvSpPr>
        <p:spPr>
          <a:xfrm>
            <a:off x="685800" y="152401"/>
            <a:ext cx="7772400" cy="2285999"/>
          </a:xfrm>
        </p:spPr>
        <p:txBody>
          <a:bodyPr>
            <a:normAutofit fontScale="90000"/>
          </a:bodyPr>
          <a:lstStyle/>
          <a:p>
            <a:r>
              <a:rPr lang="en-US" dirty="0"/>
              <a:t>DEVELOP A SEO TOOL TO ANALYZE LIVE                                                                                WEB PAGES</a:t>
            </a:r>
            <a:br>
              <a:rPr lang="en-US" dirty="0"/>
            </a:br>
            <a:endParaRPr lang="en-US" dirty="0"/>
          </a:p>
        </p:txBody>
      </p:sp>
    </p:spTree>
    <p:extLst>
      <p:ext uri="{BB962C8B-B14F-4D97-AF65-F5344CB8AC3E}">
        <p14:creationId xmlns:p14="http://schemas.microsoft.com/office/powerpoint/2010/main" val="242335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fontAlgn="base"/>
            <a:r>
              <a:rPr lang="en-US" b="1" dirty="0">
                <a:latin typeface="Times New Roman" pitchFamily="18" charset="0"/>
                <a:cs typeface="Times New Roman" pitchFamily="18" charset="0"/>
              </a:rPr>
              <a:t>The components of a web page</a:t>
            </a:r>
          </a:p>
          <a:p>
            <a:pPr algn="just" fontAlgn="base"/>
            <a:r>
              <a:rPr lang="en-US" dirty="0">
                <a:latin typeface="Times New Roman" pitchFamily="18" charset="0"/>
                <a:cs typeface="Times New Roman" pitchFamily="18" charset="0"/>
              </a:rPr>
              <a:t>When we visit a web page, our web browser makes a request to a web server. This request is called a GET request, since we're getting files from the server. The server then sends back files that tell our browser how to render the page for us. The files fall into a few main types</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fontAlgn="base">
              <a:buFont typeface="Wingdings" pitchFamily="2" charset="2"/>
              <a:buChar char="v"/>
            </a:pPr>
            <a:r>
              <a:rPr lang="en-US" b="1" u="sng" dirty="0" smtClean="0">
                <a:latin typeface="Times New Roman" pitchFamily="18" charset="0"/>
                <a:cs typeface="Times New Roman" pitchFamily="18" charset="0"/>
                <a:hlinkClick r:id="rId2"/>
              </a:rPr>
              <a:t>HTML</a:t>
            </a:r>
            <a:r>
              <a:rPr lang="en-US" dirty="0" smtClean="0">
                <a:latin typeface="Times New Roman" pitchFamily="18" charset="0"/>
                <a:cs typeface="Times New Roman" pitchFamily="18" charset="0"/>
              </a:rPr>
              <a:t> — contains the main content of the page.</a:t>
            </a:r>
          </a:p>
          <a:p>
            <a:pPr algn="just" fontAlgn="base">
              <a:buFont typeface="Wingdings" pitchFamily="2" charset="2"/>
              <a:buChar char="v"/>
            </a:pPr>
            <a:r>
              <a:rPr lang="en-US" b="1" u="sng" dirty="0" smtClean="0">
                <a:latin typeface="Times New Roman" pitchFamily="18" charset="0"/>
                <a:cs typeface="Times New Roman" pitchFamily="18" charset="0"/>
                <a:hlinkClick r:id="rId3"/>
              </a:rPr>
              <a:t>CSS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add styling to make the page look nicer.</a:t>
            </a:r>
          </a:p>
          <a:p>
            <a:pPr algn="just" fontAlgn="base">
              <a:buFont typeface="Wingdings" pitchFamily="2" charset="2"/>
              <a:buChar char="v"/>
            </a:pPr>
            <a:r>
              <a:rPr lang="en-US" b="1" u="sng" dirty="0" smtClean="0">
                <a:latin typeface="Times New Roman" pitchFamily="18" charset="0"/>
                <a:cs typeface="Times New Roman" pitchFamily="18" charset="0"/>
                <a:hlinkClick r:id="rId4"/>
              </a:rPr>
              <a:t>JS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JavaScript files add interactivity to web pages.</a:t>
            </a:r>
          </a:p>
          <a:p>
            <a:pPr algn="just" fontAlgn="base">
              <a:buFont typeface="Wingdings" pitchFamily="2" charset="2"/>
              <a:buChar char="v"/>
            </a:pPr>
            <a:r>
              <a:rPr lang="en-US" b="1" u="sng" dirty="0" smtClean="0">
                <a:latin typeface="Times New Roman" pitchFamily="18" charset="0"/>
                <a:cs typeface="Times New Roman" pitchFamily="18" charset="0"/>
              </a:rPr>
              <a:t>IMAGES</a:t>
            </a:r>
            <a:r>
              <a:rPr lang="en-US" dirty="0" smtClean="0">
                <a:latin typeface="Times New Roman" pitchFamily="18" charset="0"/>
                <a:cs typeface="Times New Roman" pitchFamily="18" charset="0"/>
              </a:rPr>
              <a:t> — image formats, such as </a:t>
            </a:r>
            <a:r>
              <a:rPr lang="en-US" u="sng" dirty="0" smtClean="0">
                <a:latin typeface="Times New Roman" pitchFamily="18" charset="0"/>
                <a:cs typeface="Times New Roman" pitchFamily="18" charset="0"/>
                <a:hlinkClick r:id="rId5"/>
              </a:rPr>
              <a:t>JPG</a:t>
            </a:r>
            <a:r>
              <a:rPr lang="en-US" dirty="0" smtClean="0">
                <a:latin typeface="Times New Roman" pitchFamily="18" charset="0"/>
                <a:cs typeface="Times New Roman" pitchFamily="18" charset="0"/>
              </a:rPr>
              <a:t> and </a:t>
            </a:r>
            <a:r>
              <a:rPr lang="en-US" u="sng" dirty="0" smtClean="0">
                <a:latin typeface="Times New Roman" pitchFamily="18" charset="0"/>
                <a:cs typeface="Times New Roman" pitchFamily="18" charset="0"/>
                <a:hlinkClick r:id="rId6"/>
              </a:rPr>
              <a:t>PNG</a:t>
            </a:r>
            <a:r>
              <a:rPr lang="en-US" dirty="0" smtClean="0">
                <a:latin typeface="Times New Roman" pitchFamily="18" charset="0"/>
                <a:cs typeface="Times New Roman" pitchFamily="18" charset="0"/>
              </a:rPr>
              <a:t> allow web pages to show pictures.</a:t>
            </a:r>
          </a:p>
          <a:p>
            <a:pPr marL="0" indent="0" algn="just" fontAlgn="base">
              <a:buNone/>
            </a:pPr>
            <a:r>
              <a:rPr lang="en-US" dirty="0" smtClean="0">
                <a:latin typeface="Times New Roman" pitchFamily="18" charset="0"/>
                <a:cs typeface="Times New Roman" pitchFamily="18" charset="0"/>
              </a:rPr>
              <a:t> </a:t>
            </a:r>
          </a:p>
          <a:p>
            <a:pPr algn="just" fontAlgn="base"/>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our browser receives all the files, it renders the page and displays it to us. There's a lot that happens behind the scenes to render a page nicely, but we don't need to worry about most of it when we're web scraping. When we perform web scraping, we're interested in the main content of the web page, so we look at the HTML.</a:t>
            </a:r>
          </a:p>
          <a:p>
            <a:endParaRPr lang="en-US" dirty="0"/>
          </a:p>
        </p:txBody>
      </p:sp>
    </p:spTree>
    <p:extLst>
      <p:ext uri="{BB962C8B-B14F-4D97-AF65-F5344CB8AC3E}">
        <p14:creationId xmlns:p14="http://schemas.microsoft.com/office/powerpoint/2010/main" val="284349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Hyper Text Markup Language (HTML) is a language that web pages are created in. HTML isn’t a programming language, like python instead, it’s a markup language that tells a browser how to layout content.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basic elements are &lt;html&gt;, &lt;title&gt;, &lt;head&gt; and &lt;body&gt;. And each tag should be closed by the following &lt;/&gt;. In our project, scraping of the web contents will be in the form of HTML. </a:t>
            </a:r>
          </a:p>
          <a:p>
            <a:endParaRPr lang="en-US" dirty="0"/>
          </a:p>
        </p:txBody>
      </p:sp>
    </p:spTree>
    <p:extLst>
      <p:ext uri="{BB962C8B-B14F-4D97-AF65-F5344CB8AC3E}">
        <p14:creationId xmlns:p14="http://schemas.microsoft.com/office/powerpoint/2010/main" val="61605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SAMPLE CODE</a:t>
            </a:r>
            <a:r>
              <a:rPr lang="en-US" b="1" dirty="0" smtClean="0"/>
              <a:t>:</a:t>
            </a:r>
            <a:r>
              <a:rPr lang="en-US" dirty="0"/>
              <a:t/>
            </a:r>
            <a:br>
              <a:rPr lang="en-US" dirty="0"/>
            </a:br>
            <a:endParaRPr lang="en-US" dirty="0"/>
          </a:p>
        </p:txBody>
      </p:sp>
      <p:sp>
        <p:nvSpPr>
          <p:cNvPr id="3" name="Content Placeholder 2"/>
          <p:cNvSpPr>
            <a:spLocks noGrp="1"/>
          </p:cNvSpPr>
          <p:nvPr>
            <p:ph idx="1"/>
          </p:nvPr>
        </p:nvSpPr>
        <p:spPr>
          <a:xfrm>
            <a:off x="381000" y="1066800"/>
            <a:ext cx="8229600" cy="5410200"/>
          </a:xfrm>
        </p:spPr>
        <p:txBody>
          <a:bodyPr>
            <a:normAutofit fontScale="77500" lnSpcReduction="20000"/>
          </a:bodyPr>
          <a:lstStyle/>
          <a:p>
            <a:pPr marL="0" indent="0" fontAlgn="base">
              <a:buNone/>
            </a:pPr>
            <a:r>
              <a:rPr lang="en-US" sz="2900" b="1" dirty="0">
                <a:latin typeface="Times New Roman" pitchFamily="18" charset="0"/>
                <a:cs typeface="Times New Roman" pitchFamily="18" charset="0"/>
              </a:rPr>
              <a:t>&lt;html&gt;</a:t>
            </a:r>
          </a:p>
          <a:p>
            <a:pPr marL="0" indent="0" fontAlgn="base">
              <a:buNone/>
            </a:pPr>
            <a:r>
              <a:rPr lang="en-US" sz="2900" b="1" dirty="0">
                <a:latin typeface="Times New Roman" pitchFamily="18" charset="0"/>
                <a:cs typeface="Times New Roman" pitchFamily="18" charset="0"/>
              </a:rPr>
              <a:t>    &lt;head&gt;</a:t>
            </a:r>
          </a:p>
          <a:p>
            <a:pPr marL="0" indent="0" fontAlgn="base">
              <a:buNone/>
            </a:pPr>
            <a:r>
              <a:rPr lang="en-US" sz="2900" b="1" dirty="0">
                <a:latin typeface="Times New Roman" pitchFamily="18" charset="0"/>
                <a:cs typeface="Times New Roman" pitchFamily="18" charset="0"/>
              </a:rPr>
              <a:t>    &lt;/head&gt;</a:t>
            </a:r>
          </a:p>
          <a:p>
            <a:pPr marL="0" indent="0" fontAlgn="base">
              <a:buNone/>
            </a:pPr>
            <a:r>
              <a:rPr lang="en-US" sz="2900" b="1" dirty="0">
                <a:latin typeface="Times New Roman" pitchFamily="18" charset="0"/>
                <a:cs typeface="Times New Roman" pitchFamily="18" charset="0"/>
              </a:rPr>
              <a:t>    &lt;body&gt;</a:t>
            </a:r>
          </a:p>
          <a:p>
            <a:pPr marL="0" indent="0" fontAlgn="base">
              <a:buNone/>
            </a:pPr>
            <a:r>
              <a:rPr lang="en-US" sz="2900" b="1" dirty="0">
                <a:latin typeface="Times New Roman" pitchFamily="18" charset="0"/>
                <a:cs typeface="Times New Roman" pitchFamily="18" charset="0"/>
              </a:rPr>
              <a:t>        &lt;p&gt;</a:t>
            </a:r>
          </a:p>
          <a:p>
            <a:pPr marL="0" indent="0" fontAlgn="base">
              <a:buNone/>
            </a:pPr>
            <a:r>
              <a:rPr lang="en-US" sz="2900" b="1" dirty="0">
                <a:latin typeface="Times New Roman" pitchFamily="18" charset="0"/>
                <a:cs typeface="Times New Roman" pitchFamily="18" charset="0"/>
              </a:rPr>
              <a:t>            Here's a paragraph of text!</a:t>
            </a:r>
          </a:p>
          <a:p>
            <a:pPr marL="0" indent="0" fontAlgn="base">
              <a:buNone/>
            </a:pPr>
            <a:r>
              <a:rPr lang="en-US" sz="2900" b="1" dirty="0">
                <a:latin typeface="Times New Roman" pitchFamily="18" charset="0"/>
                <a:cs typeface="Times New Roman" pitchFamily="18" charset="0"/>
              </a:rPr>
              <a:t>            &lt;a </a:t>
            </a:r>
            <a:r>
              <a:rPr lang="en-US" sz="2900" b="1" dirty="0" err="1">
                <a:latin typeface="Times New Roman" pitchFamily="18" charset="0"/>
                <a:cs typeface="Times New Roman" pitchFamily="18" charset="0"/>
              </a:rPr>
              <a:t>href</a:t>
            </a:r>
            <a:r>
              <a:rPr lang="en-US" sz="2900" b="1" dirty="0">
                <a:latin typeface="Times New Roman" pitchFamily="18" charset="0"/>
                <a:cs typeface="Times New Roman" pitchFamily="18" charset="0"/>
              </a:rPr>
              <a:t>="https://www.dataquest.io"&gt;Learn Data Science Online&lt;/a&gt;</a:t>
            </a:r>
          </a:p>
          <a:p>
            <a:pPr marL="0" indent="0" fontAlgn="base">
              <a:buNone/>
            </a:pPr>
            <a:r>
              <a:rPr lang="en-US" sz="2900" b="1" dirty="0">
                <a:latin typeface="Times New Roman" pitchFamily="18" charset="0"/>
                <a:cs typeface="Times New Roman" pitchFamily="18" charset="0"/>
              </a:rPr>
              <a:t>        &lt;/p&gt;</a:t>
            </a:r>
          </a:p>
          <a:p>
            <a:pPr marL="0" indent="0" fontAlgn="base">
              <a:buNone/>
            </a:pPr>
            <a:r>
              <a:rPr lang="en-US" sz="2900" b="1" dirty="0">
                <a:latin typeface="Times New Roman" pitchFamily="18" charset="0"/>
                <a:cs typeface="Times New Roman" pitchFamily="18" charset="0"/>
              </a:rPr>
              <a:t>        &lt;p&gt;</a:t>
            </a:r>
          </a:p>
          <a:p>
            <a:pPr marL="0" indent="0" fontAlgn="base">
              <a:buNone/>
            </a:pPr>
            <a:r>
              <a:rPr lang="en-US" sz="2900" b="1" dirty="0">
                <a:latin typeface="Times New Roman" pitchFamily="18" charset="0"/>
                <a:cs typeface="Times New Roman" pitchFamily="18" charset="0"/>
              </a:rPr>
              <a:t>            Here's a second paragraph of text!</a:t>
            </a:r>
          </a:p>
          <a:p>
            <a:pPr marL="0" indent="0" fontAlgn="base">
              <a:buNone/>
            </a:pPr>
            <a:r>
              <a:rPr lang="en-US" sz="2900" b="1" dirty="0">
                <a:latin typeface="Times New Roman" pitchFamily="18" charset="0"/>
                <a:cs typeface="Times New Roman" pitchFamily="18" charset="0"/>
              </a:rPr>
              <a:t>            &lt;a </a:t>
            </a:r>
            <a:r>
              <a:rPr lang="en-US" sz="2900" b="1" dirty="0" err="1">
                <a:latin typeface="Times New Roman" pitchFamily="18" charset="0"/>
                <a:cs typeface="Times New Roman" pitchFamily="18" charset="0"/>
              </a:rPr>
              <a:t>href</a:t>
            </a:r>
            <a:r>
              <a:rPr lang="en-US" sz="2900" b="1" dirty="0">
                <a:latin typeface="Times New Roman" pitchFamily="18" charset="0"/>
                <a:cs typeface="Times New Roman" pitchFamily="18" charset="0"/>
              </a:rPr>
              <a:t>="https://www.python.org"&gt;Python&lt;/a&gt;</a:t>
            </a:r>
          </a:p>
          <a:p>
            <a:pPr marL="0" indent="0" fontAlgn="base">
              <a:buNone/>
            </a:pPr>
            <a:r>
              <a:rPr lang="en-US" sz="2900" b="1" dirty="0">
                <a:latin typeface="Times New Roman" pitchFamily="18" charset="0"/>
                <a:cs typeface="Times New Roman" pitchFamily="18" charset="0"/>
              </a:rPr>
              <a:t>        &lt;/p&gt;</a:t>
            </a:r>
          </a:p>
          <a:p>
            <a:pPr marL="0" indent="0" fontAlgn="base">
              <a:buNone/>
            </a:pPr>
            <a:r>
              <a:rPr lang="en-US" sz="2900" b="1" dirty="0">
                <a:latin typeface="Times New Roman" pitchFamily="18" charset="0"/>
                <a:cs typeface="Times New Roman" pitchFamily="18" charset="0"/>
              </a:rPr>
              <a:t>    &lt;/body&gt;</a:t>
            </a:r>
          </a:p>
          <a:p>
            <a:pPr marL="0" indent="0" fontAlgn="base">
              <a:buNone/>
            </a:pPr>
            <a:r>
              <a:rPr lang="en-US" sz="2900" b="1" dirty="0">
                <a:latin typeface="Times New Roman" pitchFamily="18" charset="0"/>
                <a:cs typeface="Times New Roman" pitchFamily="18" charset="0"/>
              </a:rPr>
              <a:t>&lt;/html&gt;</a:t>
            </a:r>
          </a:p>
          <a:p>
            <a:endParaRPr lang="en-US" dirty="0"/>
          </a:p>
        </p:txBody>
      </p:sp>
    </p:spTree>
    <p:extLst>
      <p:ext uri="{BB962C8B-B14F-4D97-AF65-F5344CB8AC3E}">
        <p14:creationId xmlns:p14="http://schemas.microsoft.com/office/powerpoint/2010/main" val="422568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REQUESTS</a:t>
            </a:r>
            <a:br>
              <a:rPr lang="en-US" dirty="0"/>
            </a:b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Requests library is an Apache2 Licensed HTTP library, written in Python. It is designed to be used by humans to interact with the language. This means you don’t have to manually add query strings to URLs, or form-encode your POST data. Don’t worry if that made no sense to you. It will in due time.</a:t>
            </a:r>
          </a:p>
          <a:p>
            <a:endParaRPr lang="en-US" dirty="0"/>
          </a:p>
        </p:txBody>
      </p:sp>
    </p:spTree>
    <p:extLst>
      <p:ext uri="{BB962C8B-B14F-4D97-AF65-F5344CB8AC3E}">
        <p14:creationId xmlns:p14="http://schemas.microsoft.com/office/powerpoint/2010/main" val="421034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Use of Requests </a:t>
            </a:r>
            <a:r>
              <a:rPr lang="en-US" b="1" dirty="0" smtClean="0"/>
              <a:t>Library</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Requests will allow you to send HTTP/1.1 requests using Python. With it, you can add content like headers, form data, multipart files, and parameters via simple Python libraries. It also allows you to access the response data of Python in the same way.</a:t>
            </a:r>
          </a:p>
          <a:p>
            <a:pPr algn="just"/>
            <a:r>
              <a:rPr lang="en-US" dirty="0">
                <a:latin typeface="Times New Roman" pitchFamily="18" charset="0"/>
                <a:cs typeface="Times New Roman" pitchFamily="18" charset="0"/>
              </a:rPr>
              <a:t>In programming, a library is a collection or pre-configured selection of routines, functions, and operations that a program can use. These elements are often referred to as modules, and stored in object format.</a:t>
            </a:r>
          </a:p>
          <a:p>
            <a:pPr algn="just"/>
            <a:r>
              <a:rPr lang="en-US" dirty="0">
                <a:latin typeface="Times New Roman" pitchFamily="18" charset="0"/>
                <a:cs typeface="Times New Roman" pitchFamily="18" charset="0"/>
              </a:rPr>
              <a:t>Libraries are important, because you load a module and take advantage of everything it offers without explicitly linking to every program that relies on them. They are truly standalone, so you can build your own programs with them and yet they remain separate from other programs.</a:t>
            </a:r>
          </a:p>
          <a:p>
            <a:endParaRPr lang="en-US" dirty="0"/>
          </a:p>
        </p:txBody>
      </p:sp>
    </p:spTree>
    <p:extLst>
      <p:ext uri="{BB962C8B-B14F-4D97-AF65-F5344CB8AC3E}">
        <p14:creationId xmlns:p14="http://schemas.microsoft.com/office/powerpoint/2010/main" val="412204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Requests library for Web </a:t>
            </a:r>
            <a:r>
              <a:rPr lang="en-US" b="1" dirty="0" smtClean="0"/>
              <a:t>Scraping</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first thing we’ll need to do to scrape a web page is to download the page. We can download pages using the python </a:t>
            </a:r>
            <a:r>
              <a:rPr lang="en-US" b="1" dirty="0">
                <a:latin typeface="Times New Roman" pitchFamily="18" charset="0"/>
                <a:cs typeface="Times New Roman" pitchFamily="18" charset="0"/>
              </a:rPr>
              <a:t>requests</a:t>
            </a:r>
            <a:r>
              <a:rPr lang="en-US" dirty="0">
                <a:latin typeface="Times New Roman" pitchFamily="18" charset="0"/>
                <a:cs typeface="Times New Roman" pitchFamily="18" charset="0"/>
              </a:rPr>
              <a:t> library.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requests library will make a </a:t>
            </a:r>
            <a:r>
              <a:rPr lang="en-US" b="1" dirty="0">
                <a:latin typeface="Times New Roman" pitchFamily="18" charset="0"/>
                <a:cs typeface="Times New Roman" pitchFamily="18" charset="0"/>
              </a:rPr>
              <a:t>get </a:t>
            </a:r>
            <a:r>
              <a:rPr lang="en-US" dirty="0">
                <a:latin typeface="Times New Roman" pitchFamily="18" charset="0"/>
                <a:cs typeface="Times New Roman" pitchFamily="18" charset="0"/>
              </a:rPr>
              <a:t>request to a web server, which will download the HTML contents of a given web page for us.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several different types of request we can make using </a:t>
            </a:r>
            <a:r>
              <a:rPr lang="en-US" b="1" dirty="0">
                <a:latin typeface="Times New Roman" pitchFamily="18" charset="0"/>
                <a:cs typeface="Times New Roman" pitchFamily="18" charset="0"/>
              </a:rPr>
              <a:t>requests </a:t>
            </a:r>
            <a:r>
              <a:rPr lang="en-US" dirty="0">
                <a:latin typeface="Times New Roman" pitchFamily="18" charset="0"/>
                <a:cs typeface="Times New Roman" pitchFamily="18" charset="0"/>
              </a:rPr>
              <a:t>of which </a:t>
            </a:r>
            <a:r>
              <a:rPr lang="en-US" b="1" dirty="0">
                <a:latin typeface="Times New Roman" pitchFamily="18" charset="0"/>
                <a:cs typeface="Times New Roman" pitchFamily="18" charset="0"/>
              </a:rPr>
              <a:t>get </a:t>
            </a:r>
            <a:r>
              <a:rPr lang="en-US" dirty="0">
                <a:latin typeface="Times New Roman" pitchFamily="18" charset="0"/>
                <a:cs typeface="Times New Roman" pitchFamily="18" charset="0"/>
              </a:rPr>
              <a:t>is just once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response appears 200 which indicates that the webpage is successfully downloaded and if it </a:t>
            </a:r>
            <a:r>
              <a:rPr lang="en-US" b="1" dirty="0">
                <a:latin typeface="Times New Roman" pitchFamily="18" charset="0"/>
                <a:cs typeface="Times New Roman" pitchFamily="18" charset="0"/>
              </a:rPr>
              <a:t>status code </a:t>
            </a:r>
            <a:r>
              <a:rPr lang="en-US" dirty="0">
                <a:latin typeface="Times New Roman" pitchFamily="18" charset="0"/>
                <a:cs typeface="Times New Roman" pitchFamily="18" charset="0"/>
              </a:rPr>
              <a:t>shows staring with 4 or 5 indicates the error while downloading the page or it indicates page not found.</a:t>
            </a:r>
          </a:p>
          <a:p>
            <a:endParaRPr lang="en-US" dirty="0"/>
          </a:p>
        </p:txBody>
      </p:sp>
    </p:spTree>
    <p:extLst>
      <p:ext uri="{BB962C8B-B14F-4D97-AF65-F5344CB8AC3E}">
        <p14:creationId xmlns:p14="http://schemas.microsoft.com/office/powerpoint/2010/main" val="141018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BEAUTIFUL SOUP</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u="sng" dirty="0">
                <a:latin typeface="Times New Roman" pitchFamily="18" charset="0"/>
                <a:cs typeface="Times New Roman" pitchFamily="18" charset="0"/>
                <a:hlinkClick r:id="rId2"/>
              </a:rPr>
              <a:t>Beautiful Soup</a:t>
            </a:r>
            <a:r>
              <a:rPr lang="en-US" dirty="0">
                <a:latin typeface="Times New Roman" pitchFamily="18" charset="0"/>
                <a:cs typeface="Times New Roman" pitchFamily="18" charset="0"/>
              </a:rPr>
              <a:t> is a Python library for pulling data out of HTML and XML files. It works with your favorite parser to provide idiomatic ways of navigating, searching, and modifying the parse tree. It commonly saves programmers hours or days of work.</a:t>
            </a:r>
          </a:p>
          <a:p>
            <a:pPr algn="just"/>
            <a:r>
              <a:rPr lang="en-US" dirty="0">
                <a:latin typeface="Times New Roman" pitchFamily="18" charset="0"/>
                <a:cs typeface="Times New Roman" pitchFamily="18" charset="0"/>
              </a:rPr>
              <a:t>We can use the </a:t>
            </a:r>
            <a:r>
              <a:rPr lang="en-US" dirty="0">
                <a:latin typeface="Times New Roman" pitchFamily="18" charset="0"/>
                <a:cs typeface="Times New Roman" pitchFamily="18" charset="0"/>
                <a:hlinkClick r:id="rId3"/>
              </a:rPr>
              <a:t>BeautifulSoup</a:t>
            </a:r>
            <a:r>
              <a:rPr lang="en-US" dirty="0">
                <a:latin typeface="Times New Roman" pitchFamily="18" charset="0"/>
                <a:cs typeface="Times New Roman" pitchFamily="18" charset="0"/>
              </a:rPr>
              <a:t> library to parse a document, and extract the text from the p tag. The first step is to import the library, and create an instance of the BeautifulSoup class to parse a document.</a:t>
            </a:r>
          </a:p>
          <a:p>
            <a:pPr algn="just"/>
            <a:r>
              <a:rPr lang="en-US" dirty="0">
                <a:latin typeface="Times New Roman" pitchFamily="18" charset="0"/>
                <a:cs typeface="Times New Roman" pitchFamily="18" charset="0"/>
              </a:rPr>
              <a:t>We can print out the HTML content of the page, formatted nicely, using the prettify method on the BeautifulSoup object</a:t>
            </a:r>
          </a:p>
          <a:p>
            <a:pPr algn="just"/>
            <a:r>
              <a:rPr lang="en-US" dirty="0">
                <a:latin typeface="Times New Roman" pitchFamily="18" charset="0"/>
                <a:cs typeface="Times New Roman" pitchFamily="18" charset="0"/>
              </a:rPr>
              <a:t>As all the tags of a web page are nested, we can move through the structure one level at a time. We can first select all the elements at the top level of the page using the children property of soup. Note that children return a list generator, so we need to call the list function on it.</a:t>
            </a:r>
          </a:p>
          <a:p>
            <a:endParaRPr lang="en-US" dirty="0"/>
          </a:p>
        </p:txBody>
      </p:sp>
    </p:spTree>
    <p:extLst>
      <p:ext uri="{BB962C8B-B14F-4D97-AF65-F5344CB8AC3E}">
        <p14:creationId xmlns:p14="http://schemas.microsoft.com/office/powerpoint/2010/main" val="355222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SYSTEM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The most important purpose of a file system is to manage the user data. This includes storing, retrieving and updating the data. In the case of python we need not import any built-in function instead directly we can read or write the contents in a file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All the contents we got by the </a:t>
            </a:r>
            <a:r>
              <a:rPr lang="en-US" b="1" dirty="0" err="1">
                <a:latin typeface="Times New Roman" pitchFamily="18" charset="0"/>
                <a:cs typeface="Times New Roman" pitchFamily="18" charset="0"/>
              </a:rPr>
              <a:t>get_text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method will be written to the file for searching and storing purpose. Always we have to close the file when it is opened. The main functions will be used while working with the </a:t>
            </a:r>
            <a:r>
              <a:rPr lang="en-US" dirty="0" smtClean="0">
                <a:latin typeface="Times New Roman" pitchFamily="18" charset="0"/>
                <a:cs typeface="Times New Roman" pitchFamily="18" charset="0"/>
              </a:rPr>
              <a:t>files.</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1326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 Separated Values (CSV)</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Comma Separated Values is a file format for data storage which looks like a text file. The information is organized with one record on each line and each field is separated by comma.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file can be managed via Microsoft Excel (or similar programs) and lists the merchant’s products, codes, image links, etc. The fields provided by default include path, id, name, code, price, headline and many others.</a:t>
            </a:r>
          </a:p>
          <a:p>
            <a:endParaRPr lang="en-US" dirty="0"/>
          </a:p>
        </p:txBody>
      </p:sp>
    </p:spTree>
    <p:extLst>
      <p:ext uri="{BB962C8B-B14F-4D97-AF65-F5344CB8AC3E}">
        <p14:creationId xmlns:p14="http://schemas.microsoft.com/office/powerpoint/2010/main" val="98011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Algorithm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rmAutofit/>
          </a:bodyPr>
          <a:lstStyle/>
          <a:p>
            <a:r>
              <a:rPr lang="en-US" sz="1800" dirty="0" smtClean="0">
                <a:latin typeface="Times New Roman" pitchFamily="18" charset="0"/>
                <a:cs typeface="Times New Roman" pitchFamily="18" charset="0"/>
              </a:rPr>
              <a:t>Import the necessary packages </a:t>
            </a:r>
          </a:p>
          <a:p>
            <a:r>
              <a:rPr lang="en-US" sz="1800" dirty="0" smtClean="0">
                <a:latin typeface="Times New Roman" pitchFamily="18" charset="0"/>
                <a:cs typeface="Times New Roman" pitchFamily="18" charset="0"/>
              </a:rPr>
              <a:t>Get the URL from the user</a:t>
            </a:r>
          </a:p>
          <a:p>
            <a:r>
              <a:rPr lang="en-US" sz="1800" dirty="0" smtClean="0">
                <a:latin typeface="Times New Roman" pitchFamily="18" charset="0"/>
                <a:cs typeface="Times New Roman" pitchFamily="18" charset="0"/>
              </a:rPr>
              <a:t>Use the request library to establish the connection with the web page.</a:t>
            </a:r>
          </a:p>
          <a:p>
            <a:r>
              <a:rPr lang="en-US" sz="1800" dirty="0" smtClean="0">
                <a:latin typeface="Times New Roman" pitchFamily="18" charset="0"/>
                <a:cs typeface="Times New Roman" pitchFamily="18" charset="0"/>
              </a:rPr>
              <a:t>Create an instance for </a:t>
            </a:r>
            <a:r>
              <a:rPr lang="en-US" sz="1800" dirty="0" err="1" smtClean="0">
                <a:latin typeface="Times New Roman" pitchFamily="18" charset="0"/>
                <a:cs typeface="Times New Roman" pitchFamily="18" charset="0"/>
              </a:rPr>
              <a:t>Beautifulsoup</a:t>
            </a:r>
            <a:r>
              <a:rPr lang="en-US" sz="1800" dirty="0" smtClean="0">
                <a:latin typeface="Times New Roman" pitchFamily="18" charset="0"/>
                <a:cs typeface="Times New Roman" pitchFamily="18" charset="0"/>
              </a:rPr>
              <a:t> to scrap the web page.</a:t>
            </a:r>
          </a:p>
          <a:p>
            <a:r>
              <a:rPr lang="en-US" sz="1800" dirty="0" smtClean="0">
                <a:latin typeface="Times New Roman" pitchFamily="18" charset="0"/>
                <a:cs typeface="Times New Roman" pitchFamily="18" charset="0"/>
              </a:rPr>
              <a:t>Use </a:t>
            </a:r>
            <a:r>
              <a:rPr lang="en-US" sz="1800" dirty="0" err="1" smtClean="0">
                <a:latin typeface="Times New Roman" pitchFamily="18" charset="0"/>
                <a:cs typeface="Times New Roman" pitchFamily="18" charset="0"/>
              </a:rPr>
              <a:t>get_text</a:t>
            </a:r>
            <a:r>
              <a:rPr lang="en-US" sz="1800" dirty="0" smtClean="0">
                <a:latin typeface="Times New Roman" pitchFamily="18" charset="0"/>
                <a:cs typeface="Times New Roman" pitchFamily="18" charset="0"/>
              </a:rPr>
              <a:t>() of BS to get the desired text of the HTML page</a:t>
            </a:r>
          </a:p>
          <a:p>
            <a:r>
              <a:rPr lang="en-US" sz="1800" dirty="0" smtClean="0">
                <a:latin typeface="Times New Roman" pitchFamily="18" charset="0"/>
                <a:cs typeface="Times New Roman" pitchFamily="18" charset="0"/>
              </a:rPr>
              <a:t>Create a list for all the words we get after scraping.</a:t>
            </a:r>
          </a:p>
          <a:p>
            <a:r>
              <a:rPr lang="en-US" sz="1800" dirty="0" smtClean="0">
                <a:latin typeface="Times New Roman" pitchFamily="18" charset="0"/>
                <a:cs typeface="Times New Roman" pitchFamily="18" charset="0"/>
              </a:rPr>
              <a:t>Open a text file and store the data.</a:t>
            </a:r>
          </a:p>
          <a:p>
            <a:r>
              <a:rPr lang="en-US" sz="1800" dirty="0" smtClean="0">
                <a:latin typeface="Times New Roman" pitchFamily="18" charset="0"/>
                <a:cs typeface="Times New Roman" pitchFamily="18" charset="0"/>
              </a:rPr>
              <a:t>Create an empty dictionary to store the word and its count as key value pair</a:t>
            </a:r>
          </a:p>
          <a:p>
            <a:r>
              <a:rPr lang="en-US" sz="1800" dirty="0" smtClean="0">
                <a:latin typeface="Times New Roman" pitchFamily="18" charset="0"/>
                <a:cs typeface="Times New Roman" pitchFamily="18" charset="0"/>
              </a:rPr>
              <a:t>If the instance word is present in the dictionary, increment the count by one.</a:t>
            </a:r>
          </a:p>
          <a:p>
            <a:r>
              <a:rPr lang="en-US" sz="1800" dirty="0" smtClean="0">
                <a:latin typeface="Times New Roman" pitchFamily="18" charset="0"/>
                <a:cs typeface="Times New Roman" pitchFamily="18" charset="0"/>
              </a:rPr>
              <a:t>Open a csv file to store the word and its count as key value pair</a:t>
            </a:r>
          </a:p>
          <a:p>
            <a:r>
              <a:rPr lang="en-US" sz="1800" dirty="0" smtClean="0">
                <a:latin typeface="Times New Roman" pitchFamily="18" charset="0"/>
                <a:cs typeface="Times New Roman" pitchFamily="18" charset="0"/>
              </a:rPr>
              <a:t>Write the data into the csv file using </a:t>
            </a:r>
            <a:r>
              <a:rPr lang="en-US" sz="1800" dirty="0" err="1" smtClean="0">
                <a:latin typeface="Times New Roman" pitchFamily="18" charset="0"/>
                <a:cs typeface="Times New Roman" pitchFamily="18" charset="0"/>
              </a:rPr>
              <a:t>writerow</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Open the file to search the string.</a:t>
            </a:r>
          </a:p>
          <a:p>
            <a:r>
              <a:rPr lang="en-US" sz="1800" dirty="0" smtClean="0">
                <a:latin typeface="Times New Roman" pitchFamily="18" charset="0"/>
                <a:cs typeface="Times New Roman" pitchFamily="18" charset="0"/>
              </a:rPr>
              <a:t>Compare the user input with the existing set of words.</a:t>
            </a:r>
          </a:p>
          <a:p>
            <a:r>
              <a:rPr lang="en-US" sz="1800" dirty="0" smtClean="0">
                <a:latin typeface="Times New Roman" pitchFamily="18" charset="0"/>
                <a:cs typeface="Times New Roman" pitchFamily="18" charset="0"/>
              </a:rPr>
              <a:t>If word is found increment the counter value</a:t>
            </a:r>
          </a:p>
          <a:p>
            <a:r>
              <a:rPr lang="en-US" sz="1800" dirty="0" smtClean="0">
                <a:latin typeface="Times New Roman" pitchFamily="18" charset="0"/>
                <a:cs typeface="Times New Roman" pitchFamily="18" charset="0"/>
              </a:rPr>
              <a:t>Print the counter value</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8464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r>
              <a:rPr lang="en-US" dirty="0">
                <a:latin typeface="Times New Roman" pitchFamily="18" charset="0"/>
                <a:cs typeface="Times New Roman" pitchFamily="18" charset="0"/>
              </a:rPr>
              <a:t>The project aims to develop a generic SEO toolset in python IDLE  which will scrape and analyze the webpage with the help of various python libraries especially beautiful soup and requests library which in turn help a web developer analyze live web pages for keywords and other components of the page which contribute to SEO.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 should be able to provide the keyword of interest and understand their density patterns across the various components of the HTML page. The content present in the webpage is stored in the CSV (comma separated value) which is used for transfer a large database between </a:t>
            </a:r>
            <a:r>
              <a:rPr lang="en-US" dirty="0" smtClean="0">
                <a:latin typeface="Times New Roman" pitchFamily="18" charset="0"/>
                <a:cs typeface="Times New Roman" pitchFamily="18" charset="0"/>
              </a:rPr>
              <a:t>programs.</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first when the user types the URL to analyze the contents present in the webpage it firsts check whether the webpage is a valid or not. If it is a valid webpage then it returns the status code as 200 otherwise it will display the status code as 404 which indicate the webpage not </a:t>
            </a:r>
            <a:r>
              <a:rPr lang="en-US" dirty="0" smtClean="0">
                <a:latin typeface="Times New Roman" pitchFamily="18" charset="0"/>
                <a:cs typeface="Times New Roman" pitchFamily="18" charset="0"/>
              </a:rPr>
              <a:t>found.</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After the webpage is valid it will scrap using the requests python library. The output is in the form of HTML content in order to remove the HTML tags present in the webpage beautiful soup python library. It will parse the whole HTML document and takes the content present inside each of the tag present in the document</a:t>
            </a:r>
            <a:r>
              <a:rPr lang="en-US" dirty="0" smtClean="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270765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Source Code</a:t>
            </a:r>
            <a:r>
              <a:rPr lang="en-US" dirty="0"/>
              <a:t/>
            </a:r>
            <a:br>
              <a:rPr lang="en-US" dirty="0"/>
            </a:br>
            <a:endParaRPr lang="en-US" dirty="0"/>
          </a:p>
        </p:txBody>
      </p:sp>
      <p:sp>
        <p:nvSpPr>
          <p:cNvPr id="3" name="Content Placeholder 2"/>
          <p:cNvSpPr>
            <a:spLocks noGrp="1"/>
          </p:cNvSpPr>
          <p:nvPr>
            <p:ph idx="1"/>
          </p:nvPr>
        </p:nvSpPr>
        <p:spPr>
          <a:xfrm>
            <a:off x="381000" y="914400"/>
            <a:ext cx="8229600" cy="5638800"/>
          </a:xfrm>
        </p:spPr>
        <p:txBody>
          <a:bodyPr>
            <a:normAutofit fontScale="47500" lnSpcReduction="20000"/>
          </a:bodyPr>
          <a:lstStyle/>
          <a:p>
            <a:pPr marL="0" indent="0">
              <a:buNone/>
            </a:pPr>
            <a:r>
              <a:rPr lang="en-US" b="1" dirty="0">
                <a:latin typeface="Times New Roman" pitchFamily="18" charset="0"/>
                <a:cs typeface="Times New Roman" pitchFamily="18" charset="0"/>
              </a:rPr>
              <a:t>import requests</a:t>
            </a:r>
          </a:p>
          <a:p>
            <a:pPr marL="0" indent="0">
              <a:buNone/>
            </a:pPr>
            <a:r>
              <a:rPr lang="en-US" b="1" dirty="0">
                <a:latin typeface="Times New Roman" pitchFamily="18" charset="0"/>
                <a:cs typeface="Times New Roman" pitchFamily="18" charset="0"/>
              </a:rPr>
              <a:t>from bs4 import BeautifulSoup</a:t>
            </a:r>
          </a:p>
          <a:p>
            <a:pPr marL="0" indent="0">
              <a:buNone/>
            </a:pPr>
            <a:r>
              <a:rPr lang="en-US" b="1" dirty="0">
                <a:latin typeface="Times New Roman" pitchFamily="18" charset="0"/>
                <a:cs typeface="Times New Roman" pitchFamily="18" charset="0"/>
              </a:rPr>
              <a:t>import csv</a:t>
            </a:r>
          </a:p>
          <a:p>
            <a:pPr marL="0" indent="0">
              <a:buNone/>
            </a:pPr>
            <a:r>
              <a:rPr lang="en-US" b="1" dirty="0">
                <a:latin typeface="Times New Roman" pitchFamily="18" charset="0"/>
                <a:cs typeface="Times New Roman" pitchFamily="18" charset="0"/>
              </a:rPr>
              <a:t>#getting URL input from user</a:t>
            </a:r>
          </a:p>
          <a:p>
            <a:pPr marL="0" indent="0">
              <a:buNone/>
            </a:pPr>
            <a:r>
              <a:rPr lang="en-US" b="1" dirty="0" err="1">
                <a:latin typeface="Times New Roman" pitchFamily="18" charset="0"/>
                <a:cs typeface="Times New Roman" pitchFamily="18" charset="0"/>
              </a:rPr>
              <a:t>url</a:t>
            </a:r>
            <a:r>
              <a:rPr lang="en-US" b="1" dirty="0">
                <a:latin typeface="Times New Roman" pitchFamily="18" charset="0"/>
                <a:cs typeface="Times New Roman" pitchFamily="18" charset="0"/>
              </a:rPr>
              <a:t> = input("enter the </a:t>
            </a:r>
            <a:r>
              <a:rPr lang="en-US" b="1" dirty="0" err="1">
                <a:latin typeface="Times New Roman" pitchFamily="18" charset="0"/>
                <a:cs typeface="Times New Roman" pitchFamily="18" charset="0"/>
              </a:rPr>
              <a:t>url</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r = </a:t>
            </a:r>
            <a:r>
              <a:rPr lang="en-US" b="1" dirty="0" err="1">
                <a:latin typeface="Times New Roman" pitchFamily="18" charset="0"/>
                <a:cs typeface="Times New Roman" pitchFamily="18" charset="0"/>
              </a:rPr>
              <a:t>requests.get</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url</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print("sending the request")</a:t>
            </a:r>
          </a:p>
          <a:p>
            <a:pPr marL="0" indent="0">
              <a:buNone/>
            </a:pPr>
            <a:r>
              <a:rPr lang="en-US" b="1" dirty="0">
                <a:latin typeface="Times New Roman" pitchFamily="18" charset="0"/>
                <a:cs typeface="Times New Roman" pitchFamily="18" charset="0"/>
              </a:rPr>
              <a:t>print(</a:t>
            </a:r>
            <a:r>
              <a:rPr lang="en-US" b="1" dirty="0" err="1">
                <a:latin typeface="Times New Roman" pitchFamily="18" charset="0"/>
                <a:cs typeface="Times New Roman" pitchFamily="18" charset="0"/>
              </a:rPr>
              <a:t>r.status_code</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soup = BeautifulSoup(r.text,"</a:t>
            </a:r>
            <a:r>
              <a:rPr lang="en-US" b="1" dirty="0" err="1">
                <a:latin typeface="Times New Roman" pitchFamily="18" charset="0"/>
                <a:cs typeface="Times New Roman" pitchFamily="18" charset="0"/>
              </a:rPr>
              <a:t>html.parser</a:t>
            </a:r>
            <a:r>
              <a:rPr lang="en-US" b="1" dirty="0">
                <a:latin typeface="Times New Roman" pitchFamily="18" charset="0"/>
                <a:cs typeface="Times New Roman" pitchFamily="18" charset="0"/>
              </a:rPr>
              <a:t>")#scraping the web page</a:t>
            </a:r>
          </a:p>
          <a:p>
            <a:pPr marL="0" indent="0">
              <a:buNone/>
            </a:pPr>
            <a:r>
              <a:rPr lang="en-US" b="1" dirty="0">
                <a:latin typeface="Times New Roman" pitchFamily="18" charset="0"/>
                <a:cs typeface="Times New Roman" pitchFamily="18" charset="0"/>
              </a:rPr>
              <a:t>print("Scraping the web page")</a:t>
            </a:r>
          </a:p>
          <a:p>
            <a:pPr marL="0" indent="0">
              <a:buNone/>
            </a:pPr>
            <a:r>
              <a:rPr lang="en-US" b="1" dirty="0">
                <a:latin typeface="Times New Roman" pitchFamily="18" charset="0"/>
                <a:cs typeface="Times New Roman" pitchFamily="18" charset="0"/>
              </a:rPr>
              <a:t>t=</a:t>
            </a:r>
            <a:r>
              <a:rPr lang="en-US" b="1" dirty="0" err="1">
                <a:latin typeface="Times New Roman" pitchFamily="18" charset="0"/>
                <a:cs typeface="Times New Roman" pitchFamily="18" charset="0"/>
              </a:rPr>
              <a:t>soup.get_text</a:t>
            </a:r>
            <a:r>
              <a:rPr lang="en-US" b="1" dirty="0">
                <a:latin typeface="Times New Roman" pitchFamily="18" charset="0"/>
                <a:cs typeface="Times New Roman" pitchFamily="18" charset="0"/>
              </a:rPr>
              <a:t>()</a:t>
            </a:r>
          </a:p>
          <a:p>
            <a:pPr marL="0" indent="0">
              <a:buNone/>
            </a:pPr>
            <a:r>
              <a:rPr lang="en-US" b="1" dirty="0" err="1">
                <a:latin typeface="Times New Roman" pitchFamily="18" charset="0"/>
                <a:cs typeface="Times New Roman" pitchFamily="18" charset="0"/>
              </a:rPr>
              <a:t>lis</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t.split</a:t>
            </a:r>
            <a:r>
              <a:rPr lang="en-US" b="1" dirty="0">
                <a:latin typeface="Times New Roman" pitchFamily="18" charset="0"/>
                <a:cs typeface="Times New Roman" pitchFamily="18" charset="0"/>
              </a:rPr>
              <a:t>()#getting the text as a list</a:t>
            </a:r>
          </a:p>
          <a:p>
            <a:pPr marL="0" indent="0">
              <a:buNone/>
            </a:pPr>
            <a:r>
              <a:rPr lang="en-US" b="1" dirty="0">
                <a:latin typeface="Times New Roman" pitchFamily="18" charset="0"/>
                <a:cs typeface="Times New Roman" pitchFamily="18" charset="0"/>
              </a:rPr>
              <a:t>print(</a:t>
            </a:r>
            <a:r>
              <a:rPr lang="en-US" b="1" dirty="0" err="1">
                <a:latin typeface="Times New Roman" pitchFamily="18" charset="0"/>
                <a:cs typeface="Times New Roman" pitchFamily="18" charset="0"/>
              </a:rPr>
              <a:t>lis</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print("storing in a text file")</a:t>
            </a:r>
          </a:p>
          <a:p>
            <a:pPr marL="0" indent="0">
              <a:buNone/>
            </a:pPr>
            <a:r>
              <a:rPr lang="en-US" b="1" dirty="0">
                <a:latin typeface="Times New Roman" pitchFamily="18" charset="0"/>
                <a:cs typeface="Times New Roman" pitchFamily="18" charset="0"/>
              </a:rPr>
              <a:t>f =open("vvv6.txt","w+")</a:t>
            </a:r>
          </a:p>
          <a:p>
            <a:pPr marL="0" indent="0">
              <a:buNone/>
            </a:pPr>
            <a:r>
              <a:rPr lang="en-US" b="1" dirty="0">
                <a:latin typeface="Times New Roman" pitchFamily="18" charset="0"/>
                <a:cs typeface="Times New Roman" pitchFamily="18" charset="0"/>
              </a:rPr>
              <a:t>for lines in </a:t>
            </a:r>
            <a:r>
              <a:rPr lang="en-US" b="1" dirty="0" err="1">
                <a:latin typeface="Times New Roman" pitchFamily="18" charset="0"/>
                <a:cs typeface="Times New Roman" pitchFamily="18" charset="0"/>
              </a:rPr>
              <a:t>t.split</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cnt</a:t>
            </a:r>
            <a:r>
              <a:rPr lang="en-US" b="1" dirty="0">
                <a:latin typeface="Times New Roman" pitchFamily="18" charset="0"/>
                <a:cs typeface="Times New Roman" pitchFamily="18" charset="0"/>
              </a:rPr>
              <a:t>=0</a:t>
            </a:r>
          </a:p>
          <a:p>
            <a:pPr marL="0" indent="0">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f.write</a:t>
            </a:r>
            <a:r>
              <a:rPr lang="en-US" b="1" dirty="0">
                <a:latin typeface="Times New Roman" pitchFamily="18" charset="0"/>
                <a:cs typeface="Times New Roman" pitchFamily="18" charset="0"/>
              </a:rPr>
              <a:t>(lines +' ')#storing the content in a text file</a:t>
            </a:r>
          </a:p>
          <a:p>
            <a:pPr marL="0" indent="0">
              <a:buNone/>
            </a:pPr>
            <a:r>
              <a:rPr lang="en-US" b="1" dirty="0" err="1">
                <a:latin typeface="Times New Roman" pitchFamily="18" charset="0"/>
                <a:cs typeface="Times New Roman" pitchFamily="18" charset="0"/>
              </a:rPr>
              <a:t>f.close</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print("storing in the csv file")</a:t>
            </a:r>
          </a:p>
          <a:p>
            <a:pPr marL="0" indent="0">
              <a:buNone/>
            </a:pPr>
            <a:r>
              <a:rPr lang="en-US" b="1" dirty="0" err="1">
                <a:latin typeface="Times New Roman" pitchFamily="18" charset="0"/>
                <a:cs typeface="Times New Roman" pitchFamily="18" charset="0"/>
              </a:rPr>
              <a:t>destname</a:t>
            </a:r>
            <a:r>
              <a:rPr lang="en-US" b="1" dirty="0">
                <a:latin typeface="Times New Roman" pitchFamily="18" charset="0"/>
                <a:cs typeface="Times New Roman" pitchFamily="18" charset="0"/>
              </a:rPr>
              <a:t> = 'vvv7.csv</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5888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47500" lnSpcReduction="20000"/>
          </a:bodyPr>
          <a:lstStyle/>
          <a:p>
            <a:pPr marL="0" indent="0">
              <a:buNone/>
            </a:pPr>
            <a:r>
              <a:rPr lang="en-US" b="1" dirty="0">
                <a:latin typeface="Times New Roman" pitchFamily="18" charset="0"/>
                <a:cs typeface="Times New Roman" pitchFamily="18" charset="0"/>
              </a:rPr>
              <a:t>w={}</a:t>
            </a:r>
          </a:p>
          <a:p>
            <a:pPr marL="0" indent="0">
              <a:buNone/>
            </a:pPr>
            <a:r>
              <a:rPr lang="en-US" b="1" dirty="0" err="1">
                <a:latin typeface="Times New Roman" pitchFamily="18" charset="0"/>
                <a:cs typeface="Times New Roman" pitchFamily="18" charset="0"/>
              </a:rPr>
              <a:t>wd</a:t>
            </a:r>
            <a:r>
              <a:rPr lang="en-US" b="1" dirty="0">
                <a:latin typeface="Times New Roman" pitchFamily="18" charset="0"/>
                <a:cs typeface="Times New Roman" pitchFamily="18" charset="0"/>
              </a:rPr>
              <a:t>=input("enter a word")#getting the word count</a:t>
            </a:r>
          </a:p>
          <a:p>
            <a:pPr marL="0" indent="0">
              <a:buNone/>
            </a:pPr>
            <a:r>
              <a:rPr lang="en-US" b="1" dirty="0">
                <a:latin typeface="Times New Roman" pitchFamily="18" charset="0"/>
                <a:cs typeface="Times New Roman" pitchFamily="18" charset="0"/>
              </a:rPr>
              <a:t>for word in </a:t>
            </a:r>
            <a:r>
              <a:rPr lang="en-US" b="1" dirty="0" err="1">
                <a:latin typeface="Times New Roman" pitchFamily="18" charset="0"/>
                <a:cs typeface="Times New Roman" pitchFamily="18" charset="0"/>
              </a:rPr>
              <a:t>t.split</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if word not in w:</a:t>
            </a:r>
          </a:p>
          <a:p>
            <a:pPr marL="0" indent="0">
              <a:buNone/>
            </a:pPr>
            <a:r>
              <a:rPr lang="en-US" b="1" dirty="0">
                <a:latin typeface="Times New Roman" pitchFamily="18" charset="0"/>
                <a:cs typeface="Times New Roman" pitchFamily="18" charset="0"/>
              </a:rPr>
              <a:t>       w[word]=1</a:t>
            </a:r>
          </a:p>
          <a:p>
            <a:pPr marL="0" indent="0">
              <a:buNone/>
            </a:pPr>
            <a:r>
              <a:rPr lang="en-US" b="1" dirty="0">
                <a:latin typeface="Times New Roman" pitchFamily="18" charset="0"/>
                <a:cs typeface="Times New Roman" pitchFamily="18" charset="0"/>
              </a:rPr>
              <a:t>    else:</a:t>
            </a:r>
          </a:p>
          <a:p>
            <a:pPr marL="0" indent="0">
              <a:buNone/>
            </a:pPr>
            <a:r>
              <a:rPr lang="en-US" b="1" dirty="0">
                <a:latin typeface="Times New Roman" pitchFamily="18" charset="0"/>
                <a:cs typeface="Times New Roman" pitchFamily="18" charset="0"/>
              </a:rPr>
              <a:t>        w[word]+=1      </a:t>
            </a:r>
          </a:p>
          <a:p>
            <a:pPr marL="0" indent="0">
              <a:buNone/>
            </a:pPr>
            <a:r>
              <a:rPr lang="en-US" b="1" dirty="0">
                <a:latin typeface="Times New Roman" pitchFamily="18" charset="0"/>
                <a:cs typeface="Times New Roman" pitchFamily="18" charset="0"/>
              </a:rPr>
              <a:t>with open(</a:t>
            </a:r>
            <a:r>
              <a:rPr lang="en-US" b="1" dirty="0" err="1">
                <a:latin typeface="Times New Roman" pitchFamily="18" charset="0"/>
                <a:cs typeface="Times New Roman" pitchFamily="18" charset="0"/>
              </a:rPr>
              <a:t>destname</a:t>
            </a:r>
            <a:r>
              <a:rPr lang="en-US" b="1" dirty="0">
                <a:latin typeface="Times New Roman" pitchFamily="18" charset="0"/>
                <a:cs typeface="Times New Roman" pitchFamily="18" charset="0"/>
              </a:rPr>
              <a:t>, 'w') as </a:t>
            </a:r>
            <a:r>
              <a:rPr lang="en-US" b="1" dirty="0" err="1">
                <a:latin typeface="Times New Roman" pitchFamily="18" charset="0"/>
                <a:cs typeface="Times New Roman" pitchFamily="18" charset="0"/>
              </a:rPr>
              <a:t>csv_file</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writer = </a:t>
            </a:r>
            <a:r>
              <a:rPr lang="en-US" b="1" dirty="0" err="1">
                <a:latin typeface="Times New Roman" pitchFamily="18" charset="0"/>
                <a:cs typeface="Times New Roman" pitchFamily="18" charset="0"/>
              </a:rPr>
              <a:t>csv.writer</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csv_file</a:t>
            </a:r>
            <a:r>
              <a:rPr lang="en-US" b="1" dirty="0">
                <a:latin typeface="Times New Roman" pitchFamily="18" charset="0"/>
                <a:cs typeface="Times New Roman" pitchFamily="18" charset="0"/>
              </a:rPr>
              <a:t>)        #storing in a csv file</a:t>
            </a:r>
          </a:p>
          <a:p>
            <a:pPr marL="0" indent="0">
              <a:buNone/>
            </a:pPr>
            <a:r>
              <a:rPr lang="en-US" b="1" dirty="0">
                <a:latin typeface="Times New Roman" pitchFamily="18" charset="0"/>
                <a:cs typeface="Times New Roman" pitchFamily="18" charset="0"/>
              </a:rPr>
              <a:t>    for key, value in </a:t>
            </a:r>
            <a:r>
              <a:rPr lang="en-US" b="1" dirty="0" err="1">
                <a:latin typeface="Times New Roman" pitchFamily="18" charset="0"/>
                <a:cs typeface="Times New Roman" pitchFamily="18" charset="0"/>
              </a:rPr>
              <a:t>w.items</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writer.writerow</a:t>
            </a:r>
            <a:r>
              <a:rPr lang="en-US" b="1" dirty="0">
                <a:latin typeface="Times New Roman" pitchFamily="18" charset="0"/>
                <a:cs typeface="Times New Roman" pitchFamily="18" charset="0"/>
              </a:rPr>
              <a:t>([key, value])</a:t>
            </a:r>
          </a:p>
          <a:p>
            <a:pPr marL="0" indent="0">
              <a:buNone/>
            </a:pPr>
            <a:r>
              <a:rPr lang="en-US" b="1" dirty="0">
                <a:latin typeface="Times New Roman" pitchFamily="18" charset="0"/>
                <a:cs typeface="Times New Roman" pitchFamily="18" charset="0"/>
              </a:rPr>
              <a:t>print("searching for the string")</a:t>
            </a:r>
          </a:p>
          <a:p>
            <a:pPr marL="0" indent="0">
              <a:buNone/>
            </a:pPr>
            <a:r>
              <a:rPr lang="en-US" b="1"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with open(</a:t>
            </a:r>
            <a:r>
              <a:rPr lang="en-US" b="1" dirty="0" err="1">
                <a:latin typeface="Times New Roman" pitchFamily="18" charset="0"/>
                <a:cs typeface="Times New Roman" pitchFamily="18" charset="0"/>
              </a:rPr>
              <a:t>destname</a:t>
            </a:r>
            <a:r>
              <a:rPr lang="en-US" b="1" dirty="0">
                <a:latin typeface="Times New Roman" pitchFamily="18" charset="0"/>
                <a:cs typeface="Times New Roman" pitchFamily="18" charset="0"/>
              </a:rPr>
              <a:t>, 'r') as </a:t>
            </a:r>
            <a:r>
              <a:rPr lang="en-US" b="1" dirty="0" err="1">
                <a:latin typeface="Times New Roman" pitchFamily="18" charset="0"/>
                <a:cs typeface="Times New Roman" pitchFamily="18" charset="0"/>
              </a:rPr>
              <a:t>csvfile</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t = </a:t>
            </a:r>
            <a:r>
              <a:rPr lang="en-US" b="1" dirty="0" err="1">
                <a:latin typeface="Times New Roman" pitchFamily="18" charset="0"/>
                <a:cs typeface="Times New Roman" pitchFamily="18" charset="0"/>
              </a:rPr>
              <a:t>csvfile.read</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splitlines</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count=0</a:t>
            </a:r>
          </a:p>
          <a:p>
            <a:pPr marL="0" indent="0">
              <a:buNone/>
            </a:pPr>
            <a:r>
              <a:rPr lang="en-US" b="1" dirty="0">
                <a:latin typeface="Times New Roman" pitchFamily="18" charset="0"/>
                <a:cs typeface="Times New Roman" pitchFamily="18" charset="0"/>
              </a:rPr>
              <a:t>with open('vvv7.csv', 'r') as </a:t>
            </a:r>
            <a:r>
              <a:rPr lang="en-US" b="1" dirty="0" err="1">
                <a:latin typeface="Times New Roman" pitchFamily="18" charset="0"/>
                <a:cs typeface="Times New Roman" pitchFamily="18" charset="0"/>
              </a:rPr>
              <a:t>csvfile</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for lines in </a:t>
            </a:r>
            <a:r>
              <a:rPr lang="en-US" b="1" dirty="0" err="1">
                <a:latin typeface="Times New Roman" pitchFamily="18" charset="0"/>
                <a:cs typeface="Times New Roman" pitchFamily="18" charset="0"/>
              </a:rPr>
              <a:t>lis</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        if </a:t>
            </a:r>
            <a:r>
              <a:rPr lang="en-US" b="1" dirty="0" err="1">
                <a:latin typeface="Times New Roman" pitchFamily="18" charset="0"/>
                <a:cs typeface="Times New Roman" pitchFamily="18" charset="0"/>
              </a:rPr>
              <a:t>wd</a:t>
            </a:r>
            <a:r>
              <a:rPr lang="en-US" b="1" dirty="0">
                <a:latin typeface="Times New Roman" pitchFamily="18" charset="0"/>
                <a:cs typeface="Times New Roman" pitchFamily="18" charset="0"/>
              </a:rPr>
              <a:t> in lines:          #searching for the word</a:t>
            </a:r>
          </a:p>
          <a:p>
            <a:pPr marL="0" indent="0">
              <a:buNone/>
            </a:pPr>
            <a:r>
              <a:rPr lang="en-US" b="1" dirty="0">
                <a:latin typeface="Times New Roman" pitchFamily="18" charset="0"/>
                <a:cs typeface="Times New Roman" pitchFamily="18" charset="0"/>
              </a:rPr>
              <a:t>            count=count+1</a:t>
            </a:r>
          </a:p>
          <a:p>
            <a:pPr marL="0" indent="0">
              <a:buNone/>
            </a:pPr>
            <a:r>
              <a:rPr lang="en-US" b="1" dirty="0">
                <a:latin typeface="Times New Roman" pitchFamily="18" charset="0"/>
                <a:cs typeface="Times New Roman" pitchFamily="18" charset="0"/>
              </a:rPr>
              <a:t>print("count of the string is")</a:t>
            </a:r>
          </a:p>
          <a:p>
            <a:pPr marL="0" indent="0">
              <a:buNone/>
            </a:pPr>
            <a:r>
              <a:rPr lang="en-US" b="1" dirty="0">
                <a:latin typeface="Times New Roman" pitchFamily="18" charset="0"/>
                <a:cs typeface="Times New Roman" pitchFamily="18" charset="0"/>
              </a:rPr>
              <a:t>print(count)</a:t>
            </a:r>
          </a:p>
          <a:p>
            <a:pPr marL="0" indent="0">
              <a:buNone/>
            </a:pPr>
            <a:r>
              <a:rPr lang="en-US" b="1" dirty="0">
                <a:latin typeface="Times New Roman" pitchFamily="18" charset="0"/>
                <a:cs typeface="Times New Roman" pitchFamily="18" charset="0"/>
              </a:rPr>
              <a:t>print("end of the </a:t>
            </a:r>
            <a:r>
              <a:rPr lang="en-US" b="1" dirty="0" smtClean="0">
                <a:latin typeface="Times New Roman" pitchFamily="18" charset="0"/>
                <a:cs typeface="Times New Roman" pitchFamily="18" charset="0"/>
              </a:rPr>
              <a:t>program)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00709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021" y="1600200"/>
            <a:ext cx="5711957" cy="4525963"/>
          </a:xfrm>
        </p:spPr>
      </p:pic>
    </p:spTree>
    <p:extLst>
      <p:ext uri="{BB962C8B-B14F-4D97-AF65-F5344CB8AC3E}">
        <p14:creationId xmlns:p14="http://schemas.microsoft.com/office/powerpoint/2010/main" val="323642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a:t> </a:t>
            </a:r>
            <a:r>
              <a:rPr lang="en-US" sz="2800" dirty="0">
                <a:latin typeface="Times New Roman" pitchFamily="18" charset="0"/>
                <a:cs typeface="Times New Roman" pitchFamily="18" charset="0"/>
              </a:rPr>
              <a:t>We can convert the whole document in the form of list for searching purpose and store it in the file for storing purpose. After written the whole content in the file we can convert into the CSV file format where each words is separated with the comma.</a:t>
            </a:r>
          </a:p>
          <a:p>
            <a:pPr algn="just"/>
            <a:r>
              <a:rPr lang="en-US" sz="2800" dirty="0">
                <a:latin typeface="Times New Roman" pitchFamily="18" charset="0"/>
                <a:cs typeface="Times New Roman" pitchFamily="18" charset="0"/>
              </a:rPr>
              <a:t> Finally we can search and find the number of times it has been used in the particular webpage is done with the help of normal search algorithm and print the count and the status of the searched word whether it is found in the webpage or not.</a:t>
            </a:r>
          </a:p>
          <a:p>
            <a:endParaRPr lang="en-US" dirty="0"/>
          </a:p>
        </p:txBody>
      </p:sp>
    </p:spTree>
    <p:extLst>
      <p:ext uri="{BB962C8B-B14F-4D97-AF65-F5344CB8AC3E}">
        <p14:creationId xmlns:p14="http://schemas.microsoft.com/office/powerpoint/2010/main" val="159188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ACKNOWLEDGEMENT</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latin typeface="Times New Roman" pitchFamily="18" charset="0"/>
                <a:cs typeface="Times New Roman" pitchFamily="18" charset="0"/>
              </a:rPr>
              <a:t>No work is completed without thanking the people who have made it possible. I am greatly indebted to these people who have supported me through the project.</a:t>
            </a:r>
          </a:p>
          <a:p>
            <a:pPr algn="just"/>
            <a:r>
              <a:rPr lang="en-US" dirty="0">
                <a:latin typeface="Times New Roman" pitchFamily="18" charset="0"/>
                <a:cs typeface="Times New Roman" pitchFamily="18" charset="0"/>
              </a:rPr>
              <a:t>We express our sincere thanks to </a:t>
            </a:r>
            <a:r>
              <a:rPr lang="en-US" b="1" dirty="0">
                <a:latin typeface="Times New Roman" pitchFamily="18" charset="0"/>
                <a:cs typeface="Times New Roman" pitchFamily="18" charset="0"/>
              </a:rPr>
              <a:t>NIIT ANNANAGAR </a:t>
            </a:r>
            <a:r>
              <a:rPr lang="en-US" dirty="0">
                <a:latin typeface="Times New Roman" pitchFamily="18" charset="0"/>
                <a:cs typeface="Times New Roman" pitchFamily="18" charset="0"/>
              </a:rPr>
              <a:t>for providing us an opportunity to work on this project.</a:t>
            </a:r>
          </a:p>
          <a:p>
            <a:pPr algn="just"/>
            <a:r>
              <a:rPr lang="en-US" dirty="0">
                <a:latin typeface="Times New Roman" pitchFamily="18" charset="0"/>
                <a:cs typeface="Times New Roman" pitchFamily="18" charset="0"/>
              </a:rPr>
              <a:t>We express our heartfelt thanks to my faculty </a:t>
            </a:r>
            <a:r>
              <a:rPr lang="en-US" b="1" dirty="0">
                <a:latin typeface="Times New Roman" pitchFamily="18" charset="0"/>
                <a:cs typeface="Times New Roman" pitchFamily="18" charset="0"/>
              </a:rPr>
              <a:t>MR.PRINCE</a:t>
            </a:r>
            <a:r>
              <a:rPr lang="en-US" dirty="0">
                <a:latin typeface="Times New Roman" pitchFamily="18" charset="0"/>
                <a:cs typeface="Times New Roman" pitchFamily="18" charset="0"/>
              </a:rPr>
              <a:t> for his immense and timely help during this project work. We also thank him for giving this opportunity to work under him. We would like to thank our entire department faculty members and friends for valuable suggestions and support given during this project work.</a:t>
            </a:r>
          </a:p>
          <a:p>
            <a:endParaRPr lang="en-US" dirty="0"/>
          </a:p>
        </p:txBody>
      </p:sp>
    </p:spTree>
    <p:extLst>
      <p:ext uri="{BB962C8B-B14F-4D97-AF65-F5344CB8AC3E}">
        <p14:creationId xmlns:p14="http://schemas.microsoft.com/office/powerpoint/2010/main" val="259321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Search Engine Optimization (SEO) it is the process of affecting the online visibility of a web page in a web search engine. It is an important aspect of a webpage to gain importance for a search engine to be able to display it earlier in the search list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optimization is based on a lot of factors such as title, description, header tags and keyword density. Different search engines will have their own mechanisms that calculate the score of a keyword on the page and thus work out its ranking in the search order. When performing data science tasks, it's common to want to use data found on the internet. You'll usually be able to access this data in </a:t>
            </a:r>
            <a:r>
              <a:rPr lang="en-US" i="1" dirty="0">
                <a:latin typeface="Times New Roman" pitchFamily="18" charset="0"/>
                <a:cs typeface="Times New Roman" pitchFamily="18" charset="0"/>
              </a:rPr>
              <a:t>csv </a:t>
            </a:r>
            <a:r>
              <a:rPr lang="en-US" dirty="0">
                <a:latin typeface="Times New Roman" pitchFamily="18" charset="0"/>
                <a:cs typeface="Times New Roman" pitchFamily="18" charset="0"/>
              </a:rPr>
              <a:t>format, or via an </a:t>
            </a:r>
            <a:r>
              <a:rPr lang="en-US" u="sng" dirty="0">
                <a:latin typeface="Times New Roman" pitchFamily="18" charset="0"/>
                <a:cs typeface="Times New Roman" pitchFamily="18" charset="0"/>
                <a:hlinkClick r:id="rId2"/>
              </a:rPr>
              <a:t>Application Programming Interface</a:t>
            </a:r>
            <a:r>
              <a:rPr lang="en-US" dirty="0">
                <a:latin typeface="Times New Roman" pitchFamily="18" charset="0"/>
                <a:cs typeface="Times New Roman" pitchFamily="18" charset="0"/>
              </a:rPr>
              <a:t> (API).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there are times when the data you want can only be accessed as part of a web page. In cases like this, you'll want to use a technique called web scraping to get the data from the web page into a format you can work with in your analysis.</a:t>
            </a:r>
          </a:p>
          <a:p>
            <a:endParaRPr lang="en-US" dirty="0"/>
          </a:p>
        </p:txBody>
      </p:sp>
    </p:spTree>
    <p:extLst>
      <p:ext uri="{BB962C8B-B14F-4D97-AF65-F5344CB8AC3E}">
        <p14:creationId xmlns:p14="http://schemas.microsoft.com/office/powerpoint/2010/main" val="420256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Scraping</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To put in a nutshell, web scraping is a process of data extraction from websites. The entire job is carried out by a piece of code which is called a “scraper”. First, it sends a “GET” query to a specific website. Then, it parses an HTML document based on the received result. After it’s done, the scraper searches for the data you need within the document, and, finally, converts it into whatever specified format</a:t>
            </a:r>
          </a:p>
          <a:p>
            <a:pPr algn="just"/>
            <a:r>
              <a:rPr lang="en-US" b="1" dirty="0">
                <a:latin typeface="Times New Roman" pitchFamily="18" charset="0"/>
                <a:cs typeface="Times New Roman" pitchFamily="18" charset="0"/>
              </a:rPr>
              <a:t>The data can be the following:</a:t>
            </a:r>
            <a:endParaRPr lang="en-US" dirty="0">
              <a:latin typeface="Times New Roman" pitchFamily="18" charset="0"/>
              <a:cs typeface="Times New Roman" pitchFamily="18" charset="0"/>
            </a:endParaRPr>
          </a:p>
          <a:p>
            <a:pPr lvl="0" algn="just">
              <a:buFont typeface="Wingdings" pitchFamily="2" charset="2"/>
              <a:buChar char="v"/>
            </a:pPr>
            <a:r>
              <a:rPr lang="en-US" dirty="0">
                <a:latin typeface="Times New Roman" pitchFamily="18" charset="0"/>
                <a:cs typeface="Times New Roman" pitchFamily="18" charset="0"/>
              </a:rPr>
              <a:t>product items;</a:t>
            </a:r>
          </a:p>
          <a:p>
            <a:pPr lvl="0" algn="just">
              <a:buFont typeface="Wingdings" pitchFamily="2" charset="2"/>
              <a:buChar char="v"/>
            </a:pPr>
            <a:r>
              <a:rPr lang="en-US" dirty="0">
                <a:latin typeface="Times New Roman" pitchFamily="18" charset="0"/>
                <a:cs typeface="Times New Roman" pitchFamily="18" charset="0"/>
              </a:rPr>
              <a:t>images;</a:t>
            </a:r>
          </a:p>
          <a:p>
            <a:pPr lvl="0" algn="just">
              <a:buFont typeface="Wingdings" pitchFamily="2" charset="2"/>
              <a:buChar char="v"/>
            </a:pPr>
            <a:r>
              <a:rPr lang="en-US" dirty="0">
                <a:latin typeface="Times New Roman" pitchFamily="18" charset="0"/>
                <a:cs typeface="Times New Roman" pitchFamily="18" charset="0"/>
              </a:rPr>
              <a:t>videos;</a:t>
            </a:r>
          </a:p>
          <a:p>
            <a:pPr lvl="0" algn="just">
              <a:buFont typeface="Wingdings" pitchFamily="2" charset="2"/>
              <a:buChar char="v"/>
            </a:pPr>
            <a:r>
              <a:rPr lang="en-US" dirty="0">
                <a:latin typeface="Times New Roman" pitchFamily="18" charset="0"/>
                <a:cs typeface="Times New Roman" pitchFamily="18" charset="0"/>
              </a:rPr>
              <a:t>text;</a:t>
            </a:r>
          </a:p>
          <a:p>
            <a:pPr lvl="0" algn="just">
              <a:buFont typeface="Wingdings" pitchFamily="2" charset="2"/>
              <a:buChar char="v"/>
            </a:pPr>
            <a:r>
              <a:rPr lang="en-US" dirty="0">
                <a:latin typeface="Times New Roman" pitchFamily="18" charset="0"/>
                <a:cs typeface="Times New Roman" pitchFamily="18" charset="0"/>
              </a:rPr>
              <a:t>Contact information, e.g. emails, phone numbers etc.</a:t>
            </a:r>
          </a:p>
          <a:p>
            <a:endParaRPr lang="en-US" dirty="0"/>
          </a:p>
        </p:txBody>
      </p:sp>
    </p:spTree>
    <p:extLst>
      <p:ext uri="{BB962C8B-B14F-4D97-AF65-F5344CB8AC3E}">
        <p14:creationId xmlns:p14="http://schemas.microsoft.com/office/powerpoint/2010/main" val="205205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of Web </a:t>
            </a:r>
            <a:r>
              <a:rPr lang="en-US" b="1" dirty="0" smtClean="0"/>
              <a:t>Scraping</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dirty="0">
                <a:latin typeface="Times New Roman" pitchFamily="18" charset="0"/>
                <a:cs typeface="Times New Roman" pitchFamily="18" charset="0"/>
              </a:rPr>
              <a:t>Separate services that work through an API or have a web interface (Embedly, </a:t>
            </a:r>
            <a:r>
              <a:rPr lang="en-US" dirty="0" err="1">
                <a:latin typeface="Times New Roman" pitchFamily="18" charset="0"/>
                <a:cs typeface="Times New Roman" pitchFamily="18" charset="0"/>
              </a:rPr>
              <a:t>DiffBot</a:t>
            </a:r>
            <a:r>
              <a:rPr lang="en-US" dirty="0">
                <a:latin typeface="Times New Roman" pitchFamily="18" charset="0"/>
                <a:cs typeface="Times New Roman" pitchFamily="18" charset="0"/>
              </a:rPr>
              <a:t> etc.)</a:t>
            </a:r>
          </a:p>
          <a:p>
            <a:pPr lvl="0" algn="just"/>
            <a:r>
              <a:rPr lang="en-US" dirty="0">
                <a:latin typeface="Times New Roman" pitchFamily="18" charset="0"/>
                <a:cs typeface="Times New Roman" pitchFamily="18" charset="0"/>
              </a:rPr>
              <a:t>Various open source projects implemented in different programming languages (</a:t>
            </a:r>
            <a:r>
              <a:rPr lang="en-US" dirty="0">
                <a:latin typeface="Times New Roman" pitchFamily="18" charset="0"/>
                <a:cs typeface="Times New Roman" pitchFamily="18" charset="0"/>
                <a:hlinkClick r:id="rId2"/>
              </a:rPr>
              <a:t>Python</a:t>
            </a:r>
            <a:r>
              <a:rPr lang="en-US" dirty="0">
                <a:latin typeface="Times New Roman" pitchFamily="18" charset="0"/>
                <a:cs typeface="Times New Roman" pitchFamily="18" charset="0"/>
              </a:rPr>
              <a:t>: Goose, </a:t>
            </a:r>
            <a:r>
              <a:rPr lang="en-US" dirty="0" err="1">
                <a:latin typeface="Times New Roman" pitchFamily="18" charset="0"/>
                <a:cs typeface="Times New Roman" pitchFamily="18" charset="0"/>
              </a:rPr>
              <a:t>Scrapy</a:t>
            </a:r>
            <a:r>
              <a:rPr lang="en-US" dirty="0">
                <a:latin typeface="Times New Roman" pitchFamily="18" charset="0"/>
                <a:cs typeface="Times New Roman" pitchFamily="18" charset="0"/>
              </a:rPr>
              <a:t>; PHP: </a:t>
            </a:r>
            <a:r>
              <a:rPr lang="en-US" dirty="0" err="1">
                <a:latin typeface="Times New Roman" pitchFamily="18" charset="0"/>
                <a:cs typeface="Times New Roman" pitchFamily="18" charset="0"/>
              </a:rPr>
              <a:t>Goutte</a:t>
            </a:r>
            <a:r>
              <a:rPr lang="en-US" dirty="0">
                <a:latin typeface="Times New Roman" pitchFamily="18" charset="0"/>
                <a:cs typeface="Times New Roman" pitchFamily="18" charset="0"/>
              </a:rPr>
              <a:t>; Ruby: Readability, Morph, etc.).</a:t>
            </a:r>
          </a:p>
          <a:p>
            <a:pPr algn="just"/>
            <a:r>
              <a:rPr lang="en-US" dirty="0">
                <a:latin typeface="Times New Roman" pitchFamily="18" charset="0"/>
                <a:cs typeface="Times New Roman" pitchFamily="18" charset="0"/>
              </a:rPr>
              <a:t>On top of that, you can always try and make your own web scraping tool. Luckily, there are plenty of libraries available. For example, you can use the </a:t>
            </a:r>
            <a:r>
              <a:rPr lang="en-US" dirty="0" err="1">
                <a:latin typeface="Times New Roman" pitchFamily="18" charset="0"/>
                <a:cs typeface="Times New Roman" pitchFamily="18" charset="0"/>
              </a:rPr>
              <a:t>Scrapy</a:t>
            </a:r>
            <a:r>
              <a:rPr lang="en-US" dirty="0">
                <a:latin typeface="Times New Roman" pitchFamily="18" charset="0"/>
                <a:cs typeface="Times New Roman" pitchFamily="18" charset="0"/>
              </a:rPr>
              <a:t> library to make a python based scraper.</a:t>
            </a:r>
          </a:p>
          <a:p>
            <a:endParaRPr lang="en-US" dirty="0"/>
          </a:p>
        </p:txBody>
      </p:sp>
    </p:spTree>
    <p:extLst>
      <p:ext uri="{BB962C8B-B14F-4D97-AF65-F5344CB8AC3E}">
        <p14:creationId xmlns:p14="http://schemas.microsoft.com/office/powerpoint/2010/main" val="327299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838200"/>
            <a:ext cx="7467600" cy="5149056"/>
          </a:xfrm>
        </p:spPr>
      </p:pic>
    </p:spTree>
    <p:extLst>
      <p:ext uri="{BB962C8B-B14F-4D97-AF65-F5344CB8AC3E}">
        <p14:creationId xmlns:p14="http://schemas.microsoft.com/office/powerpoint/2010/main" val="295237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SERVER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Any web page that is accessible or viewable over the internet is inherently hosted by a Web Server. In other words, without Web Servers there will not be any Web pages to browse over the Internet.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images, videos, GIF or any text document or PDF that is available on a remote computer must be served and made accessible to the users via Web pages hosted by the Web Servers. Web servers mainly respond to requests initiated by the user anywhere in the world accessed via the World Wide Web.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generally process the HTTP requests that are made by the client via the various and numerous network protocols. The main components in the webpage are HTML, CSS AND JS.</a:t>
            </a:r>
          </a:p>
          <a:p>
            <a:pPr marL="0" indent="0" algn="just">
              <a:buNone/>
            </a:pPr>
            <a:r>
              <a:rPr lang="en-US"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355696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2041</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DEVELOP A SEO TOOL TO ANALYZE LIVE                                                                                WEB PAGES </vt:lpstr>
      <vt:lpstr>ABSTRACT </vt:lpstr>
      <vt:lpstr>PowerPoint Presentation</vt:lpstr>
      <vt:lpstr>ACKNOWLEDGEMENT </vt:lpstr>
      <vt:lpstr>INTRODUCTION </vt:lpstr>
      <vt:lpstr>Web Scraping </vt:lpstr>
      <vt:lpstr>Use of Web Scraping </vt:lpstr>
      <vt:lpstr>PowerPoint Presentation</vt:lpstr>
      <vt:lpstr>WEB SERVER </vt:lpstr>
      <vt:lpstr>PowerPoint Presentation</vt:lpstr>
      <vt:lpstr>HTML </vt:lpstr>
      <vt:lpstr>SAMPLE CODE: </vt:lpstr>
      <vt:lpstr>REQUESTS </vt:lpstr>
      <vt:lpstr>Use of Requests Library </vt:lpstr>
      <vt:lpstr>Requests library for Web Scraping </vt:lpstr>
      <vt:lpstr>BEAUTIFUL SOUP </vt:lpstr>
      <vt:lpstr>FILE SYSTEM </vt:lpstr>
      <vt:lpstr>Comma Separated Values (CSV) </vt:lpstr>
      <vt:lpstr>Algorithm</vt:lpstr>
      <vt:lpstr>Source Code </vt:lpstr>
      <vt:lpstr>PowerPoint Presentation</vt:lpstr>
      <vt:lpstr>Output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dc:creator>
  <cp:lastModifiedBy>dsarathy</cp:lastModifiedBy>
  <cp:revision>5</cp:revision>
  <dcterms:created xsi:type="dcterms:W3CDTF">2006-08-16T00:00:00Z</dcterms:created>
  <dcterms:modified xsi:type="dcterms:W3CDTF">2018-03-10T08:53:43Z</dcterms:modified>
</cp:coreProperties>
</file>