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0C2B8-9847-4FA6-8D00-D40C0ABB8B74}" v="35" dt="2025-07-15T11:21:47.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7" d="100"/>
          <a:sy n="57" d="100"/>
        </p:scale>
        <p:origin x="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Ravindran" userId="744e77703dd10ff4" providerId="LiveId" clId="{DC00C2B8-9847-4FA6-8D00-D40C0ABB8B74}"/>
    <pc:docChg chg="undo custSel addSld modSld">
      <pc:chgData name="Gokul Ravindran" userId="744e77703dd10ff4" providerId="LiveId" clId="{DC00C2B8-9847-4FA6-8D00-D40C0ABB8B74}" dt="2025-07-15T11:25:53.499" v="978" actId="20577"/>
      <pc:docMkLst>
        <pc:docMk/>
      </pc:docMkLst>
      <pc:sldChg chg="modSp mod">
        <pc:chgData name="Gokul Ravindran" userId="744e77703dd10ff4" providerId="LiveId" clId="{DC00C2B8-9847-4FA6-8D00-D40C0ABB8B74}" dt="2025-07-15T11:25:53.499" v="978" actId="20577"/>
        <pc:sldMkLst>
          <pc:docMk/>
          <pc:sldMk cId="699156114" sldId="256"/>
        </pc:sldMkLst>
        <pc:spChg chg="mod">
          <ac:chgData name="Gokul Ravindran" userId="744e77703dd10ff4" providerId="LiveId" clId="{DC00C2B8-9847-4FA6-8D00-D40C0ABB8B74}" dt="2025-07-15T11:25:31.309" v="930" actId="20577"/>
          <ac:spMkLst>
            <pc:docMk/>
            <pc:sldMk cId="699156114" sldId="256"/>
            <ac:spMk id="2" creationId="{CD042670-0542-81A2-B8AB-8E702F0D86D5}"/>
          </ac:spMkLst>
        </pc:spChg>
        <pc:spChg chg="mod">
          <ac:chgData name="Gokul Ravindran" userId="744e77703dd10ff4" providerId="LiveId" clId="{DC00C2B8-9847-4FA6-8D00-D40C0ABB8B74}" dt="2025-07-15T11:25:53.499" v="978" actId="20577"/>
          <ac:spMkLst>
            <pc:docMk/>
            <pc:sldMk cId="699156114" sldId="256"/>
            <ac:spMk id="3" creationId="{F47450A9-BDB6-315D-B345-14408C5DC370}"/>
          </ac:spMkLst>
        </pc:spChg>
      </pc:sldChg>
      <pc:sldChg chg="modSp mod">
        <pc:chgData name="Gokul Ravindran" userId="744e77703dd10ff4" providerId="LiveId" clId="{DC00C2B8-9847-4FA6-8D00-D40C0ABB8B74}" dt="2025-07-15T08:18:46.898" v="37" actId="20577"/>
        <pc:sldMkLst>
          <pc:docMk/>
          <pc:sldMk cId="617898389" sldId="264"/>
        </pc:sldMkLst>
        <pc:graphicFrameChg chg="mod modGraphic">
          <ac:chgData name="Gokul Ravindran" userId="744e77703dd10ff4" providerId="LiveId" clId="{DC00C2B8-9847-4FA6-8D00-D40C0ABB8B74}" dt="2025-07-15T08:18:46.898" v="37" actId="20577"/>
          <ac:graphicFrameMkLst>
            <pc:docMk/>
            <pc:sldMk cId="617898389" sldId="264"/>
            <ac:graphicFrameMk id="2" creationId="{B659F2A2-0F62-A0B0-29C9-D29C51A4874D}"/>
          </ac:graphicFrameMkLst>
        </pc:graphicFrameChg>
      </pc:sldChg>
      <pc:sldChg chg="modSp add mod">
        <pc:chgData name="Gokul Ravindran" userId="744e77703dd10ff4" providerId="LiveId" clId="{DC00C2B8-9847-4FA6-8D00-D40C0ABB8B74}" dt="2025-07-15T08:22:27.316" v="54" actId="20577"/>
        <pc:sldMkLst>
          <pc:docMk/>
          <pc:sldMk cId="2389842769" sldId="265"/>
        </pc:sldMkLst>
        <pc:graphicFrameChg chg="mod modGraphic">
          <ac:chgData name="Gokul Ravindran" userId="744e77703dd10ff4" providerId="LiveId" clId="{DC00C2B8-9847-4FA6-8D00-D40C0ABB8B74}" dt="2025-07-15T08:22:27.316" v="54" actId="20577"/>
          <ac:graphicFrameMkLst>
            <pc:docMk/>
            <pc:sldMk cId="2389842769" sldId="265"/>
            <ac:graphicFrameMk id="2" creationId="{972F7DCC-9556-89C3-7B29-E33DAA4D272F}"/>
          </ac:graphicFrameMkLst>
        </pc:graphicFrameChg>
      </pc:sldChg>
      <pc:sldChg chg="modSp add mod">
        <pc:chgData name="Gokul Ravindran" userId="744e77703dd10ff4" providerId="LiveId" clId="{DC00C2B8-9847-4FA6-8D00-D40C0ABB8B74}" dt="2025-07-15T08:28:55.212" v="138" actId="20577"/>
        <pc:sldMkLst>
          <pc:docMk/>
          <pc:sldMk cId="1254877859" sldId="266"/>
        </pc:sldMkLst>
        <pc:graphicFrameChg chg="mod modGraphic">
          <ac:chgData name="Gokul Ravindran" userId="744e77703dd10ff4" providerId="LiveId" clId="{DC00C2B8-9847-4FA6-8D00-D40C0ABB8B74}" dt="2025-07-15T08:28:55.212" v="138" actId="20577"/>
          <ac:graphicFrameMkLst>
            <pc:docMk/>
            <pc:sldMk cId="1254877859" sldId="266"/>
            <ac:graphicFrameMk id="2" creationId="{9625CD4D-6FE5-9CEA-B71A-DF847BB43EC7}"/>
          </ac:graphicFrameMkLst>
        </pc:graphicFrameChg>
      </pc:sldChg>
      <pc:sldChg chg="modSp add mod">
        <pc:chgData name="Gokul Ravindran" userId="744e77703dd10ff4" providerId="LiveId" clId="{DC00C2B8-9847-4FA6-8D00-D40C0ABB8B74}" dt="2025-07-15T08:32:10.629" v="168" actId="20577"/>
        <pc:sldMkLst>
          <pc:docMk/>
          <pc:sldMk cId="1316707687" sldId="267"/>
        </pc:sldMkLst>
        <pc:graphicFrameChg chg="mod modGraphic">
          <ac:chgData name="Gokul Ravindran" userId="744e77703dd10ff4" providerId="LiveId" clId="{DC00C2B8-9847-4FA6-8D00-D40C0ABB8B74}" dt="2025-07-15T08:32:10.629" v="168" actId="20577"/>
          <ac:graphicFrameMkLst>
            <pc:docMk/>
            <pc:sldMk cId="1316707687" sldId="267"/>
            <ac:graphicFrameMk id="2" creationId="{8441B1C6-FE56-BD22-6BB9-C0ACD9378EE7}"/>
          </ac:graphicFrameMkLst>
        </pc:graphicFrameChg>
      </pc:sldChg>
      <pc:sldChg chg="modSp add mod">
        <pc:chgData name="Gokul Ravindran" userId="744e77703dd10ff4" providerId="LiveId" clId="{DC00C2B8-9847-4FA6-8D00-D40C0ABB8B74}" dt="2025-07-15T08:38:50.924" v="197" actId="20577"/>
        <pc:sldMkLst>
          <pc:docMk/>
          <pc:sldMk cId="1248408211" sldId="268"/>
        </pc:sldMkLst>
        <pc:graphicFrameChg chg="mod modGraphic">
          <ac:chgData name="Gokul Ravindran" userId="744e77703dd10ff4" providerId="LiveId" clId="{DC00C2B8-9847-4FA6-8D00-D40C0ABB8B74}" dt="2025-07-15T08:38:50.924" v="197" actId="20577"/>
          <ac:graphicFrameMkLst>
            <pc:docMk/>
            <pc:sldMk cId="1248408211" sldId="268"/>
            <ac:graphicFrameMk id="2" creationId="{B53AE790-FC12-D2C6-7077-7750EE1E0512}"/>
          </ac:graphicFrameMkLst>
        </pc:graphicFrameChg>
      </pc:sldChg>
      <pc:sldChg chg="modSp add mod">
        <pc:chgData name="Gokul Ravindran" userId="744e77703dd10ff4" providerId="LiveId" clId="{DC00C2B8-9847-4FA6-8D00-D40C0ABB8B74}" dt="2025-07-15T08:42:24.283" v="236" actId="20577"/>
        <pc:sldMkLst>
          <pc:docMk/>
          <pc:sldMk cId="740689960" sldId="269"/>
        </pc:sldMkLst>
        <pc:graphicFrameChg chg="mod modGraphic">
          <ac:chgData name="Gokul Ravindran" userId="744e77703dd10ff4" providerId="LiveId" clId="{DC00C2B8-9847-4FA6-8D00-D40C0ABB8B74}" dt="2025-07-15T08:42:24.283" v="236" actId="20577"/>
          <ac:graphicFrameMkLst>
            <pc:docMk/>
            <pc:sldMk cId="740689960" sldId="269"/>
            <ac:graphicFrameMk id="2" creationId="{65FAD9EC-E10D-5BAE-184F-3457CCB93FB3}"/>
          </ac:graphicFrameMkLst>
        </pc:graphicFrameChg>
      </pc:sldChg>
      <pc:sldChg chg="modSp add mod">
        <pc:chgData name="Gokul Ravindran" userId="744e77703dd10ff4" providerId="LiveId" clId="{DC00C2B8-9847-4FA6-8D00-D40C0ABB8B74}" dt="2025-07-15T08:45:57.418" v="247" actId="20577"/>
        <pc:sldMkLst>
          <pc:docMk/>
          <pc:sldMk cId="1221573635" sldId="270"/>
        </pc:sldMkLst>
        <pc:graphicFrameChg chg="mod modGraphic">
          <ac:chgData name="Gokul Ravindran" userId="744e77703dd10ff4" providerId="LiveId" clId="{DC00C2B8-9847-4FA6-8D00-D40C0ABB8B74}" dt="2025-07-15T08:45:57.418" v="247" actId="20577"/>
          <ac:graphicFrameMkLst>
            <pc:docMk/>
            <pc:sldMk cId="1221573635" sldId="270"/>
            <ac:graphicFrameMk id="2" creationId="{EADB3DDD-2B45-E7BC-B1F0-78D1879BDC79}"/>
          </ac:graphicFrameMkLst>
        </pc:graphicFrameChg>
      </pc:sldChg>
      <pc:sldChg chg="modSp add mod">
        <pc:chgData name="Gokul Ravindran" userId="744e77703dd10ff4" providerId="LiveId" clId="{DC00C2B8-9847-4FA6-8D00-D40C0ABB8B74}" dt="2025-07-15T08:51:14.677" v="327" actId="20577"/>
        <pc:sldMkLst>
          <pc:docMk/>
          <pc:sldMk cId="1283860189" sldId="271"/>
        </pc:sldMkLst>
        <pc:graphicFrameChg chg="mod modGraphic">
          <ac:chgData name="Gokul Ravindran" userId="744e77703dd10ff4" providerId="LiveId" clId="{DC00C2B8-9847-4FA6-8D00-D40C0ABB8B74}" dt="2025-07-15T08:51:14.677" v="327" actId="20577"/>
          <ac:graphicFrameMkLst>
            <pc:docMk/>
            <pc:sldMk cId="1283860189" sldId="271"/>
            <ac:graphicFrameMk id="2" creationId="{E9FC7DD7-5F91-6BC4-1568-37DBDCFF1F68}"/>
          </ac:graphicFrameMkLst>
        </pc:graphicFrameChg>
      </pc:sldChg>
      <pc:sldChg chg="modSp add mod">
        <pc:chgData name="Gokul Ravindran" userId="744e77703dd10ff4" providerId="LiveId" clId="{DC00C2B8-9847-4FA6-8D00-D40C0ABB8B74}" dt="2025-07-15T08:56:48.950" v="354" actId="20577"/>
        <pc:sldMkLst>
          <pc:docMk/>
          <pc:sldMk cId="3928217123" sldId="272"/>
        </pc:sldMkLst>
        <pc:graphicFrameChg chg="mod modGraphic">
          <ac:chgData name="Gokul Ravindran" userId="744e77703dd10ff4" providerId="LiveId" clId="{DC00C2B8-9847-4FA6-8D00-D40C0ABB8B74}" dt="2025-07-15T08:56:48.950" v="354" actId="20577"/>
          <ac:graphicFrameMkLst>
            <pc:docMk/>
            <pc:sldMk cId="3928217123" sldId="272"/>
            <ac:graphicFrameMk id="2" creationId="{99C45EF8-2621-1790-9D69-E087A8E3B2B8}"/>
          </ac:graphicFrameMkLst>
        </pc:graphicFrameChg>
      </pc:sldChg>
      <pc:sldChg chg="modSp add mod">
        <pc:chgData name="Gokul Ravindran" userId="744e77703dd10ff4" providerId="LiveId" clId="{DC00C2B8-9847-4FA6-8D00-D40C0ABB8B74}" dt="2025-07-15T09:02:43.005" v="419" actId="20577"/>
        <pc:sldMkLst>
          <pc:docMk/>
          <pc:sldMk cId="1807392155" sldId="273"/>
        </pc:sldMkLst>
        <pc:graphicFrameChg chg="mod modGraphic">
          <ac:chgData name="Gokul Ravindran" userId="744e77703dd10ff4" providerId="LiveId" clId="{DC00C2B8-9847-4FA6-8D00-D40C0ABB8B74}" dt="2025-07-15T09:02:43.005" v="419" actId="20577"/>
          <ac:graphicFrameMkLst>
            <pc:docMk/>
            <pc:sldMk cId="1807392155" sldId="273"/>
            <ac:graphicFrameMk id="2" creationId="{678CF435-04C0-1CE0-30A3-487B3D39A84D}"/>
          </ac:graphicFrameMkLst>
        </pc:graphicFrameChg>
      </pc:sldChg>
      <pc:sldChg chg="modSp add mod">
        <pc:chgData name="Gokul Ravindran" userId="744e77703dd10ff4" providerId="LiveId" clId="{DC00C2B8-9847-4FA6-8D00-D40C0ABB8B74}" dt="2025-07-15T10:54:22.734" v="532" actId="20577"/>
        <pc:sldMkLst>
          <pc:docMk/>
          <pc:sldMk cId="3401832385" sldId="274"/>
        </pc:sldMkLst>
        <pc:graphicFrameChg chg="mod modGraphic">
          <ac:chgData name="Gokul Ravindran" userId="744e77703dd10ff4" providerId="LiveId" clId="{DC00C2B8-9847-4FA6-8D00-D40C0ABB8B74}" dt="2025-07-15T10:54:22.734" v="532" actId="20577"/>
          <ac:graphicFrameMkLst>
            <pc:docMk/>
            <pc:sldMk cId="3401832385" sldId="274"/>
            <ac:graphicFrameMk id="2" creationId="{26F54C3E-C207-85E0-594C-D37F379C1E51}"/>
          </ac:graphicFrameMkLst>
        </pc:graphicFrameChg>
      </pc:sldChg>
      <pc:sldChg chg="modSp add mod">
        <pc:chgData name="Gokul Ravindran" userId="744e77703dd10ff4" providerId="LiveId" clId="{DC00C2B8-9847-4FA6-8D00-D40C0ABB8B74}" dt="2025-07-15T10:59:25.940" v="582" actId="20577"/>
        <pc:sldMkLst>
          <pc:docMk/>
          <pc:sldMk cId="3235157752" sldId="275"/>
        </pc:sldMkLst>
        <pc:graphicFrameChg chg="mod modGraphic">
          <ac:chgData name="Gokul Ravindran" userId="744e77703dd10ff4" providerId="LiveId" clId="{DC00C2B8-9847-4FA6-8D00-D40C0ABB8B74}" dt="2025-07-15T10:59:25.940" v="582" actId="20577"/>
          <ac:graphicFrameMkLst>
            <pc:docMk/>
            <pc:sldMk cId="3235157752" sldId="275"/>
            <ac:graphicFrameMk id="2" creationId="{39E2972E-2313-CE00-0386-AE277F7A1B12}"/>
          </ac:graphicFrameMkLst>
        </pc:graphicFrameChg>
      </pc:sldChg>
      <pc:sldChg chg="modSp add mod">
        <pc:chgData name="Gokul Ravindran" userId="744e77703dd10ff4" providerId="LiveId" clId="{DC00C2B8-9847-4FA6-8D00-D40C0ABB8B74}" dt="2025-07-15T11:04:15.099" v="656" actId="20577"/>
        <pc:sldMkLst>
          <pc:docMk/>
          <pc:sldMk cId="1350030802" sldId="276"/>
        </pc:sldMkLst>
        <pc:graphicFrameChg chg="mod modGraphic">
          <ac:chgData name="Gokul Ravindran" userId="744e77703dd10ff4" providerId="LiveId" clId="{DC00C2B8-9847-4FA6-8D00-D40C0ABB8B74}" dt="2025-07-15T11:04:15.099" v="656" actId="20577"/>
          <ac:graphicFrameMkLst>
            <pc:docMk/>
            <pc:sldMk cId="1350030802" sldId="276"/>
            <ac:graphicFrameMk id="2" creationId="{661B2BAF-66EA-B701-4C89-632B8321F43B}"/>
          </ac:graphicFrameMkLst>
        </pc:graphicFrameChg>
      </pc:sldChg>
      <pc:sldChg chg="modSp add mod">
        <pc:chgData name="Gokul Ravindran" userId="744e77703dd10ff4" providerId="LiveId" clId="{DC00C2B8-9847-4FA6-8D00-D40C0ABB8B74}" dt="2025-07-15T11:08:12.860" v="777" actId="20577"/>
        <pc:sldMkLst>
          <pc:docMk/>
          <pc:sldMk cId="1862639974" sldId="277"/>
        </pc:sldMkLst>
        <pc:graphicFrameChg chg="mod modGraphic">
          <ac:chgData name="Gokul Ravindran" userId="744e77703dd10ff4" providerId="LiveId" clId="{DC00C2B8-9847-4FA6-8D00-D40C0ABB8B74}" dt="2025-07-15T11:08:12.860" v="777" actId="20577"/>
          <ac:graphicFrameMkLst>
            <pc:docMk/>
            <pc:sldMk cId="1862639974" sldId="277"/>
            <ac:graphicFrameMk id="2" creationId="{AC7FB840-95C2-0E42-3323-40BB6D33EB80}"/>
          </ac:graphicFrameMkLst>
        </pc:graphicFrameChg>
      </pc:sldChg>
      <pc:sldChg chg="modSp add mod">
        <pc:chgData name="Gokul Ravindran" userId="744e77703dd10ff4" providerId="LiveId" clId="{DC00C2B8-9847-4FA6-8D00-D40C0ABB8B74}" dt="2025-07-15T11:13:14.642" v="854" actId="20577"/>
        <pc:sldMkLst>
          <pc:docMk/>
          <pc:sldMk cId="321819909" sldId="278"/>
        </pc:sldMkLst>
        <pc:graphicFrameChg chg="mod modGraphic">
          <ac:chgData name="Gokul Ravindran" userId="744e77703dd10ff4" providerId="LiveId" clId="{DC00C2B8-9847-4FA6-8D00-D40C0ABB8B74}" dt="2025-07-15T11:13:14.642" v="854" actId="20577"/>
          <ac:graphicFrameMkLst>
            <pc:docMk/>
            <pc:sldMk cId="321819909" sldId="278"/>
            <ac:graphicFrameMk id="2" creationId="{D8CBB208-530D-7F25-8D5F-7E0BFC8DBD9A}"/>
          </ac:graphicFrameMkLst>
        </pc:graphicFrameChg>
      </pc:sldChg>
      <pc:sldChg chg="modSp add mod">
        <pc:chgData name="Gokul Ravindran" userId="744e77703dd10ff4" providerId="LiveId" clId="{DC00C2B8-9847-4FA6-8D00-D40C0ABB8B74}" dt="2025-07-15T11:15:39.663" v="863" actId="20577"/>
        <pc:sldMkLst>
          <pc:docMk/>
          <pc:sldMk cId="1771815889" sldId="279"/>
        </pc:sldMkLst>
        <pc:graphicFrameChg chg="mod modGraphic">
          <ac:chgData name="Gokul Ravindran" userId="744e77703dd10ff4" providerId="LiveId" clId="{DC00C2B8-9847-4FA6-8D00-D40C0ABB8B74}" dt="2025-07-15T11:15:39.663" v="863" actId="20577"/>
          <ac:graphicFrameMkLst>
            <pc:docMk/>
            <pc:sldMk cId="1771815889" sldId="279"/>
            <ac:graphicFrameMk id="2" creationId="{5E3ACF5C-F27D-7CCD-D4DC-3B0581957DDF}"/>
          </ac:graphicFrameMkLst>
        </pc:graphicFrameChg>
      </pc:sldChg>
      <pc:sldChg chg="modSp add mod">
        <pc:chgData name="Gokul Ravindran" userId="744e77703dd10ff4" providerId="LiveId" clId="{DC00C2B8-9847-4FA6-8D00-D40C0ABB8B74}" dt="2025-07-15T11:18:48.226" v="902" actId="20577"/>
        <pc:sldMkLst>
          <pc:docMk/>
          <pc:sldMk cId="2805240533" sldId="280"/>
        </pc:sldMkLst>
        <pc:graphicFrameChg chg="mod modGraphic">
          <ac:chgData name="Gokul Ravindran" userId="744e77703dd10ff4" providerId="LiveId" clId="{DC00C2B8-9847-4FA6-8D00-D40C0ABB8B74}" dt="2025-07-15T11:18:48.226" v="902" actId="20577"/>
          <ac:graphicFrameMkLst>
            <pc:docMk/>
            <pc:sldMk cId="2805240533" sldId="280"/>
            <ac:graphicFrameMk id="2" creationId="{ACB19E0F-E868-BC7D-A75D-3B40220BDE99}"/>
          </ac:graphicFrameMkLst>
        </pc:graphicFrameChg>
      </pc:sldChg>
      <pc:sldChg chg="modSp add mod">
        <pc:chgData name="Gokul Ravindran" userId="744e77703dd10ff4" providerId="LiveId" clId="{DC00C2B8-9847-4FA6-8D00-D40C0ABB8B74}" dt="2025-07-15T11:23:09.790" v="912" actId="20577"/>
        <pc:sldMkLst>
          <pc:docMk/>
          <pc:sldMk cId="2942387752" sldId="281"/>
        </pc:sldMkLst>
        <pc:graphicFrameChg chg="mod modGraphic">
          <ac:chgData name="Gokul Ravindran" userId="744e77703dd10ff4" providerId="LiveId" clId="{DC00C2B8-9847-4FA6-8D00-D40C0ABB8B74}" dt="2025-07-15T11:23:09.790" v="912" actId="20577"/>
          <ac:graphicFrameMkLst>
            <pc:docMk/>
            <pc:sldMk cId="2942387752" sldId="281"/>
            <ac:graphicFrameMk id="2" creationId="{6D34DDB1-2E0B-861B-C4D1-BF3E1BA127E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76C8-3641-0FF6-28F3-E7659B2E9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7574A8-2A92-A9FD-16F9-FF369C2B3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E17948-1DAE-3680-A6B4-D51918117B05}"/>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CE01C4BB-3F35-D0A8-5FDC-8F25919441B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FE8D711-54AF-627B-7BDB-F0B50808D45A}"/>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42624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7E51-8079-A36F-86A2-2ABEFB273AA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4BF97F-5051-5E93-1DE9-E3795FFCC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C2DDDA1-6A49-DE2D-ACC5-7DC7E270D183}"/>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70049CA0-5424-B3DA-D0FA-D501A50731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BE0DD7E-1421-2323-8725-83B40FB46A25}"/>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28589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93B83-DD63-FEA8-D4BA-EFF7497C70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2791380-6E25-3D4C-A070-4D3889999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8C86BF-3369-0A1C-8652-14EDC2D3532E}"/>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F8D27027-272B-CB25-E16D-B652268B72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65C92B-2C63-87D6-16CC-6935CCA4DD77}"/>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0792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E305-8A70-E9CB-586C-CCD7D3E70BA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3DF0200-BD8B-800F-5369-A9FD1484B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3F0BEB5-3DBA-2829-5465-D4E31B273609}"/>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728210C1-639D-35DF-FC8F-3965E925D3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54D071-575C-8E38-0CBE-2AFBFF758E54}"/>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287520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719-68F1-D80B-9BA4-EB2C122A1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2B95399-2114-5529-BEA8-BD77A1785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12E2D-9BAD-AD65-F7D3-57E60D2AB520}"/>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FAF2DA0E-9B39-8BA9-2C12-E928BD42B5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35893E-2BC9-75CE-08EC-226050C089C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220347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6EE8-F164-9AB1-61DE-BD6CC16801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FF6932D-E9B1-513F-E82B-12FAFD5B0C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27CDB68-1EFD-C7B4-A888-C8ACBF6D5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CFBFB5-2BB6-A1C9-D85F-D26BB8CEEB8D}"/>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6" name="Footer Placeholder 5">
            <a:extLst>
              <a:ext uri="{FF2B5EF4-FFF2-40B4-BE49-F238E27FC236}">
                <a16:creationId xmlns:a16="http://schemas.microsoft.com/office/drawing/2014/main" id="{F2334161-F326-1270-6106-C8F2BAFEEF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C54141-E504-A200-860F-4AAB463D9067}"/>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74216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BDBA-327C-E142-2ACE-4E014861EF4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EC2AC67-48A8-3684-02BF-5B38A1D88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99EB8-499C-CE6F-FE63-E5B2AF0FC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58C248A-045C-DF9F-41A0-621EA28C1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58AD3-E8B3-80E4-632D-7BCE23966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EC30E5E-85A3-0154-EDD9-E5944B3B929A}"/>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8" name="Footer Placeholder 7">
            <a:extLst>
              <a:ext uri="{FF2B5EF4-FFF2-40B4-BE49-F238E27FC236}">
                <a16:creationId xmlns:a16="http://schemas.microsoft.com/office/drawing/2014/main" id="{A7F7C07E-BD41-E801-E665-48BD6D796FA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794C669-6B01-5CCA-1F18-66FE51CF1BDA}"/>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419470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DC56-29B6-DE91-04C0-F16AFD0DABB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39B8649-826F-5AD0-0460-6DE8366BCB39}"/>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4" name="Footer Placeholder 3">
            <a:extLst>
              <a:ext uri="{FF2B5EF4-FFF2-40B4-BE49-F238E27FC236}">
                <a16:creationId xmlns:a16="http://schemas.microsoft.com/office/drawing/2014/main" id="{311E9C61-06C1-3D35-93DC-80AEA1A74BB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ED1E6B6-ECCD-486A-4714-D64B22B8A70B}"/>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6362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F2CB5-25BB-369D-2F07-DB81380F9AF7}"/>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3" name="Footer Placeholder 2">
            <a:extLst>
              <a:ext uri="{FF2B5EF4-FFF2-40B4-BE49-F238E27FC236}">
                <a16:creationId xmlns:a16="http://schemas.microsoft.com/office/drawing/2014/main" id="{5B91BD45-ED0F-1DD1-0678-5BDF8F24366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F123599-DAC8-CE1E-E494-FDCEEB0AD53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50965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B828-1581-AF94-687B-83B1AE5C3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31B496F-6A46-5870-0871-98807A15B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D21B13E-3AF7-9284-081B-00E71FFA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8D441-139F-37BF-90CB-E6BBA82E2915}"/>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6" name="Footer Placeholder 5">
            <a:extLst>
              <a:ext uri="{FF2B5EF4-FFF2-40B4-BE49-F238E27FC236}">
                <a16:creationId xmlns:a16="http://schemas.microsoft.com/office/drawing/2014/main" id="{686816C0-EAFF-8ED5-3C8E-0B6AF0EFC6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FD4D3C-2451-D4B5-783E-1F9C97F0CFC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87287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F504-3647-0D22-C99F-7C093F0BE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3A9A2EA-37F6-62E4-FA63-DF39F2110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3F6F7D5-5FC3-C73F-2DC0-2DD135A2C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3546-A1DE-602F-F1D9-59F6B25386CE}"/>
              </a:ext>
            </a:extLst>
          </p:cNvPr>
          <p:cNvSpPr>
            <a:spLocks noGrp="1"/>
          </p:cNvSpPr>
          <p:nvPr>
            <p:ph type="dt" sz="half" idx="10"/>
          </p:nvPr>
        </p:nvSpPr>
        <p:spPr/>
        <p:txBody>
          <a:bodyPr/>
          <a:lstStyle/>
          <a:p>
            <a:fld id="{0F80613B-0343-4A45-96DB-976BA8E3D0CF}" type="datetimeFigureOut">
              <a:rPr lang="en-SG" smtClean="0"/>
              <a:t>15/7/2025</a:t>
            </a:fld>
            <a:endParaRPr lang="en-SG"/>
          </a:p>
        </p:txBody>
      </p:sp>
      <p:sp>
        <p:nvSpPr>
          <p:cNvPr id="6" name="Footer Placeholder 5">
            <a:extLst>
              <a:ext uri="{FF2B5EF4-FFF2-40B4-BE49-F238E27FC236}">
                <a16:creationId xmlns:a16="http://schemas.microsoft.com/office/drawing/2014/main" id="{47BADAB4-5389-86F3-A1C8-5FF2871DDF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A73BB1-405A-B1F7-7E76-76FBD7DBC1AE}"/>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56356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F881C-FED5-9024-8B42-EA65DC317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D10AD86-ECC2-0E0E-3D4C-AD34F357B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E25F41-0729-389D-976E-60A09EB6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0613B-0343-4A45-96DB-976BA8E3D0CF}" type="datetimeFigureOut">
              <a:rPr lang="en-SG" smtClean="0"/>
              <a:t>15/7/2025</a:t>
            </a:fld>
            <a:endParaRPr lang="en-SG"/>
          </a:p>
        </p:txBody>
      </p:sp>
      <p:sp>
        <p:nvSpPr>
          <p:cNvPr id="5" name="Footer Placeholder 4">
            <a:extLst>
              <a:ext uri="{FF2B5EF4-FFF2-40B4-BE49-F238E27FC236}">
                <a16:creationId xmlns:a16="http://schemas.microsoft.com/office/drawing/2014/main" id="{2E1A0CCC-17C9-4DD8-1C30-86A8FE070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48E2D45-3E25-4995-E928-96CA1F824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D30A8F-576E-4F1E-85B9-9CD84C94C050}" type="slidenum">
              <a:rPr lang="en-SG" smtClean="0"/>
              <a:t>‹#›</a:t>
            </a:fld>
            <a:endParaRPr lang="en-SG"/>
          </a:p>
        </p:txBody>
      </p:sp>
    </p:spTree>
    <p:extLst>
      <p:ext uri="{BB962C8B-B14F-4D97-AF65-F5344CB8AC3E}">
        <p14:creationId xmlns:p14="http://schemas.microsoft.com/office/powerpoint/2010/main" val="385921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2670-0542-81A2-B8AB-8E702F0D86D5}"/>
              </a:ext>
            </a:extLst>
          </p:cNvPr>
          <p:cNvSpPr>
            <a:spLocks noGrp="1"/>
          </p:cNvSpPr>
          <p:nvPr>
            <p:ph type="ctrTitle"/>
          </p:nvPr>
        </p:nvSpPr>
        <p:spPr/>
        <p:txBody>
          <a:bodyPr/>
          <a:lstStyle/>
          <a:p>
            <a:r>
              <a:rPr lang="en-SG" dirty="0"/>
              <a:t>Agri Data Explorer</a:t>
            </a:r>
          </a:p>
        </p:txBody>
      </p:sp>
      <p:sp>
        <p:nvSpPr>
          <p:cNvPr id="3" name="Subtitle 2">
            <a:extLst>
              <a:ext uri="{FF2B5EF4-FFF2-40B4-BE49-F238E27FC236}">
                <a16:creationId xmlns:a16="http://schemas.microsoft.com/office/drawing/2014/main" id="{F47450A9-BDB6-315D-B345-14408C5DC370}"/>
              </a:ext>
            </a:extLst>
          </p:cNvPr>
          <p:cNvSpPr>
            <a:spLocks noGrp="1"/>
          </p:cNvSpPr>
          <p:nvPr>
            <p:ph type="subTitle" idx="1"/>
          </p:nvPr>
        </p:nvSpPr>
        <p:spPr/>
        <p:txBody>
          <a:bodyPr/>
          <a:lstStyle/>
          <a:p>
            <a:r>
              <a:rPr lang="en-SG" dirty="0"/>
              <a:t>Insights &amp; Inference</a:t>
            </a:r>
          </a:p>
        </p:txBody>
      </p:sp>
    </p:spTree>
    <p:extLst>
      <p:ext uri="{BB962C8B-B14F-4D97-AF65-F5344CB8AC3E}">
        <p14:creationId xmlns:p14="http://schemas.microsoft.com/office/powerpoint/2010/main" val="69915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FC6C7-7146-8C9D-3FCF-61F6F71508C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2F7DCC-9556-89C3-7B29-E33DAA4D272F}"/>
              </a:ext>
            </a:extLst>
          </p:cNvPr>
          <p:cNvGraphicFramePr>
            <a:graphicFrameLocks noGrp="1"/>
          </p:cNvGraphicFramePr>
          <p:nvPr>
            <p:extLst>
              <p:ext uri="{D42A27DB-BD31-4B8C-83A1-F6EECF244321}">
                <p14:modId xmlns:p14="http://schemas.microsoft.com/office/powerpoint/2010/main" val="1128098434"/>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9. </a:t>
                      </a:r>
                      <a:r>
                        <a:rPr lang="en-SG" sz="1800" b="0" i="0" u="none" strike="noStrike" kern="1200" dirty="0">
                          <a:solidFill>
                            <a:schemeClr val="dk1"/>
                          </a:solidFill>
                          <a:effectLst/>
                          <a:latin typeface="+mn-lt"/>
                          <a:ea typeface="+mn-ea"/>
                          <a:cs typeface="+mn-cs"/>
                        </a:rPr>
                        <a:t>Millet Production (Last 50y)</a:t>
                      </a:r>
                      <a:endParaRPr lang="en-US" sz="1800" b="0" i="0" u="none" strike="noStrike" kern="1200" dirty="0">
                        <a:solidFill>
                          <a:schemeClr val="dk1"/>
                        </a:solidFill>
                        <a:effectLst/>
                        <a:latin typeface="+mn-lt"/>
                        <a:ea typeface="+mn-ea"/>
                        <a:cs typeface="+mn-cs"/>
                      </a:endParaRPr>
                    </a:p>
                  </a:txBody>
                  <a:tcPr/>
                </a:tc>
                <a:tc>
                  <a:txBody>
                    <a:bodyPr/>
                    <a:lstStyle/>
                    <a:p>
                      <a:pPr marL="285750" indent="-285750" algn="l">
                        <a:buFontTx/>
                        <a:buChar char="-"/>
                      </a:pPr>
                      <a:r>
                        <a:rPr lang="en-US" dirty="0"/>
                        <a:t>This line chart shows India’s millet production over the last 50 years. Production was steady from the 1970s through the 1990s, at about 15–30K tons per year.</a:t>
                      </a:r>
                    </a:p>
                    <a:p>
                      <a:pPr marL="285750" indent="-285750" algn="l">
                        <a:buFontTx/>
                        <a:buChar char="-"/>
                      </a:pPr>
                      <a:r>
                        <a:rPr lang="en-US" dirty="0"/>
                        <a:t>In the 2000s, we observe a gradual decline, reflecting reduced consumption and changes in farming patterns. </a:t>
                      </a:r>
                    </a:p>
                    <a:p>
                      <a:pPr marL="285750" indent="-285750" algn="l">
                        <a:buFontTx/>
                        <a:buChar char="-"/>
                      </a:pPr>
                      <a:r>
                        <a:rPr lang="en-US" dirty="0"/>
                        <a:t>However, in the last decade, production has stabilized, and in recent years, there’s been renewed growth driven by government initiatives and growing health awareness. </a:t>
                      </a:r>
                    </a:p>
                    <a:p>
                      <a:pPr marL="285750" indent="-285750" algn="l">
                        <a:buFontTx/>
                        <a:buChar char="-"/>
                      </a:pPr>
                      <a:r>
                        <a:rPr lang="en-US" dirty="0"/>
                        <a:t>This trend is significant as millets are nutritious, drought-tolerant, and support sustainable agriculture.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38984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648E9-8BFE-40C5-29B1-0D5804FA165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25CD4D-6FE5-9CEA-B71A-DF847BB43EC7}"/>
              </a:ext>
            </a:extLst>
          </p:cNvPr>
          <p:cNvGraphicFramePr>
            <a:graphicFrameLocks noGrp="1"/>
          </p:cNvGraphicFramePr>
          <p:nvPr>
            <p:extLst>
              <p:ext uri="{D42A27DB-BD31-4B8C-83A1-F6EECF244321}">
                <p14:modId xmlns:p14="http://schemas.microsoft.com/office/powerpoint/2010/main" val="3533526607"/>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10. Sorghum Production (Kharif and Rabi) by Region</a:t>
                      </a:r>
                    </a:p>
                  </a:txBody>
                  <a:tcPr/>
                </a:tc>
                <a:tc>
                  <a:txBody>
                    <a:bodyPr/>
                    <a:lstStyle/>
                    <a:p>
                      <a:pPr marL="285750" indent="-285750" algn="l">
                        <a:buFontTx/>
                        <a:buChar char="-"/>
                      </a:pPr>
                      <a:r>
                        <a:rPr lang="en-US" dirty="0"/>
                        <a:t>This bar chart shows sorghum production by region for both Kharif and Rabi seasons. </a:t>
                      </a:r>
                    </a:p>
                    <a:p>
                      <a:pPr marL="285750" indent="-285750" algn="l">
                        <a:buFontTx/>
                        <a:buChar char="-"/>
                      </a:pPr>
                      <a:r>
                        <a:rPr lang="en-US" dirty="0"/>
                        <a:t>The Western region leads in Kharif production with about 200K tons, while Rabi production is around 90K tons. </a:t>
                      </a:r>
                    </a:p>
                    <a:p>
                      <a:pPr marL="285750" indent="-285750" algn="l">
                        <a:buFontTx/>
                        <a:buChar char="-"/>
                      </a:pPr>
                      <a:r>
                        <a:rPr lang="en-US" dirty="0"/>
                        <a:t>South India maintains steady production across both seasons, showing adaptability for both sorghum and rabi cultivation. </a:t>
                      </a:r>
                    </a:p>
                    <a:p>
                      <a:pPr marL="285750" indent="-285750" algn="l">
                        <a:buFontTx/>
                        <a:buChar char="-"/>
                      </a:pPr>
                      <a:r>
                        <a:rPr lang="en-US" dirty="0"/>
                        <a:t>This insight is critical because sorghum supports food security, especially in drought-prone areas, and helps plan targeted interventions for boosting production like in North and East region.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25487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D5F35-CF59-9804-270A-35457E296A88}"/>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41B1C6-FE56-BD22-6BB9-C0ACD9378EE7}"/>
              </a:ext>
            </a:extLst>
          </p:cNvPr>
          <p:cNvGraphicFramePr>
            <a:graphicFrameLocks noGrp="1"/>
          </p:cNvGraphicFramePr>
          <p:nvPr>
            <p:extLst>
              <p:ext uri="{D42A27DB-BD31-4B8C-83A1-F6EECF244321}">
                <p14:modId xmlns:p14="http://schemas.microsoft.com/office/powerpoint/2010/main" val="2290309328"/>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11. Top 7 States for Groundnut Production</a:t>
                      </a:r>
                    </a:p>
                  </a:txBody>
                  <a:tcPr/>
                </a:tc>
                <a:tc>
                  <a:txBody>
                    <a:bodyPr/>
                    <a:lstStyle/>
                    <a:p>
                      <a:pPr marL="285750" indent="-285750" algn="l">
                        <a:buFontTx/>
                        <a:buChar char="-"/>
                      </a:pPr>
                      <a:r>
                        <a:rPr lang="en-US" dirty="0"/>
                        <a:t>This chart shows the top 7 groundnut-producing states in India.</a:t>
                      </a:r>
                    </a:p>
                    <a:p>
                      <a:pPr marL="285750" indent="-285750" algn="l">
                        <a:buFontTx/>
                        <a:buChar char="-"/>
                      </a:pPr>
                      <a:r>
                        <a:rPr lang="en-US" dirty="0"/>
                        <a:t>Gujarat leads with around 98K tons, contributing nearly 40% of total production among these states. </a:t>
                      </a:r>
                    </a:p>
                    <a:p>
                      <a:pPr marL="285750" indent="-285750" algn="l">
                        <a:buFontTx/>
                        <a:buChar char="-"/>
                      </a:pPr>
                      <a:r>
                        <a:rPr lang="en-US" dirty="0"/>
                        <a:t>Andhra Pradesh and Tamil Nadu follow with about 57K tons respectively. </a:t>
                      </a:r>
                    </a:p>
                    <a:p>
                      <a:pPr marL="285750" indent="-285750" algn="l">
                        <a:buFontTx/>
                        <a:buChar char="-"/>
                      </a:pPr>
                      <a:r>
                        <a:rPr lang="en-US" dirty="0"/>
                        <a:t>The top three states together account for over 70% of production, highlighting regional concentration. </a:t>
                      </a:r>
                    </a:p>
                    <a:p>
                      <a:pPr marL="285750" indent="-285750" algn="l">
                        <a:buFontTx/>
                        <a:buChar char="-"/>
                      </a:pPr>
                      <a:r>
                        <a:rPr lang="en-US" dirty="0"/>
                        <a:t>This insight is critical for planning infrastructure, processing industries, and ensuring a stable edible oil supply.</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31670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869C-0666-B9BE-20DB-CD7711DBD63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3AE790-FC12-D2C6-7077-7750EE1E0512}"/>
              </a:ext>
            </a:extLst>
          </p:cNvPr>
          <p:cNvGraphicFramePr>
            <a:graphicFrameLocks noGrp="1"/>
          </p:cNvGraphicFramePr>
          <p:nvPr>
            <p:extLst>
              <p:ext uri="{D42A27DB-BD31-4B8C-83A1-F6EECF244321}">
                <p14:modId xmlns:p14="http://schemas.microsoft.com/office/powerpoint/2010/main" val="15519284"/>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12. Soybean Production by Top 5 States and Yield Efficiency</a:t>
                      </a:r>
                    </a:p>
                  </a:txBody>
                  <a:tcPr/>
                </a:tc>
                <a:tc>
                  <a:txBody>
                    <a:bodyPr/>
                    <a:lstStyle/>
                    <a:p>
                      <a:pPr marL="285750" indent="-285750" algn="l">
                        <a:buFontTx/>
                        <a:buChar char="-"/>
                      </a:pPr>
                      <a:r>
                        <a:rPr lang="en-US" dirty="0"/>
                        <a:t>This dashboard shows soybean production by the top 5 states. </a:t>
                      </a:r>
                    </a:p>
                    <a:p>
                      <a:pPr marL="285750" indent="-285750" algn="l">
                        <a:buFontTx/>
                        <a:buChar char="-"/>
                      </a:pPr>
                      <a:r>
                        <a:rPr lang="en-US" dirty="0"/>
                        <a:t>Madhya Pradesh leads with around 136K tons, followed by Maharashtra with 59K tons. </a:t>
                      </a:r>
                    </a:p>
                    <a:p>
                      <a:pPr marL="285750" indent="-285750" algn="l">
                        <a:buFontTx/>
                        <a:buChar char="-"/>
                      </a:pPr>
                      <a:r>
                        <a:rPr lang="en-US" dirty="0"/>
                        <a:t>However, when we look at yield efficiency, Maharashtra slightly surpasses Madhya Pradesh, achieving about 10K kg per hectare. </a:t>
                      </a:r>
                    </a:p>
                    <a:p>
                      <a:pPr marL="285750" indent="-285750" algn="l">
                        <a:buFontTx/>
                        <a:buChar char="-"/>
                      </a:pPr>
                      <a:r>
                        <a:rPr lang="en-US" dirty="0"/>
                        <a:t>This suggests Maharashtra’s farmers are getting better productivity from each hectare, while states like Karnataka have room for improvement. </a:t>
                      </a:r>
                    </a:p>
                    <a:p>
                      <a:pPr marL="285750" indent="-285750" algn="l">
                        <a:buFontTx/>
                        <a:buChar char="-"/>
                      </a:pPr>
                      <a:r>
                        <a:rPr lang="en-US" dirty="0"/>
                        <a:t>These insights help target efforts to boost yields and ensure more sustainable soybean production.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24840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C16E5-D89A-ED93-29D9-07ED8ECBB69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FAD9EC-E10D-5BAE-184F-3457CCB93FB3}"/>
              </a:ext>
            </a:extLst>
          </p:cNvPr>
          <p:cNvGraphicFramePr>
            <a:graphicFrameLocks noGrp="1"/>
          </p:cNvGraphicFramePr>
          <p:nvPr>
            <p:extLst>
              <p:ext uri="{D42A27DB-BD31-4B8C-83A1-F6EECF244321}">
                <p14:modId xmlns:p14="http://schemas.microsoft.com/office/powerpoint/2010/main" val="2960612969"/>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13. Oilseed Production in Major States</a:t>
                      </a:r>
                    </a:p>
                  </a:txBody>
                  <a:tcPr/>
                </a:tc>
                <a:tc>
                  <a:txBody>
                    <a:bodyPr/>
                    <a:lstStyle/>
                    <a:p>
                      <a:pPr marL="285750" indent="-285750" algn="l">
                        <a:buFontTx/>
                        <a:buChar char="-"/>
                      </a:pPr>
                      <a:r>
                        <a:rPr lang="en-US" dirty="0"/>
                        <a:t>This chart shows oilseed production in India’s major states.</a:t>
                      </a:r>
                    </a:p>
                    <a:p>
                      <a:pPr marL="285750" indent="-285750" algn="l">
                        <a:buFontTx/>
                        <a:buChar char="-"/>
                      </a:pPr>
                      <a:r>
                        <a:rPr lang="en-US" dirty="0"/>
                        <a:t>MP leads with about 153K tons, driven by groundnut and castor crops. </a:t>
                      </a:r>
                    </a:p>
                    <a:p>
                      <a:pPr marL="285750" indent="-285750" algn="l">
                        <a:buFontTx/>
                        <a:buChar char="-"/>
                      </a:pPr>
                      <a:r>
                        <a:rPr lang="en-US" dirty="0"/>
                        <a:t>Gujarat follows with 126K tons, mainly soybean and mustard. </a:t>
                      </a:r>
                    </a:p>
                    <a:p>
                      <a:pPr marL="285750" indent="-285750" algn="l">
                        <a:buFontTx/>
                        <a:buChar char="-"/>
                      </a:pPr>
                      <a:r>
                        <a:rPr lang="en-US" dirty="0"/>
                        <a:t>Rajasthan, Maharashtra, and Andhra Pradesh also contribute significant volumes. </a:t>
                      </a:r>
                    </a:p>
                    <a:p>
                      <a:pPr marL="285750" indent="-285750" algn="l">
                        <a:buFontTx/>
                        <a:buChar char="-"/>
                      </a:pPr>
                      <a:r>
                        <a:rPr lang="en-US" dirty="0"/>
                        <a:t>Together, these states account for over 75% of India’s oilseed output. </a:t>
                      </a:r>
                    </a:p>
                    <a:p>
                      <a:pPr marL="285750" indent="-285750" algn="l">
                        <a:buFontTx/>
                        <a:buChar char="-"/>
                      </a:pPr>
                      <a:r>
                        <a:rPr lang="en-US" dirty="0"/>
                        <a:t>This regional concentration is crucial for planning infrastructure and reducing edible oil imports.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74068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5E1E0-9961-68F1-A6D3-304C1A3275F8}"/>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ADB3DDD-2B45-E7BC-B1F0-78D1879BDC79}"/>
              </a:ext>
            </a:extLst>
          </p:cNvPr>
          <p:cNvGraphicFramePr>
            <a:graphicFrameLocks noGrp="1"/>
          </p:cNvGraphicFramePr>
          <p:nvPr>
            <p:extLst>
              <p:ext uri="{D42A27DB-BD31-4B8C-83A1-F6EECF244321}">
                <p14:modId xmlns:p14="http://schemas.microsoft.com/office/powerpoint/2010/main" val="3741795394"/>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14. Impact of Area Cultivated on Production (Rice, Wheat, Maize)</a:t>
                      </a:r>
                    </a:p>
                  </a:txBody>
                  <a:tcPr/>
                </a:tc>
                <a:tc>
                  <a:txBody>
                    <a:bodyPr/>
                    <a:lstStyle/>
                    <a:p>
                      <a:pPr marL="285750" indent="-285750" algn="l">
                        <a:buFontTx/>
                        <a:buChar char="-"/>
                      </a:pPr>
                      <a:r>
                        <a:rPr lang="en-US" dirty="0"/>
                        <a:t>This chart examines how the area under cultivation affects production for rice, wheat, and maize over the past few decades.</a:t>
                      </a:r>
                    </a:p>
                    <a:p>
                      <a:pPr marL="285750" indent="-285750" algn="l">
                        <a:buFontTx/>
                        <a:buChar char="-"/>
                      </a:pPr>
                      <a:r>
                        <a:rPr lang="en-US" dirty="0"/>
                        <a:t>Rice shows a steady increase in production with larger areas planted, but also benefits from yield gains in some years. </a:t>
                      </a:r>
                    </a:p>
                    <a:p>
                      <a:pPr marL="285750" indent="-285750" algn="l">
                        <a:buFontTx/>
                        <a:buChar char="-"/>
                      </a:pPr>
                      <a:r>
                        <a:rPr lang="en-US" dirty="0"/>
                        <a:t>Wheat has seen significant productivity improvements, especially since the Green Revolution, leading to higher production even without massive increases in area</a:t>
                      </a:r>
                    </a:p>
                    <a:p>
                      <a:pPr marL="285750" indent="-285750" algn="l">
                        <a:buFontTx/>
                        <a:buChar char="-"/>
                      </a:pPr>
                      <a:r>
                        <a:rPr lang="en-US" dirty="0"/>
                        <a:t>Maize production has grown mainly due to better yields, despite relatively stable cultivation areas.</a:t>
                      </a:r>
                    </a:p>
                    <a:p>
                      <a:pPr marL="285750" indent="-285750" algn="l">
                        <a:buFontTx/>
                        <a:buChar char="-"/>
                      </a:pPr>
                      <a:r>
                        <a:rPr lang="en-US" dirty="0"/>
                        <a:t>This insight underscores that while expanding land can help, future growth in production must come from higher productivity to ensure sustainable agriculture.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2215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C4495-8E20-0127-A525-A8CDA5D6F4F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FC7DD7-5F91-6BC4-1568-37DBDCFF1F68}"/>
              </a:ext>
            </a:extLst>
          </p:cNvPr>
          <p:cNvGraphicFramePr>
            <a:graphicFrameLocks noGrp="1"/>
          </p:cNvGraphicFramePr>
          <p:nvPr>
            <p:extLst>
              <p:ext uri="{D42A27DB-BD31-4B8C-83A1-F6EECF244321}">
                <p14:modId xmlns:p14="http://schemas.microsoft.com/office/powerpoint/2010/main" val="2745909539"/>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15. Rice vs. Wheat Yield Across States</a:t>
                      </a:r>
                    </a:p>
                  </a:txBody>
                  <a:tcPr/>
                </a:tc>
                <a:tc>
                  <a:txBody>
                    <a:bodyPr/>
                    <a:lstStyle/>
                    <a:p>
                      <a:pPr marL="285750" indent="-285750" algn="l">
                        <a:buFontTx/>
                        <a:buChar char="-"/>
                      </a:pPr>
                      <a:r>
                        <a:rPr lang="en-US" dirty="0"/>
                        <a:t>This chart compares rice and wheat yields across Indian states. </a:t>
                      </a:r>
                    </a:p>
                    <a:p>
                      <a:pPr marL="285750" indent="-285750" algn="l">
                        <a:buFontTx/>
                        <a:buChar char="-"/>
                      </a:pPr>
                      <a:r>
                        <a:rPr lang="en-US" dirty="0"/>
                        <a:t>UP and MP lead in wheat yield, exceeding 5M &amp; 2.9M kg per hectare respectively, due to intensive farming and irrigation.</a:t>
                      </a:r>
                    </a:p>
                    <a:p>
                      <a:pPr marL="285750" indent="-285750" algn="l">
                        <a:buFontTx/>
                        <a:buChar char="-"/>
                      </a:pPr>
                      <a:r>
                        <a:rPr lang="en-US" dirty="0"/>
                        <a:t>Also, UP records some of the highest rice yields at over 3.8M kg per hectare, driven by favorable rainfall and fertile soils. </a:t>
                      </a:r>
                    </a:p>
                    <a:p>
                      <a:pPr marL="285750" indent="-285750" algn="l">
                        <a:buFontTx/>
                        <a:buChar char="-"/>
                      </a:pPr>
                      <a:r>
                        <a:rPr lang="en-US" dirty="0"/>
                        <a:t>Some states like Punjab show moderate but balanced yields for both crops. </a:t>
                      </a:r>
                    </a:p>
                    <a:p>
                      <a:pPr marL="285750" indent="-285750" algn="l">
                        <a:buFontTx/>
                        <a:buChar char="-"/>
                      </a:pPr>
                      <a:r>
                        <a:rPr lang="en-US" dirty="0"/>
                        <a:t>This insight highlights regional strengths and points to where agricultural improvements can help boost productivity and support farmer incomes.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28386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AE9CA-BECC-801D-E296-8F273DA4086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C45EF8-2621-1790-9D69-E087A8E3B2B8}"/>
              </a:ext>
            </a:extLst>
          </p:cNvPr>
          <p:cNvGraphicFramePr>
            <a:graphicFrameLocks noGrp="1"/>
          </p:cNvGraphicFramePr>
          <p:nvPr>
            <p:extLst>
              <p:ext uri="{D42A27DB-BD31-4B8C-83A1-F6EECF244321}">
                <p14:modId xmlns:p14="http://schemas.microsoft.com/office/powerpoint/2010/main" val="2353413"/>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16. Year-wise Trend of Rice Production Across States (Top 3)</a:t>
                      </a:r>
                    </a:p>
                  </a:txBody>
                  <a:tcPr/>
                </a:tc>
                <a:tc>
                  <a:txBody>
                    <a:bodyPr/>
                    <a:lstStyle/>
                    <a:p>
                      <a:pPr marL="285750" indent="-285750" algn="l">
                        <a:buFontTx/>
                        <a:buChar char="-"/>
                      </a:pPr>
                      <a:r>
                        <a:rPr lang="en-US" dirty="0"/>
                        <a:t>This chart shows the yearly trend in rice production for the top 3 states — West Bengal, Uttar Pradesh, and Punjab. </a:t>
                      </a:r>
                    </a:p>
                    <a:p>
                      <a:pPr marL="285750" indent="-285750" algn="l">
                        <a:buFontTx/>
                        <a:buChar char="-"/>
                      </a:pPr>
                      <a:r>
                        <a:rPr lang="en-US" dirty="0"/>
                        <a:t>West Bengal consistently leads, with production growing from 4K tons in the 1980s to over 15K tons in recent years. </a:t>
                      </a:r>
                    </a:p>
                    <a:p>
                      <a:pPr marL="285750" indent="-285750" algn="l">
                        <a:buFontTx/>
                        <a:buChar char="-"/>
                      </a:pPr>
                      <a:r>
                        <a:rPr lang="en-US" dirty="0"/>
                        <a:t>Uttar Pradesh shows steady growth, while Punjab saw a rapid increase after the 1990s due to mechanized farming and irrigation. </a:t>
                      </a:r>
                    </a:p>
                    <a:p>
                      <a:pPr marL="285750" indent="-285750" algn="l">
                        <a:buFontTx/>
                        <a:buChar char="-"/>
                      </a:pPr>
                      <a:r>
                        <a:rPr lang="en-US" dirty="0"/>
                        <a:t>These trends highlight regional strengths and point to where further interventions or policy adjustments might be needed.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392821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C7A44-0246-D6FA-A5E9-D0C6614D7F4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8CF435-04C0-1CE0-30A3-487B3D39A84D}"/>
              </a:ext>
            </a:extLst>
          </p:cNvPr>
          <p:cNvGraphicFramePr>
            <a:graphicFrameLocks noGrp="1"/>
          </p:cNvGraphicFramePr>
          <p:nvPr>
            <p:extLst>
              <p:ext uri="{D42A27DB-BD31-4B8C-83A1-F6EECF244321}">
                <p14:modId xmlns:p14="http://schemas.microsoft.com/office/powerpoint/2010/main" val="547506586"/>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17. Top 5 Districts by Wheat Yield Increase Over the Last 5 Years</a:t>
                      </a:r>
                      <a:endParaRPr lang="en-US" b="0" dirty="0">
                        <a:effectLst/>
                      </a:endParaRPr>
                    </a:p>
                  </a:txBody>
                  <a:tcPr/>
                </a:tc>
                <a:tc>
                  <a:txBody>
                    <a:bodyPr/>
                    <a:lstStyle/>
                    <a:p>
                      <a:pPr marL="285750" indent="-285750" algn="l">
                        <a:buFontTx/>
                        <a:buChar char="-"/>
                      </a:pPr>
                      <a:r>
                        <a:rPr lang="en-US" dirty="0"/>
                        <a:t>This chart shows the top 5 districts with the highest increase in wheat yield between 2013 and 2017. </a:t>
                      </a:r>
                    </a:p>
                    <a:p>
                      <a:pPr marL="285750" indent="-285750" algn="l">
                        <a:buFontTx/>
                        <a:buChar char="-"/>
                      </a:pPr>
                      <a:r>
                        <a:rPr lang="en-US" dirty="0"/>
                        <a:t>District Chamba in HP leads with a remarkable gain of around 2015 kg per hectare, reflecting better seeds, efficient water use, and mechanized farming. </a:t>
                      </a:r>
                    </a:p>
                    <a:p>
                      <a:pPr marL="285750" indent="-285750" algn="l">
                        <a:buFontTx/>
                        <a:buChar char="-"/>
                      </a:pPr>
                      <a:r>
                        <a:rPr lang="en-US" dirty="0"/>
                        <a:t>Districts Vidisha and </a:t>
                      </a:r>
                      <a:r>
                        <a:rPr lang="en-US" dirty="0" err="1"/>
                        <a:t>Dewas</a:t>
                      </a:r>
                      <a:r>
                        <a:rPr lang="en-US" dirty="0"/>
                        <a:t> in MP also achieved significant gains of about 1800 kg per hectare respectively. </a:t>
                      </a:r>
                    </a:p>
                    <a:p>
                      <a:pPr marL="285750" indent="-285750" algn="l">
                        <a:buFontTx/>
                        <a:buChar char="-"/>
                      </a:pPr>
                      <a:r>
                        <a:rPr lang="en-US" dirty="0"/>
                        <a:t>These trends are important as they point to successful farming practices that can be replicated to boost wheat production and improve farmer livelihoods in other regions.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80739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84DC6-4DCA-8C9A-7AC5-F96F9C32CF6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F54C3E-C207-85E0-594C-D37F379C1E51}"/>
              </a:ext>
            </a:extLst>
          </p:cNvPr>
          <p:cNvGraphicFramePr>
            <a:graphicFrameLocks noGrp="1"/>
          </p:cNvGraphicFramePr>
          <p:nvPr>
            <p:extLst>
              <p:ext uri="{D42A27DB-BD31-4B8C-83A1-F6EECF244321}">
                <p14:modId xmlns:p14="http://schemas.microsoft.com/office/powerpoint/2010/main" val="4127171383"/>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18. States with the Highest Growth in Oilseed Production (5-Year Growth Rate)</a:t>
                      </a:r>
                      <a:endParaRPr lang="en-US" b="0" dirty="0">
                        <a:effectLst/>
                      </a:endParaRPr>
                    </a:p>
                  </a:txBody>
                  <a:tcPr/>
                </a:tc>
                <a:tc>
                  <a:txBody>
                    <a:bodyPr/>
                    <a:lstStyle/>
                    <a:p>
                      <a:pPr marL="285750" indent="-285750" algn="l">
                        <a:buFontTx/>
                        <a:buChar char="-"/>
                      </a:pPr>
                      <a:r>
                        <a:rPr lang="en-US" dirty="0"/>
                        <a:t>This chart highlights the states with the highest growth in oilseed production over the past 5 years. </a:t>
                      </a:r>
                    </a:p>
                    <a:p>
                      <a:pPr marL="285750" indent="-285750" algn="l">
                        <a:buFontTx/>
                        <a:buChar char="-"/>
                      </a:pPr>
                      <a:r>
                        <a:rPr lang="en-US" dirty="0"/>
                        <a:t>State AP and Haryana tops the list with a 45% &amp; 22% increase. </a:t>
                      </a:r>
                    </a:p>
                    <a:p>
                      <a:pPr marL="285750" indent="-285750" algn="l">
                        <a:buFontTx/>
                        <a:buChar char="-"/>
                      </a:pPr>
                      <a:r>
                        <a:rPr lang="en-US" dirty="0"/>
                        <a:t>These gains are driven by expanded cultivation, better inputs, and increased market demand. </a:t>
                      </a:r>
                    </a:p>
                    <a:p>
                      <a:pPr marL="285750" indent="-285750" algn="l">
                        <a:buFontTx/>
                        <a:buChar char="-"/>
                      </a:pPr>
                      <a:r>
                        <a:rPr lang="en-US" dirty="0"/>
                        <a:t>This trend shows India need to focus more other states as India’s goal is to focus on reducing edible oil imports while improving rural livelihoods.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340183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756813212"/>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1.</a:t>
                      </a:r>
                      <a:r>
                        <a:rPr lang="en-US" sz="1800" b="0" i="0" u="none" strike="noStrike" kern="1200" dirty="0">
                          <a:solidFill>
                            <a:schemeClr val="dk1"/>
                          </a:solidFill>
                          <a:effectLst/>
                          <a:latin typeface="+mn-lt"/>
                          <a:ea typeface="+mn-ea"/>
                          <a:cs typeface="+mn-cs"/>
                        </a:rPr>
                        <a:t> Top 7 RICE PRODUCTION State Data(</a:t>
                      </a:r>
                      <a:r>
                        <a:rPr lang="en-US" sz="1800" b="0" i="0" u="none" strike="noStrike" kern="1200" dirty="0" err="1">
                          <a:solidFill>
                            <a:schemeClr val="dk1"/>
                          </a:solidFill>
                          <a:effectLst/>
                          <a:latin typeface="+mn-lt"/>
                          <a:ea typeface="+mn-ea"/>
                          <a:cs typeface="+mn-cs"/>
                        </a:rPr>
                        <a:t>Bar_plot</a:t>
                      </a:r>
                      <a:r>
                        <a:rPr lang="en-US" sz="1800" b="0" i="0" u="none" strike="noStrike" kern="1200" dirty="0">
                          <a:solidFill>
                            <a:schemeClr val="dk1"/>
                          </a:solidFill>
                          <a:effectLst/>
                          <a:latin typeface="+mn-lt"/>
                          <a:ea typeface="+mn-ea"/>
                          <a:cs typeface="+mn-cs"/>
                        </a:rPr>
                        <a:t>)</a:t>
                      </a:r>
                    </a:p>
                  </a:txBody>
                  <a:tcPr/>
                </a:tc>
                <a:tc>
                  <a:txBody>
                    <a:bodyPr/>
                    <a:lstStyle/>
                    <a:p>
                      <a:pPr algn="l"/>
                      <a:r>
                        <a:rPr lang="en-SG" dirty="0"/>
                        <a:t>- </a:t>
                      </a:r>
                      <a:r>
                        <a:rPr lang="en-US" dirty="0"/>
                        <a:t>This bar plot displays the top 7 states in rice production. State WB ranks first with approximately 0.5 million tons, followed by State UP and State Punjab with about 0.45 and 0.34 million tons respectively.</a:t>
                      </a:r>
                    </a:p>
                    <a:p>
                      <a:pPr marL="0" indent="-285750" algn="l" defTabSz="914400" rtl="0" eaLnBrk="1" latinLnBrk="0" hangingPunct="1">
                        <a:buFontTx/>
                        <a:buChar char="-"/>
                      </a:pPr>
                      <a:r>
                        <a:rPr lang="en-US" sz="1800" kern="1200" dirty="0">
                          <a:solidFill>
                            <a:schemeClr val="dk1"/>
                          </a:solidFill>
                          <a:latin typeface="+mn-lt"/>
                          <a:ea typeface="+mn-ea"/>
                          <a:cs typeface="+mn-cs"/>
                        </a:rPr>
                        <a:t>We notice a significant drop between the first and fourth position(Bihar), highlighting how rice production is concentrated in a few key states.</a:t>
                      </a:r>
                      <a:endParaRPr lang="en-SG" sz="1800" kern="1200" dirty="0">
                        <a:solidFill>
                          <a:schemeClr val="dk1"/>
                        </a:solidFill>
                        <a:latin typeface="+mn-lt"/>
                        <a:ea typeface="+mn-ea"/>
                        <a:cs typeface="+mn-cs"/>
                      </a:endParaRPr>
                    </a:p>
                    <a:p>
                      <a:pPr marL="0" indent="-285750" algn="l" defTabSz="914400" rtl="0" eaLnBrk="1" latinLnBrk="0" hangingPunct="1">
                        <a:buFontTx/>
                        <a:buChar char="-"/>
                      </a:pPr>
                      <a:r>
                        <a:rPr lang="en-US" sz="1800" kern="1200" dirty="0">
                          <a:solidFill>
                            <a:schemeClr val="dk1"/>
                          </a:solidFill>
                          <a:latin typeface="+mn-lt"/>
                          <a:ea typeface="+mn-ea"/>
                          <a:cs typeface="+mn-cs"/>
                        </a:rPr>
                        <a:t>These insights help us identify focus areas for investment and potential regions for yield improvement.</a:t>
                      </a:r>
                    </a:p>
                    <a:p>
                      <a:pPr marL="0" indent="-285750" algn="l" defTabSz="914400" rtl="0" eaLnBrk="1" latinLnBrk="0" hangingPunct="1">
                        <a:buFontTx/>
                        <a:buChar char="-"/>
                      </a:pPr>
                      <a:r>
                        <a:rPr lang="en-US" sz="1800" kern="1200" dirty="0">
                          <a:solidFill>
                            <a:schemeClr val="dk1"/>
                          </a:solidFill>
                          <a:latin typeface="+mn-lt"/>
                          <a:ea typeface="+mn-ea"/>
                          <a:cs typeface="+mn-cs"/>
                        </a:rPr>
                        <a:t>Resources, law makers, subsidiary, tax benefits meet out demand (domestic &amp; global)</a:t>
                      </a: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352235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B9F07-DF82-9323-9DE0-0DCA220B62A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E2972E-2313-CE00-0386-AE277F7A1B12}"/>
              </a:ext>
            </a:extLst>
          </p:cNvPr>
          <p:cNvGraphicFramePr>
            <a:graphicFrameLocks noGrp="1"/>
          </p:cNvGraphicFramePr>
          <p:nvPr>
            <p:extLst>
              <p:ext uri="{D42A27DB-BD31-4B8C-83A1-F6EECF244321}">
                <p14:modId xmlns:p14="http://schemas.microsoft.com/office/powerpoint/2010/main" val="2311063946"/>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19. District-wise Correlation Between Area and Production for Major Crops (Rice, Wheat, and Maize)</a:t>
                      </a:r>
                      <a:endParaRPr lang="en-US" b="0" dirty="0">
                        <a:effectLst/>
                      </a:endParaRPr>
                    </a:p>
                  </a:txBody>
                  <a:tcPr/>
                </a:tc>
                <a:tc>
                  <a:txBody>
                    <a:bodyPr/>
                    <a:lstStyle/>
                    <a:p>
                      <a:pPr marL="285750" indent="-285750" algn="l">
                        <a:buFontTx/>
                        <a:buChar char="-"/>
                      </a:pPr>
                      <a:r>
                        <a:rPr lang="en-US" dirty="0"/>
                        <a:t>These scatter plots show the relationship between area cultivated and production for rice, wheat, and maize across districts. </a:t>
                      </a:r>
                    </a:p>
                    <a:p>
                      <a:pPr marL="285750" indent="-285750" algn="l">
                        <a:buFontTx/>
                        <a:buChar char="-"/>
                      </a:pPr>
                      <a:r>
                        <a:rPr lang="en-US" dirty="0"/>
                        <a:t>Wheat has a strong positive correlation, meaning districts that plant more wheat produce more. </a:t>
                      </a:r>
                    </a:p>
                    <a:p>
                      <a:pPr marL="285750" indent="-285750" algn="l">
                        <a:buFontTx/>
                        <a:buChar char="-"/>
                      </a:pPr>
                      <a:r>
                        <a:rPr lang="en-US" dirty="0"/>
                        <a:t>Rice shows a similar pattern but also reflects higher yields in some regions. </a:t>
                      </a:r>
                    </a:p>
                    <a:p>
                      <a:pPr marL="285750" indent="-285750" algn="l">
                        <a:buFontTx/>
                        <a:buChar char="-"/>
                      </a:pPr>
                      <a:r>
                        <a:rPr lang="en-US" dirty="0"/>
                        <a:t>For maize, the correlation is reasonably high, suggesting some districts achieve good output from smaller areas due to better practices or conditions. </a:t>
                      </a:r>
                    </a:p>
                    <a:p>
                      <a:pPr marL="285750" indent="-285750" algn="l">
                        <a:buFontTx/>
                        <a:buChar char="-"/>
                      </a:pPr>
                      <a:r>
                        <a:rPr lang="en-US" dirty="0"/>
                        <a:t>This insight is critical because it tells us where increasing land area drives production, and where focusing on yield improvements could be more effective for boosting output.</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323515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09AB-2455-FEAD-9F56-5D520870881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1B2BAF-66EA-B701-4C89-632B8321F43B}"/>
              </a:ext>
            </a:extLst>
          </p:cNvPr>
          <p:cNvGraphicFramePr>
            <a:graphicFrameLocks noGrp="1"/>
          </p:cNvGraphicFramePr>
          <p:nvPr>
            <p:extLst>
              <p:ext uri="{D42A27DB-BD31-4B8C-83A1-F6EECF244321}">
                <p14:modId xmlns:p14="http://schemas.microsoft.com/office/powerpoint/2010/main" val="3676719788"/>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20. Yearly Production Growth of Cotton in Top 5 Cotton Producing States</a:t>
                      </a:r>
                      <a:endParaRPr lang="en-US" b="0" dirty="0">
                        <a:effectLst/>
                      </a:endParaRPr>
                    </a:p>
                  </a:txBody>
                  <a:tcPr/>
                </a:tc>
                <a:tc>
                  <a:txBody>
                    <a:bodyPr/>
                    <a:lstStyle/>
                    <a:p>
                      <a:pPr marL="285750" indent="-285750" algn="l">
                        <a:buFontTx/>
                        <a:buChar char="-"/>
                      </a:pPr>
                      <a:r>
                        <a:rPr lang="en-US" dirty="0"/>
                        <a:t>This chart shows the yearly production growth of cotton in India’s top 5 states. </a:t>
                      </a:r>
                    </a:p>
                    <a:p>
                      <a:pPr marL="285750" indent="-285750" algn="l">
                        <a:buFontTx/>
                        <a:buChar char="-"/>
                      </a:pPr>
                      <a:r>
                        <a:rPr lang="en-US" dirty="0"/>
                        <a:t>Gujarat remains the leader, producing around 1820 tons annually, with fairly stable output. </a:t>
                      </a:r>
                    </a:p>
                    <a:p>
                      <a:pPr marL="285750" indent="-285750" algn="l">
                        <a:buFontTx/>
                        <a:buChar char="-"/>
                      </a:pPr>
                      <a:r>
                        <a:rPr lang="en-US" dirty="0"/>
                        <a:t>Maharashtra shows more variability due to weather-related challenges. </a:t>
                      </a:r>
                    </a:p>
                    <a:p>
                      <a:pPr marL="285750" indent="-285750" algn="l">
                        <a:buFontTx/>
                        <a:buChar char="-"/>
                      </a:pPr>
                      <a:r>
                        <a:rPr lang="en-US" dirty="0"/>
                        <a:t>Telangana and Punjab have grown steadily, driven by better irrigation and improved seeds. Haryana’s production is relatively low but has gradually increased in recent years. </a:t>
                      </a:r>
                    </a:p>
                    <a:p>
                      <a:pPr marL="285750" indent="-285750" algn="l">
                        <a:buFontTx/>
                        <a:buChar char="-"/>
                      </a:pPr>
                      <a:r>
                        <a:rPr lang="en-US" dirty="0"/>
                        <a:t>These trends are important for planning cotton procurement, managing price volatility, and ensuring stable incomes for farmers.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35003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74254-42CC-FE10-7BA3-43AA1198E2C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7FB840-95C2-0E42-3323-40BB6D33EB80}"/>
              </a:ext>
            </a:extLst>
          </p:cNvPr>
          <p:cNvGraphicFramePr>
            <a:graphicFrameLocks noGrp="1"/>
          </p:cNvGraphicFramePr>
          <p:nvPr>
            <p:extLst>
              <p:ext uri="{D42A27DB-BD31-4B8C-83A1-F6EECF244321}">
                <p14:modId xmlns:p14="http://schemas.microsoft.com/office/powerpoint/2010/main" val="422882072"/>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21. Districts with the Highest Groundnut Production in 2017</a:t>
                      </a:r>
                      <a:endParaRPr lang="en-US" b="0" dirty="0">
                        <a:effectLst/>
                      </a:endParaRPr>
                    </a:p>
                  </a:txBody>
                  <a:tcPr/>
                </a:tc>
                <a:tc>
                  <a:txBody>
                    <a:bodyPr/>
                    <a:lstStyle/>
                    <a:p>
                      <a:pPr marL="285750" indent="-285750" algn="l">
                        <a:buFontTx/>
                        <a:buChar char="-"/>
                      </a:pPr>
                      <a:r>
                        <a:rPr lang="en-US" dirty="0"/>
                        <a:t>This chart shows the districts with the highest groundnut production in 2017. </a:t>
                      </a:r>
                    </a:p>
                    <a:p>
                      <a:pPr marL="285750" indent="-285750" algn="l">
                        <a:buFontTx/>
                        <a:buChar char="-"/>
                      </a:pPr>
                      <a:r>
                        <a:rPr lang="en-US" dirty="0"/>
                        <a:t>District Jamnagar leads with around 19%, followed by Districts Junagadh and Rajkot with 18% and 17% respectively. </a:t>
                      </a:r>
                    </a:p>
                    <a:p>
                      <a:pPr marL="285750" indent="-285750" algn="l">
                        <a:buFontTx/>
                        <a:buChar char="-"/>
                      </a:pPr>
                      <a:r>
                        <a:rPr lang="en-US" dirty="0"/>
                        <a:t>This chart shows highlighting these regions as key groundnut growing areas. </a:t>
                      </a:r>
                    </a:p>
                    <a:p>
                      <a:pPr marL="285750" indent="-285750" algn="l">
                        <a:buFontTx/>
                        <a:buChar char="-"/>
                      </a:pPr>
                      <a:r>
                        <a:rPr lang="en-US" dirty="0"/>
                        <a:t>This insight is valuable for directing resources and policy to strengthen groundnut farming.</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86263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7E7CA-5D10-E1A5-F379-AB186B86749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CBB208-530D-7F25-8D5F-7E0BFC8DBD9A}"/>
              </a:ext>
            </a:extLst>
          </p:cNvPr>
          <p:cNvGraphicFramePr>
            <a:graphicFrameLocks noGrp="1"/>
          </p:cNvGraphicFramePr>
          <p:nvPr>
            <p:extLst>
              <p:ext uri="{D42A27DB-BD31-4B8C-83A1-F6EECF244321}">
                <p14:modId xmlns:p14="http://schemas.microsoft.com/office/powerpoint/2010/main" val="1738141891"/>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22. Annual Average Maize Yield Across All States</a:t>
                      </a:r>
                      <a:endParaRPr lang="en-US" b="0" dirty="0">
                        <a:effectLst/>
                      </a:endParaRPr>
                    </a:p>
                  </a:txBody>
                  <a:tcPr/>
                </a:tc>
                <a:tc>
                  <a:txBody>
                    <a:bodyPr/>
                    <a:lstStyle/>
                    <a:p>
                      <a:pPr marL="285750" indent="-285750" algn="l">
                        <a:buFontTx/>
                        <a:buChar char="-"/>
                      </a:pPr>
                      <a:r>
                        <a:rPr lang="en-US" dirty="0"/>
                        <a:t>This chart shows the annual average maize yield across all states. </a:t>
                      </a:r>
                    </a:p>
                    <a:p>
                      <a:pPr marL="285750" indent="-285750" algn="l">
                        <a:buFontTx/>
                        <a:buChar char="-"/>
                      </a:pPr>
                      <a:r>
                        <a:rPr lang="en-US" dirty="0"/>
                        <a:t>States lead with yields above 3000 kg per hectare, reflecting favorable growing conditions and farming practices. </a:t>
                      </a:r>
                    </a:p>
                    <a:p>
                      <a:pPr marL="285750" indent="-285750" algn="l">
                        <a:buFontTx/>
                        <a:buChar char="-"/>
                      </a:pPr>
                      <a:r>
                        <a:rPr lang="en-US" dirty="0"/>
                        <a:t>Trend shows that there are potential areas for further improvement. </a:t>
                      </a:r>
                    </a:p>
                    <a:p>
                      <a:pPr marL="285750" indent="-285750" algn="l">
                        <a:buFontTx/>
                        <a:buChar char="-"/>
                      </a:pPr>
                      <a:r>
                        <a:rPr lang="en-US" dirty="0"/>
                        <a:t>This information is critical for targeting interventions that can boost maize productivity and support food security.</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3218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76FCA-D288-AD13-7230-97943A59898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3ACF5C-F27D-7CCD-D4DC-3B0581957DDF}"/>
              </a:ext>
            </a:extLst>
          </p:cNvPr>
          <p:cNvGraphicFramePr>
            <a:graphicFrameLocks noGrp="1"/>
          </p:cNvGraphicFramePr>
          <p:nvPr>
            <p:extLst>
              <p:ext uri="{D42A27DB-BD31-4B8C-83A1-F6EECF244321}">
                <p14:modId xmlns:p14="http://schemas.microsoft.com/office/powerpoint/2010/main" val="1826427348"/>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23. Total Area Cultivated for Oilseeds in Each State</a:t>
                      </a:r>
                      <a:endParaRPr lang="en-US" b="0" dirty="0">
                        <a:effectLst/>
                      </a:endParaRPr>
                    </a:p>
                    <a:p>
                      <a:endParaRPr lang="en-US" b="0" dirty="0">
                        <a:effectLst/>
                      </a:endParaRPr>
                    </a:p>
                  </a:txBody>
                  <a:tcPr/>
                </a:tc>
                <a:tc>
                  <a:txBody>
                    <a:bodyPr/>
                    <a:lstStyle/>
                    <a:p>
                      <a:pPr marL="285750" indent="-285750" algn="l">
                        <a:buFontTx/>
                        <a:buChar char="-"/>
                      </a:pPr>
                      <a:r>
                        <a:rPr lang="en-US" dirty="0"/>
                        <a:t>This bubble map illustrates the total area under oilseed cultivation across states. </a:t>
                      </a:r>
                    </a:p>
                    <a:p>
                      <a:pPr marL="285750" indent="-285750" algn="l">
                        <a:buFontTx/>
                        <a:buChar char="-"/>
                      </a:pPr>
                      <a:r>
                        <a:rPr lang="en-US" dirty="0"/>
                        <a:t>Gujarat, Madhya Pradesh, and Rajasthan have the largest cultivation areas, shown by the biggest bubbles. </a:t>
                      </a:r>
                    </a:p>
                    <a:p>
                      <a:pPr marL="285750" indent="-285750" algn="l">
                        <a:buFontTx/>
                        <a:buChar char="-"/>
                      </a:pPr>
                      <a:r>
                        <a:rPr lang="en-US" dirty="0"/>
                        <a:t>This pattern highlights the concentration of oilseed farming in western and central India. </a:t>
                      </a:r>
                    </a:p>
                    <a:p>
                      <a:pPr marL="285750" indent="-285750" algn="l">
                        <a:buFontTx/>
                        <a:buChar char="-"/>
                      </a:pPr>
                      <a:r>
                        <a:rPr lang="en-US" dirty="0"/>
                        <a:t>These insights can guide targeted support and investment to boost oilseed production and improve farmer incomes.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77181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E511-4BCA-ADD8-C566-EAD3D2F94FF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B19E0F-E868-BC7D-A75D-3B40220BDE99}"/>
              </a:ext>
            </a:extLst>
          </p:cNvPr>
          <p:cNvGraphicFramePr>
            <a:graphicFrameLocks noGrp="1"/>
          </p:cNvGraphicFramePr>
          <p:nvPr>
            <p:extLst>
              <p:ext uri="{D42A27DB-BD31-4B8C-83A1-F6EECF244321}">
                <p14:modId xmlns:p14="http://schemas.microsoft.com/office/powerpoint/2010/main" val="3025826359"/>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24. Districts with the Highest Rice Yield</a:t>
                      </a:r>
                      <a:endParaRPr lang="en-US" b="0" dirty="0">
                        <a:effectLst/>
                      </a:endParaRPr>
                    </a:p>
                    <a:p>
                      <a:endParaRPr lang="en-US" b="0" dirty="0">
                        <a:effectLst/>
                      </a:endParaRPr>
                    </a:p>
                  </a:txBody>
                  <a:tcPr/>
                </a:tc>
                <a:tc>
                  <a:txBody>
                    <a:bodyPr/>
                    <a:lstStyle/>
                    <a:p>
                      <a:pPr marL="285750" indent="-285750" algn="l">
                        <a:buFontTx/>
                        <a:buChar char="-"/>
                      </a:pPr>
                      <a:r>
                        <a:rPr lang="en-US" dirty="0"/>
                        <a:t>This chart shows the districts with the highest rice yield, led by District </a:t>
                      </a:r>
                      <a:r>
                        <a:rPr lang="en-US" dirty="0" err="1"/>
                        <a:t>Thirunelveli</a:t>
                      </a:r>
                      <a:r>
                        <a:rPr lang="en-US" dirty="0"/>
                        <a:t> with around 5000 kg per hectare. </a:t>
                      </a:r>
                    </a:p>
                    <a:p>
                      <a:pPr marL="285750" indent="-285750" algn="l">
                        <a:buFontTx/>
                        <a:buChar char="-"/>
                      </a:pPr>
                      <a:r>
                        <a:rPr lang="en-US" dirty="0"/>
                        <a:t>Districts Sangrur and Salem follow closely, demonstrating superior productivity due to factors like quality seeds, irrigation, and efficient farming methods. </a:t>
                      </a:r>
                    </a:p>
                    <a:p>
                      <a:pPr marL="285750" indent="-285750" algn="l">
                        <a:buFontTx/>
                        <a:buChar char="-"/>
                      </a:pPr>
                      <a:r>
                        <a:rPr lang="en-US" dirty="0"/>
                        <a:t>These insights help focus efforts on spreading successful practices to boost rice production nationally.</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80524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FA44C-6A0C-A9FE-66EB-0AF759D4A0B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34DDB1-2E0B-861B-C4D1-BF3E1BA127EB}"/>
              </a:ext>
            </a:extLst>
          </p:cNvPr>
          <p:cNvGraphicFramePr>
            <a:graphicFrameLocks noGrp="1"/>
          </p:cNvGraphicFramePr>
          <p:nvPr>
            <p:extLst>
              <p:ext uri="{D42A27DB-BD31-4B8C-83A1-F6EECF244321}">
                <p14:modId xmlns:p14="http://schemas.microsoft.com/office/powerpoint/2010/main" val="3543494763"/>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rtl="0"/>
                      <a:r>
                        <a:rPr lang="en-US" sz="1800" b="0" i="0" u="none" strike="noStrike" kern="1200" dirty="0">
                          <a:solidFill>
                            <a:schemeClr val="dk1"/>
                          </a:solidFill>
                          <a:effectLst/>
                          <a:latin typeface="+mn-lt"/>
                          <a:ea typeface="+mn-ea"/>
                          <a:cs typeface="+mn-cs"/>
                        </a:rPr>
                        <a:t>25. Compare the Production of Wheat and Rice for the Top 5 States Over 10 Years</a:t>
                      </a:r>
                      <a:endParaRPr lang="en-US" b="0" dirty="0">
                        <a:effectLst/>
                      </a:endParaRPr>
                    </a:p>
                    <a:p>
                      <a:endParaRPr lang="en-US" b="0" dirty="0">
                        <a:effectLst/>
                      </a:endParaRPr>
                    </a:p>
                  </a:txBody>
                  <a:tcPr/>
                </a:tc>
                <a:tc>
                  <a:txBody>
                    <a:bodyPr/>
                    <a:lstStyle/>
                    <a:p>
                      <a:pPr marL="285750" indent="-285750" algn="l">
                        <a:buFontTx/>
                        <a:buChar char="-"/>
                      </a:pPr>
                      <a:r>
                        <a:rPr lang="en-US" dirty="0"/>
                        <a:t>This chart compares wheat and rice production in the top 5 states over the last decade. </a:t>
                      </a:r>
                    </a:p>
                    <a:p>
                      <a:pPr marL="285750" indent="-285750" algn="l">
                        <a:buFontTx/>
                        <a:buChar char="-"/>
                      </a:pPr>
                      <a:r>
                        <a:rPr lang="en-US" dirty="0"/>
                        <a:t>Punjab and Haryana lead wheat production, while West Bengal and Uttar Pradesh dominate rice cultivation. </a:t>
                      </a:r>
                    </a:p>
                    <a:p>
                      <a:pPr marL="285750" indent="-285750" algn="l">
                        <a:buFontTx/>
                        <a:buChar char="-"/>
                      </a:pPr>
                      <a:r>
                        <a:rPr lang="en-US" dirty="0"/>
                        <a:t>Madhya Pradesh shows steady growth in both crops. </a:t>
                      </a:r>
                    </a:p>
                    <a:p>
                      <a:pPr marL="285750" indent="-285750" algn="l">
                        <a:buFontTx/>
                        <a:buChar char="-"/>
                      </a:pPr>
                      <a:r>
                        <a:rPr lang="en-US" dirty="0"/>
                        <a:t>These trends help us understand regional crop strengths and inform targeted policy to support balanced food grain production.</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94238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A2DA9-4A38-A715-FE4B-160DE726969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2952F1D-72AA-0117-83F8-C289B2B4F329}"/>
              </a:ext>
            </a:extLst>
          </p:cNvPr>
          <p:cNvGraphicFramePr>
            <a:graphicFrameLocks noGrp="1"/>
          </p:cNvGraphicFramePr>
          <p:nvPr>
            <p:extLst>
              <p:ext uri="{D42A27DB-BD31-4B8C-83A1-F6EECF244321}">
                <p14:modId xmlns:p14="http://schemas.microsoft.com/office/powerpoint/2010/main" val="3921985547"/>
              </p:ext>
            </p:extLst>
          </p:nvPr>
        </p:nvGraphicFramePr>
        <p:xfrm>
          <a:off x="914399" y="524107"/>
          <a:ext cx="13498427" cy="5843239"/>
        </p:xfrm>
        <a:graphic>
          <a:graphicData uri="http://schemas.openxmlformats.org/drawingml/2006/table">
            <a:tbl>
              <a:tblPr firstRow="1" bandRow="1">
                <a:tableStyleId>{5C22544A-7EE6-4342-B048-85BDC9FD1C3A}</a:tableStyleId>
              </a:tblPr>
              <a:tblGrid>
                <a:gridCol w="8201597">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a:t>
                      </a:r>
                      <a:r>
                        <a:rPr lang="en-US" sz="1800" b="0" i="0" u="none" strike="noStrike" kern="1200" dirty="0">
                          <a:solidFill>
                            <a:schemeClr val="dk1"/>
                          </a:solidFill>
                          <a:effectLst/>
                          <a:latin typeface="+mn-lt"/>
                          <a:ea typeface="+mn-ea"/>
                          <a:cs typeface="+mn-cs"/>
                        </a:rPr>
                        <a:t> Top 5 Wheat Producing States Data(</a:t>
                      </a:r>
                      <a:r>
                        <a:rPr lang="en-US" sz="1800" b="0" i="0" u="none" strike="noStrike" kern="1200" dirty="0" err="1">
                          <a:solidFill>
                            <a:schemeClr val="dk1"/>
                          </a:solidFill>
                          <a:effectLst/>
                          <a:latin typeface="+mn-lt"/>
                          <a:ea typeface="+mn-ea"/>
                          <a:cs typeface="+mn-cs"/>
                        </a:rPr>
                        <a:t>Bar_chart</a:t>
                      </a:r>
                      <a:r>
                        <a:rPr lang="en-US" sz="1800" b="0" i="0" u="none" strike="noStrike" kern="1200" dirty="0">
                          <a:solidFill>
                            <a:schemeClr val="dk1"/>
                          </a:solidFill>
                          <a:effectLst/>
                          <a:latin typeface="+mn-lt"/>
                          <a:ea typeface="+mn-ea"/>
                          <a:cs typeface="+mn-cs"/>
                        </a:rPr>
                        <a:t>)and its percentage(%)(</a:t>
                      </a:r>
                      <a:r>
                        <a:rPr lang="en-US" sz="1800" b="0" i="0" u="none" strike="noStrike" kern="1200" dirty="0" err="1">
                          <a:solidFill>
                            <a:schemeClr val="dk1"/>
                          </a:solidFill>
                          <a:effectLst/>
                          <a:latin typeface="+mn-lt"/>
                          <a:ea typeface="+mn-ea"/>
                          <a:cs typeface="+mn-cs"/>
                        </a:rPr>
                        <a:t>Pie_chart</a:t>
                      </a:r>
                      <a:r>
                        <a:rPr lang="en-US" sz="1800" b="0" i="0" u="none" strike="noStrike" kern="1200" dirty="0">
                          <a:solidFill>
                            <a:schemeClr val="dk1"/>
                          </a:solidFill>
                          <a:effectLst/>
                          <a:latin typeface="+mn-lt"/>
                          <a:ea typeface="+mn-ea"/>
                          <a:cs typeface="+mn-cs"/>
                        </a:rPr>
                        <a:t>)</a:t>
                      </a:r>
                    </a:p>
                  </a:txBody>
                  <a:tcPr/>
                </a:tc>
                <a:tc>
                  <a:txBody>
                    <a:bodyPr/>
                    <a:lstStyle/>
                    <a:p>
                      <a:pPr marL="285750" indent="-285750" algn="l">
                        <a:buFontTx/>
                        <a:buChar char="-"/>
                      </a:pPr>
                      <a:r>
                        <a:rPr lang="en-US" dirty="0"/>
                        <a:t>The bar chart displays the top 5 wheat-producing states. State UP leads with 0.97 million tons, while State Punjab follows with 0.59 million tons. </a:t>
                      </a:r>
                    </a:p>
                    <a:p>
                      <a:pPr marL="285750" indent="-285750" algn="l">
                        <a:buFontTx/>
                        <a:buChar char="-"/>
                      </a:pPr>
                      <a:r>
                        <a:rPr lang="en-US" dirty="0"/>
                        <a:t>The pie chart shows that State UP alone accounts for 30% of the total wheat output among these top states, underscoring its critical role. </a:t>
                      </a:r>
                    </a:p>
                    <a:p>
                      <a:pPr marL="285750" indent="-285750" algn="l">
                        <a:buFontTx/>
                        <a:buChar char="-"/>
                      </a:pPr>
                      <a:r>
                        <a:rPr lang="en-US" dirty="0"/>
                        <a:t>Together, the top two states produce over half of the wheat, suggesting significant regional concentration. </a:t>
                      </a:r>
                    </a:p>
                    <a:p>
                      <a:pPr marL="285750" indent="-285750" algn="l">
                        <a:buFontTx/>
                        <a:buChar char="-"/>
                      </a:pPr>
                      <a:r>
                        <a:rPr lang="en-US" dirty="0"/>
                        <a:t>This is vital for planning storage, logistics, and market strategies.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04664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35191-E036-FAF7-27D6-67B1A3EBA3BB}"/>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DF690E-CA9A-E9CC-CB2B-65DF2DD59982}"/>
              </a:ext>
            </a:extLst>
          </p:cNvPr>
          <p:cNvGraphicFramePr>
            <a:graphicFrameLocks noGrp="1"/>
          </p:cNvGraphicFramePr>
          <p:nvPr>
            <p:extLst>
              <p:ext uri="{D42A27DB-BD31-4B8C-83A1-F6EECF244321}">
                <p14:modId xmlns:p14="http://schemas.microsoft.com/office/powerpoint/2010/main" val="1975567872"/>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3. Oil seed production by top 5 states</a:t>
                      </a:r>
                    </a:p>
                  </a:txBody>
                  <a:tcPr/>
                </a:tc>
                <a:tc>
                  <a:txBody>
                    <a:bodyPr/>
                    <a:lstStyle/>
                    <a:p>
                      <a:pPr marL="285750" indent="-285750" algn="l">
                        <a:buFontTx/>
                        <a:buChar char="-"/>
                      </a:pPr>
                      <a:r>
                        <a:rPr lang="en-US" dirty="0"/>
                        <a:t>This chart shows the top 5 oilseed-producing states. </a:t>
                      </a:r>
                    </a:p>
                    <a:p>
                      <a:pPr marL="285750" indent="-285750" algn="l">
                        <a:buFontTx/>
                        <a:buChar char="-"/>
                      </a:pPr>
                      <a:r>
                        <a:rPr lang="en-US" dirty="0"/>
                        <a:t>State MP contributes nearly 27% of the total production among these states. </a:t>
                      </a:r>
                    </a:p>
                    <a:p>
                      <a:pPr marL="285750" indent="-285750" algn="l">
                        <a:buFontTx/>
                        <a:buChar char="-"/>
                      </a:pPr>
                      <a:r>
                        <a:rPr lang="en-US" dirty="0"/>
                        <a:t>State Gujarat follows with 22%. Together, the top two states account for more than half of the production, highlighting significant regional concentration. </a:t>
                      </a:r>
                    </a:p>
                    <a:p>
                      <a:pPr marL="285750" indent="-285750" algn="l">
                        <a:buFontTx/>
                        <a:buChar char="-"/>
                      </a:pPr>
                      <a:r>
                        <a:rPr lang="en-US" dirty="0"/>
                        <a:t>This insight is vital for planning processing capacity and ensuring stable oilseed supply in the market.</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67032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D4EC8-7ACE-7AA1-80B2-1B987F701785}"/>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814367F-2FD6-AC82-9357-8FA313FD2359}"/>
              </a:ext>
            </a:extLst>
          </p:cNvPr>
          <p:cNvGraphicFramePr>
            <a:graphicFrameLocks noGrp="1"/>
          </p:cNvGraphicFramePr>
          <p:nvPr>
            <p:extLst>
              <p:ext uri="{D42A27DB-BD31-4B8C-83A1-F6EECF244321}">
                <p14:modId xmlns:p14="http://schemas.microsoft.com/office/powerpoint/2010/main" val="1564826701"/>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4. Top 7 SUNFLOWER PRODUCTION  State</a:t>
                      </a:r>
                    </a:p>
                  </a:txBody>
                  <a:tcPr/>
                </a:tc>
                <a:tc>
                  <a:txBody>
                    <a:bodyPr/>
                    <a:lstStyle/>
                    <a:p>
                      <a:pPr marL="285750" indent="-285750" algn="l">
                        <a:buFontTx/>
                        <a:buChar char="-"/>
                      </a:pPr>
                      <a:r>
                        <a:rPr lang="en-US" dirty="0"/>
                        <a:t>The bar chart displays the top 7 sunflower-producing states. State Karnataka leads the chart with 10K tons, contributing significantly more than others. </a:t>
                      </a:r>
                    </a:p>
                    <a:p>
                      <a:pPr marL="285750" indent="-285750" algn="l">
                        <a:buFontTx/>
                        <a:buChar char="-"/>
                      </a:pPr>
                      <a:r>
                        <a:rPr lang="en-US" dirty="0"/>
                        <a:t>States Maharashtra and AP follow with 5.6K and 4.5K tons respectively. The top three states alone contribute nearly 70% of the production among these leading states, showing how sunflower cultivation is concentrated in specific regions. </a:t>
                      </a:r>
                    </a:p>
                    <a:p>
                      <a:pPr marL="285750" indent="-285750" algn="l">
                        <a:buFontTx/>
                        <a:buChar char="-"/>
                      </a:pPr>
                      <a:r>
                        <a:rPr lang="en-US" dirty="0"/>
                        <a:t>This insight is essential for planning oil extraction units and ensuring stable supply chains for the edible oil industry</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416632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BB2BC-340A-184F-FCC5-35A50D02276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6F5C63-FBC9-6622-D7DA-94B96EF71BD3}"/>
              </a:ext>
            </a:extLst>
          </p:cNvPr>
          <p:cNvGraphicFramePr>
            <a:graphicFrameLocks noGrp="1"/>
          </p:cNvGraphicFramePr>
          <p:nvPr>
            <p:extLst>
              <p:ext uri="{D42A27DB-BD31-4B8C-83A1-F6EECF244321}">
                <p14:modId xmlns:p14="http://schemas.microsoft.com/office/powerpoint/2010/main" val="4228690447"/>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5. India's SUGARCANE PRODUCTION From Last 50 Years(</a:t>
                      </a:r>
                      <a:r>
                        <a:rPr lang="en-US" sz="1800" b="0" i="0" u="none" strike="noStrike" kern="1200" dirty="0" err="1">
                          <a:solidFill>
                            <a:schemeClr val="dk1"/>
                          </a:solidFill>
                          <a:effectLst/>
                          <a:latin typeface="+mn-lt"/>
                          <a:ea typeface="+mn-ea"/>
                          <a:cs typeface="+mn-cs"/>
                        </a:rPr>
                        <a:t>Line_plot</a:t>
                      </a:r>
                      <a:r>
                        <a:rPr lang="en-US" sz="1800" b="0" i="0" u="none" strike="noStrike" kern="1200" dirty="0">
                          <a:solidFill>
                            <a:schemeClr val="dk1"/>
                          </a:solidFill>
                          <a:effectLst/>
                          <a:latin typeface="+mn-lt"/>
                          <a:ea typeface="+mn-ea"/>
                          <a:cs typeface="+mn-cs"/>
                        </a:rPr>
                        <a:t>)</a:t>
                      </a:r>
                    </a:p>
                  </a:txBody>
                  <a:tcPr/>
                </a:tc>
                <a:tc>
                  <a:txBody>
                    <a:bodyPr/>
                    <a:lstStyle/>
                    <a:p>
                      <a:pPr marL="285750" indent="-285750" algn="l">
                        <a:buFontTx/>
                        <a:buChar char="-"/>
                      </a:pPr>
                      <a:r>
                        <a:rPr lang="en-US" dirty="0"/>
                        <a:t>This line plot shows India’s sugarcane production over the last 50 years. Production increased steadily from about 15K tons in 1975 to over 37K tons in recent years. </a:t>
                      </a:r>
                    </a:p>
                    <a:p>
                      <a:pPr marL="285750" indent="-285750" algn="l">
                        <a:buFontTx/>
                        <a:buChar char="-"/>
                      </a:pPr>
                      <a:r>
                        <a:rPr lang="en-US" dirty="0"/>
                        <a:t>We see some fluctuations due to factors like droughts or policy shifts, but overall, the trend has been upward, driven by increasing demand for sugar and ethanol. </a:t>
                      </a:r>
                    </a:p>
                    <a:p>
                      <a:pPr marL="285750" indent="-285750" algn="l">
                        <a:buFontTx/>
                        <a:buChar char="-"/>
                      </a:pPr>
                      <a:r>
                        <a:rPr lang="en-US" dirty="0"/>
                        <a:t>This sustained growth is crucial for farmers’ livelihoods and India’s renewable energy goals.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191717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45BC8-EA67-33A8-4772-AD798EE1F51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C0647D6-84A7-3F81-545F-DA1FDC412A6E}"/>
              </a:ext>
            </a:extLst>
          </p:cNvPr>
          <p:cNvGraphicFramePr>
            <a:graphicFrameLocks noGrp="1"/>
          </p:cNvGraphicFramePr>
          <p:nvPr>
            <p:extLst>
              <p:ext uri="{D42A27DB-BD31-4B8C-83A1-F6EECF244321}">
                <p14:modId xmlns:p14="http://schemas.microsoft.com/office/powerpoint/2010/main" val="2693434332"/>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6. Rice Production Vs Wheat Production (Last 50y)</a:t>
                      </a:r>
                    </a:p>
                  </a:txBody>
                  <a:tcPr/>
                </a:tc>
                <a:tc>
                  <a:txBody>
                    <a:bodyPr/>
                    <a:lstStyle/>
                    <a:p>
                      <a:pPr marL="285750" indent="-285750" algn="l">
                        <a:buFontTx/>
                        <a:buChar char="-"/>
                      </a:pPr>
                      <a:r>
                        <a:rPr lang="en-US" dirty="0"/>
                        <a:t>This line chart shows India’s rice and wheat production over the last 50 years. </a:t>
                      </a:r>
                    </a:p>
                    <a:p>
                      <a:pPr marL="285750" indent="-285750" algn="l">
                        <a:buFontTx/>
                        <a:buChar char="-"/>
                      </a:pPr>
                      <a:r>
                        <a:rPr lang="en-US" dirty="0"/>
                        <a:t>Rice production has remained higher than wheat, growing from around 46K tons in 1975 to over 114K tons by 2025. </a:t>
                      </a:r>
                    </a:p>
                    <a:p>
                      <a:pPr marL="285750" indent="-285750" algn="l">
                        <a:buFontTx/>
                        <a:buChar char="-"/>
                      </a:pPr>
                      <a:r>
                        <a:rPr lang="en-US" dirty="0"/>
                        <a:t>Wheat production grew sharply during the Green Revolution and has increased from about 27K tons in the 1970s to nearly 110K tons today. </a:t>
                      </a:r>
                    </a:p>
                    <a:p>
                      <a:pPr marL="285750" indent="-285750" algn="l">
                        <a:buFontTx/>
                        <a:buChar char="-"/>
                      </a:pPr>
                      <a:r>
                        <a:rPr lang="en-US" dirty="0"/>
                        <a:t>Both crops have shown upward trends, ensuring food security and supporting India’s economy. However, we do see fluctuations in certain years due to climatic challenges or policy changes.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84037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33654-9111-9A90-AC5A-503D802FDD0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1EAFCF5-6870-0004-DC8F-59A4C9E42F7F}"/>
              </a:ext>
            </a:extLst>
          </p:cNvPr>
          <p:cNvGraphicFramePr>
            <a:graphicFrameLocks noGrp="1"/>
          </p:cNvGraphicFramePr>
          <p:nvPr>
            <p:extLst>
              <p:ext uri="{D42A27DB-BD31-4B8C-83A1-F6EECF244321}">
                <p14:modId xmlns:p14="http://schemas.microsoft.com/office/powerpoint/2010/main" val="2551544661"/>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7. Rice Production By West Bengal Districts</a:t>
                      </a:r>
                    </a:p>
                  </a:txBody>
                  <a:tcPr/>
                </a:tc>
                <a:tc>
                  <a:txBody>
                    <a:bodyPr/>
                    <a:lstStyle/>
                    <a:p>
                      <a:pPr marL="285750" indent="-285750" algn="l">
                        <a:buFontTx/>
                        <a:buChar char="-"/>
                      </a:pPr>
                      <a:r>
                        <a:rPr lang="en-US" dirty="0"/>
                        <a:t>This bar chart shows rice production across West Bengal’s districts. District Midnapur is the top producer, with around 99K tons, followed by District Burdwan and District 24Parganas with about 71K and 63K tons respectively. </a:t>
                      </a:r>
                    </a:p>
                    <a:p>
                      <a:pPr marL="285750" indent="-285750" algn="l">
                        <a:buFontTx/>
                        <a:buChar char="-"/>
                      </a:pPr>
                      <a:r>
                        <a:rPr lang="en-US" dirty="0"/>
                        <a:t>These districts together contribute over 50% of the state’s rice output, indicating a concentration of cultivation in specific regions. </a:t>
                      </a:r>
                    </a:p>
                    <a:p>
                      <a:pPr marL="285750" indent="-285750" algn="l">
                        <a:buFontTx/>
                        <a:buChar char="-"/>
                      </a:pPr>
                      <a:r>
                        <a:rPr lang="en-US" dirty="0"/>
                        <a:t>This insight is important for planning irrigation, storage, and market access to ensure stable rice supply and farmer welfare.</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269474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0639F-378C-CA47-FDFD-707440CD9FF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59F2A2-0F62-A0B0-29C9-D29C51A4874D}"/>
              </a:ext>
            </a:extLst>
          </p:cNvPr>
          <p:cNvGraphicFramePr>
            <a:graphicFrameLocks noGrp="1"/>
          </p:cNvGraphicFramePr>
          <p:nvPr>
            <p:extLst>
              <p:ext uri="{D42A27DB-BD31-4B8C-83A1-F6EECF244321}">
                <p14:modId xmlns:p14="http://schemas.microsoft.com/office/powerpoint/2010/main" val="1899469905"/>
              </p:ext>
            </p:extLst>
          </p:nvPr>
        </p:nvGraphicFramePr>
        <p:xfrm>
          <a:off x="914399" y="524107"/>
          <a:ext cx="10593660" cy="5843239"/>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5396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8. Top 10 Wheat Production Years From UP</a:t>
                      </a:r>
                    </a:p>
                  </a:txBody>
                  <a:tcPr/>
                </a:tc>
                <a:tc>
                  <a:txBody>
                    <a:bodyPr/>
                    <a:lstStyle/>
                    <a:p>
                      <a:pPr marL="285750" indent="-285750" algn="l">
                        <a:buFontTx/>
                        <a:buChar char="-"/>
                      </a:pPr>
                      <a:r>
                        <a:rPr lang="en-US" dirty="0"/>
                        <a:t>This chart shows the top 10 years of wheat production in Uttar Pradesh. The highest was in 2017, with around 36K tons, followed by 2016 and 2011 with about 35K and 32K tons respectively. </a:t>
                      </a:r>
                    </a:p>
                    <a:p>
                      <a:pPr marL="285750" indent="-285750" algn="l">
                        <a:buFontTx/>
                        <a:buChar char="-"/>
                      </a:pPr>
                      <a:r>
                        <a:rPr lang="en-US" dirty="0"/>
                        <a:t>Most of these peak years fall in the last decade, highlighting improvements in farming practices, better irrigation, and government initiatives. </a:t>
                      </a:r>
                    </a:p>
                    <a:p>
                      <a:pPr marL="285750" indent="-285750" algn="l">
                        <a:buFontTx/>
                        <a:buChar char="-"/>
                      </a:pPr>
                      <a:r>
                        <a:rPr lang="en-US" dirty="0"/>
                        <a:t>This insight is crucial for planning procurement, storage, and ensuring price stability in the market.</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bl>
          </a:graphicData>
        </a:graphic>
      </p:graphicFrame>
    </p:spTree>
    <p:extLst>
      <p:ext uri="{BB962C8B-B14F-4D97-AF65-F5344CB8AC3E}">
        <p14:creationId xmlns:p14="http://schemas.microsoft.com/office/powerpoint/2010/main" val="61789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334</TotalTime>
  <Words>2373</Words>
  <Application>Microsoft Office PowerPoint</Application>
  <PresentationFormat>Widescreen</PresentationFormat>
  <Paragraphs>180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Agri Data Explorer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Ravindran</dc:creator>
  <cp:lastModifiedBy>Gokul Ravindran</cp:lastModifiedBy>
  <cp:revision>1</cp:revision>
  <dcterms:created xsi:type="dcterms:W3CDTF">2025-07-15T05:51:24Z</dcterms:created>
  <dcterms:modified xsi:type="dcterms:W3CDTF">2025-07-15T11:25:58Z</dcterms:modified>
</cp:coreProperties>
</file>