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03" r:id="rId3"/>
    <p:sldId id="257" r:id="rId4"/>
    <p:sldId id="285" r:id="rId5"/>
    <p:sldId id="287" r:id="rId6"/>
    <p:sldId id="288" r:id="rId7"/>
    <p:sldId id="289" r:id="rId8"/>
    <p:sldId id="290" r:id="rId9"/>
    <p:sldId id="291" r:id="rId10"/>
    <p:sldId id="292" r:id="rId11"/>
    <p:sldId id="293" r:id="rId12"/>
    <p:sldId id="294" r:id="rId13"/>
    <p:sldId id="295" r:id="rId14"/>
    <p:sldId id="296" r:id="rId15"/>
    <p:sldId id="297" r:id="rId16"/>
    <p:sldId id="298" r:id="rId17"/>
    <p:sldId id="299" r:id="rId18"/>
    <p:sldId id="300" r:id="rId19"/>
    <p:sldId id="301" r:id="rId20"/>
    <p:sldId id="282" r:id="rId21"/>
    <p:sldId id="283" r:id="rId22"/>
    <p:sldId id="302" r:id="rId23"/>
    <p:sldId id="304"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C00C2B8-9847-4FA6-8D00-D40C0ABB8B74}" v="35" dt="2025-07-15T11:21:47.04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230" autoAdjust="0"/>
    <p:restoredTop sz="94715"/>
  </p:normalViewPr>
  <p:slideViewPr>
    <p:cSldViewPr snapToGrid="0">
      <p:cViewPr varScale="1">
        <p:scale>
          <a:sx n="112" d="100"/>
          <a:sy n="112" d="100"/>
        </p:scale>
        <p:origin x="200" y="3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okul Ravindran" userId="744e77703dd10ff4" providerId="LiveId" clId="{DC00C2B8-9847-4FA6-8D00-D40C0ABB8B74}"/>
    <pc:docChg chg="undo custSel addSld modSld">
      <pc:chgData name="Gokul Ravindran" userId="744e77703dd10ff4" providerId="LiveId" clId="{DC00C2B8-9847-4FA6-8D00-D40C0ABB8B74}" dt="2025-07-15T11:25:53.499" v="978" actId="20577"/>
      <pc:docMkLst>
        <pc:docMk/>
      </pc:docMkLst>
      <pc:sldChg chg="modSp mod">
        <pc:chgData name="Gokul Ravindran" userId="744e77703dd10ff4" providerId="LiveId" clId="{DC00C2B8-9847-4FA6-8D00-D40C0ABB8B74}" dt="2025-07-15T11:25:53.499" v="978" actId="20577"/>
        <pc:sldMkLst>
          <pc:docMk/>
          <pc:sldMk cId="699156114" sldId="256"/>
        </pc:sldMkLst>
        <pc:spChg chg="mod">
          <ac:chgData name="Gokul Ravindran" userId="744e77703dd10ff4" providerId="LiveId" clId="{DC00C2B8-9847-4FA6-8D00-D40C0ABB8B74}" dt="2025-07-15T11:25:31.309" v="930" actId="20577"/>
          <ac:spMkLst>
            <pc:docMk/>
            <pc:sldMk cId="699156114" sldId="256"/>
            <ac:spMk id="2" creationId="{CD042670-0542-81A2-B8AB-8E702F0D86D5}"/>
          </ac:spMkLst>
        </pc:spChg>
        <pc:spChg chg="mod">
          <ac:chgData name="Gokul Ravindran" userId="744e77703dd10ff4" providerId="LiveId" clId="{DC00C2B8-9847-4FA6-8D00-D40C0ABB8B74}" dt="2025-07-15T11:25:53.499" v="978" actId="20577"/>
          <ac:spMkLst>
            <pc:docMk/>
            <pc:sldMk cId="699156114" sldId="256"/>
            <ac:spMk id="3" creationId="{F47450A9-BDB6-315D-B345-14408C5DC370}"/>
          </ac:spMkLst>
        </pc:spChg>
      </pc:sldChg>
      <pc:sldChg chg="modSp mod">
        <pc:chgData name="Gokul Ravindran" userId="744e77703dd10ff4" providerId="LiveId" clId="{DC00C2B8-9847-4FA6-8D00-D40C0ABB8B74}" dt="2025-07-15T08:18:46.898" v="37" actId="20577"/>
        <pc:sldMkLst>
          <pc:docMk/>
          <pc:sldMk cId="617898389" sldId="264"/>
        </pc:sldMkLst>
        <pc:graphicFrameChg chg="mod modGraphic">
          <ac:chgData name="Gokul Ravindran" userId="744e77703dd10ff4" providerId="LiveId" clId="{DC00C2B8-9847-4FA6-8D00-D40C0ABB8B74}" dt="2025-07-15T08:18:46.898" v="37" actId="20577"/>
          <ac:graphicFrameMkLst>
            <pc:docMk/>
            <pc:sldMk cId="617898389" sldId="264"/>
            <ac:graphicFrameMk id="2" creationId="{B659F2A2-0F62-A0B0-29C9-D29C51A4874D}"/>
          </ac:graphicFrameMkLst>
        </pc:graphicFrameChg>
      </pc:sldChg>
      <pc:sldChg chg="modSp add mod">
        <pc:chgData name="Gokul Ravindran" userId="744e77703dd10ff4" providerId="LiveId" clId="{DC00C2B8-9847-4FA6-8D00-D40C0ABB8B74}" dt="2025-07-15T08:22:27.316" v="54" actId="20577"/>
        <pc:sldMkLst>
          <pc:docMk/>
          <pc:sldMk cId="2389842769" sldId="265"/>
        </pc:sldMkLst>
        <pc:graphicFrameChg chg="mod modGraphic">
          <ac:chgData name="Gokul Ravindran" userId="744e77703dd10ff4" providerId="LiveId" clId="{DC00C2B8-9847-4FA6-8D00-D40C0ABB8B74}" dt="2025-07-15T08:22:27.316" v="54" actId="20577"/>
          <ac:graphicFrameMkLst>
            <pc:docMk/>
            <pc:sldMk cId="2389842769" sldId="265"/>
            <ac:graphicFrameMk id="2" creationId="{972F7DCC-9556-89C3-7B29-E33DAA4D272F}"/>
          </ac:graphicFrameMkLst>
        </pc:graphicFrameChg>
      </pc:sldChg>
      <pc:sldChg chg="modSp add mod">
        <pc:chgData name="Gokul Ravindran" userId="744e77703dd10ff4" providerId="LiveId" clId="{DC00C2B8-9847-4FA6-8D00-D40C0ABB8B74}" dt="2025-07-15T08:28:55.212" v="138" actId="20577"/>
        <pc:sldMkLst>
          <pc:docMk/>
          <pc:sldMk cId="1254877859" sldId="266"/>
        </pc:sldMkLst>
        <pc:graphicFrameChg chg="mod modGraphic">
          <ac:chgData name="Gokul Ravindran" userId="744e77703dd10ff4" providerId="LiveId" clId="{DC00C2B8-9847-4FA6-8D00-D40C0ABB8B74}" dt="2025-07-15T08:28:55.212" v="138" actId="20577"/>
          <ac:graphicFrameMkLst>
            <pc:docMk/>
            <pc:sldMk cId="1254877859" sldId="266"/>
            <ac:graphicFrameMk id="2" creationId="{9625CD4D-6FE5-9CEA-B71A-DF847BB43EC7}"/>
          </ac:graphicFrameMkLst>
        </pc:graphicFrameChg>
      </pc:sldChg>
      <pc:sldChg chg="modSp add mod">
        <pc:chgData name="Gokul Ravindran" userId="744e77703dd10ff4" providerId="LiveId" clId="{DC00C2B8-9847-4FA6-8D00-D40C0ABB8B74}" dt="2025-07-15T08:32:10.629" v="168" actId="20577"/>
        <pc:sldMkLst>
          <pc:docMk/>
          <pc:sldMk cId="1316707687" sldId="267"/>
        </pc:sldMkLst>
        <pc:graphicFrameChg chg="mod modGraphic">
          <ac:chgData name="Gokul Ravindran" userId="744e77703dd10ff4" providerId="LiveId" clId="{DC00C2B8-9847-4FA6-8D00-D40C0ABB8B74}" dt="2025-07-15T08:32:10.629" v="168" actId="20577"/>
          <ac:graphicFrameMkLst>
            <pc:docMk/>
            <pc:sldMk cId="1316707687" sldId="267"/>
            <ac:graphicFrameMk id="2" creationId="{8441B1C6-FE56-BD22-6BB9-C0ACD9378EE7}"/>
          </ac:graphicFrameMkLst>
        </pc:graphicFrameChg>
      </pc:sldChg>
      <pc:sldChg chg="modSp add mod">
        <pc:chgData name="Gokul Ravindran" userId="744e77703dd10ff4" providerId="LiveId" clId="{DC00C2B8-9847-4FA6-8D00-D40C0ABB8B74}" dt="2025-07-15T08:38:50.924" v="197" actId="20577"/>
        <pc:sldMkLst>
          <pc:docMk/>
          <pc:sldMk cId="1248408211" sldId="268"/>
        </pc:sldMkLst>
        <pc:graphicFrameChg chg="mod modGraphic">
          <ac:chgData name="Gokul Ravindran" userId="744e77703dd10ff4" providerId="LiveId" clId="{DC00C2B8-9847-4FA6-8D00-D40C0ABB8B74}" dt="2025-07-15T08:38:50.924" v="197" actId="20577"/>
          <ac:graphicFrameMkLst>
            <pc:docMk/>
            <pc:sldMk cId="1248408211" sldId="268"/>
            <ac:graphicFrameMk id="2" creationId="{B53AE790-FC12-D2C6-7077-7750EE1E0512}"/>
          </ac:graphicFrameMkLst>
        </pc:graphicFrameChg>
      </pc:sldChg>
      <pc:sldChg chg="modSp add mod">
        <pc:chgData name="Gokul Ravindran" userId="744e77703dd10ff4" providerId="LiveId" clId="{DC00C2B8-9847-4FA6-8D00-D40C0ABB8B74}" dt="2025-07-15T08:42:24.283" v="236" actId="20577"/>
        <pc:sldMkLst>
          <pc:docMk/>
          <pc:sldMk cId="740689960" sldId="269"/>
        </pc:sldMkLst>
        <pc:graphicFrameChg chg="mod modGraphic">
          <ac:chgData name="Gokul Ravindran" userId="744e77703dd10ff4" providerId="LiveId" clId="{DC00C2B8-9847-4FA6-8D00-D40C0ABB8B74}" dt="2025-07-15T08:42:24.283" v="236" actId="20577"/>
          <ac:graphicFrameMkLst>
            <pc:docMk/>
            <pc:sldMk cId="740689960" sldId="269"/>
            <ac:graphicFrameMk id="2" creationId="{65FAD9EC-E10D-5BAE-184F-3457CCB93FB3}"/>
          </ac:graphicFrameMkLst>
        </pc:graphicFrameChg>
      </pc:sldChg>
      <pc:sldChg chg="modSp add mod">
        <pc:chgData name="Gokul Ravindran" userId="744e77703dd10ff4" providerId="LiveId" clId="{DC00C2B8-9847-4FA6-8D00-D40C0ABB8B74}" dt="2025-07-15T08:45:57.418" v="247" actId="20577"/>
        <pc:sldMkLst>
          <pc:docMk/>
          <pc:sldMk cId="1221573635" sldId="270"/>
        </pc:sldMkLst>
        <pc:graphicFrameChg chg="mod modGraphic">
          <ac:chgData name="Gokul Ravindran" userId="744e77703dd10ff4" providerId="LiveId" clId="{DC00C2B8-9847-4FA6-8D00-D40C0ABB8B74}" dt="2025-07-15T08:45:57.418" v="247" actId="20577"/>
          <ac:graphicFrameMkLst>
            <pc:docMk/>
            <pc:sldMk cId="1221573635" sldId="270"/>
            <ac:graphicFrameMk id="2" creationId="{EADB3DDD-2B45-E7BC-B1F0-78D1879BDC79}"/>
          </ac:graphicFrameMkLst>
        </pc:graphicFrameChg>
      </pc:sldChg>
      <pc:sldChg chg="modSp add mod">
        <pc:chgData name="Gokul Ravindran" userId="744e77703dd10ff4" providerId="LiveId" clId="{DC00C2B8-9847-4FA6-8D00-D40C0ABB8B74}" dt="2025-07-15T08:51:14.677" v="327" actId="20577"/>
        <pc:sldMkLst>
          <pc:docMk/>
          <pc:sldMk cId="1283860189" sldId="271"/>
        </pc:sldMkLst>
        <pc:graphicFrameChg chg="mod modGraphic">
          <ac:chgData name="Gokul Ravindran" userId="744e77703dd10ff4" providerId="LiveId" clId="{DC00C2B8-9847-4FA6-8D00-D40C0ABB8B74}" dt="2025-07-15T08:51:14.677" v="327" actId="20577"/>
          <ac:graphicFrameMkLst>
            <pc:docMk/>
            <pc:sldMk cId="1283860189" sldId="271"/>
            <ac:graphicFrameMk id="2" creationId="{E9FC7DD7-5F91-6BC4-1568-37DBDCFF1F68}"/>
          </ac:graphicFrameMkLst>
        </pc:graphicFrameChg>
      </pc:sldChg>
      <pc:sldChg chg="modSp add mod">
        <pc:chgData name="Gokul Ravindran" userId="744e77703dd10ff4" providerId="LiveId" clId="{DC00C2B8-9847-4FA6-8D00-D40C0ABB8B74}" dt="2025-07-15T08:56:48.950" v="354" actId="20577"/>
        <pc:sldMkLst>
          <pc:docMk/>
          <pc:sldMk cId="3928217123" sldId="272"/>
        </pc:sldMkLst>
        <pc:graphicFrameChg chg="mod modGraphic">
          <ac:chgData name="Gokul Ravindran" userId="744e77703dd10ff4" providerId="LiveId" clId="{DC00C2B8-9847-4FA6-8D00-D40C0ABB8B74}" dt="2025-07-15T08:56:48.950" v="354" actId="20577"/>
          <ac:graphicFrameMkLst>
            <pc:docMk/>
            <pc:sldMk cId="3928217123" sldId="272"/>
            <ac:graphicFrameMk id="2" creationId="{99C45EF8-2621-1790-9D69-E087A8E3B2B8}"/>
          </ac:graphicFrameMkLst>
        </pc:graphicFrameChg>
      </pc:sldChg>
      <pc:sldChg chg="modSp add mod">
        <pc:chgData name="Gokul Ravindran" userId="744e77703dd10ff4" providerId="LiveId" clId="{DC00C2B8-9847-4FA6-8D00-D40C0ABB8B74}" dt="2025-07-15T09:02:43.005" v="419" actId="20577"/>
        <pc:sldMkLst>
          <pc:docMk/>
          <pc:sldMk cId="1807392155" sldId="273"/>
        </pc:sldMkLst>
        <pc:graphicFrameChg chg="mod modGraphic">
          <ac:chgData name="Gokul Ravindran" userId="744e77703dd10ff4" providerId="LiveId" clId="{DC00C2B8-9847-4FA6-8D00-D40C0ABB8B74}" dt="2025-07-15T09:02:43.005" v="419" actId="20577"/>
          <ac:graphicFrameMkLst>
            <pc:docMk/>
            <pc:sldMk cId="1807392155" sldId="273"/>
            <ac:graphicFrameMk id="2" creationId="{678CF435-04C0-1CE0-30A3-487B3D39A84D}"/>
          </ac:graphicFrameMkLst>
        </pc:graphicFrameChg>
      </pc:sldChg>
      <pc:sldChg chg="modSp add mod">
        <pc:chgData name="Gokul Ravindran" userId="744e77703dd10ff4" providerId="LiveId" clId="{DC00C2B8-9847-4FA6-8D00-D40C0ABB8B74}" dt="2025-07-15T10:54:22.734" v="532" actId="20577"/>
        <pc:sldMkLst>
          <pc:docMk/>
          <pc:sldMk cId="3401832385" sldId="274"/>
        </pc:sldMkLst>
        <pc:graphicFrameChg chg="mod modGraphic">
          <ac:chgData name="Gokul Ravindran" userId="744e77703dd10ff4" providerId="LiveId" clId="{DC00C2B8-9847-4FA6-8D00-D40C0ABB8B74}" dt="2025-07-15T10:54:22.734" v="532" actId="20577"/>
          <ac:graphicFrameMkLst>
            <pc:docMk/>
            <pc:sldMk cId="3401832385" sldId="274"/>
            <ac:graphicFrameMk id="2" creationId="{26F54C3E-C207-85E0-594C-D37F379C1E51}"/>
          </ac:graphicFrameMkLst>
        </pc:graphicFrameChg>
      </pc:sldChg>
      <pc:sldChg chg="modSp add mod">
        <pc:chgData name="Gokul Ravindran" userId="744e77703dd10ff4" providerId="LiveId" clId="{DC00C2B8-9847-4FA6-8D00-D40C0ABB8B74}" dt="2025-07-15T10:59:25.940" v="582" actId="20577"/>
        <pc:sldMkLst>
          <pc:docMk/>
          <pc:sldMk cId="3235157752" sldId="275"/>
        </pc:sldMkLst>
        <pc:graphicFrameChg chg="mod modGraphic">
          <ac:chgData name="Gokul Ravindran" userId="744e77703dd10ff4" providerId="LiveId" clId="{DC00C2B8-9847-4FA6-8D00-D40C0ABB8B74}" dt="2025-07-15T10:59:25.940" v="582" actId="20577"/>
          <ac:graphicFrameMkLst>
            <pc:docMk/>
            <pc:sldMk cId="3235157752" sldId="275"/>
            <ac:graphicFrameMk id="2" creationId="{39E2972E-2313-CE00-0386-AE277F7A1B12}"/>
          </ac:graphicFrameMkLst>
        </pc:graphicFrameChg>
      </pc:sldChg>
      <pc:sldChg chg="modSp add mod">
        <pc:chgData name="Gokul Ravindran" userId="744e77703dd10ff4" providerId="LiveId" clId="{DC00C2B8-9847-4FA6-8D00-D40C0ABB8B74}" dt="2025-07-15T11:04:15.099" v="656" actId="20577"/>
        <pc:sldMkLst>
          <pc:docMk/>
          <pc:sldMk cId="1350030802" sldId="276"/>
        </pc:sldMkLst>
        <pc:graphicFrameChg chg="mod modGraphic">
          <ac:chgData name="Gokul Ravindran" userId="744e77703dd10ff4" providerId="LiveId" clId="{DC00C2B8-9847-4FA6-8D00-D40C0ABB8B74}" dt="2025-07-15T11:04:15.099" v="656" actId="20577"/>
          <ac:graphicFrameMkLst>
            <pc:docMk/>
            <pc:sldMk cId="1350030802" sldId="276"/>
            <ac:graphicFrameMk id="2" creationId="{661B2BAF-66EA-B701-4C89-632B8321F43B}"/>
          </ac:graphicFrameMkLst>
        </pc:graphicFrameChg>
      </pc:sldChg>
      <pc:sldChg chg="modSp add mod">
        <pc:chgData name="Gokul Ravindran" userId="744e77703dd10ff4" providerId="LiveId" clId="{DC00C2B8-9847-4FA6-8D00-D40C0ABB8B74}" dt="2025-07-15T11:08:12.860" v="777" actId="20577"/>
        <pc:sldMkLst>
          <pc:docMk/>
          <pc:sldMk cId="1862639974" sldId="277"/>
        </pc:sldMkLst>
        <pc:graphicFrameChg chg="mod modGraphic">
          <ac:chgData name="Gokul Ravindran" userId="744e77703dd10ff4" providerId="LiveId" clId="{DC00C2B8-9847-4FA6-8D00-D40C0ABB8B74}" dt="2025-07-15T11:08:12.860" v="777" actId="20577"/>
          <ac:graphicFrameMkLst>
            <pc:docMk/>
            <pc:sldMk cId="1862639974" sldId="277"/>
            <ac:graphicFrameMk id="2" creationId="{AC7FB840-95C2-0E42-3323-40BB6D33EB80}"/>
          </ac:graphicFrameMkLst>
        </pc:graphicFrameChg>
      </pc:sldChg>
      <pc:sldChg chg="modSp add mod">
        <pc:chgData name="Gokul Ravindran" userId="744e77703dd10ff4" providerId="LiveId" clId="{DC00C2B8-9847-4FA6-8D00-D40C0ABB8B74}" dt="2025-07-15T11:13:14.642" v="854" actId="20577"/>
        <pc:sldMkLst>
          <pc:docMk/>
          <pc:sldMk cId="321819909" sldId="278"/>
        </pc:sldMkLst>
        <pc:graphicFrameChg chg="mod modGraphic">
          <ac:chgData name="Gokul Ravindran" userId="744e77703dd10ff4" providerId="LiveId" clId="{DC00C2B8-9847-4FA6-8D00-D40C0ABB8B74}" dt="2025-07-15T11:13:14.642" v="854" actId="20577"/>
          <ac:graphicFrameMkLst>
            <pc:docMk/>
            <pc:sldMk cId="321819909" sldId="278"/>
            <ac:graphicFrameMk id="2" creationId="{D8CBB208-530D-7F25-8D5F-7E0BFC8DBD9A}"/>
          </ac:graphicFrameMkLst>
        </pc:graphicFrameChg>
      </pc:sldChg>
      <pc:sldChg chg="modSp add mod">
        <pc:chgData name="Gokul Ravindran" userId="744e77703dd10ff4" providerId="LiveId" clId="{DC00C2B8-9847-4FA6-8D00-D40C0ABB8B74}" dt="2025-07-15T11:15:39.663" v="863" actId="20577"/>
        <pc:sldMkLst>
          <pc:docMk/>
          <pc:sldMk cId="1771815889" sldId="279"/>
        </pc:sldMkLst>
        <pc:graphicFrameChg chg="mod modGraphic">
          <ac:chgData name="Gokul Ravindran" userId="744e77703dd10ff4" providerId="LiveId" clId="{DC00C2B8-9847-4FA6-8D00-D40C0ABB8B74}" dt="2025-07-15T11:15:39.663" v="863" actId="20577"/>
          <ac:graphicFrameMkLst>
            <pc:docMk/>
            <pc:sldMk cId="1771815889" sldId="279"/>
            <ac:graphicFrameMk id="2" creationId="{5E3ACF5C-F27D-7CCD-D4DC-3B0581957DDF}"/>
          </ac:graphicFrameMkLst>
        </pc:graphicFrameChg>
      </pc:sldChg>
      <pc:sldChg chg="modSp add mod">
        <pc:chgData name="Gokul Ravindran" userId="744e77703dd10ff4" providerId="LiveId" clId="{DC00C2B8-9847-4FA6-8D00-D40C0ABB8B74}" dt="2025-07-15T11:18:48.226" v="902" actId="20577"/>
        <pc:sldMkLst>
          <pc:docMk/>
          <pc:sldMk cId="2805240533" sldId="280"/>
        </pc:sldMkLst>
        <pc:graphicFrameChg chg="mod modGraphic">
          <ac:chgData name="Gokul Ravindran" userId="744e77703dd10ff4" providerId="LiveId" clId="{DC00C2B8-9847-4FA6-8D00-D40C0ABB8B74}" dt="2025-07-15T11:18:48.226" v="902" actId="20577"/>
          <ac:graphicFrameMkLst>
            <pc:docMk/>
            <pc:sldMk cId="2805240533" sldId="280"/>
            <ac:graphicFrameMk id="2" creationId="{ACB19E0F-E868-BC7D-A75D-3B40220BDE99}"/>
          </ac:graphicFrameMkLst>
        </pc:graphicFrameChg>
      </pc:sldChg>
      <pc:sldChg chg="modSp add mod">
        <pc:chgData name="Gokul Ravindran" userId="744e77703dd10ff4" providerId="LiveId" clId="{DC00C2B8-9847-4FA6-8D00-D40C0ABB8B74}" dt="2025-07-15T11:23:09.790" v="912" actId="20577"/>
        <pc:sldMkLst>
          <pc:docMk/>
          <pc:sldMk cId="2942387752" sldId="281"/>
        </pc:sldMkLst>
        <pc:graphicFrameChg chg="mod modGraphic">
          <ac:chgData name="Gokul Ravindran" userId="744e77703dd10ff4" providerId="LiveId" clId="{DC00C2B8-9847-4FA6-8D00-D40C0ABB8B74}" dt="2025-07-15T11:23:09.790" v="912" actId="20577"/>
          <ac:graphicFrameMkLst>
            <pc:docMk/>
            <pc:sldMk cId="2942387752" sldId="281"/>
            <ac:graphicFrameMk id="2" creationId="{6D34DDB1-2E0B-861B-C4D1-BF3E1BA127EB}"/>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4E76C8-3641-0FF6-28F3-E7659B2E98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D67574A8-2A92-A9FD-16F9-FF369C2B3F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73E17948-1DAE-3680-A6B4-D51918117B05}"/>
              </a:ext>
            </a:extLst>
          </p:cNvPr>
          <p:cNvSpPr>
            <a:spLocks noGrp="1"/>
          </p:cNvSpPr>
          <p:nvPr>
            <p:ph type="dt" sz="half" idx="10"/>
          </p:nvPr>
        </p:nvSpPr>
        <p:spPr/>
        <p:txBody>
          <a:bodyPr/>
          <a:lstStyle/>
          <a:p>
            <a:fld id="{0F80613B-0343-4A45-96DB-976BA8E3D0CF}" type="datetimeFigureOut">
              <a:rPr lang="en-SG" smtClean="0"/>
              <a:t>5/9/25</a:t>
            </a:fld>
            <a:endParaRPr lang="en-SG"/>
          </a:p>
        </p:txBody>
      </p:sp>
      <p:sp>
        <p:nvSpPr>
          <p:cNvPr id="5" name="Footer Placeholder 4">
            <a:extLst>
              <a:ext uri="{FF2B5EF4-FFF2-40B4-BE49-F238E27FC236}">
                <a16:creationId xmlns:a16="http://schemas.microsoft.com/office/drawing/2014/main" id="{CE01C4BB-3F35-D0A8-5FDC-8F25919441B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FE8D711-54AF-627B-7BDB-F0B50808D45A}"/>
              </a:ext>
            </a:extLst>
          </p:cNvPr>
          <p:cNvSpPr>
            <a:spLocks noGrp="1"/>
          </p:cNvSpPr>
          <p:nvPr>
            <p:ph type="sldNum" sz="quarter" idx="12"/>
          </p:nvPr>
        </p:nvSpPr>
        <p:spPr/>
        <p:txBody>
          <a:bodyPr/>
          <a:lstStyle/>
          <a:p>
            <a:fld id="{11D30A8F-576E-4F1E-85B9-9CD84C94C050}" type="slidenum">
              <a:rPr lang="en-SG" smtClean="0"/>
              <a:t>‹#›</a:t>
            </a:fld>
            <a:endParaRPr lang="en-SG"/>
          </a:p>
        </p:txBody>
      </p:sp>
    </p:spTree>
    <p:extLst>
      <p:ext uri="{BB962C8B-B14F-4D97-AF65-F5344CB8AC3E}">
        <p14:creationId xmlns:p14="http://schemas.microsoft.com/office/powerpoint/2010/main" val="4262427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7E51-8079-A36F-86A2-2ABEFB273AAB}"/>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F4BF97F-5051-5E93-1DE9-E3795FFCC0A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FC2DDDA1-6A49-DE2D-ACC5-7DC7E270D183}"/>
              </a:ext>
            </a:extLst>
          </p:cNvPr>
          <p:cNvSpPr>
            <a:spLocks noGrp="1"/>
          </p:cNvSpPr>
          <p:nvPr>
            <p:ph type="dt" sz="half" idx="10"/>
          </p:nvPr>
        </p:nvSpPr>
        <p:spPr/>
        <p:txBody>
          <a:bodyPr/>
          <a:lstStyle/>
          <a:p>
            <a:fld id="{0F80613B-0343-4A45-96DB-976BA8E3D0CF}" type="datetimeFigureOut">
              <a:rPr lang="en-SG" smtClean="0"/>
              <a:t>5/9/25</a:t>
            </a:fld>
            <a:endParaRPr lang="en-SG"/>
          </a:p>
        </p:txBody>
      </p:sp>
      <p:sp>
        <p:nvSpPr>
          <p:cNvPr id="5" name="Footer Placeholder 4">
            <a:extLst>
              <a:ext uri="{FF2B5EF4-FFF2-40B4-BE49-F238E27FC236}">
                <a16:creationId xmlns:a16="http://schemas.microsoft.com/office/drawing/2014/main" id="{70049CA0-5424-B3DA-D0FA-D501A50731C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3BE0DD7E-1421-2323-8725-83B40FB46A25}"/>
              </a:ext>
            </a:extLst>
          </p:cNvPr>
          <p:cNvSpPr>
            <a:spLocks noGrp="1"/>
          </p:cNvSpPr>
          <p:nvPr>
            <p:ph type="sldNum" sz="quarter" idx="12"/>
          </p:nvPr>
        </p:nvSpPr>
        <p:spPr/>
        <p:txBody>
          <a:bodyPr/>
          <a:lstStyle/>
          <a:p>
            <a:fld id="{11D30A8F-576E-4F1E-85B9-9CD84C94C050}" type="slidenum">
              <a:rPr lang="en-SG" smtClean="0"/>
              <a:t>‹#›</a:t>
            </a:fld>
            <a:endParaRPr lang="en-SG"/>
          </a:p>
        </p:txBody>
      </p:sp>
    </p:spTree>
    <p:extLst>
      <p:ext uri="{BB962C8B-B14F-4D97-AF65-F5344CB8AC3E}">
        <p14:creationId xmlns:p14="http://schemas.microsoft.com/office/powerpoint/2010/main" val="328589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F93B83-DD63-FEA8-D4BA-EFF7497C707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2791380-6E25-3D4C-A070-4D38899990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A8C86BF-3369-0A1C-8652-14EDC2D3532E}"/>
              </a:ext>
            </a:extLst>
          </p:cNvPr>
          <p:cNvSpPr>
            <a:spLocks noGrp="1"/>
          </p:cNvSpPr>
          <p:nvPr>
            <p:ph type="dt" sz="half" idx="10"/>
          </p:nvPr>
        </p:nvSpPr>
        <p:spPr/>
        <p:txBody>
          <a:bodyPr/>
          <a:lstStyle/>
          <a:p>
            <a:fld id="{0F80613B-0343-4A45-96DB-976BA8E3D0CF}" type="datetimeFigureOut">
              <a:rPr lang="en-SG" smtClean="0"/>
              <a:t>5/9/25</a:t>
            </a:fld>
            <a:endParaRPr lang="en-SG"/>
          </a:p>
        </p:txBody>
      </p:sp>
      <p:sp>
        <p:nvSpPr>
          <p:cNvPr id="5" name="Footer Placeholder 4">
            <a:extLst>
              <a:ext uri="{FF2B5EF4-FFF2-40B4-BE49-F238E27FC236}">
                <a16:creationId xmlns:a16="http://schemas.microsoft.com/office/drawing/2014/main" id="{F8D27027-272B-CB25-E16D-B652268B72A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AD65C92B-2C63-87D6-16CC-6935CCA4DD77}"/>
              </a:ext>
            </a:extLst>
          </p:cNvPr>
          <p:cNvSpPr>
            <a:spLocks noGrp="1"/>
          </p:cNvSpPr>
          <p:nvPr>
            <p:ph type="sldNum" sz="quarter" idx="12"/>
          </p:nvPr>
        </p:nvSpPr>
        <p:spPr/>
        <p:txBody>
          <a:bodyPr/>
          <a:lstStyle/>
          <a:p>
            <a:fld id="{11D30A8F-576E-4F1E-85B9-9CD84C94C050}" type="slidenum">
              <a:rPr lang="en-SG" smtClean="0"/>
              <a:t>‹#›</a:t>
            </a:fld>
            <a:endParaRPr lang="en-SG"/>
          </a:p>
        </p:txBody>
      </p:sp>
    </p:spTree>
    <p:extLst>
      <p:ext uri="{BB962C8B-B14F-4D97-AF65-F5344CB8AC3E}">
        <p14:creationId xmlns:p14="http://schemas.microsoft.com/office/powerpoint/2010/main" val="30792149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EE305-8A70-E9CB-586C-CCD7D3E70BA0}"/>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3DF0200-BD8B-800F-5369-A9FD1484BC4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C3F0BEB5-3DBA-2829-5465-D4E31B273609}"/>
              </a:ext>
            </a:extLst>
          </p:cNvPr>
          <p:cNvSpPr>
            <a:spLocks noGrp="1"/>
          </p:cNvSpPr>
          <p:nvPr>
            <p:ph type="dt" sz="half" idx="10"/>
          </p:nvPr>
        </p:nvSpPr>
        <p:spPr/>
        <p:txBody>
          <a:bodyPr/>
          <a:lstStyle/>
          <a:p>
            <a:fld id="{0F80613B-0343-4A45-96DB-976BA8E3D0CF}" type="datetimeFigureOut">
              <a:rPr lang="en-SG" smtClean="0"/>
              <a:t>5/9/25</a:t>
            </a:fld>
            <a:endParaRPr lang="en-SG"/>
          </a:p>
        </p:txBody>
      </p:sp>
      <p:sp>
        <p:nvSpPr>
          <p:cNvPr id="5" name="Footer Placeholder 4">
            <a:extLst>
              <a:ext uri="{FF2B5EF4-FFF2-40B4-BE49-F238E27FC236}">
                <a16:creationId xmlns:a16="http://schemas.microsoft.com/office/drawing/2014/main" id="{728210C1-639D-35DF-FC8F-3965E925D3D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E54D071-575C-8E38-0CBE-2AFBFF758E54}"/>
              </a:ext>
            </a:extLst>
          </p:cNvPr>
          <p:cNvSpPr>
            <a:spLocks noGrp="1"/>
          </p:cNvSpPr>
          <p:nvPr>
            <p:ph type="sldNum" sz="quarter" idx="12"/>
          </p:nvPr>
        </p:nvSpPr>
        <p:spPr/>
        <p:txBody>
          <a:bodyPr/>
          <a:lstStyle/>
          <a:p>
            <a:fld id="{11D30A8F-576E-4F1E-85B9-9CD84C94C050}" type="slidenum">
              <a:rPr lang="en-SG" smtClean="0"/>
              <a:t>‹#›</a:t>
            </a:fld>
            <a:endParaRPr lang="en-SG"/>
          </a:p>
        </p:txBody>
      </p:sp>
    </p:spTree>
    <p:extLst>
      <p:ext uri="{BB962C8B-B14F-4D97-AF65-F5344CB8AC3E}">
        <p14:creationId xmlns:p14="http://schemas.microsoft.com/office/powerpoint/2010/main" val="2875201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64719-68F1-D80B-9BA4-EB2C122A1A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2B95399-2114-5529-BEA8-BD77A1785C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712E2D-9BAD-AD65-F7D3-57E60D2AB520}"/>
              </a:ext>
            </a:extLst>
          </p:cNvPr>
          <p:cNvSpPr>
            <a:spLocks noGrp="1"/>
          </p:cNvSpPr>
          <p:nvPr>
            <p:ph type="dt" sz="half" idx="10"/>
          </p:nvPr>
        </p:nvSpPr>
        <p:spPr/>
        <p:txBody>
          <a:bodyPr/>
          <a:lstStyle/>
          <a:p>
            <a:fld id="{0F80613B-0343-4A45-96DB-976BA8E3D0CF}" type="datetimeFigureOut">
              <a:rPr lang="en-SG" smtClean="0"/>
              <a:t>5/9/25</a:t>
            </a:fld>
            <a:endParaRPr lang="en-SG"/>
          </a:p>
        </p:txBody>
      </p:sp>
      <p:sp>
        <p:nvSpPr>
          <p:cNvPr id="5" name="Footer Placeholder 4">
            <a:extLst>
              <a:ext uri="{FF2B5EF4-FFF2-40B4-BE49-F238E27FC236}">
                <a16:creationId xmlns:a16="http://schemas.microsoft.com/office/drawing/2014/main" id="{FAF2DA0E-9B39-8BA9-2C12-E928BD42B51F}"/>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235893E-2BC9-75CE-08EC-226050C089C9}"/>
              </a:ext>
            </a:extLst>
          </p:cNvPr>
          <p:cNvSpPr>
            <a:spLocks noGrp="1"/>
          </p:cNvSpPr>
          <p:nvPr>
            <p:ph type="sldNum" sz="quarter" idx="12"/>
          </p:nvPr>
        </p:nvSpPr>
        <p:spPr/>
        <p:txBody>
          <a:bodyPr/>
          <a:lstStyle/>
          <a:p>
            <a:fld id="{11D30A8F-576E-4F1E-85B9-9CD84C94C050}" type="slidenum">
              <a:rPr lang="en-SG" smtClean="0"/>
              <a:t>‹#›</a:t>
            </a:fld>
            <a:endParaRPr lang="en-SG"/>
          </a:p>
        </p:txBody>
      </p:sp>
    </p:spTree>
    <p:extLst>
      <p:ext uri="{BB962C8B-B14F-4D97-AF65-F5344CB8AC3E}">
        <p14:creationId xmlns:p14="http://schemas.microsoft.com/office/powerpoint/2010/main" val="220347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6EE8-F164-9AB1-61DE-BD6CC168012B}"/>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5FF6932D-E9B1-513F-E82B-12FAFD5B0C2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827CDB68-1EFD-C7B4-A888-C8ACBF6D5C1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75CFBFB5-2BB6-A1C9-D85F-D26BB8CEEB8D}"/>
              </a:ext>
            </a:extLst>
          </p:cNvPr>
          <p:cNvSpPr>
            <a:spLocks noGrp="1"/>
          </p:cNvSpPr>
          <p:nvPr>
            <p:ph type="dt" sz="half" idx="10"/>
          </p:nvPr>
        </p:nvSpPr>
        <p:spPr/>
        <p:txBody>
          <a:bodyPr/>
          <a:lstStyle/>
          <a:p>
            <a:fld id="{0F80613B-0343-4A45-96DB-976BA8E3D0CF}" type="datetimeFigureOut">
              <a:rPr lang="en-SG" smtClean="0"/>
              <a:t>5/9/25</a:t>
            </a:fld>
            <a:endParaRPr lang="en-SG"/>
          </a:p>
        </p:txBody>
      </p:sp>
      <p:sp>
        <p:nvSpPr>
          <p:cNvPr id="6" name="Footer Placeholder 5">
            <a:extLst>
              <a:ext uri="{FF2B5EF4-FFF2-40B4-BE49-F238E27FC236}">
                <a16:creationId xmlns:a16="http://schemas.microsoft.com/office/drawing/2014/main" id="{F2334161-F326-1270-6106-C8F2BAFEEF9C}"/>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43C54141-E504-A200-860F-4AAB463D9067}"/>
              </a:ext>
            </a:extLst>
          </p:cNvPr>
          <p:cNvSpPr>
            <a:spLocks noGrp="1"/>
          </p:cNvSpPr>
          <p:nvPr>
            <p:ph type="sldNum" sz="quarter" idx="12"/>
          </p:nvPr>
        </p:nvSpPr>
        <p:spPr/>
        <p:txBody>
          <a:bodyPr/>
          <a:lstStyle/>
          <a:p>
            <a:fld id="{11D30A8F-576E-4F1E-85B9-9CD84C94C050}" type="slidenum">
              <a:rPr lang="en-SG" smtClean="0"/>
              <a:t>‹#›</a:t>
            </a:fld>
            <a:endParaRPr lang="en-SG"/>
          </a:p>
        </p:txBody>
      </p:sp>
    </p:spTree>
    <p:extLst>
      <p:ext uri="{BB962C8B-B14F-4D97-AF65-F5344CB8AC3E}">
        <p14:creationId xmlns:p14="http://schemas.microsoft.com/office/powerpoint/2010/main" val="742165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2FBDBA-327C-E142-2ACE-4E014861EF48}"/>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2EC2AC67-48A8-3684-02BF-5B38A1D88AA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B99EB8-499C-CE6F-FE63-E5B2AF0FC4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058C248A-045C-DF9F-41A0-621EA28C1AC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0658AD3-E8B3-80E4-632D-7BCE239665C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BEC30E5E-85A3-0154-EDD9-E5944B3B929A}"/>
              </a:ext>
            </a:extLst>
          </p:cNvPr>
          <p:cNvSpPr>
            <a:spLocks noGrp="1"/>
          </p:cNvSpPr>
          <p:nvPr>
            <p:ph type="dt" sz="half" idx="10"/>
          </p:nvPr>
        </p:nvSpPr>
        <p:spPr/>
        <p:txBody>
          <a:bodyPr/>
          <a:lstStyle/>
          <a:p>
            <a:fld id="{0F80613B-0343-4A45-96DB-976BA8E3D0CF}" type="datetimeFigureOut">
              <a:rPr lang="en-SG" smtClean="0"/>
              <a:t>5/9/25</a:t>
            </a:fld>
            <a:endParaRPr lang="en-SG"/>
          </a:p>
        </p:txBody>
      </p:sp>
      <p:sp>
        <p:nvSpPr>
          <p:cNvPr id="8" name="Footer Placeholder 7">
            <a:extLst>
              <a:ext uri="{FF2B5EF4-FFF2-40B4-BE49-F238E27FC236}">
                <a16:creationId xmlns:a16="http://schemas.microsoft.com/office/drawing/2014/main" id="{A7F7C07E-BD41-E801-E665-48BD6D796FA5}"/>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794C669-6B01-5CCA-1F18-66FE51CF1BDA}"/>
              </a:ext>
            </a:extLst>
          </p:cNvPr>
          <p:cNvSpPr>
            <a:spLocks noGrp="1"/>
          </p:cNvSpPr>
          <p:nvPr>
            <p:ph type="sldNum" sz="quarter" idx="12"/>
          </p:nvPr>
        </p:nvSpPr>
        <p:spPr/>
        <p:txBody>
          <a:bodyPr/>
          <a:lstStyle/>
          <a:p>
            <a:fld id="{11D30A8F-576E-4F1E-85B9-9CD84C94C050}" type="slidenum">
              <a:rPr lang="en-SG" smtClean="0"/>
              <a:t>‹#›</a:t>
            </a:fld>
            <a:endParaRPr lang="en-SG"/>
          </a:p>
        </p:txBody>
      </p:sp>
    </p:spTree>
    <p:extLst>
      <p:ext uri="{BB962C8B-B14F-4D97-AF65-F5344CB8AC3E}">
        <p14:creationId xmlns:p14="http://schemas.microsoft.com/office/powerpoint/2010/main" val="41947012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DDC56-29B6-DE91-04C0-F16AFD0DABB5}"/>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539B8649-826F-5AD0-0460-6DE8366BCB39}"/>
              </a:ext>
            </a:extLst>
          </p:cNvPr>
          <p:cNvSpPr>
            <a:spLocks noGrp="1"/>
          </p:cNvSpPr>
          <p:nvPr>
            <p:ph type="dt" sz="half" idx="10"/>
          </p:nvPr>
        </p:nvSpPr>
        <p:spPr/>
        <p:txBody>
          <a:bodyPr/>
          <a:lstStyle/>
          <a:p>
            <a:fld id="{0F80613B-0343-4A45-96DB-976BA8E3D0CF}" type="datetimeFigureOut">
              <a:rPr lang="en-SG" smtClean="0"/>
              <a:t>5/9/25</a:t>
            </a:fld>
            <a:endParaRPr lang="en-SG"/>
          </a:p>
        </p:txBody>
      </p:sp>
      <p:sp>
        <p:nvSpPr>
          <p:cNvPr id="4" name="Footer Placeholder 3">
            <a:extLst>
              <a:ext uri="{FF2B5EF4-FFF2-40B4-BE49-F238E27FC236}">
                <a16:creationId xmlns:a16="http://schemas.microsoft.com/office/drawing/2014/main" id="{311E9C61-06C1-3D35-93DC-80AEA1A74BB8}"/>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4ED1E6B6-ECCD-486A-4714-D64B22B8A70B}"/>
              </a:ext>
            </a:extLst>
          </p:cNvPr>
          <p:cNvSpPr>
            <a:spLocks noGrp="1"/>
          </p:cNvSpPr>
          <p:nvPr>
            <p:ph type="sldNum" sz="quarter" idx="12"/>
          </p:nvPr>
        </p:nvSpPr>
        <p:spPr/>
        <p:txBody>
          <a:bodyPr/>
          <a:lstStyle/>
          <a:p>
            <a:fld id="{11D30A8F-576E-4F1E-85B9-9CD84C94C050}" type="slidenum">
              <a:rPr lang="en-SG" smtClean="0"/>
              <a:t>‹#›</a:t>
            </a:fld>
            <a:endParaRPr lang="en-SG"/>
          </a:p>
        </p:txBody>
      </p:sp>
    </p:spTree>
    <p:extLst>
      <p:ext uri="{BB962C8B-B14F-4D97-AF65-F5344CB8AC3E}">
        <p14:creationId xmlns:p14="http://schemas.microsoft.com/office/powerpoint/2010/main" val="36362504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6F2CB5-25BB-369D-2F07-DB81380F9AF7}"/>
              </a:ext>
            </a:extLst>
          </p:cNvPr>
          <p:cNvSpPr>
            <a:spLocks noGrp="1"/>
          </p:cNvSpPr>
          <p:nvPr>
            <p:ph type="dt" sz="half" idx="10"/>
          </p:nvPr>
        </p:nvSpPr>
        <p:spPr/>
        <p:txBody>
          <a:bodyPr/>
          <a:lstStyle/>
          <a:p>
            <a:fld id="{0F80613B-0343-4A45-96DB-976BA8E3D0CF}" type="datetimeFigureOut">
              <a:rPr lang="en-SG" smtClean="0"/>
              <a:t>5/9/25</a:t>
            </a:fld>
            <a:endParaRPr lang="en-SG"/>
          </a:p>
        </p:txBody>
      </p:sp>
      <p:sp>
        <p:nvSpPr>
          <p:cNvPr id="3" name="Footer Placeholder 2">
            <a:extLst>
              <a:ext uri="{FF2B5EF4-FFF2-40B4-BE49-F238E27FC236}">
                <a16:creationId xmlns:a16="http://schemas.microsoft.com/office/drawing/2014/main" id="{5B91BD45-ED0F-1DD1-0678-5BDF8F24366E}"/>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9F123599-DAC8-CE1E-E494-FDCEEB0AD539}"/>
              </a:ext>
            </a:extLst>
          </p:cNvPr>
          <p:cNvSpPr>
            <a:spLocks noGrp="1"/>
          </p:cNvSpPr>
          <p:nvPr>
            <p:ph type="sldNum" sz="quarter" idx="12"/>
          </p:nvPr>
        </p:nvSpPr>
        <p:spPr/>
        <p:txBody>
          <a:bodyPr/>
          <a:lstStyle/>
          <a:p>
            <a:fld id="{11D30A8F-576E-4F1E-85B9-9CD84C94C050}" type="slidenum">
              <a:rPr lang="en-SG" smtClean="0"/>
              <a:t>‹#›</a:t>
            </a:fld>
            <a:endParaRPr lang="en-SG"/>
          </a:p>
        </p:txBody>
      </p:sp>
    </p:spTree>
    <p:extLst>
      <p:ext uri="{BB962C8B-B14F-4D97-AF65-F5344CB8AC3E}">
        <p14:creationId xmlns:p14="http://schemas.microsoft.com/office/powerpoint/2010/main" val="35096516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0B828-1581-AF94-687B-83B1AE5C39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331B496F-6A46-5870-0871-98807A15B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8D21B13E-3AF7-9284-081B-00E71FFA636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C8D441-139F-37BF-90CB-E6BBA82E2915}"/>
              </a:ext>
            </a:extLst>
          </p:cNvPr>
          <p:cNvSpPr>
            <a:spLocks noGrp="1"/>
          </p:cNvSpPr>
          <p:nvPr>
            <p:ph type="dt" sz="half" idx="10"/>
          </p:nvPr>
        </p:nvSpPr>
        <p:spPr/>
        <p:txBody>
          <a:bodyPr/>
          <a:lstStyle/>
          <a:p>
            <a:fld id="{0F80613B-0343-4A45-96DB-976BA8E3D0CF}" type="datetimeFigureOut">
              <a:rPr lang="en-SG" smtClean="0"/>
              <a:t>5/9/25</a:t>
            </a:fld>
            <a:endParaRPr lang="en-SG"/>
          </a:p>
        </p:txBody>
      </p:sp>
      <p:sp>
        <p:nvSpPr>
          <p:cNvPr id="6" name="Footer Placeholder 5">
            <a:extLst>
              <a:ext uri="{FF2B5EF4-FFF2-40B4-BE49-F238E27FC236}">
                <a16:creationId xmlns:a16="http://schemas.microsoft.com/office/drawing/2014/main" id="{686816C0-EAFF-8ED5-3C8E-0B6AF0EFC697}"/>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FD4D3C-2451-D4B5-783E-1F9C97F0CFC9}"/>
              </a:ext>
            </a:extLst>
          </p:cNvPr>
          <p:cNvSpPr>
            <a:spLocks noGrp="1"/>
          </p:cNvSpPr>
          <p:nvPr>
            <p:ph type="sldNum" sz="quarter" idx="12"/>
          </p:nvPr>
        </p:nvSpPr>
        <p:spPr/>
        <p:txBody>
          <a:bodyPr/>
          <a:lstStyle/>
          <a:p>
            <a:fld id="{11D30A8F-576E-4F1E-85B9-9CD84C94C050}" type="slidenum">
              <a:rPr lang="en-SG" smtClean="0"/>
              <a:t>‹#›</a:t>
            </a:fld>
            <a:endParaRPr lang="en-SG"/>
          </a:p>
        </p:txBody>
      </p:sp>
    </p:spTree>
    <p:extLst>
      <p:ext uri="{BB962C8B-B14F-4D97-AF65-F5344CB8AC3E}">
        <p14:creationId xmlns:p14="http://schemas.microsoft.com/office/powerpoint/2010/main" val="3872879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9F504-3647-0D22-C99F-7C093F0BE4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3A9A2EA-37F6-62E4-FA63-DF39F211092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13F6F7D5-5FC3-C73F-2DC0-2DD135A2CA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293546-A1DE-602F-F1D9-59F6B25386CE}"/>
              </a:ext>
            </a:extLst>
          </p:cNvPr>
          <p:cNvSpPr>
            <a:spLocks noGrp="1"/>
          </p:cNvSpPr>
          <p:nvPr>
            <p:ph type="dt" sz="half" idx="10"/>
          </p:nvPr>
        </p:nvSpPr>
        <p:spPr/>
        <p:txBody>
          <a:bodyPr/>
          <a:lstStyle/>
          <a:p>
            <a:fld id="{0F80613B-0343-4A45-96DB-976BA8E3D0CF}" type="datetimeFigureOut">
              <a:rPr lang="en-SG" smtClean="0"/>
              <a:t>5/9/25</a:t>
            </a:fld>
            <a:endParaRPr lang="en-SG"/>
          </a:p>
        </p:txBody>
      </p:sp>
      <p:sp>
        <p:nvSpPr>
          <p:cNvPr id="6" name="Footer Placeholder 5">
            <a:extLst>
              <a:ext uri="{FF2B5EF4-FFF2-40B4-BE49-F238E27FC236}">
                <a16:creationId xmlns:a16="http://schemas.microsoft.com/office/drawing/2014/main" id="{47BADAB4-5389-86F3-A1C8-5FF2871DDF5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ABA73BB1-405A-B1F7-7E76-76FBD7DBC1AE}"/>
              </a:ext>
            </a:extLst>
          </p:cNvPr>
          <p:cNvSpPr>
            <a:spLocks noGrp="1"/>
          </p:cNvSpPr>
          <p:nvPr>
            <p:ph type="sldNum" sz="quarter" idx="12"/>
          </p:nvPr>
        </p:nvSpPr>
        <p:spPr/>
        <p:txBody>
          <a:bodyPr/>
          <a:lstStyle/>
          <a:p>
            <a:fld id="{11D30A8F-576E-4F1E-85B9-9CD84C94C050}" type="slidenum">
              <a:rPr lang="en-SG" smtClean="0"/>
              <a:t>‹#›</a:t>
            </a:fld>
            <a:endParaRPr lang="en-SG"/>
          </a:p>
        </p:txBody>
      </p:sp>
    </p:spTree>
    <p:extLst>
      <p:ext uri="{BB962C8B-B14F-4D97-AF65-F5344CB8AC3E}">
        <p14:creationId xmlns:p14="http://schemas.microsoft.com/office/powerpoint/2010/main" val="35635682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FF881C-FED5-9024-8B42-EA65DC317C4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5D10AD86-ECC2-0E0E-3D4C-AD34F357B7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3DE25F41-0729-389D-976E-60A09EB6F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F80613B-0343-4A45-96DB-976BA8E3D0CF}" type="datetimeFigureOut">
              <a:rPr lang="en-SG" smtClean="0"/>
              <a:t>5/9/25</a:t>
            </a:fld>
            <a:endParaRPr lang="en-SG"/>
          </a:p>
        </p:txBody>
      </p:sp>
      <p:sp>
        <p:nvSpPr>
          <p:cNvPr id="5" name="Footer Placeholder 4">
            <a:extLst>
              <a:ext uri="{FF2B5EF4-FFF2-40B4-BE49-F238E27FC236}">
                <a16:creationId xmlns:a16="http://schemas.microsoft.com/office/drawing/2014/main" id="{2E1A0CCC-17C9-4DD8-1C30-86A8FE070A4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648E2D45-3E25-4995-E928-96CA1F82486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1D30A8F-576E-4F1E-85B9-9CD84C94C050}" type="slidenum">
              <a:rPr lang="en-SG" smtClean="0"/>
              <a:t>‹#›</a:t>
            </a:fld>
            <a:endParaRPr lang="en-SG"/>
          </a:p>
        </p:txBody>
      </p:sp>
    </p:spTree>
    <p:extLst>
      <p:ext uri="{BB962C8B-B14F-4D97-AF65-F5344CB8AC3E}">
        <p14:creationId xmlns:p14="http://schemas.microsoft.com/office/powerpoint/2010/main" val="3859215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42670-0542-81A2-B8AB-8E702F0D86D5}"/>
              </a:ext>
            </a:extLst>
          </p:cNvPr>
          <p:cNvSpPr>
            <a:spLocks noGrp="1"/>
          </p:cNvSpPr>
          <p:nvPr>
            <p:ph type="ctrTitle"/>
          </p:nvPr>
        </p:nvSpPr>
        <p:spPr/>
        <p:txBody>
          <a:bodyPr/>
          <a:lstStyle/>
          <a:p>
            <a:r>
              <a:rPr lang="en-SG" dirty="0"/>
              <a:t>NLP-Sentiment Analysis</a:t>
            </a:r>
          </a:p>
        </p:txBody>
      </p:sp>
      <p:sp>
        <p:nvSpPr>
          <p:cNvPr id="3" name="Subtitle 2">
            <a:extLst>
              <a:ext uri="{FF2B5EF4-FFF2-40B4-BE49-F238E27FC236}">
                <a16:creationId xmlns:a16="http://schemas.microsoft.com/office/drawing/2014/main" id="{F47450A9-BDB6-315D-B345-14408C5DC370}"/>
              </a:ext>
            </a:extLst>
          </p:cNvPr>
          <p:cNvSpPr>
            <a:spLocks noGrp="1"/>
          </p:cNvSpPr>
          <p:nvPr>
            <p:ph type="subTitle" idx="1"/>
          </p:nvPr>
        </p:nvSpPr>
        <p:spPr/>
        <p:txBody>
          <a:bodyPr/>
          <a:lstStyle/>
          <a:p>
            <a:r>
              <a:rPr lang="en-SG" dirty="0"/>
              <a:t>Insights &amp; Inference</a:t>
            </a:r>
          </a:p>
        </p:txBody>
      </p:sp>
    </p:spTree>
    <p:extLst>
      <p:ext uri="{BB962C8B-B14F-4D97-AF65-F5344CB8AC3E}">
        <p14:creationId xmlns:p14="http://schemas.microsoft.com/office/powerpoint/2010/main" val="699156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4BE86-88DA-5588-BBAA-A53F4BF8CB98}"/>
              </a:ext>
            </a:extLst>
          </p:cNvPr>
          <p:cNvGraphicFramePr>
            <a:graphicFrameLocks noGrp="1"/>
          </p:cNvGraphicFramePr>
          <p:nvPr>
            <p:extLst>
              <p:ext uri="{D42A27DB-BD31-4B8C-83A1-F6EECF244321}">
                <p14:modId xmlns:p14="http://schemas.microsoft.com/office/powerpoint/2010/main" val="1350060126"/>
              </p:ext>
            </p:extLst>
          </p:nvPr>
        </p:nvGraphicFramePr>
        <p:xfrm>
          <a:off x="914399" y="524107"/>
          <a:ext cx="10593660" cy="4953427"/>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15446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8. Review Length by Rating</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txBody>
                  <a:tcPr/>
                </a:tc>
                <a:tc>
                  <a:txBody>
                    <a:bodyPr/>
                    <a:lstStyle/>
                    <a:p>
                      <a:pPr algn="l"/>
                      <a:r>
                        <a:rPr lang="en-US" sz="1800" kern="1200" dirty="0">
                          <a:solidFill>
                            <a:schemeClr val="dk1"/>
                          </a:solidFill>
                          <a:latin typeface="+mn-lt"/>
                          <a:ea typeface="+mn-ea"/>
                          <a:cs typeface="+mn-cs"/>
                        </a:rPr>
                        <a:t>- negative reviews tend to have more lengthy comments; indicates that users have more than one disappointing points to share</a:t>
                      </a: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r h="2769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8. Suggestion: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all valid points can be taken into account and can be presented to decision making team/higher management to see about further improvements</a:t>
                      </a:r>
                    </a:p>
                  </a:txBody>
                  <a:tcPr/>
                </a:tc>
                <a:extLst>
                  <a:ext uri="{0D108BD9-81ED-4DB2-BD59-A6C34878D82A}">
                    <a16:rowId xmlns:a16="http://schemas.microsoft.com/office/drawing/2014/main" val="2477149811"/>
                  </a:ext>
                </a:extLst>
              </a:tr>
            </a:tbl>
          </a:graphicData>
        </a:graphic>
      </p:graphicFrame>
    </p:spTree>
    <p:extLst>
      <p:ext uri="{BB962C8B-B14F-4D97-AF65-F5344CB8AC3E}">
        <p14:creationId xmlns:p14="http://schemas.microsoft.com/office/powerpoint/2010/main" val="24288794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4BE86-88DA-5588-BBAA-A53F4BF8CB98}"/>
              </a:ext>
            </a:extLst>
          </p:cNvPr>
          <p:cNvGraphicFramePr>
            <a:graphicFrameLocks noGrp="1"/>
          </p:cNvGraphicFramePr>
          <p:nvPr>
            <p:extLst>
              <p:ext uri="{D42A27DB-BD31-4B8C-83A1-F6EECF244321}">
                <p14:modId xmlns:p14="http://schemas.microsoft.com/office/powerpoint/2010/main" val="2064959229"/>
              </p:ext>
            </p:extLst>
          </p:nvPr>
        </p:nvGraphicFramePr>
        <p:xfrm>
          <a:off x="914399" y="524107"/>
          <a:ext cx="10593660" cy="5227747"/>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15446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9. Top Words in 1-Star Reviews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txBody>
                  <a:tcPr/>
                </a:tc>
                <a:tc>
                  <a:txBody>
                    <a:bodyPr/>
                    <a:lstStyle/>
                    <a:p>
                      <a:pPr algn="l"/>
                      <a:r>
                        <a:rPr lang="en-US" sz="1800" kern="1200" dirty="0">
                          <a:solidFill>
                            <a:schemeClr val="dk1"/>
                          </a:solidFill>
                          <a:latin typeface="+mn-lt"/>
                          <a:ea typeface="+mn-ea"/>
                          <a:cs typeface="+mn-cs"/>
                        </a:rPr>
                        <a:t>- language problem, need fixes, lacks clarity are the top words used in 1 star ratings</a:t>
                      </a: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r h="2769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9. Suggestion: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a:t>
                      </a:r>
                      <a:r>
                        <a:rPr lang="en-SG" dirty="0"/>
                        <a:t>Improve clarity by simplifying language, fixing translation issues, and ensuring responses are error-free and easy to understand</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477149811"/>
                  </a:ext>
                </a:extLst>
              </a:tr>
            </a:tbl>
          </a:graphicData>
        </a:graphic>
      </p:graphicFrame>
    </p:spTree>
    <p:extLst>
      <p:ext uri="{BB962C8B-B14F-4D97-AF65-F5344CB8AC3E}">
        <p14:creationId xmlns:p14="http://schemas.microsoft.com/office/powerpoint/2010/main" val="8824870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4BE86-88DA-5588-BBAA-A53F4BF8CB98}"/>
              </a:ext>
            </a:extLst>
          </p:cNvPr>
          <p:cNvGraphicFramePr>
            <a:graphicFrameLocks noGrp="1"/>
          </p:cNvGraphicFramePr>
          <p:nvPr>
            <p:extLst>
              <p:ext uri="{D42A27DB-BD31-4B8C-83A1-F6EECF244321}">
                <p14:modId xmlns:p14="http://schemas.microsoft.com/office/powerpoint/2010/main" val="2473119097"/>
              </p:ext>
            </p:extLst>
          </p:nvPr>
        </p:nvGraphicFramePr>
        <p:xfrm>
          <a:off x="914399" y="524107"/>
          <a:ext cx="10593660" cy="5227747"/>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15446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10. Highest Rated ChatGPT Version</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txBody>
                  <a:tcPr/>
                </a:tc>
                <a:tc>
                  <a:txBody>
                    <a:bodyPr/>
                    <a:lstStyle/>
                    <a:p>
                      <a:pPr algn="l"/>
                      <a:r>
                        <a:rPr lang="en-US" sz="1800" kern="1200" dirty="0">
                          <a:solidFill>
                            <a:schemeClr val="dk1"/>
                          </a:solidFill>
                          <a:latin typeface="+mn-lt"/>
                          <a:ea typeface="+mn-ea"/>
                          <a:cs typeface="+mn-cs"/>
                        </a:rPr>
                        <a:t>- recent versions like GPT 4 has highest ratings; indicates that recent update and bug fixes from the previously released models are satisfying user needs and expectations; </a:t>
                      </a: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r h="2769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10. Suggestion: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there are still areas of improvement like task specific/domain specific responses (like building a pipeline for the projects); improvements can be made on less focused topics like dealing with audio/videos</a:t>
                      </a:r>
                    </a:p>
                  </a:txBody>
                  <a:tcPr/>
                </a:tc>
                <a:extLst>
                  <a:ext uri="{0D108BD9-81ED-4DB2-BD59-A6C34878D82A}">
                    <a16:rowId xmlns:a16="http://schemas.microsoft.com/office/drawing/2014/main" val="2477149811"/>
                  </a:ext>
                </a:extLst>
              </a:tr>
            </a:tbl>
          </a:graphicData>
        </a:graphic>
      </p:graphicFrame>
    </p:spTree>
    <p:extLst>
      <p:ext uri="{BB962C8B-B14F-4D97-AF65-F5344CB8AC3E}">
        <p14:creationId xmlns:p14="http://schemas.microsoft.com/office/powerpoint/2010/main" val="27345050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4BE86-88DA-5588-BBAA-A53F4BF8CB98}"/>
              </a:ext>
            </a:extLst>
          </p:cNvPr>
          <p:cNvGraphicFramePr>
            <a:graphicFrameLocks noGrp="1"/>
          </p:cNvGraphicFramePr>
          <p:nvPr>
            <p:extLst>
              <p:ext uri="{D42A27DB-BD31-4B8C-83A1-F6EECF244321}">
                <p14:modId xmlns:p14="http://schemas.microsoft.com/office/powerpoint/2010/main" val="4222258043"/>
              </p:ext>
            </p:extLst>
          </p:nvPr>
        </p:nvGraphicFramePr>
        <p:xfrm>
          <a:off x="914399" y="524107"/>
          <a:ext cx="10593660" cy="5227747"/>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15446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11. Overall Sentiment of Reviews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txBody>
                  <a:tcPr/>
                </a:tc>
                <a:tc>
                  <a:txBody>
                    <a:bodyPr/>
                    <a:lstStyle/>
                    <a:p>
                      <a:pPr algn="l"/>
                      <a:r>
                        <a:rPr lang="en-US" sz="1800" kern="1200" dirty="0">
                          <a:solidFill>
                            <a:schemeClr val="dk1"/>
                          </a:solidFill>
                          <a:latin typeface="+mn-lt"/>
                          <a:ea typeface="+mn-ea"/>
                          <a:cs typeface="+mn-cs"/>
                        </a:rPr>
                        <a:t>- 56% reviews are negative and 36% are positive; </a:t>
                      </a: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r h="2769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11. Suggestion: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Root Cause Analysis – Identify top pain points in negative reviews (e.g., clarity, mistakes, translation issues) and fix them systematically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Prioritize Quick Wins – Resolve recurring complaints first, since even small fixes can flip many negatives into neutrals/positives</a:t>
                      </a:r>
                    </a:p>
                  </a:txBody>
                  <a:tcPr/>
                </a:tc>
                <a:extLst>
                  <a:ext uri="{0D108BD9-81ED-4DB2-BD59-A6C34878D82A}">
                    <a16:rowId xmlns:a16="http://schemas.microsoft.com/office/drawing/2014/main" val="2477149811"/>
                  </a:ext>
                </a:extLst>
              </a:tr>
            </a:tbl>
          </a:graphicData>
        </a:graphic>
      </p:graphicFrame>
    </p:spTree>
    <p:extLst>
      <p:ext uri="{BB962C8B-B14F-4D97-AF65-F5344CB8AC3E}">
        <p14:creationId xmlns:p14="http://schemas.microsoft.com/office/powerpoint/2010/main" val="20768868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4BE86-88DA-5588-BBAA-A53F4BF8CB98}"/>
              </a:ext>
            </a:extLst>
          </p:cNvPr>
          <p:cNvGraphicFramePr>
            <a:graphicFrameLocks noGrp="1"/>
          </p:cNvGraphicFramePr>
          <p:nvPr>
            <p:extLst>
              <p:ext uri="{D42A27DB-BD31-4B8C-83A1-F6EECF244321}">
                <p14:modId xmlns:p14="http://schemas.microsoft.com/office/powerpoint/2010/main" val="3355096641"/>
              </p:ext>
            </p:extLst>
          </p:nvPr>
        </p:nvGraphicFramePr>
        <p:xfrm>
          <a:off x="914399" y="524107"/>
          <a:ext cx="10593660" cy="5227747"/>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15446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12. Sentiment vs Rating</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txBody>
                  <a:tcPr/>
                </a:tc>
                <a:tc>
                  <a:txBody>
                    <a:bodyPr/>
                    <a:lstStyle/>
                    <a:p>
                      <a:pPr algn="l"/>
                      <a:r>
                        <a:rPr lang="en-US" sz="1800" kern="1200" dirty="0">
                          <a:solidFill>
                            <a:schemeClr val="dk1"/>
                          </a:solidFill>
                          <a:latin typeface="+mn-lt"/>
                          <a:ea typeface="+mn-ea"/>
                          <a:cs typeface="+mn-cs"/>
                        </a:rPr>
                        <a:t>- for ratings less than 3, negative sentiment is on a higher side. </a:t>
                      </a: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r h="2769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12. Suggestion: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a:t>
                      </a:r>
                      <a:r>
                        <a:rPr lang="en-SG" dirty="0"/>
                        <a:t>Focus on lifting low ratings (&lt;3) by addressing recurring pain points: simplify responses for clarity, improve translation quality, reduce mistakes, and add faster resolution steps—turning poor experiences into at least neutral ones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477149811"/>
                  </a:ext>
                </a:extLst>
              </a:tr>
            </a:tbl>
          </a:graphicData>
        </a:graphic>
      </p:graphicFrame>
    </p:spTree>
    <p:extLst>
      <p:ext uri="{BB962C8B-B14F-4D97-AF65-F5344CB8AC3E}">
        <p14:creationId xmlns:p14="http://schemas.microsoft.com/office/powerpoint/2010/main" val="1413288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4BE86-88DA-5588-BBAA-A53F4BF8CB98}"/>
              </a:ext>
            </a:extLst>
          </p:cNvPr>
          <p:cNvGraphicFramePr>
            <a:graphicFrameLocks noGrp="1"/>
          </p:cNvGraphicFramePr>
          <p:nvPr>
            <p:extLst>
              <p:ext uri="{D42A27DB-BD31-4B8C-83A1-F6EECF244321}">
                <p14:modId xmlns:p14="http://schemas.microsoft.com/office/powerpoint/2010/main" val="2797864833"/>
              </p:ext>
            </p:extLst>
          </p:nvPr>
        </p:nvGraphicFramePr>
        <p:xfrm>
          <a:off x="914399" y="524107"/>
          <a:ext cx="10593660" cy="5776387"/>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15446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13. Keywords per Sentiment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txBody>
                  <a:tcPr/>
                </a:tc>
                <a:tc>
                  <a:txBody>
                    <a:bodyPr/>
                    <a:lstStyle/>
                    <a:p>
                      <a:pPr algn="l"/>
                      <a:r>
                        <a:rPr lang="en-US" sz="1800" kern="1200" dirty="0">
                          <a:solidFill>
                            <a:schemeClr val="dk1"/>
                          </a:solidFill>
                          <a:latin typeface="+mn-lt"/>
                          <a:ea typeface="+mn-ea"/>
                          <a:cs typeface="+mn-cs"/>
                        </a:rPr>
                        <a:t>- simplified answers, generating good content, explaining complex things easily are some of the keywords used for positive sentiments</a:t>
                      </a:r>
                    </a:p>
                    <a:p>
                      <a:pPr algn="l"/>
                      <a:r>
                        <a:rPr lang="en-US" sz="1800" kern="1200" dirty="0">
                          <a:solidFill>
                            <a:schemeClr val="dk1"/>
                          </a:solidFill>
                          <a:latin typeface="+mn-lt"/>
                          <a:ea typeface="+mn-ea"/>
                          <a:cs typeface="+mn-cs"/>
                        </a:rPr>
                        <a:t>- wrong answers, not handling large text, not more image friendly are some keywords used for negative sentiments</a:t>
                      </a: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r h="2769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13. Suggestion: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Preserve strengths in simplicity and clarity, while focusing on accuracy, scalability for long text, and richer image support</a:t>
                      </a:r>
                    </a:p>
                  </a:txBody>
                  <a:tcPr/>
                </a:tc>
                <a:extLst>
                  <a:ext uri="{0D108BD9-81ED-4DB2-BD59-A6C34878D82A}">
                    <a16:rowId xmlns:a16="http://schemas.microsoft.com/office/drawing/2014/main" val="2477149811"/>
                  </a:ext>
                </a:extLst>
              </a:tr>
            </a:tbl>
          </a:graphicData>
        </a:graphic>
      </p:graphicFrame>
    </p:spTree>
    <p:extLst>
      <p:ext uri="{BB962C8B-B14F-4D97-AF65-F5344CB8AC3E}">
        <p14:creationId xmlns:p14="http://schemas.microsoft.com/office/powerpoint/2010/main" val="3354512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4BE86-88DA-5588-BBAA-A53F4BF8CB98}"/>
              </a:ext>
            </a:extLst>
          </p:cNvPr>
          <p:cNvGraphicFramePr>
            <a:graphicFrameLocks noGrp="1"/>
          </p:cNvGraphicFramePr>
          <p:nvPr>
            <p:extLst>
              <p:ext uri="{D42A27DB-BD31-4B8C-83A1-F6EECF244321}">
                <p14:modId xmlns:p14="http://schemas.microsoft.com/office/powerpoint/2010/main" val="2826872452"/>
              </p:ext>
            </p:extLst>
          </p:nvPr>
        </p:nvGraphicFramePr>
        <p:xfrm>
          <a:off x="914399" y="524107"/>
          <a:ext cx="10593660" cy="5227747"/>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15446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14. Sentiment Trend Over Time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txBody>
                  <a:tcPr/>
                </a:tc>
                <a:tc>
                  <a:txBody>
                    <a:bodyPr/>
                    <a:lstStyle/>
                    <a:p>
                      <a:pPr algn="l"/>
                      <a:r>
                        <a:rPr lang="en-US" sz="1800" kern="1200" dirty="0">
                          <a:solidFill>
                            <a:schemeClr val="dk1"/>
                          </a:solidFill>
                          <a:latin typeface="+mn-lt"/>
                          <a:ea typeface="+mn-ea"/>
                          <a:cs typeface="+mn-cs"/>
                        </a:rPr>
                        <a:t>- initially there are certain negative sentiments; but after bug fixes and updates, there is rise in positive sentiments exceeding the negative; </a:t>
                      </a: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r h="2769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14. Suggestion: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work towards continuous improvement and user satisfaction to stabilize the positive sentiment over time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observing and analyzing the user feedback regularly provides opportunity for optimizing the performance</a:t>
                      </a:r>
                    </a:p>
                  </a:txBody>
                  <a:tcPr/>
                </a:tc>
                <a:extLst>
                  <a:ext uri="{0D108BD9-81ED-4DB2-BD59-A6C34878D82A}">
                    <a16:rowId xmlns:a16="http://schemas.microsoft.com/office/drawing/2014/main" val="2477149811"/>
                  </a:ext>
                </a:extLst>
              </a:tr>
            </a:tbl>
          </a:graphicData>
        </a:graphic>
      </p:graphicFrame>
    </p:spTree>
    <p:extLst>
      <p:ext uri="{BB962C8B-B14F-4D97-AF65-F5344CB8AC3E}">
        <p14:creationId xmlns:p14="http://schemas.microsoft.com/office/powerpoint/2010/main" val="2279192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4BE86-88DA-5588-BBAA-A53F4BF8CB98}"/>
              </a:ext>
            </a:extLst>
          </p:cNvPr>
          <p:cNvGraphicFramePr>
            <a:graphicFrameLocks noGrp="1"/>
          </p:cNvGraphicFramePr>
          <p:nvPr>
            <p:extLst>
              <p:ext uri="{D42A27DB-BD31-4B8C-83A1-F6EECF244321}">
                <p14:modId xmlns:p14="http://schemas.microsoft.com/office/powerpoint/2010/main" val="3092362240"/>
              </p:ext>
            </p:extLst>
          </p:nvPr>
        </p:nvGraphicFramePr>
        <p:xfrm>
          <a:off x="914399" y="524107"/>
          <a:ext cx="10593660" cy="5227747"/>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15446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15. Verified Users vs Non-Verified Sentiment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txBody>
                  <a:tcPr/>
                </a:tc>
                <a:tc>
                  <a:txBody>
                    <a:bodyPr/>
                    <a:lstStyle/>
                    <a:p>
                      <a:pPr algn="l"/>
                      <a:r>
                        <a:rPr lang="en-US" sz="1800" kern="1200" dirty="0">
                          <a:solidFill>
                            <a:schemeClr val="dk1"/>
                          </a:solidFill>
                          <a:latin typeface="+mn-lt"/>
                          <a:ea typeface="+mn-ea"/>
                          <a:cs typeface="+mn-cs"/>
                        </a:rPr>
                        <a:t>- overall negative sentiments are high from both verified and non-verified users; this indicates the mismatch between user expectation and the response from the app</a:t>
                      </a: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r h="2769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15. Suggestion: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customer support team can organize meetings with both the users (volunteers) to understand their requirements and identify the short falls; this would help to improve the user experience</a:t>
                      </a:r>
                    </a:p>
                  </a:txBody>
                  <a:tcPr/>
                </a:tc>
                <a:extLst>
                  <a:ext uri="{0D108BD9-81ED-4DB2-BD59-A6C34878D82A}">
                    <a16:rowId xmlns:a16="http://schemas.microsoft.com/office/drawing/2014/main" val="2477149811"/>
                  </a:ext>
                </a:extLst>
              </a:tr>
            </a:tbl>
          </a:graphicData>
        </a:graphic>
      </p:graphicFrame>
    </p:spTree>
    <p:extLst>
      <p:ext uri="{BB962C8B-B14F-4D97-AF65-F5344CB8AC3E}">
        <p14:creationId xmlns:p14="http://schemas.microsoft.com/office/powerpoint/2010/main" val="153782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4BE86-88DA-5588-BBAA-A53F4BF8CB98}"/>
              </a:ext>
            </a:extLst>
          </p:cNvPr>
          <p:cNvGraphicFramePr>
            <a:graphicFrameLocks noGrp="1"/>
          </p:cNvGraphicFramePr>
          <p:nvPr>
            <p:extLst>
              <p:ext uri="{D42A27DB-BD31-4B8C-83A1-F6EECF244321}">
                <p14:modId xmlns:p14="http://schemas.microsoft.com/office/powerpoint/2010/main" val="1031929747"/>
              </p:ext>
            </p:extLst>
          </p:nvPr>
        </p:nvGraphicFramePr>
        <p:xfrm>
          <a:off x="914399" y="524107"/>
          <a:ext cx="10593660" cy="4953427"/>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15446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16. Review Length vs Sentiment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txBody>
                  <a:tcPr/>
                </a:tc>
                <a:tc>
                  <a:txBody>
                    <a:bodyPr/>
                    <a:lstStyle/>
                    <a:p>
                      <a:pPr algn="l"/>
                      <a:r>
                        <a:rPr lang="en-US" sz="1800" kern="1200" dirty="0">
                          <a:solidFill>
                            <a:schemeClr val="dk1"/>
                          </a:solidFill>
                          <a:latin typeface="+mn-lt"/>
                          <a:ea typeface="+mn-ea"/>
                          <a:cs typeface="+mn-cs"/>
                        </a:rPr>
                        <a:t>- negative reviews tend to have more lengthy comments; indicates that users have more than one disappointing points to share</a:t>
                      </a: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r h="2769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16. Suggestion: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all valid points can be taken into account and can be presented to decision making team/higher management to see about further improvements</a:t>
                      </a:r>
                    </a:p>
                  </a:txBody>
                  <a:tcPr/>
                </a:tc>
                <a:extLst>
                  <a:ext uri="{0D108BD9-81ED-4DB2-BD59-A6C34878D82A}">
                    <a16:rowId xmlns:a16="http://schemas.microsoft.com/office/drawing/2014/main" val="2477149811"/>
                  </a:ext>
                </a:extLst>
              </a:tr>
            </a:tbl>
          </a:graphicData>
        </a:graphic>
      </p:graphicFrame>
    </p:spTree>
    <p:extLst>
      <p:ext uri="{BB962C8B-B14F-4D97-AF65-F5344CB8AC3E}">
        <p14:creationId xmlns:p14="http://schemas.microsoft.com/office/powerpoint/2010/main" val="18028961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4BE86-88DA-5588-BBAA-A53F4BF8CB98}"/>
              </a:ext>
            </a:extLst>
          </p:cNvPr>
          <p:cNvGraphicFramePr>
            <a:graphicFrameLocks noGrp="1"/>
          </p:cNvGraphicFramePr>
          <p:nvPr>
            <p:extLst>
              <p:ext uri="{D42A27DB-BD31-4B8C-83A1-F6EECF244321}">
                <p14:modId xmlns:p14="http://schemas.microsoft.com/office/powerpoint/2010/main" val="3990113484"/>
              </p:ext>
            </p:extLst>
          </p:nvPr>
        </p:nvGraphicFramePr>
        <p:xfrm>
          <a:off x="914399" y="524107"/>
          <a:ext cx="10593660" cy="5227747"/>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15446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17. Sentiment by Location</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txBody>
                  <a:tcPr/>
                </a:tc>
                <a:tc>
                  <a:txBody>
                    <a:bodyPr/>
                    <a:lstStyle/>
                    <a:p>
                      <a:pPr algn="l"/>
                      <a:r>
                        <a:rPr lang="en-US" sz="1800" kern="1200" dirty="0">
                          <a:solidFill>
                            <a:schemeClr val="dk1"/>
                          </a:solidFill>
                          <a:latin typeface="+mn-lt"/>
                          <a:ea typeface="+mn-ea"/>
                          <a:cs typeface="+mn-cs"/>
                        </a:rPr>
                        <a:t>- central region of the world has more positive percentage than the rest</a:t>
                      </a: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r h="2769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17. Suggestion: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a:t>
                      </a:r>
                      <a:r>
                        <a:rPr lang="en-SG" dirty="0"/>
                        <a:t>Leverage the Central region as a strength by studying what drives positivity there (e.g., clarity, tone, speed) and replicate those best practices in other regions, while tailoring improvements to local language, cultural, and service expectations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477149811"/>
                  </a:ext>
                </a:extLst>
              </a:tr>
            </a:tbl>
          </a:graphicData>
        </a:graphic>
      </p:graphicFrame>
    </p:spTree>
    <p:extLst>
      <p:ext uri="{BB962C8B-B14F-4D97-AF65-F5344CB8AC3E}">
        <p14:creationId xmlns:p14="http://schemas.microsoft.com/office/powerpoint/2010/main" val="12105630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31EB-CDC0-B174-5DCE-B81E9BA0A703}"/>
              </a:ext>
            </a:extLst>
          </p:cNvPr>
          <p:cNvSpPr>
            <a:spLocks noGrp="1"/>
          </p:cNvSpPr>
          <p:nvPr>
            <p:ph type="title"/>
          </p:nvPr>
        </p:nvSpPr>
        <p:spPr/>
        <p:txBody>
          <a:bodyPr>
            <a:normAutofit/>
          </a:bodyPr>
          <a:lstStyle/>
          <a:p>
            <a:r>
              <a:rPr lang="en-US" sz="3000" dirty="0"/>
              <a:t>APPROACH:</a:t>
            </a:r>
          </a:p>
        </p:txBody>
      </p:sp>
      <p:sp>
        <p:nvSpPr>
          <p:cNvPr id="3" name="Content Placeholder 2">
            <a:extLst>
              <a:ext uri="{FF2B5EF4-FFF2-40B4-BE49-F238E27FC236}">
                <a16:creationId xmlns:a16="http://schemas.microsoft.com/office/drawing/2014/main" id="{A261BB17-C068-D3EA-D36D-25055AC1BAE0}"/>
              </a:ext>
            </a:extLst>
          </p:cNvPr>
          <p:cNvSpPr>
            <a:spLocks noGrp="1"/>
          </p:cNvSpPr>
          <p:nvPr>
            <p:ph idx="1"/>
          </p:nvPr>
        </p:nvSpPr>
        <p:spPr>
          <a:xfrm>
            <a:off x="838200" y="1448435"/>
            <a:ext cx="10515600" cy="5044440"/>
          </a:xfrm>
        </p:spPr>
        <p:txBody>
          <a:bodyPr>
            <a:normAutofit/>
          </a:bodyPr>
          <a:lstStyle/>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Cleaned data by looking for null, missing values and unknown values like Nan</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t>Converted object data type columns to lower case</a:t>
            </a:r>
          </a:p>
          <a:p>
            <a:r>
              <a:rPr lang="en-US" sz="1800" dirty="0"/>
              <a:t>Removed white spaces, special characters, stop words, punctuation and repeated words in required columns</a:t>
            </a:r>
          </a:p>
          <a:p>
            <a:r>
              <a:rPr lang="en-US" sz="1800" dirty="0"/>
              <a:t>Carried out spell check </a:t>
            </a:r>
          </a:p>
          <a:p>
            <a:r>
              <a:rPr lang="en-US" sz="1800" dirty="0"/>
              <a:t>Tokenized words in the review column using Tf-idf vectorizer</a:t>
            </a:r>
          </a:p>
          <a:p>
            <a:r>
              <a:rPr lang="en-US" sz="1800" dirty="0"/>
              <a:t>Prepared training data and test data</a:t>
            </a:r>
          </a:p>
          <a:p>
            <a:r>
              <a:rPr lang="en-US" sz="1800" dirty="0"/>
              <a:t>Mapped rating values to sentiments such as positive, neutral and negative</a:t>
            </a:r>
          </a:p>
          <a:p>
            <a:r>
              <a:rPr lang="en-US" sz="1800" dirty="0"/>
              <a:t>Built a ML model for predicting the sentiment for user reviews using logistic regression  </a:t>
            </a:r>
          </a:p>
          <a:p>
            <a:r>
              <a:rPr lang="en-US" sz="1800" dirty="0"/>
              <a:t>Evaluated the models using test data set and the results are shared below</a:t>
            </a:r>
          </a:p>
          <a:p>
            <a:r>
              <a:rPr lang="en-US" sz="1800" dirty="0"/>
              <a:t>Saved the model using pickle</a:t>
            </a:r>
          </a:p>
          <a:p>
            <a:r>
              <a:rPr lang="en-US" sz="1800" kern="100" dirty="0">
                <a:effectLst/>
                <a:latin typeface="Calibri" panose="020F0502020204030204" pitchFamily="34" charset="0"/>
                <a:ea typeface="Calibri" panose="020F0502020204030204" pitchFamily="34" charset="0"/>
                <a:cs typeface="Times New Roman" panose="02020603050405020304" pitchFamily="18" charset="0"/>
              </a:rPr>
              <a:t>Loaded model in app.py file and designed Streamlit app that enables business team to enter the reviews and predict the sentiment for further enhancements</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p>
        </p:txBody>
      </p:sp>
    </p:spTree>
    <p:extLst>
      <p:ext uri="{BB962C8B-B14F-4D97-AF65-F5344CB8AC3E}">
        <p14:creationId xmlns:p14="http://schemas.microsoft.com/office/powerpoint/2010/main" val="1668675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4BE86-88DA-5588-BBAA-A53F4BF8CB98}"/>
              </a:ext>
            </a:extLst>
          </p:cNvPr>
          <p:cNvGraphicFramePr>
            <a:graphicFrameLocks noGrp="1"/>
          </p:cNvGraphicFramePr>
          <p:nvPr>
            <p:extLst>
              <p:ext uri="{D42A27DB-BD31-4B8C-83A1-F6EECF244321}">
                <p14:modId xmlns:p14="http://schemas.microsoft.com/office/powerpoint/2010/main" val="1684009400"/>
              </p:ext>
            </p:extLst>
          </p:nvPr>
        </p:nvGraphicFramePr>
        <p:xfrm>
          <a:off x="914399" y="524107"/>
          <a:ext cx="10593660" cy="5227747"/>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1544626">
                <a:tc>
                  <a:txBody>
                    <a:bodyPr/>
                    <a:lstStyle/>
                    <a:p>
                      <a:r>
                        <a:rPr lang="en-SG" sz="1800" b="0" kern="1200" dirty="0">
                          <a:solidFill>
                            <a:schemeClr val="dk1"/>
                          </a:solidFill>
                          <a:effectLst/>
                          <a:latin typeface="+mn-lt"/>
                          <a:ea typeface="+mn-ea"/>
                          <a:cs typeface="+mn-cs"/>
                        </a:rPr>
                        <a:t>18. Sentiment by Platform</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txBody>
                  <a:tcPr/>
                </a:tc>
                <a:tc>
                  <a:txBody>
                    <a:bodyPr/>
                    <a:lstStyle/>
                    <a:p>
                      <a:pPr algn="l"/>
                      <a:r>
                        <a:rPr lang="en-US" sz="1800" kern="1200" dirty="0">
                          <a:solidFill>
                            <a:schemeClr val="dk1"/>
                          </a:solidFill>
                          <a:latin typeface="+mn-lt"/>
                          <a:ea typeface="+mn-ea"/>
                          <a:cs typeface="+mn-cs"/>
                        </a:rPr>
                        <a:t>- </a:t>
                      </a:r>
                      <a:r>
                        <a:rPr lang="en-US" sz="1800" kern="1200" dirty="0" err="1">
                          <a:solidFill>
                            <a:schemeClr val="dk1"/>
                          </a:solidFill>
                          <a:latin typeface="+mn-lt"/>
                          <a:ea typeface="+mn-ea"/>
                          <a:cs typeface="+mn-cs"/>
                        </a:rPr>
                        <a:t>flipkart</a:t>
                      </a:r>
                      <a:r>
                        <a:rPr lang="en-US" sz="1800" kern="1200" dirty="0">
                          <a:solidFill>
                            <a:schemeClr val="dk1"/>
                          </a:solidFill>
                          <a:latin typeface="+mn-lt"/>
                          <a:ea typeface="+mn-ea"/>
                          <a:cs typeface="+mn-cs"/>
                        </a:rPr>
                        <a:t> webpage has more negative sentiments than other platform users</a:t>
                      </a: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r h="2769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18. Suggestion: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a:t>
                      </a:r>
                      <a:r>
                        <a:rPr lang="en-SG" dirty="0"/>
                        <a:t>Focus on improving the user experience by addressing pain points behind negative sentiments—optimize page speed, fix navigation or UI issues, ensure accurate product details, and enhance customer support—so it matches or exceeds the satisfaction levels of other platforms.</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477149811"/>
                  </a:ext>
                </a:extLst>
              </a:tr>
            </a:tbl>
          </a:graphicData>
        </a:graphic>
      </p:graphicFrame>
    </p:spTree>
    <p:extLst>
      <p:ext uri="{BB962C8B-B14F-4D97-AF65-F5344CB8AC3E}">
        <p14:creationId xmlns:p14="http://schemas.microsoft.com/office/powerpoint/2010/main" val="5511283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4BE86-88DA-5588-BBAA-A53F4BF8CB98}"/>
              </a:ext>
            </a:extLst>
          </p:cNvPr>
          <p:cNvGraphicFramePr>
            <a:graphicFrameLocks noGrp="1"/>
          </p:cNvGraphicFramePr>
          <p:nvPr>
            <p:extLst>
              <p:ext uri="{D42A27DB-BD31-4B8C-83A1-F6EECF244321}">
                <p14:modId xmlns:p14="http://schemas.microsoft.com/office/powerpoint/2010/main" val="4145792333"/>
              </p:ext>
            </p:extLst>
          </p:nvPr>
        </p:nvGraphicFramePr>
        <p:xfrm>
          <a:off x="914399" y="524107"/>
          <a:ext cx="10593660" cy="5841615"/>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0">
                <a:tc>
                  <a:txBody>
                    <a:bodyPr/>
                    <a:lstStyle/>
                    <a:p>
                      <a:r>
                        <a:rPr lang="en-SG" sz="1800" b="0" kern="1200" dirty="0">
                          <a:solidFill>
                            <a:schemeClr val="dk1"/>
                          </a:solidFill>
                          <a:effectLst/>
                          <a:latin typeface="+mn-lt"/>
                          <a:ea typeface="+mn-ea"/>
                          <a:cs typeface="+mn-cs"/>
                        </a:rPr>
                        <a:t>19. Sentiment by Version</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Certain ChatGPT versions are associated with higher positive sentiment (e.g., GPT‑4o), while others see lower satisfaction due to issues like inaccuracies, slower responses, or limited capabilities</a:t>
                      </a:r>
                    </a:p>
                  </a:txBody>
                  <a:tcPr/>
                </a:tc>
                <a:extLst>
                  <a:ext uri="{0D108BD9-81ED-4DB2-BD59-A6C34878D82A}">
                    <a16:rowId xmlns:a16="http://schemas.microsoft.com/office/drawing/2014/main" val="2657854807"/>
                  </a:ext>
                </a:extLst>
              </a:tr>
              <a:tr h="2769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19. Suggestion: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Prioritize high-performing versions for general use (e.g., GPT‑4o), especially for tasks requiring clarity, speed, and multimodal input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-Analyze version-specific complaints for lower-rated releases and fix the root causes (accuracy, response handling, long text processing, image support)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-Communicate improvements clearly during version updates to set user expectations and rebuild trust if prior releases had issues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-Iteratively test new versions with select users before wide release to ensure sentiment doesn’t drop</a:t>
                      </a:r>
                    </a:p>
                  </a:txBody>
                  <a:tcPr/>
                </a:tc>
                <a:extLst>
                  <a:ext uri="{0D108BD9-81ED-4DB2-BD59-A6C34878D82A}">
                    <a16:rowId xmlns:a16="http://schemas.microsoft.com/office/drawing/2014/main" val="2477149811"/>
                  </a:ext>
                </a:extLst>
              </a:tr>
            </a:tbl>
          </a:graphicData>
        </a:graphic>
      </p:graphicFrame>
    </p:spTree>
    <p:extLst>
      <p:ext uri="{BB962C8B-B14F-4D97-AF65-F5344CB8AC3E}">
        <p14:creationId xmlns:p14="http://schemas.microsoft.com/office/powerpoint/2010/main" val="11528613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4BE86-88DA-5588-BBAA-A53F4BF8CB98}"/>
              </a:ext>
            </a:extLst>
          </p:cNvPr>
          <p:cNvGraphicFramePr>
            <a:graphicFrameLocks noGrp="1"/>
          </p:cNvGraphicFramePr>
          <p:nvPr>
            <p:extLst>
              <p:ext uri="{D42A27DB-BD31-4B8C-83A1-F6EECF244321}">
                <p14:modId xmlns:p14="http://schemas.microsoft.com/office/powerpoint/2010/main" val="3543604601"/>
              </p:ext>
            </p:extLst>
          </p:nvPr>
        </p:nvGraphicFramePr>
        <p:xfrm>
          <a:off x="914399" y="524107"/>
          <a:ext cx="10593660" cy="4760693"/>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15446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20. Negative Feedback Themes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txBody>
                  <a:tcPr/>
                </a:tc>
                <a:tc>
                  <a:txBody>
                    <a:bodyPr/>
                    <a:lstStyle/>
                    <a:p>
                      <a:pPr algn="l"/>
                      <a:r>
                        <a:rPr lang="en-US" sz="1800" kern="1200" dirty="0">
                          <a:solidFill>
                            <a:schemeClr val="dk1"/>
                          </a:solidFill>
                          <a:latin typeface="+mn-lt"/>
                          <a:ea typeface="+mn-ea"/>
                          <a:cs typeface="+mn-cs"/>
                        </a:rPr>
                        <a:t>- </a:t>
                      </a:r>
                      <a:r>
                        <a:rPr lang="en-SG" sz="1800" b="0" i="0" kern="1200" dirty="0">
                          <a:solidFill>
                            <a:schemeClr val="dk1"/>
                          </a:solidFill>
                          <a:effectLst/>
                          <a:latin typeface="+mn-lt"/>
                          <a:ea typeface="+mn-ea"/>
                          <a:cs typeface="+mn-cs"/>
                        </a:rPr>
                        <a:t>Not enough negative reviews available for topic </a:t>
                      </a:r>
                      <a:r>
                        <a:rPr lang="en-SG" sz="1800" b="0" i="0" kern="1200" dirty="0" err="1">
                          <a:solidFill>
                            <a:schemeClr val="dk1"/>
                          </a:solidFill>
                          <a:effectLst/>
                          <a:latin typeface="+mn-lt"/>
                          <a:ea typeface="+mn-ea"/>
                          <a:cs typeface="+mn-cs"/>
                        </a:rPr>
                        <a:t>modeling</a:t>
                      </a:r>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r h="2769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20. Suggestion: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Since there are only 50 rows in the given data set, there are not enough information for topic modeling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once when the data set grows, can use this insight to understand the topic where more negative sentiments are associated and to take necessary actions</a:t>
                      </a:r>
                    </a:p>
                  </a:txBody>
                  <a:tcPr/>
                </a:tc>
                <a:extLst>
                  <a:ext uri="{0D108BD9-81ED-4DB2-BD59-A6C34878D82A}">
                    <a16:rowId xmlns:a16="http://schemas.microsoft.com/office/drawing/2014/main" val="2477149811"/>
                  </a:ext>
                </a:extLst>
              </a:tr>
            </a:tbl>
          </a:graphicData>
        </a:graphic>
      </p:graphicFrame>
    </p:spTree>
    <p:extLst>
      <p:ext uri="{BB962C8B-B14F-4D97-AF65-F5344CB8AC3E}">
        <p14:creationId xmlns:p14="http://schemas.microsoft.com/office/powerpoint/2010/main" val="27235276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D31EB-CDC0-B174-5DCE-B81E9BA0A703}"/>
              </a:ext>
            </a:extLst>
          </p:cNvPr>
          <p:cNvSpPr>
            <a:spLocks noGrp="1"/>
          </p:cNvSpPr>
          <p:nvPr>
            <p:ph type="title"/>
          </p:nvPr>
        </p:nvSpPr>
        <p:spPr>
          <a:xfrm>
            <a:off x="838200" y="365125"/>
            <a:ext cx="10515600" cy="709295"/>
          </a:xfrm>
        </p:spPr>
        <p:txBody>
          <a:bodyPr>
            <a:normAutofit/>
          </a:bodyPr>
          <a:lstStyle/>
          <a:p>
            <a:r>
              <a:rPr lang="en-US" sz="3000" dirty="0"/>
              <a:t>Evaluation &amp; Deployment steps:</a:t>
            </a:r>
          </a:p>
        </p:txBody>
      </p:sp>
      <p:pic>
        <p:nvPicPr>
          <p:cNvPr id="4" name="Content Placeholder 3">
            <a:extLst>
              <a:ext uri="{FF2B5EF4-FFF2-40B4-BE49-F238E27FC236}">
                <a16:creationId xmlns:a16="http://schemas.microsoft.com/office/drawing/2014/main" id="{55209138-6DE9-DCEB-21B5-01840F862488}"/>
              </a:ext>
            </a:extLst>
          </p:cNvPr>
          <p:cNvPicPr>
            <a:picLocks noGrp="1" noChangeAspect="1"/>
          </p:cNvPicPr>
          <p:nvPr>
            <p:ph idx="1"/>
          </p:nvPr>
        </p:nvPicPr>
        <p:blipFill>
          <a:blip r:embed="rId2"/>
          <a:stretch>
            <a:fillRect/>
          </a:stretch>
        </p:blipFill>
        <p:spPr>
          <a:xfrm>
            <a:off x="3684270" y="1177290"/>
            <a:ext cx="4522470" cy="2508815"/>
          </a:xfrm>
          <a:prstGeom prst="rect">
            <a:avLst/>
          </a:prstGeom>
        </p:spPr>
      </p:pic>
      <p:sp>
        <p:nvSpPr>
          <p:cNvPr id="8" name="TextBox 7">
            <a:extLst>
              <a:ext uri="{FF2B5EF4-FFF2-40B4-BE49-F238E27FC236}">
                <a16:creationId xmlns:a16="http://schemas.microsoft.com/office/drawing/2014/main" id="{ADB6CB6C-B2B2-8084-F358-730275E9D3DF}"/>
              </a:ext>
            </a:extLst>
          </p:cNvPr>
          <p:cNvSpPr txBox="1"/>
          <p:nvPr/>
        </p:nvSpPr>
        <p:spPr>
          <a:xfrm>
            <a:off x="941070" y="3948995"/>
            <a:ext cx="10393680" cy="2031325"/>
          </a:xfrm>
          <a:prstGeom prst="rect">
            <a:avLst/>
          </a:prstGeom>
          <a:noFill/>
          <a:ln>
            <a:noFill/>
          </a:ln>
        </p:spPr>
        <p:txBody>
          <a:bodyPr wrap="square" rtlCol="0">
            <a:spAutoFit/>
          </a:bodyPr>
          <a:lstStyle/>
          <a:p>
            <a:r>
              <a:rPr lang="en-US" sz="1800" b="1" kern="100" dirty="0">
                <a:effectLst/>
                <a:latin typeface="Calibri" panose="020F0502020204030204" pitchFamily="34" charset="0"/>
                <a:ea typeface="Calibri" panose="020F0502020204030204" pitchFamily="34" charset="0"/>
                <a:cs typeface="Times New Roman" panose="02020603050405020304" pitchFamily="18" charset="0"/>
              </a:rPr>
              <a:t>Streamlit App Deployment Instructions:</a:t>
            </a:r>
          </a:p>
          <a:p>
            <a:pPr marL="342900" lvl="0" indent="-342900">
              <a:buClr>
                <a:srgbClr val="1F1F1F"/>
              </a:buClr>
              <a:buSzPts val="1050"/>
              <a:buFont typeface="Symbol"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Open a new notebook in VS code or in Google colab</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Clr>
                <a:srgbClr val="1F1F1F"/>
              </a:buClr>
              <a:buSzPts val="1050"/>
              <a:buFont typeface="Symbol"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Upload the given pickle file of the NLP model in the same folder where the notebook is saved</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Clr>
                <a:srgbClr val="1F1F1F"/>
              </a:buClr>
              <a:buSzPts val="1050"/>
              <a:buFont typeface="Symbol"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Run the cells to Install Streamlit and app.py in the notebook</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Clr>
                <a:srgbClr val="1F1F1F"/>
              </a:buClr>
              <a:buSzPts val="1050"/>
              <a:buFont typeface="Symbol"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Use or click the link given in the terminal; Streamlit app appears in the web browser </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Clr>
                <a:srgbClr val="1F1F1F"/>
              </a:buClr>
              <a:buSzPts val="1050"/>
              <a:buFont typeface="Symbol"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Select from the options in the left pane; text box appears on the right side </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buClr>
                <a:srgbClr val="1F1F1F"/>
              </a:buClr>
              <a:buSzPts val="1050"/>
              <a:buFont typeface="Symbol" pitchFamily="2" charset="2"/>
              <a:buChar char=""/>
            </a:pPr>
            <a:r>
              <a:rPr lang="en-US" sz="1800" kern="100" dirty="0">
                <a:effectLst/>
                <a:latin typeface="Calibri" panose="020F0502020204030204" pitchFamily="34" charset="0"/>
                <a:ea typeface="Calibri" panose="020F0502020204030204" pitchFamily="34" charset="0"/>
                <a:cs typeface="Times New Roman" panose="02020603050405020304" pitchFamily="18" charset="0"/>
              </a:rPr>
              <a:t>Enter the user review and click Predict to see the outcome</a:t>
            </a:r>
            <a:endParaRPr lang="en-SG" sz="18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0280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4BE86-88DA-5588-BBAA-A53F4BF8CB98}"/>
              </a:ext>
            </a:extLst>
          </p:cNvPr>
          <p:cNvGraphicFramePr>
            <a:graphicFrameLocks noGrp="1"/>
          </p:cNvGraphicFramePr>
          <p:nvPr>
            <p:extLst>
              <p:ext uri="{D42A27DB-BD31-4B8C-83A1-F6EECF244321}">
                <p14:modId xmlns:p14="http://schemas.microsoft.com/office/powerpoint/2010/main" val="3031909765"/>
              </p:ext>
            </p:extLst>
          </p:nvPr>
        </p:nvGraphicFramePr>
        <p:xfrm>
          <a:off x="914399" y="524107"/>
          <a:ext cx="10593660" cy="5776387"/>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1544626">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SG" sz="1800" b="0" kern="1200" dirty="0">
                          <a:solidFill>
                            <a:schemeClr val="dk1"/>
                          </a:solidFill>
                          <a:effectLst/>
                          <a:latin typeface="+mn-lt"/>
                          <a:ea typeface="+mn-ea"/>
                          <a:cs typeface="+mn-cs"/>
                        </a:rPr>
                        <a:t>Distribution of Review Ratings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txBody>
                  <a:tcPr/>
                </a:tc>
                <a:tc>
                  <a:txBody>
                    <a:bodyPr/>
                    <a:lstStyle/>
                    <a:p>
                      <a:pPr algn="l"/>
                      <a:r>
                        <a:rPr lang="en-US" sz="1800" kern="1200" dirty="0">
                          <a:solidFill>
                            <a:schemeClr val="dk1"/>
                          </a:solidFill>
                          <a:latin typeface="+mn-lt"/>
                          <a:ea typeface="+mn-ea"/>
                          <a:cs typeface="+mn-cs"/>
                        </a:rPr>
                        <a:t>- Rating values 2 and 3 are equally distributed, indicating the users are mostly negative or neutral in the sentiment</a:t>
                      </a: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r h="2769412">
                <a:tc>
                  <a:txBody>
                    <a:bodyPr/>
                    <a:lstStyle/>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SG" sz="1800" b="0" kern="1200" dirty="0">
                          <a:solidFill>
                            <a:schemeClr val="dk1"/>
                          </a:solidFill>
                          <a:effectLst/>
                          <a:latin typeface="+mn-lt"/>
                          <a:ea typeface="+mn-ea"/>
                          <a:cs typeface="+mn-cs"/>
                        </a:rPr>
                        <a:t>Suggestion: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after analysis the reviews (comments), focus more on user convenience and compatible interface to improve the rating</a:t>
                      </a:r>
                    </a:p>
                  </a:txBody>
                  <a:tcPr/>
                </a:tc>
                <a:extLst>
                  <a:ext uri="{0D108BD9-81ED-4DB2-BD59-A6C34878D82A}">
                    <a16:rowId xmlns:a16="http://schemas.microsoft.com/office/drawing/2014/main" val="2477149811"/>
                  </a:ext>
                </a:extLst>
              </a:tr>
            </a:tbl>
          </a:graphicData>
        </a:graphic>
      </p:graphicFrame>
    </p:spTree>
    <p:extLst>
      <p:ext uri="{BB962C8B-B14F-4D97-AF65-F5344CB8AC3E}">
        <p14:creationId xmlns:p14="http://schemas.microsoft.com/office/powerpoint/2010/main" val="3522351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4BE86-88DA-5588-BBAA-A53F4BF8CB98}"/>
              </a:ext>
            </a:extLst>
          </p:cNvPr>
          <p:cNvGraphicFramePr>
            <a:graphicFrameLocks noGrp="1"/>
          </p:cNvGraphicFramePr>
          <p:nvPr>
            <p:extLst>
              <p:ext uri="{D42A27DB-BD31-4B8C-83A1-F6EECF244321}">
                <p14:modId xmlns:p14="http://schemas.microsoft.com/office/powerpoint/2010/main" val="886949016"/>
              </p:ext>
            </p:extLst>
          </p:nvPr>
        </p:nvGraphicFramePr>
        <p:xfrm>
          <a:off x="914399" y="524107"/>
          <a:ext cx="10593660" cy="4953427"/>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15446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2. Helpful Reviews (Threshold &gt; 10)</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txBody>
                  <a:tcPr/>
                </a:tc>
                <a:tc>
                  <a:txBody>
                    <a:bodyPr/>
                    <a:lstStyle/>
                    <a:p>
                      <a:pPr algn="l"/>
                      <a:r>
                        <a:rPr lang="en-US" sz="1800" kern="1200" dirty="0">
                          <a:solidFill>
                            <a:schemeClr val="dk1"/>
                          </a:solidFill>
                          <a:latin typeface="+mn-lt"/>
                          <a:ea typeface="+mn-ea"/>
                          <a:cs typeface="+mn-cs"/>
                        </a:rPr>
                        <a:t>- 98% of the reviews were identified to be helpful by others</a:t>
                      </a: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r h="2769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2. Suggestion: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We notify every user to give their honest reviews at regular intervals so that it helps to improve user experience and the business</a:t>
                      </a:r>
                    </a:p>
                  </a:txBody>
                  <a:tcPr/>
                </a:tc>
                <a:extLst>
                  <a:ext uri="{0D108BD9-81ED-4DB2-BD59-A6C34878D82A}">
                    <a16:rowId xmlns:a16="http://schemas.microsoft.com/office/drawing/2014/main" val="2477149811"/>
                  </a:ext>
                </a:extLst>
              </a:tr>
            </a:tbl>
          </a:graphicData>
        </a:graphic>
      </p:graphicFrame>
    </p:spTree>
    <p:extLst>
      <p:ext uri="{BB962C8B-B14F-4D97-AF65-F5344CB8AC3E}">
        <p14:creationId xmlns:p14="http://schemas.microsoft.com/office/powerpoint/2010/main" val="27301429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4BE86-88DA-5588-BBAA-A53F4BF8CB98}"/>
              </a:ext>
            </a:extLst>
          </p:cNvPr>
          <p:cNvGraphicFramePr>
            <a:graphicFrameLocks noGrp="1"/>
          </p:cNvGraphicFramePr>
          <p:nvPr>
            <p:extLst>
              <p:ext uri="{D42A27DB-BD31-4B8C-83A1-F6EECF244321}">
                <p14:modId xmlns:p14="http://schemas.microsoft.com/office/powerpoint/2010/main" val="2234916812"/>
              </p:ext>
            </p:extLst>
          </p:nvPr>
        </p:nvGraphicFramePr>
        <p:xfrm>
          <a:off x="914399" y="524107"/>
          <a:ext cx="10593660" cy="4841234"/>
        </p:xfrm>
        <a:graphic>
          <a:graphicData uri="http://schemas.openxmlformats.org/drawingml/2006/table">
            <a:tbl>
              <a:tblPr firstRow="1" bandRow="1">
                <a:tableStyleId>{5C22544A-7EE6-4342-B048-85BDC9FD1C3A}</a:tableStyleId>
              </a:tblPr>
              <a:tblGrid>
                <a:gridCol w="5280661">
                  <a:extLst>
                    <a:ext uri="{9D8B030D-6E8A-4147-A177-3AD203B41FA5}">
                      <a16:colId xmlns:a16="http://schemas.microsoft.com/office/drawing/2014/main" val="1206156080"/>
                    </a:ext>
                  </a:extLst>
                </a:gridCol>
                <a:gridCol w="5312999">
                  <a:extLst>
                    <a:ext uri="{9D8B030D-6E8A-4147-A177-3AD203B41FA5}">
                      <a16:colId xmlns:a16="http://schemas.microsoft.com/office/drawing/2014/main" val="4028044150"/>
                    </a:ext>
                  </a:extLst>
                </a:gridCol>
              </a:tblGrid>
              <a:tr h="39297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152694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3. Common Keywords in Positive vs Negative Reviews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txBody>
                  <a:tcPr/>
                </a:tc>
                <a:tc>
                  <a:txBody>
                    <a:bodyPr/>
                    <a:lstStyle/>
                    <a:p>
                      <a:pPr algn="l"/>
                      <a:r>
                        <a:rPr lang="en-US" sz="1800" kern="1200" dirty="0">
                          <a:solidFill>
                            <a:schemeClr val="dk1"/>
                          </a:solidFill>
                          <a:latin typeface="+mn-lt"/>
                          <a:ea typeface="+mn-ea"/>
                          <a:cs typeface="+mn-cs"/>
                        </a:rPr>
                        <a:t>- clear response, quick, helpful are the most used words for positive reviews</a:t>
                      </a:r>
                    </a:p>
                    <a:p>
                      <a:pPr algn="l"/>
                      <a:r>
                        <a:rPr lang="en-US" sz="1800" kern="1200" dirty="0">
                          <a:solidFill>
                            <a:schemeClr val="dk1"/>
                          </a:solidFill>
                          <a:latin typeface="+mn-lt"/>
                          <a:ea typeface="+mn-ea"/>
                          <a:cs typeface="+mn-cs"/>
                        </a:rPr>
                        <a:t>- mistakes, translation and complex response are the most used words for negative reviews</a:t>
                      </a:r>
                    </a:p>
                    <a:p>
                      <a:pPr algn="l"/>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r h="243657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3. Suggestion: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a:t>
                      </a:r>
                      <a:r>
                        <a:rPr lang="en-SG" dirty="0"/>
                        <a:t>Maintain clarity and speed, but work on accuracy, language quality, and simplicity</a:t>
                      </a:r>
                      <a:r>
                        <a:rPr lang="en-US" sz="1800" kern="1200" dirty="0">
                          <a:solidFill>
                            <a:schemeClr val="dk1"/>
                          </a:solidFill>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477149811"/>
                  </a:ext>
                </a:extLst>
              </a:tr>
            </a:tbl>
          </a:graphicData>
        </a:graphic>
      </p:graphicFrame>
    </p:spTree>
    <p:extLst>
      <p:ext uri="{BB962C8B-B14F-4D97-AF65-F5344CB8AC3E}">
        <p14:creationId xmlns:p14="http://schemas.microsoft.com/office/powerpoint/2010/main" val="16369245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4BE86-88DA-5588-BBAA-A53F4BF8CB98}"/>
              </a:ext>
            </a:extLst>
          </p:cNvPr>
          <p:cNvGraphicFramePr>
            <a:graphicFrameLocks noGrp="1"/>
          </p:cNvGraphicFramePr>
          <p:nvPr>
            <p:extLst>
              <p:ext uri="{D42A27DB-BD31-4B8C-83A1-F6EECF244321}">
                <p14:modId xmlns:p14="http://schemas.microsoft.com/office/powerpoint/2010/main" val="1956570072"/>
              </p:ext>
            </p:extLst>
          </p:nvPr>
        </p:nvGraphicFramePr>
        <p:xfrm>
          <a:off x="914399" y="524107"/>
          <a:ext cx="10593660" cy="5227747"/>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15446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4. Average Rating Over Time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txBody>
                  <a:tcPr/>
                </a:tc>
                <a:tc>
                  <a:txBody>
                    <a:bodyPr/>
                    <a:lstStyle/>
                    <a:p>
                      <a:pPr algn="l"/>
                      <a:r>
                        <a:rPr lang="en-US" sz="1800" kern="1200" dirty="0">
                          <a:solidFill>
                            <a:schemeClr val="dk1"/>
                          </a:solidFill>
                          <a:latin typeface="+mn-lt"/>
                          <a:ea typeface="+mn-ea"/>
                          <a:cs typeface="+mn-cs"/>
                        </a:rPr>
                        <a:t>- average rating is oscillating up and down with time</a:t>
                      </a: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r h="2769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4. Suggestion: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Maintain rating stability by consistently monitoring feedback trends and addressing recurring issues promptly</a:t>
                      </a:r>
                    </a:p>
                  </a:txBody>
                  <a:tcPr/>
                </a:tc>
                <a:extLst>
                  <a:ext uri="{0D108BD9-81ED-4DB2-BD59-A6C34878D82A}">
                    <a16:rowId xmlns:a16="http://schemas.microsoft.com/office/drawing/2014/main" val="2477149811"/>
                  </a:ext>
                </a:extLst>
              </a:tr>
            </a:tbl>
          </a:graphicData>
        </a:graphic>
      </p:graphicFrame>
    </p:spTree>
    <p:extLst>
      <p:ext uri="{BB962C8B-B14F-4D97-AF65-F5344CB8AC3E}">
        <p14:creationId xmlns:p14="http://schemas.microsoft.com/office/powerpoint/2010/main" val="2104056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4BE86-88DA-5588-BBAA-A53F4BF8CB98}"/>
              </a:ext>
            </a:extLst>
          </p:cNvPr>
          <p:cNvGraphicFramePr>
            <a:graphicFrameLocks noGrp="1"/>
          </p:cNvGraphicFramePr>
          <p:nvPr>
            <p:extLst>
              <p:ext uri="{D42A27DB-BD31-4B8C-83A1-F6EECF244321}">
                <p14:modId xmlns:p14="http://schemas.microsoft.com/office/powerpoint/2010/main" val="3931929306"/>
              </p:ext>
            </p:extLst>
          </p:nvPr>
        </p:nvGraphicFramePr>
        <p:xfrm>
          <a:off x="914399" y="524107"/>
          <a:ext cx="10593660" cy="4953427"/>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15446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5. Ratings by User Location</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txBody>
                  <a:tcPr/>
                </a:tc>
                <a:tc>
                  <a:txBody>
                    <a:bodyPr/>
                    <a:lstStyle/>
                    <a:p>
                      <a:pPr algn="l"/>
                      <a:r>
                        <a:rPr lang="en-US" sz="1800" kern="1200" dirty="0">
                          <a:solidFill>
                            <a:schemeClr val="dk1"/>
                          </a:solidFill>
                          <a:latin typeface="+mn-lt"/>
                          <a:ea typeface="+mn-ea"/>
                          <a:cs typeface="+mn-cs"/>
                        </a:rPr>
                        <a:t>- user rating are high in northern parts of continents but low is southern and eastern parts (</a:t>
                      </a:r>
                      <a:r>
                        <a:rPr lang="en-US" sz="1800" kern="1200" dirty="0" err="1">
                          <a:solidFill>
                            <a:schemeClr val="dk1"/>
                          </a:solidFill>
                          <a:latin typeface="+mn-lt"/>
                          <a:ea typeface="+mn-ea"/>
                          <a:cs typeface="+mn-cs"/>
                        </a:rPr>
                        <a:t>eg</a:t>
                      </a:r>
                      <a:r>
                        <a:rPr lang="en-US" sz="1800" kern="1200" dirty="0">
                          <a:solidFill>
                            <a:schemeClr val="dk1"/>
                          </a:solidFill>
                          <a:latin typeface="+mn-lt"/>
                          <a:ea typeface="+mn-ea"/>
                          <a:cs typeface="+mn-cs"/>
                        </a:rPr>
                        <a:t>: Africa)</a:t>
                      </a: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r h="2769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5. Suggestion: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Decide and implement marketing strategies to increase usage among the larger population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identify the specific problems in the areas of low rating (like east Africa) and improve the model response thereby improving the ratings</a:t>
                      </a:r>
                    </a:p>
                  </a:txBody>
                  <a:tcPr/>
                </a:tc>
                <a:extLst>
                  <a:ext uri="{0D108BD9-81ED-4DB2-BD59-A6C34878D82A}">
                    <a16:rowId xmlns:a16="http://schemas.microsoft.com/office/drawing/2014/main" val="2477149811"/>
                  </a:ext>
                </a:extLst>
              </a:tr>
            </a:tbl>
          </a:graphicData>
        </a:graphic>
      </p:graphicFrame>
    </p:spTree>
    <p:extLst>
      <p:ext uri="{BB962C8B-B14F-4D97-AF65-F5344CB8AC3E}">
        <p14:creationId xmlns:p14="http://schemas.microsoft.com/office/powerpoint/2010/main" val="3108460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4BE86-88DA-5588-BBAA-A53F4BF8CB98}"/>
              </a:ext>
            </a:extLst>
          </p:cNvPr>
          <p:cNvGraphicFramePr>
            <a:graphicFrameLocks noGrp="1"/>
          </p:cNvGraphicFramePr>
          <p:nvPr>
            <p:extLst>
              <p:ext uri="{D42A27DB-BD31-4B8C-83A1-F6EECF244321}">
                <p14:modId xmlns:p14="http://schemas.microsoft.com/office/powerpoint/2010/main" val="2045643994"/>
              </p:ext>
            </p:extLst>
          </p:nvPr>
        </p:nvGraphicFramePr>
        <p:xfrm>
          <a:off x="914399" y="524107"/>
          <a:ext cx="10593660" cy="5502067"/>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15446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6. Platform-wise Average Ratings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txBody>
                  <a:tcPr/>
                </a:tc>
                <a:tc>
                  <a:txBody>
                    <a:bodyPr/>
                    <a:lstStyle/>
                    <a:p>
                      <a:pPr algn="l"/>
                      <a:r>
                        <a:rPr lang="en-US" sz="1800" kern="1200" dirty="0">
                          <a:solidFill>
                            <a:schemeClr val="dk1"/>
                          </a:solidFill>
                          <a:latin typeface="+mn-lt"/>
                          <a:ea typeface="+mn-ea"/>
                          <a:cs typeface="+mn-cs"/>
                        </a:rPr>
                        <a:t>- average rating is reasonably better in amazon webpage and in apple products; indicating better user experience while using the app</a:t>
                      </a:r>
                    </a:p>
                    <a:p>
                      <a:pPr algn="l"/>
                      <a:r>
                        <a:rPr lang="en-US" sz="1800" kern="1200" dirty="0">
                          <a:solidFill>
                            <a:schemeClr val="dk1"/>
                          </a:solidFill>
                          <a:latin typeface="+mn-lt"/>
                          <a:ea typeface="+mn-ea"/>
                          <a:cs typeface="+mn-cs"/>
                        </a:rPr>
                        <a:t>- but below average rating in </a:t>
                      </a:r>
                      <a:r>
                        <a:rPr lang="en-US" sz="1800" kern="1200" dirty="0" err="1">
                          <a:solidFill>
                            <a:schemeClr val="dk1"/>
                          </a:solidFill>
                          <a:latin typeface="+mn-lt"/>
                          <a:ea typeface="+mn-ea"/>
                          <a:cs typeface="+mn-cs"/>
                        </a:rPr>
                        <a:t>flipkart</a:t>
                      </a:r>
                      <a:r>
                        <a:rPr lang="en-US" sz="1800" kern="1200" dirty="0">
                          <a:solidFill>
                            <a:schemeClr val="dk1"/>
                          </a:solidFill>
                          <a:latin typeface="+mn-lt"/>
                          <a:ea typeface="+mn-ea"/>
                          <a:cs typeface="+mn-cs"/>
                        </a:rPr>
                        <a:t> webpage and in android products</a:t>
                      </a: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r h="2769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6. Suggestion: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focus more on improving the user experience and convenience while using the app in android products</a:t>
                      </a:r>
                    </a:p>
                  </a:txBody>
                  <a:tcPr/>
                </a:tc>
                <a:extLst>
                  <a:ext uri="{0D108BD9-81ED-4DB2-BD59-A6C34878D82A}">
                    <a16:rowId xmlns:a16="http://schemas.microsoft.com/office/drawing/2014/main" val="2477149811"/>
                  </a:ext>
                </a:extLst>
              </a:tr>
            </a:tbl>
          </a:graphicData>
        </a:graphic>
      </p:graphicFrame>
    </p:spTree>
    <p:extLst>
      <p:ext uri="{BB962C8B-B14F-4D97-AF65-F5344CB8AC3E}">
        <p14:creationId xmlns:p14="http://schemas.microsoft.com/office/powerpoint/2010/main" val="690926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4BE86-88DA-5588-BBAA-A53F4BF8CB98}"/>
              </a:ext>
            </a:extLst>
          </p:cNvPr>
          <p:cNvGraphicFramePr>
            <a:graphicFrameLocks noGrp="1"/>
          </p:cNvGraphicFramePr>
          <p:nvPr>
            <p:extLst>
              <p:ext uri="{D42A27DB-BD31-4B8C-83A1-F6EECF244321}">
                <p14:modId xmlns:p14="http://schemas.microsoft.com/office/powerpoint/2010/main" val="1010828264"/>
              </p:ext>
            </p:extLst>
          </p:nvPr>
        </p:nvGraphicFramePr>
        <p:xfrm>
          <a:off x="914399" y="524107"/>
          <a:ext cx="10593660" cy="5227747"/>
        </p:xfrm>
        <a:graphic>
          <a:graphicData uri="http://schemas.openxmlformats.org/drawingml/2006/table">
            <a:tbl>
              <a:tblPr firstRow="1" bandRow="1">
                <a:tableStyleId>{5C22544A-7EE6-4342-B048-85BDC9FD1C3A}</a:tableStyleId>
              </a:tblPr>
              <a:tblGrid>
                <a:gridCol w="5296830">
                  <a:extLst>
                    <a:ext uri="{9D8B030D-6E8A-4147-A177-3AD203B41FA5}">
                      <a16:colId xmlns:a16="http://schemas.microsoft.com/office/drawing/2014/main" val="1206156080"/>
                    </a:ext>
                  </a:extLst>
                </a:gridCol>
                <a:gridCol w="5296830">
                  <a:extLst>
                    <a:ext uri="{9D8B030D-6E8A-4147-A177-3AD203B41FA5}">
                      <a16:colId xmlns:a16="http://schemas.microsoft.com/office/drawing/2014/main" val="4028044150"/>
                    </a:ext>
                  </a:extLst>
                </a:gridCol>
              </a:tblGrid>
              <a:tr h="446655">
                <a:tc>
                  <a:txBody>
                    <a:bodyPr/>
                    <a:lstStyle/>
                    <a:p>
                      <a:pPr algn="l"/>
                      <a:r>
                        <a:rPr lang="en-SG" dirty="0"/>
                        <a:t>INSIGHT</a:t>
                      </a:r>
                    </a:p>
                  </a:txBody>
                  <a:tcPr/>
                </a:tc>
                <a:tc>
                  <a:txBody>
                    <a:bodyPr/>
                    <a:lstStyle/>
                    <a:p>
                      <a:pPr algn="l"/>
                      <a:r>
                        <a:rPr lang="en-SG" dirty="0"/>
                        <a:t>INFERENCE</a:t>
                      </a:r>
                    </a:p>
                  </a:txBody>
                  <a:tcPr/>
                </a:tc>
                <a:extLst>
                  <a:ext uri="{0D108BD9-81ED-4DB2-BD59-A6C34878D82A}">
                    <a16:rowId xmlns:a16="http://schemas.microsoft.com/office/drawing/2014/main" val="3083819482"/>
                  </a:ext>
                </a:extLst>
              </a:tr>
              <a:tr h="154462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7. Verified vs Non-Verified Users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lang="en-SG" sz="1800" b="0" kern="1200" dirty="0">
                        <a:solidFill>
                          <a:schemeClr val="dk1"/>
                        </a:solidFill>
                        <a:effectLst/>
                        <a:latin typeface="+mn-lt"/>
                        <a:ea typeface="+mn-ea"/>
                        <a:cs typeface="+mn-cs"/>
                      </a:endParaRPr>
                    </a:p>
                  </a:txBody>
                  <a:tcPr/>
                </a:tc>
                <a:tc>
                  <a:txBody>
                    <a:bodyPr/>
                    <a:lstStyle/>
                    <a:p>
                      <a:pPr algn="l"/>
                      <a:r>
                        <a:rPr lang="en-US" sz="1800" kern="1200" dirty="0">
                          <a:solidFill>
                            <a:schemeClr val="dk1"/>
                          </a:solidFill>
                          <a:latin typeface="+mn-lt"/>
                          <a:ea typeface="+mn-ea"/>
                          <a:cs typeface="+mn-cs"/>
                        </a:rPr>
                        <a:t>- verified users rating is in between negative and neutral sentiment compared to non-verified users</a:t>
                      </a: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p>
                      <a:pPr algn="l"/>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657854807"/>
                  </a:ext>
                </a:extLst>
              </a:tr>
              <a:tr h="2769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sz="1800" b="0" kern="1200" dirty="0">
                          <a:solidFill>
                            <a:schemeClr val="dk1"/>
                          </a:solidFill>
                          <a:effectLst/>
                          <a:latin typeface="+mn-lt"/>
                          <a:ea typeface="+mn-ea"/>
                          <a:cs typeface="+mn-cs"/>
                        </a:rPr>
                        <a:t>7. Suggestion: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chemeClr val="dk1"/>
                          </a:solidFill>
                          <a:latin typeface="+mn-lt"/>
                          <a:ea typeface="+mn-ea"/>
                          <a:cs typeface="+mn-cs"/>
                        </a:rPr>
                        <a:t>- customer feedback team can organize meetings with verified users to understand their requirements and identify the short falls; this would help to improve the user experience for verified users</a:t>
                      </a:r>
                    </a:p>
                  </a:txBody>
                  <a:tcPr/>
                </a:tc>
                <a:extLst>
                  <a:ext uri="{0D108BD9-81ED-4DB2-BD59-A6C34878D82A}">
                    <a16:rowId xmlns:a16="http://schemas.microsoft.com/office/drawing/2014/main" val="2477149811"/>
                  </a:ext>
                </a:extLst>
              </a:tr>
            </a:tbl>
          </a:graphicData>
        </a:graphic>
      </p:graphicFrame>
    </p:spTree>
    <p:extLst>
      <p:ext uri="{BB962C8B-B14F-4D97-AF65-F5344CB8AC3E}">
        <p14:creationId xmlns:p14="http://schemas.microsoft.com/office/powerpoint/2010/main" val="25949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617</TotalTime>
  <Words>1558</Words>
  <Application>Microsoft Macintosh PowerPoint</Application>
  <PresentationFormat>Widescreen</PresentationFormat>
  <Paragraphs>241</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Calibri</vt:lpstr>
      <vt:lpstr>Symbol</vt:lpstr>
      <vt:lpstr>Office Theme</vt:lpstr>
      <vt:lpstr>NLP-Sentiment Analysis</vt:lpstr>
      <vt:lpstr>APPROACH: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Evaluation &amp; Deployment steps: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NLP-Sentiment Analysis</dc:title>
  <dc:creator>Gokul Ravindran</dc:creator>
  <cp:lastModifiedBy>Gokul Ravindran</cp:lastModifiedBy>
  <cp:revision>32</cp:revision>
  <dcterms:created xsi:type="dcterms:W3CDTF">2025-07-15T05:51:24Z</dcterms:created>
  <dcterms:modified xsi:type="dcterms:W3CDTF">2025-09-05T10:04:43Z</dcterms:modified>
</cp:coreProperties>
</file>