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4"/>
  </p:sldMasterIdLst>
  <p:notesMasterIdLst>
    <p:notesMasterId r:id="rId35"/>
  </p:notesMasterIdLst>
  <p:handoutMasterIdLst>
    <p:handoutMasterId r:id="rId36"/>
  </p:handoutMasterIdLst>
  <p:sldIdLst>
    <p:sldId id="338" r:id="rId5"/>
    <p:sldId id="347" r:id="rId6"/>
    <p:sldId id="340" r:id="rId7"/>
    <p:sldId id="265" r:id="rId8"/>
    <p:sldId id="348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70" r:id="rId29"/>
    <p:sldId id="371" r:id="rId30"/>
    <p:sldId id="372" r:id="rId31"/>
    <p:sldId id="373" r:id="rId32"/>
    <p:sldId id="374" r:id="rId33"/>
    <p:sldId id="34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kul" initials="G" lastIdx="1" clrIdx="0">
    <p:extLst>
      <p:ext uri="{19B8F6BF-5375-455C-9EA6-DF929625EA0E}">
        <p15:presenceInfo xmlns:p15="http://schemas.microsoft.com/office/powerpoint/2012/main" userId="5bd0cb4a372c01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07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hyperlink" Target="https://www.linkedin.com/in/gokul-s-kumar" TargetMode="Externa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okul-s-kumar" TargetMode="External"/><Relationship Id="rId7" Type="http://schemas.openxmlformats.org/officeDocument/2006/relationships/image" Target="../media/image29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B3944D-D926-4D0F-A305-F57400007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LinkedIn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2000" b="0" i="0" dirty="0">
              <a:hlinkClick xmlns:r="http://schemas.openxmlformats.org/officeDocument/2006/relationships" r:id="rId1"/>
            </a:rPr>
            <a:t>https://www.linkedin.com/in/gokul-s-kumar</a:t>
          </a:r>
          <a:endParaRPr lang="en-US" sz="1600" b="0" i="0" dirty="0">
            <a:solidFill>
              <a:schemeClr val="tx2"/>
            </a:solidFill>
          </a:endParaRPr>
        </a:p>
      </dgm:t>
    </dgm:pt>
    <dgm:pt modelId="{2EA7AC4A-E82B-43F0-A6EA-F599428578FC}" type="par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BC68B812-A325-41D8-A08E-C2392666D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Email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1800" b="0" i="0" dirty="0">
              <a:solidFill>
                <a:schemeClr val="tx2"/>
              </a:solidFill>
            </a:rPr>
            <a:t>skumar.gokul@gmail.com</a:t>
          </a:r>
        </a:p>
      </dgm:t>
    </dgm:pt>
    <dgm:pt modelId="{23A01A1D-B409-49E7-91BA-2321B9A237C2}" type="par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E950D3C2-0472-429B-98B0-86C856FA65A1}" type="sibTrans" cxnId="{AAD26E9B-C129-46B7-BFCC-98D5999B6B9A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7D1766B6-66CF-40CE-9693-BD20AFFFA3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>
              <a:solidFill>
                <a:schemeClr val="tx2"/>
              </a:solidFill>
            </a:rPr>
            <a:t>Phone</a:t>
          </a:r>
          <a:br>
            <a:rPr lang="en-US" sz="2000" b="0" i="0" dirty="0">
              <a:solidFill>
                <a:schemeClr val="tx2"/>
              </a:solidFill>
            </a:rPr>
          </a:br>
          <a:r>
            <a:rPr lang="en-US" sz="2000" b="0" i="0" dirty="0">
              <a:solidFill>
                <a:schemeClr val="tx2"/>
              </a:solidFill>
            </a:rPr>
            <a:t>+91 8921953774</a:t>
          </a:r>
          <a:endParaRPr lang="en-US" sz="1600" b="0" i="0" dirty="0">
            <a:solidFill>
              <a:schemeClr val="tx2"/>
            </a:solidFill>
          </a:endParaRPr>
        </a:p>
      </dgm:t>
    </dgm:pt>
    <dgm:pt modelId="{76694DF4-F7BE-4AF1-9E12-BAEDD42D9ED3}" type="par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/>
        <a:lstStyle/>
        <a:p>
          <a:endParaRPr lang="en-US" sz="1600" b="0" i="0">
            <a:solidFill>
              <a:schemeClr val="tx2"/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3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3"/>
      <dgm:spPr>
        <a:blipFill>
          <a:blip xmlns:r="http://schemas.openxmlformats.org/officeDocument/2006/relationships"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3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763367BB-4527-4646-8015-D79C10A337E8}" type="pres">
      <dgm:prSet presAssocID="{BC68B812-A325-41D8-A08E-C2392666DF66}" presName="compNode" presStyleCnt="0"/>
      <dgm:spPr/>
    </dgm:pt>
    <dgm:pt modelId="{712D2B29-4977-4B70-ABE9-215A9E804015}" type="pres">
      <dgm:prSet presAssocID="{BC68B812-A325-41D8-A08E-C2392666DF66}" presName="bgRect" presStyleLbl="bgShp" presStyleIdx="1" presStyleCnt="3"/>
      <dgm:spPr>
        <a:prstGeom prst="rect">
          <a:avLst/>
        </a:prstGeom>
        <a:noFill/>
        <a:ln w="22225">
          <a:noFill/>
        </a:ln>
        <a:effectLst/>
      </dgm:spPr>
    </dgm:pt>
    <dgm:pt modelId="{6C7A9EF9-02EB-4D4D-A251-EC3A2F0EFD57}" type="pres">
      <dgm:prSet presAssocID="{BC68B812-A325-41D8-A08E-C2392666DF66}" presName="iconRect" presStyleLbl="node1" presStyleIdx="1" presStyleCnt="3"/>
      <dgm:spPr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13497251-DF6D-4038-B1ED-CA29B33C0A2F}" type="pres">
      <dgm:prSet presAssocID="{BC68B812-A325-41D8-A08E-C2392666DF66}" presName="spaceRect" presStyleCnt="0"/>
      <dgm:spPr/>
    </dgm:pt>
    <dgm:pt modelId="{516FEABD-B159-4827-91AC-07F0FC9EFC37}" type="pres">
      <dgm:prSet presAssocID="{BC68B812-A325-41D8-A08E-C2392666DF66}" presName="parTx" presStyleLbl="revTx" presStyleIdx="1" presStyleCnt="3">
        <dgm:presLayoutVars>
          <dgm:chMax val="0"/>
          <dgm:chPref val="0"/>
        </dgm:presLayoutVars>
      </dgm:prSet>
      <dgm:spPr/>
    </dgm:pt>
    <dgm:pt modelId="{580E91A4-0DB6-46AF-871B-67918081435B}" type="pres">
      <dgm:prSet presAssocID="{E950D3C2-0472-429B-98B0-86C856FA65A1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2" presStyleCnt="3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2" presStyleCnt="3"/>
      <dgm:spPr>
        <a:blipFill>
          <a:blip xmlns:r="http://schemas.openxmlformats.org/officeDocument/2006/relationships"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986C5B-BF7B-4231-8046-782BAE77E788}" type="presOf" srcId="{BC68B812-A325-41D8-A08E-C2392666DF66}" destId="{516FEABD-B159-4827-91AC-07F0FC9EFC37}" srcOrd="0" destOrd="0" presId="urn:microsoft.com/office/officeart/2018/2/layout/IconVerticalSolidList"/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2" destOrd="0" parTransId="{76694DF4-F7BE-4AF1-9E12-BAEDD42D9ED3}" sibTransId="{0C6A2CC7-5741-4D63-A8FF-E7E06F0D1222}"/>
    <dgm:cxn modelId="{AAD26E9B-C129-46B7-BFCC-98D5999B6B9A}" srcId="{D7951F77-4E36-4893-91C6-3151A6D51694}" destId="{BC68B812-A325-41D8-A08E-C2392666DF66}" srcOrd="1" destOrd="0" parTransId="{23A01A1D-B409-49E7-91BA-2321B9A237C2}" sibTransId="{E950D3C2-0472-429B-98B0-86C856FA65A1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AC8A67FF-09EA-4C04-AE25-5A9F33A57654}" type="presParOf" srcId="{F61FEBF0-CB2F-4364-8F44-722FB7578D18}" destId="{763367BB-4527-4646-8015-D79C10A337E8}" srcOrd="2" destOrd="0" presId="urn:microsoft.com/office/officeart/2018/2/layout/IconVerticalSolidList"/>
    <dgm:cxn modelId="{5BC094CB-F2E0-4918-9AC7-082F24D0AC9E}" type="presParOf" srcId="{763367BB-4527-4646-8015-D79C10A337E8}" destId="{712D2B29-4977-4B70-ABE9-215A9E804015}" srcOrd="0" destOrd="0" presId="urn:microsoft.com/office/officeart/2018/2/layout/IconVerticalSolidList"/>
    <dgm:cxn modelId="{8583FA80-D558-4B21-9EFE-C8F712D37D97}" type="presParOf" srcId="{763367BB-4527-4646-8015-D79C10A337E8}" destId="{6C7A9EF9-02EB-4D4D-A251-EC3A2F0EFD57}" srcOrd="1" destOrd="0" presId="urn:microsoft.com/office/officeart/2018/2/layout/IconVerticalSolidList"/>
    <dgm:cxn modelId="{FF2B3AFE-5D78-4AF4-BD5D-10DA64FD2E34}" type="presParOf" srcId="{763367BB-4527-4646-8015-D79C10A337E8}" destId="{13497251-DF6D-4038-B1ED-CA29B33C0A2F}" srcOrd="2" destOrd="0" presId="urn:microsoft.com/office/officeart/2018/2/layout/IconVerticalSolidList"/>
    <dgm:cxn modelId="{03E26A79-059D-4B0B-B311-C422C1F45874}" type="presParOf" srcId="{763367BB-4527-4646-8015-D79C10A337E8}" destId="{516FEABD-B159-4827-91AC-07F0FC9EFC37}" srcOrd="3" destOrd="0" presId="urn:microsoft.com/office/officeart/2018/2/layout/IconVerticalSolidList"/>
    <dgm:cxn modelId="{7DF7C674-8C32-4721-BFBF-41FDC484E9DE}" type="presParOf" srcId="{F61FEBF0-CB2F-4364-8F44-722FB7578D18}" destId="{580E91A4-0DB6-46AF-871B-67918081435B}" srcOrd="3" destOrd="0" presId="urn:microsoft.com/office/officeart/2018/2/layout/IconVerticalSolidList"/>
    <dgm:cxn modelId="{69E1E3B7-31C1-4B29-966A-E5A8BB0D531A}" type="presParOf" srcId="{F61FEBF0-CB2F-4364-8F44-722FB7578D18}" destId="{DD57C002-1714-4E12-872A-FCE88CC043FE}" srcOrd="4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3654"/>
          <a:ext cx="4510087" cy="108475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28139" y="247725"/>
          <a:ext cx="597200" cy="596617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253480" y="3654"/>
          <a:ext cx="3167864" cy="115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1" tIns="122091" rIns="122091" bIns="12209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LinkedIn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2000" b="0" i="0" kern="1200" dirty="0">
              <a:hlinkClick xmlns:r="http://schemas.openxmlformats.org/officeDocument/2006/relationships" r:id="rId3"/>
            </a:rPr>
            <a:t>https://www.linkedin.com/in/gokul-s-kumar</a:t>
          </a:r>
          <a:endParaRPr lang="en-US" sz="1600" b="0" i="0" kern="1200" dirty="0">
            <a:solidFill>
              <a:schemeClr val="tx2"/>
            </a:solidFill>
          </a:endParaRPr>
        </a:p>
      </dsp:txBody>
      <dsp:txXfrm>
        <a:off x="1253480" y="3654"/>
        <a:ext cx="3167864" cy="1153616"/>
      </dsp:txXfrm>
    </dsp:sp>
    <dsp:sp modelId="{712D2B29-4977-4B70-ABE9-215A9E804015}">
      <dsp:nvSpPr>
        <dsp:cNvPr id="0" name=""/>
        <dsp:cNvSpPr/>
      </dsp:nvSpPr>
      <dsp:spPr>
        <a:xfrm>
          <a:off x="0" y="1436935"/>
          <a:ext cx="4510087" cy="108475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A9EF9-02EB-4D4D-A251-EC3A2F0EFD57}">
      <dsp:nvSpPr>
        <dsp:cNvPr id="0" name=""/>
        <dsp:cNvSpPr/>
      </dsp:nvSpPr>
      <dsp:spPr>
        <a:xfrm>
          <a:off x="328139" y="1681006"/>
          <a:ext cx="597200" cy="596617"/>
        </a:xfrm>
        <a:prstGeom prst="rect">
          <a:avLst/>
        </a:prstGeom>
        <a:blipFill>
          <a:blip xmlns:r="http://schemas.openxmlformats.org/officeDocument/2006/relationships"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FEABD-B159-4827-91AC-07F0FC9EFC37}">
      <dsp:nvSpPr>
        <dsp:cNvPr id="0" name=""/>
        <dsp:cNvSpPr/>
      </dsp:nvSpPr>
      <dsp:spPr>
        <a:xfrm>
          <a:off x="1253480" y="1436935"/>
          <a:ext cx="3167864" cy="115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1" tIns="122091" rIns="122091" bIns="12209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Email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1800" b="0" i="0" kern="1200" dirty="0">
              <a:solidFill>
                <a:schemeClr val="tx2"/>
              </a:solidFill>
            </a:rPr>
            <a:t>skumar.gokul@gmail.com</a:t>
          </a:r>
        </a:p>
      </dsp:txBody>
      <dsp:txXfrm>
        <a:off x="1253480" y="1436935"/>
        <a:ext cx="3167864" cy="1153616"/>
      </dsp:txXfrm>
    </dsp:sp>
    <dsp:sp modelId="{59534EC1-7FD9-454B-8378-AACE14683CA9}">
      <dsp:nvSpPr>
        <dsp:cNvPr id="0" name=""/>
        <dsp:cNvSpPr/>
      </dsp:nvSpPr>
      <dsp:spPr>
        <a:xfrm>
          <a:off x="0" y="2870216"/>
          <a:ext cx="4510087" cy="1084759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328139" y="3114286"/>
          <a:ext cx="597200" cy="596617"/>
        </a:xfrm>
        <a:prstGeom prst="rect">
          <a:avLst/>
        </a:prstGeom>
        <a:blipFill>
          <a:blip xmlns:r="http://schemas.openxmlformats.org/officeDocument/2006/relationships"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253480" y="2870216"/>
          <a:ext cx="3167864" cy="1153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091" tIns="122091" rIns="122091" bIns="12209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2"/>
              </a:solidFill>
            </a:rPr>
            <a:t>Phone</a:t>
          </a:r>
          <a:br>
            <a:rPr lang="en-US" sz="2000" b="0" i="0" kern="1200" dirty="0">
              <a:solidFill>
                <a:schemeClr val="tx2"/>
              </a:solidFill>
            </a:rPr>
          </a:br>
          <a:r>
            <a:rPr lang="en-US" sz="2000" b="0" i="0" kern="1200" dirty="0">
              <a:solidFill>
                <a:schemeClr val="tx2"/>
              </a:solidFill>
            </a:rPr>
            <a:t>+91 8921953774</a:t>
          </a:r>
          <a:endParaRPr lang="en-US" sz="1600" b="0" i="0" kern="1200" dirty="0">
            <a:solidFill>
              <a:schemeClr val="tx2"/>
            </a:solidFill>
          </a:endParaRPr>
        </a:p>
      </dsp:txBody>
      <dsp:txXfrm>
        <a:off x="1253480" y="2870216"/>
        <a:ext cx="3167864" cy="1153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B3B402-AAB7-452F-A144-4357E93F0304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9898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00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562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78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0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8/3/2020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BEF61E5-C391-412D-B9B7-51E6B5850B22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771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4E04265-424A-4497-903B-8026AEFF020B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7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A55F566-CD62-40DB-9F5B-3E030CE54C3F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964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11FEEB3-52AA-4480-B1F0-E60F19275E4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774E98-F895-4035-852E-0EE5C690DE2B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B08535F-C961-4C65-BA30-8CB840AB8B32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44140C5-2E7A-4C53-A2F8-C7D479BC6071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36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8FE84CA-0071-46D2-BF23-D508A21E9C26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668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6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78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5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4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20" r:id="rId13"/>
    <p:sldLayoutId id="2147483677" r:id="rId14"/>
    <p:sldLayoutId id="2147483684" r:id="rId15"/>
    <p:sldLayoutId id="2147483678" r:id="rId16"/>
    <p:sldLayoutId id="214748368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kul-S-Kumar/ANZ-virtual-internship.git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A69D-9764-6F43-A39D-17C946E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US" dirty="0"/>
              <a:t>nsideSherpa ANZ Virtual Internship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C4BF9-0712-B24C-9B29-1A941E187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Task-1 Exploratory Data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230819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Txn_description</a:t>
            </a:r>
            <a:endParaRPr lang="en-IN" b="1" dirty="0"/>
          </a:p>
          <a:p>
            <a:r>
              <a:rPr lang="en-IN" dirty="0"/>
              <a:t>There were 6 unique entries in this feature.</a:t>
            </a:r>
          </a:p>
          <a:p>
            <a:r>
              <a:rPr lang="en-IN" dirty="0"/>
              <a:t>Most of the transactions are labelled as ‘SALES-POS’(32.6%) and ‘POS’(31.4%).</a:t>
            </a:r>
          </a:p>
          <a:p>
            <a:r>
              <a:rPr lang="en-IN" dirty="0"/>
              <a:t>The least no, of transactions are in ‘PHONE BANK’(0.8%).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F0905C-2ECA-4514-8A49-0F031FBA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142" y="2141138"/>
            <a:ext cx="4727715" cy="44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5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Merchant_id</a:t>
            </a:r>
            <a:endParaRPr lang="en-IN" b="1" dirty="0"/>
          </a:p>
          <a:p>
            <a:r>
              <a:rPr lang="en-IN" dirty="0"/>
              <a:t>36% missing values.</a:t>
            </a:r>
          </a:p>
          <a:p>
            <a:r>
              <a:rPr lang="en-IN" dirty="0"/>
              <a:t>5725 unique entries.</a:t>
            </a:r>
          </a:p>
          <a:p>
            <a:r>
              <a:rPr lang="en-IN" dirty="0"/>
              <a:t>90% IDs were associated with less than 2 transactions. Maximum no. of transactions </a:t>
            </a:r>
            <a:r>
              <a:rPr lang="en-IN" dirty="0" err="1"/>
              <a:t>ina</a:t>
            </a:r>
            <a:r>
              <a:rPr lang="en-IN" dirty="0"/>
              <a:t> single ID is 14.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err="1"/>
              <a:t>First_name</a:t>
            </a:r>
            <a:endParaRPr lang="en-IN" b="1" dirty="0"/>
          </a:p>
          <a:p>
            <a:r>
              <a:rPr lang="en-IN" dirty="0"/>
              <a:t>There were 80 unique first names.</a:t>
            </a:r>
          </a:p>
          <a:p>
            <a:r>
              <a:rPr lang="en-IN" dirty="0"/>
              <a:t>Maximum no. of transaction were done by customers having their first name Michael(6%).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31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A41C2-C354-4104-8B51-50CBC9522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Balance</a:t>
            </a:r>
          </a:p>
          <a:p>
            <a:r>
              <a:rPr lang="en-IN" dirty="0"/>
              <a:t>Most of the entries is between 0 and 25000.</a:t>
            </a:r>
          </a:p>
          <a:p>
            <a:r>
              <a:rPr lang="en-IN" dirty="0"/>
              <a:t>Average balance is 14700.</a:t>
            </a:r>
          </a:p>
          <a:p>
            <a:r>
              <a:rPr lang="en-IN" dirty="0"/>
              <a:t>Around 90% of entries are less than 29500.</a:t>
            </a:r>
          </a:p>
          <a:p>
            <a:r>
              <a:rPr lang="en-IN" dirty="0"/>
              <a:t>The max. balance is 267128.52 and the min. is </a:t>
            </a:r>
          </a:p>
          <a:p>
            <a:pPr marL="0" indent="0">
              <a:buNone/>
            </a:pPr>
            <a:r>
              <a:rPr lang="en-IN" dirty="0"/>
              <a:t>   0.24.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5EC9-F711-4CCD-AA96-6AB4DD38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31" y="833238"/>
            <a:ext cx="4980935" cy="51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2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E12EB-1665-4AA0-BB88-422349FC9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40" y="1127464"/>
            <a:ext cx="5024952" cy="4381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17D74C-747A-4929-AB16-EF8F83D0B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080" y="1127464"/>
            <a:ext cx="5024953" cy="43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Date</a:t>
            </a:r>
          </a:p>
          <a:p>
            <a:r>
              <a:rPr lang="en-IN" dirty="0"/>
              <a:t>Total duration is 91 days, from 01-08-2018 to 31-10-2018.</a:t>
            </a:r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1247C-2FF9-4179-9F64-E221755F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0" y="1277105"/>
            <a:ext cx="8008345" cy="52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3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64238"/>
            <a:ext cx="10333607" cy="646294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The max no. of transactions happened on 28-09-2018, 174 transactions(1.4%) and the min on 30-10-2018, 89 transactions(0.7%).</a:t>
            </a:r>
          </a:p>
          <a:p>
            <a:r>
              <a:rPr lang="en-IN" dirty="0"/>
              <a:t>On an average 132 transactions occurred each day. 90% of the days had less than 158 transactions.</a:t>
            </a:r>
          </a:p>
          <a:p>
            <a:r>
              <a:rPr lang="en-IN" dirty="0"/>
              <a:t>Dividing the entire data into three months, all the three months had almost equal no. of transactions(on an average 4013 transactions every month.</a:t>
            </a:r>
          </a:p>
          <a:p>
            <a:r>
              <a:rPr lang="en-IN" dirty="0"/>
              <a:t>To be precise, the no. of transactions increased from 3943 to 4013(0.62%) in August-September and from 4013 to 4087(0.65%) in September-October.</a:t>
            </a:r>
          </a:p>
          <a:p>
            <a:r>
              <a:rPr lang="en-IN" dirty="0"/>
              <a:t>Dividing the total transactions by the day of the week in which they occurred, max transactions occurred on Friday, 2073 transactions(17%) and minimum on Monday, 1360 transactions(12%).</a:t>
            </a:r>
          </a:p>
          <a:p>
            <a:r>
              <a:rPr lang="en-IN" dirty="0"/>
              <a:t>Wednesday and Friday differ by only 10 transactions.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943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19E1D-E6F5-4F7F-8264-9D50C10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53" y="980981"/>
            <a:ext cx="4897829" cy="4647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CB613-98E1-4265-AC21-4D57FA5C6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80981"/>
            <a:ext cx="4897829" cy="46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1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Gender</a:t>
            </a:r>
          </a:p>
          <a:p>
            <a:r>
              <a:rPr lang="en-IN" dirty="0"/>
              <a:t>There are 2 entries, M and F.</a:t>
            </a:r>
          </a:p>
          <a:p>
            <a:r>
              <a:rPr lang="en-IN" dirty="0"/>
              <a:t>An almost equal distribution between male and female customers, with 52% male and 48% female.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47ADE-BB7D-47F2-BDB3-4B1EE04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261" y="1942870"/>
            <a:ext cx="4412202" cy="40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8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9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Age</a:t>
            </a:r>
          </a:p>
          <a:p>
            <a:r>
              <a:rPr lang="en-IN" dirty="0"/>
              <a:t>Most of the customers are in the age-group of 20-35.</a:t>
            </a:r>
          </a:p>
          <a:p>
            <a:r>
              <a:rPr lang="en-IN" dirty="0"/>
              <a:t>The oldest customer is 78 years old and the youngest 18 years.</a:t>
            </a:r>
          </a:p>
          <a:p>
            <a:r>
              <a:rPr lang="en-IN" dirty="0"/>
              <a:t>The average age of customer is 18 years.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C0054-5766-4663-8632-560169B7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5" y="1965415"/>
            <a:ext cx="4755943" cy="46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US" dirty="0"/>
              <a:t>his presentation contains the insights gained by performing EDA on the customer transaction data-set provided to me in the ANZ virtual internship on </a:t>
            </a:r>
            <a:r>
              <a:rPr lang="en-US" dirty="0" err="1"/>
              <a:t>InsideSherpa</a:t>
            </a:r>
            <a:r>
              <a:rPr lang="en-US" dirty="0"/>
              <a:t>. The link to the notebook where I worked on the data-set is given </a:t>
            </a:r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8AF1F-FAAC-4287-B600-7938F225E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3" y="1396122"/>
            <a:ext cx="4459215" cy="4065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EE516-04C5-459B-9333-C9AD5143D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357" y="1396122"/>
            <a:ext cx="4459216" cy="406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4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92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err="1"/>
              <a:t>Merchant_suburb</a:t>
            </a:r>
            <a:endParaRPr lang="en-IN" b="1" dirty="0"/>
          </a:p>
          <a:p>
            <a:r>
              <a:rPr lang="en-IN" dirty="0"/>
              <a:t>36% missing values.</a:t>
            </a:r>
          </a:p>
          <a:p>
            <a:r>
              <a:rPr lang="en-IN" dirty="0"/>
              <a:t>There are 1609 different suburbs. Most of the merchants are from Melbourne(2.1%) and then Sydney(1.9%).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err="1"/>
              <a:t>Merchant_state</a:t>
            </a:r>
            <a:endParaRPr lang="en-IN" b="1" dirty="0"/>
          </a:p>
          <a:p>
            <a:r>
              <a:rPr lang="en-IN" dirty="0"/>
              <a:t>36% missing values.</a:t>
            </a:r>
          </a:p>
          <a:p>
            <a:r>
              <a:rPr lang="en-IN" dirty="0"/>
              <a:t>There are 8 different states. Maximum merchants are from the state of New South Wales, 2169(18%) closely followed by Victoria, 2131(17.6%)</a:t>
            </a:r>
          </a:p>
          <a:p>
            <a:r>
              <a:rPr lang="en-IN" dirty="0"/>
              <a:t>The  min. no. of merchants are from Tasmania, 68(0.5%).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742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28766-7F60-4619-8315-0DEA311F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58" y="212433"/>
            <a:ext cx="6844683" cy="64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5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92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Amount</a:t>
            </a:r>
          </a:p>
          <a:p>
            <a:r>
              <a:rPr lang="en-IN" dirty="0"/>
              <a:t>Most of the transaction amount is between 0-100 AUD.</a:t>
            </a:r>
          </a:p>
          <a:p>
            <a:r>
              <a:rPr lang="en-IN" dirty="0"/>
              <a:t>The min. transactions amount is 0.1 AUD and the max. being 8836 AUD.</a:t>
            </a:r>
          </a:p>
          <a:p>
            <a:r>
              <a:rPr lang="en-IN" dirty="0"/>
              <a:t>The average transaction amount is 29 AUD.</a:t>
            </a:r>
          </a:p>
          <a:p>
            <a:r>
              <a:rPr lang="en-IN" dirty="0"/>
              <a:t>90% of the transactions is below 190 AUD.</a:t>
            </a:r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D90E3-24C1-4933-8105-13FF884D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74" y="1612552"/>
            <a:ext cx="5243742" cy="508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79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07FDC-FC96-45A9-B619-ED33DC76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9" y="1174714"/>
            <a:ext cx="4885153" cy="4354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2AC67-6FDE-4D6B-98D9-40548DDE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2" y="1174714"/>
            <a:ext cx="4885153" cy="43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96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92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Transaction_id</a:t>
            </a:r>
            <a:endParaRPr lang="en-IN" b="1" dirty="0"/>
          </a:p>
          <a:p>
            <a:r>
              <a:rPr lang="en-IN" dirty="0"/>
              <a:t>There is a unique </a:t>
            </a:r>
            <a:r>
              <a:rPr lang="en-IN" dirty="0" err="1"/>
              <a:t>transacation_id</a:t>
            </a:r>
            <a:r>
              <a:rPr lang="en-IN" dirty="0"/>
              <a:t> for each transaction.</a:t>
            </a:r>
          </a:p>
          <a:p>
            <a:pPr marL="0" indent="0">
              <a:buNone/>
            </a:pPr>
            <a:r>
              <a:rPr lang="en-IN" b="1" dirty="0"/>
              <a:t>Country</a:t>
            </a:r>
          </a:p>
          <a:p>
            <a:r>
              <a:rPr lang="en-IN" dirty="0"/>
              <a:t>There is only one entry(Australia) in it for all transactions, so we as well drop the feature.</a:t>
            </a:r>
          </a:p>
          <a:p>
            <a:pPr marL="0" indent="0">
              <a:buNone/>
            </a:pPr>
            <a:r>
              <a:rPr lang="en-IN" b="1" dirty="0" err="1"/>
              <a:t>Customer_id</a:t>
            </a:r>
            <a:endParaRPr lang="en-IN" b="1" dirty="0"/>
          </a:p>
          <a:p>
            <a:r>
              <a:rPr lang="en-IN" dirty="0"/>
              <a:t>There are 100 unique </a:t>
            </a:r>
            <a:r>
              <a:rPr lang="en-IN" dirty="0" err="1"/>
              <a:t>customer_id</a:t>
            </a:r>
            <a:r>
              <a:rPr lang="en-IN" dirty="0"/>
              <a:t>. Each account no. has a unique </a:t>
            </a:r>
            <a:r>
              <a:rPr lang="en-IN" dirty="0" err="1"/>
              <a:t>customer_id</a:t>
            </a:r>
            <a:r>
              <a:rPr lang="en-IN" dirty="0"/>
              <a:t>.</a:t>
            </a:r>
          </a:p>
          <a:p>
            <a:r>
              <a:rPr lang="en-IN" dirty="0"/>
              <a:t>Same insights as of account.</a:t>
            </a:r>
          </a:p>
          <a:p>
            <a:pPr marL="0" indent="0">
              <a:buNone/>
            </a:pPr>
            <a:r>
              <a:rPr lang="en-IN" b="1" dirty="0" err="1"/>
              <a:t>Merchant_long_lat</a:t>
            </a:r>
            <a:endParaRPr lang="en-IN" b="1" dirty="0"/>
          </a:p>
          <a:p>
            <a:r>
              <a:rPr lang="en-IN" dirty="0"/>
              <a:t>36% missing data.</a:t>
            </a:r>
          </a:p>
          <a:p>
            <a:r>
              <a:rPr lang="en-IN" dirty="0"/>
              <a:t>There are 2703 unique locations. There are multiple </a:t>
            </a:r>
            <a:r>
              <a:rPr lang="en-IN" dirty="0" err="1"/>
              <a:t>merchant_id</a:t>
            </a:r>
            <a:r>
              <a:rPr lang="en-IN" dirty="0"/>
              <a:t> associated with a single location.</a:t>
            </a:r>
          </a:p>
          <a:p>
            <a:r>
              <a:rPr lang="en-IN" dirty="0"/>
              <a:t>These coordinated was then plotted on a map.</a:t>
            </a:r>
          </a:p>
          <a:p>
            <a:r>
              <a:rPr lang="en-IN" dirty="0"/>
              <a:t>We could see that most of the merchants are based in and around Melbourne, Sydney, Brisbane, Perth, Adelaide.</a:t>
            </a:r>
          </a:p>
          <a:p>
            <a:endParaRPr lang="en-IN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77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B59A16-3088-457F-816F-D3A7AA51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92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Movement</a:t>
            </a:r>
          </a:p>
          <a:p>
            <a:r>
              <a:rPr lang="en-IN" dirty="0"/>
              <a:t>There are 2 entries in this feature, debit and credit.</a:t>
            </a:r>
          </a:p>
          <a:p>
            <a:r>
              <a:rPr lang="en-IN" dirty="0"/>
              <a:t>11160 (93%) transactions are labelled as debit &amp; 883 (7%) transactions as credit.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C4AA-CE67-468A-8AC9-FAFFE396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76" y="2236812"/>
            <a:ext cx="4495238" cy="40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3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92" y="164238"/>
            <a:ext cx="10333607" cy="6462943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800" b="1" dirty="0"/>
              <a:t>Transaction amount vs Month and Day.</a:t>
            </a:r>
          </a:p>
          <a:p>
            <a:r>
              <a:rPr lang="en-US" dirty="0"/>
              <a:t>Dividing the transaction on the month they happened, October has the highest transaction amount, and August the least.</a:t>
            </a:r>
          </a:p>
          <a:p>
            <a:r>
              <a:rPr lang="en-US" dirty="0"/>
              <a:t>The average transaction amount in each month is highest in October and lowest in September.</a:t>
            </a:r>
          </a:p>
          <a:p>
            <a:r>
              <a:rPr lang="en-US" dirty="0"/>
              <a:t>Dividing the transactions on the day they happened, Friday has the highest transaction amount, and Sunday the least.</a:t>
            </a:r>
          </a:p>
          <a:p>
            <a:r>
              <a:rPr lang="en-US" dirty="0"/>
              <a:t>Even though the Monday had the least no, of transactions, the total transaction amount on Mondays is close to Friday.</a:t>
            </a:r>
          </a:p>
          <a:p>
            <a:r>
              <a:rPr lang="en-US" dirty="0"/>
              <a:t>The average transaction amount is the highest on Monday and least on Sunday.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095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8A5BC-0A5A-42DC-8CF3-2C6701A13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22" y="1089733"/>
            <a:ext cx="5040843" cy="4678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6DAE9-5C40-4723-A61C-AD58B614C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06" y="1089732"/>
            <a:ext cx="5040843" cy="467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6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US" dirty="0" err="1"/>
              <a:t>utline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 information.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Insights about the features.</a:t>
            </a:r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705" y="1036826"/>
            <a:ext cx="2945494" cy="1613201"/>
          </a:xfrm>
        </p:spPr>
        <p:txBody>
          <a:bodyPr/>
          <a:lstStyle/>
          <a:p>
            <a:r>
              <a:rPr lang="en-US" dirty="0"/>
              <a:t>Contact me </a:t>
            </a:r>
          </a:p>
        </p:txBody>
      </p:sp>
      <p:graphicFrame>
        <p:nvGraphicFramePr>
          <p:cNvPr id="8" name="Content Placeholder 2" descr="SmartArt Placeholder - Contact List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24250009"/>
              </p:ext>
            </p:extLst>
          </p:nvPr>
        </p:nvGraphicFramePr>
        <p:xfrm>
          <a:off x="6708775" y="2102667"/>
          <a:ext cx="4510087" cy="4027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5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</a:t>
            </a:r>
            <a:r>
              <a:rPr lang="en-US" dirty="0" err="1"/>
              <a:t>eature</a:t>
            </a:r>
            <a:r>
              <a:rPr lang="en-US" dirty="0"/>
              <a:t>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a total of 23 features in the dataset.</a:t>
            </a:r>
          </a:p>
          <a:p>
            <a:r>
              <a:rPr lang="en-IN" dirty="0"/>
              <a:t>There are 12043 data-entries.</a:t>
            </a:r>
          </a:p>
          <a:p>
            <a:r>
              <a:rPr lang="en-IN" dirty="0"/>
              <a:t>The features are of various data-types such a int, float, data-time etc.</a:t>
            </a:r>
          </a:p>
          <a:p>
            <a:r>
              <a:rPr lang="en-IN" dirty="0"/>
              <a:t>The features gives us various details about the customers and the merchants. </a:t>
            </a:r>
          </a:p>
          <a:p>
            <a:r>
              <a:rPr lang="en-IN" dirty="0"/>
              <a:t>The information regarding the age, gender, location, account no., customer ID is given.</a:t>
            </a:r>
          </a:p>
          <a:p>
            <a:r>
              <a:rPr lang="en-IN" dirty="0"/>
              <a:t>The information regarding the location of the merchant, merchant ID is given.</a:t>
            </a:r>
          </a:p>
          <a:p>
            <a:r>
              <a:rPr lang="en-IN" dirty="0"/>
              <a:t>The type of transaction, transaction amount, brief description about the transaction, date of the transaction is given.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4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Certain features in the data did have missing values. Some of them had more than 90% missing values. These features were dropped in the beginning itself.</a:t>
            </a:r>
          </a:p>
          <a:p>
            <a:r>
              <a:rPr lang="en-IN" dirty="0"/>
              <a:t>All the features having missing values were categorical features. So I imputed the missing values with a new category ‘Not available’.</a:t>
            </a:r>
          </a:p>
          <a:p>
            <a:r>
              <a:rPr lang="en-IN" dirty="0"/>
              <a:t>All the imputed features had around 36% missing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Univariate analysis.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790827" cy="435133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 this section all the features were analysed on the no. of transactions.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Status</a:t>
            </a:r>
          </a:p>
          <a:p>
            <a:r>
              <a:rPr lang="en-IN" dirty="0"/>
              <a:t>There were 2 entries in this feature, authorized and posted.</a:t>
            </a:r>
          </a:p>
          <a:p>
            <a:r>
              <a:rPr lang="en-IN" dirty="0"/>
              <a:t>64% of the transactions were authorized and 36% were </a:t>
            </a:r>
          </a:p>
          <a:p>
            <a:pPr marL="0" indent="0">
              <a:buNone/>
            </a:pPr>
            <a:r>
              <a:rPr lang="en-IN" dirty="0"/>
              <a:t>   posted.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Card_present_flag</a:t>
            </a:r>
            <a:endParaRPr lang="en-US" b="1" dirty="0"/>
          </a:p>
          <a:p>
            <a:r>
              <a:rPr lang="en-US" dirty="0"/>
              <a:t>36% missing values.</a:t>
            </a:r>
          </a:p>
          <a:p>
            <a:r>
              <a:rPr lang="en-US" dirty="0"/>
              <a:t>There are 2 entries, 1 &amp; 0.</a:t>
            </a:r>
          </a:p>
          <a:p>
            <a:r>
              <a:rPr lang="en-US" dirty="0"/>
              <a:t>51% of transactions are 1 and 13% are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59FCC-21DA-4DB5-84C7-48CBC533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779" y="3286378"/>
            <a:ext cx="3541350" cy="329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230819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Account</a:t>
            </a:r>
          </a:p>
          <a:p>
            <a:r>
              <a:rPr lang="en-IN" dirty="0"/>
              <a:t>100 unique accounts for 100 customers. Multiple transactions were done from all the accounts.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max no. of transactions from a single account was 578(4%) and the min. was 25(0.2%).</a:t>
            </a:r>
          </a:p>
          <a:p>
            <a:r>
              <a:rPr lang="en-IN" dirty="0"/>
              <a:t>Average no. of transactions from each account was 120. 90% accounts have less than 200 transactions.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2A4470-9D3D-413F-B635-C3DBBC23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9" y="1422646"/>
            <a:ext cx="9534617" cy="40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907D-6A24-478C-AEF5-4FF0448E0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79" y="230819"/>
            <a:ext cx="10333607" cy="646294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Currency</a:t>
            </a:r>
          </a:p>
          <a:p>
            <a:r>
              <a:rPr lang="en-IN" dirty="0"/>
              <a:t>There was only 1 entry, AUD. So we may as well drop the feature from the data-set as it of no use.</a:t>
            </a:r>
          </a:p>
          <a:p>
            <a:pPr marL="0" indent="0">
              <a:buNone/>
            </a:pPr>
            <a:r>
              <a:rPr lang="en-IN" b="1" dirty="0" err="1"/>
              <a:t>Long_lat</a:t>
            </a:r>
            <a:endParaRPr lang="en-IN" b="1" dirty="0"/>
          </a:p>
          <a:p>
            <a:r>
              <a:rPr lang="en-IN" dirty="0"/>
              <a:t>There were 100 unique locations. 100 unique locations for each of the </a:t>
            </a:r>
            <a:r>
              <a:rPr lang="en-IN" dirty="0" err="1"/>
              <a:t>acoounts</a:t>
            </a:r>
            <a:r>
              <a:rPr lang="en-IN" dirty="0"/>
              <a:t>. No 2 accounts have the same location.</a:t>
            </a:r>
          </a:p>
          <a:p>
            <a:r>
              <a:rPr lang="en-IN" dirty="0"/>
              <a:t>The missing values in this features were denoted by an out of-bounds entry, 255.00 -573.00.</a:t>
            </a:r>
          </a:p>
          <a:p>
            <a:r>
              <a:rPr lang="en-IN" dirty="0"/>
              <a:t>We could identify it as the latitudes range from -90 to 90 and longitudes range from -180 to 180. Also upon checking the corresponding </a:t>
            </a:r>
          </a:p>
          <a:p>
            <a:r>
              <a:rPr lang="en-IN" dirty="0"/>
              <a:t>These values was replaced with ‘Not available’ as like before.</a:t>
            </a:r>
          </a:p>
          <a:p>
            <a:r>
              <a:rPr lang="en-IN" dirty="0"/>
              <a:t>The remaining coordinates were plotted on a map. Most of the accounts were in Melbourne Sydney.</a:t>
            </a:r>
          </a:p>
          <a:p>
            <a:r>
              <a:rPr lang="en-IN" dirty="0"/>
              <a:t>Rest were in Perth, Brisbane, Darwin and Adelaide.</a:t>
            </a:r>
          </a:p>
          <a:p>
            <a:r>
              <a:rPr lang="en-IN" dirty="0"/>
              <a:t>Some were found in random spots all over Australia.</a:t>
            </a:r>
          </a:p>
        </p:txBody>
      </p:sp>
    </p:spTree>
    <p:extLst>
      <p:ext uri="{BB962C8B-B14F-4D97-AF65-F5344CB8AC3E}">
        <p14:creationId xmlns:p14="http://schemas.microsoft.com/office/powerpoint/2010/main" val="410990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417CE-3C1B-443D-8272-9B6A0278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333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237</TotalTime>
  <Words>1288</Words>
  <Application>Microsoft Office PowerPoint</Application>
  <PresentationFormat>Widescreen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Century Schoolbook</vt:lpstr>
      <vt:lpstr>Helvetica Light</vt:lpstr>
      <vt:lpstr>Wingdings 2</vt:lpstr>
      <vt:lpstr>View</vt:lpstr>
      <vt:lpstr>InsideSherpa ANZ Virtual Internship </vt:lpstr>
      <vt:lpstr>Introduction</vt:lpstr>
      <vt:lpstr>Outline</vt:lpstr>
      <vt:lpstr>Feature description</vt:lpstr>
      <vt:lpstr>Data cleaning.</vt:lpstr>
      <vt:lpstr>Univariate analysis.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InsideSherpa ANZ Virtual Internship </dc:title>
  <dc:creator>Gokul</dc:creator>
  <cp:lastModifiedBy>Gokul</cp:lastModifiedBy>
  <cp:revision>16</cp:revision>
  <dcterms:created xsi:type="dcterms:W3CDTF">2020-08-03T10:50:59Z</dcterms:created>
  <dcterms:modified xsi:type="dcterms:W3CDTF">2020-08-03T14:48:42Z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