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1"/>
  </p:sldMasterIdLst>
  <p:sldIdLst>
    <p:sldId id="256" r:id="rId2"/>
    <p:sldId id="257"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85"/>
    <p:restoredTop sz="96296"/>
  </p:normalViewPr>
  <p:slideViewPr>
    <p:cSldViewPr snapToGrid="0">
      <p:cViewPr varScale="1">
        <p:scale>
          <a:sx n="82" d="100"/>
          <a:sy n="82" d="100"/>
        </p:scale>
        <p:origin x="79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F4077F-BF72-4361-A472-2150BFF1CADB}"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6F1E961E-317E-4271-90CA-B14DB8F5B9E8}">
      <dgm:prSet/>
      <dgm:spPr/>
      <dgm:t>
        <a:bodyPr/>
        <a:lstStyle/>
        <a:p>
          <a:pPr>
            <a:defRPr cap="all"/>
          </a:pPr>
          <a:r>
            <a:rPr lang="en-US"/>
            <a:t>The business context is the housing and real estate domain focused on leveraging data analytics to uncover pricing and demand insights from historical sales data.</a:t>
          </a:r>
        </a:p>
      </dgm:t>
    </dgm:pt>
    <dgm:pt modelId="{6E93963C-137C-40EC-8F0A-B9F3FDDAE18E}" type="parTrans" cxnId="{21DF8053-0C8D-4590-A1B4-67EDFC4B1893}">
      <dgm:prSet/>
      <dgm:spPr/>
      <dgm:t>
        <a:bodyPr/>
        <a:lstStyle/>
        <a:p>
          <a:endParaRPr lang="en-US"/>
        </a:p>
      </dgm:t>
    </dgm:pt>
    <dgm:pt modelId="{1DC6D640-7175-404F-89D4-658550C76C44}" type="sibTrans" cxnId="{21DF8053-0C8D-4590-A1B4-67EDFC4B1893}">
      <dgm:prSet/>
      <dgm:spPr/>
      <dgm:t>
        <a:bodyPr/>
        <a:lstStyle/>
        <a:p>
          <a:endParaRPr lang="en-US"/>
        </a:p>
      </dgm:t>
    </dgm:pt>
    <dgm:pt modelId="{1DF8A9C4-76B6-4D8C-B12C-3A4005D9283E}">
      <dgm:prSet/>
      <dgm:spPr/>
      <dgm:t>
        <a:bodyPr/>
        <a:lstStyle/>
        <a:p>
          <a:pPr>
            <a:defRPr cap="all"/>
          </a:pPr>
          <a:r>
            <a:rPr lang="en-US"/>
            <a:t>The core goal is to develop predictive models using this dataset of over 10,000 meticulously captured historical housing transactions spanning key attributes.</a:t>
          </a:r>
        </a:p>
      </dgm:t>
    </dgm:pt>
    <dgm:pt modelId="{13C274E6-CC1C-4A21-9D8E-7E98B8F1C331}" type="parTrans" cxnId="{2A7184A6-8995-42E8-85A5-9160EAD44B13}">
      <dgm:prSet/>
      <dgm:spPr/>
      <dgm:t>
        <a:bodyPr/>
        <a:lstStyle/>
        <a:p>
          <a:endParaRPr lang="en-US"/>
        </a:p>
      </dgm:t>
    </dgm:pt>
    <dgm:pt modelId="{40F3A5E1-E6A1-4DDD-8C71-3D2228A7F8FB}" type="sibTrans" cxnId="{2A7184A6-8995-42E8-85A5-9160EAD44B13}">
      <dgm:prSet/>
      <dgm:spPr/>
      <dgm:t>
        <a:bodyPr/>
        <a:lstStyle/>
        <a:p>
          <a:endParaRPr lang="en-US"/>
        </a:p>
      </dgm:t>
    </dgm:pt>
    <dgm:pt modelId="{FD616959-8F04-4996-9B4F-66A717C8A49E}">
      <dgm:prSet/>
      <dgm:spPr/>
      <dgm:t>
        <a:bodyPr/>
        <a:lstStyle/>
        <a:p>
          <a:pPr>
            <a:defRPr cap="all"/>
          </a:pPr>
          <a:r>
            <a:rPr lang="en-US"/>
            <a:t>The models will aim to forecast sale price and classify neighborhoods into high or low demand categories based on correlate attributes.</a:t>
          </a:r>
        </a:p>
      </dgm:t>
    </dgm:pt>
    <dgm:pt modelId="{ADA79338-6965-43BE-AD1E-AB096D6A35F7}" type="parTrans" cxnId="{DEC6BCE7-2CCF-4D14-8DD7-4784E8EAE32D}">
      <dgm:prSet/>
      <dgm:spPr/>
      <dgm:t>
        <a:bodyPr/>
        <a:lstStyle/>
        <a:p>
          <a:endParaRPr lang="en-US"/>
        </a:p>
      </dgm:t>
    </dgm:pt>
    <dgm:pt modelId="{161A84AC-791F-4D8A-8A9E-71E9CA4BBF19}" type="sibTrans" cxnId="{DEC6BCE7-2CCF-4D14-8DD7-4784E8EAE32D}">
      <dgm:prSet/>
      <dgm:spPr/>
      <dgm:t>
        <a:bodyPr/>
        <a:lstStyle/>
        <a:p>
          <a:endParaRPr lang="en-US"/>
        </a:p>
      </dgm:t>
    </dgm:pt>
    <dgm:pt modelId="{734C7B82-7410-4741-94E2-984D5B3D8CFD}">
      <dgm:prSet/>
      <dgm:spPr/>
      <dgm:t>
        <a:bodyPr/>
        <a:lstStyle/>
        <a:p>
          <a:pPr>
            <a:defRPr cap="all"/>
          </a:pPr>
          <a:r>
            <a:rPr lang="en-US"/>
            <a:t>Multiple stakeholders including urban developers, property investors, and policy planners can derive data-backed decision insights.</a:t>
          </a:r>
        </a:p>
      </dgm:t>
    </dgm:pt>
    <dgm:pt modelId="{5455F3D3-E245-48BE-945A-B107F4E0AD7E}" type="parTrans" cxnId="{87759E6C-0860-45F3-8BDD-4B4D0F09DBA7}">
      <dgm:prSet/>
      <dgm:spPr/>
      <dgm:t>
        <a:bodyPr/>
        <a:lstStyle/>
        <a:p>
          <a:endParaRPr lang="en-US"/>
        </a:p>
      </dgm:t>
    </dgm:pt>
    <dgm:pt modelId="{80B50F70-624D-435B-847F-2A650C2F5F5F}" type="sibTrans" cxnId="{87759E6C-0860-45F3-8BDD-4B4D0F09DBA7}">
      <dgm:prSet/>
      <dgm:spPr/>
      <dgm:t>
        <a:bodyPr/>
        <a:lstStyle/>
        <a:p>
          <a:endParaRPr lang="en-US"/>
        </a:p>
      </dgm:t>
    </dgm:pt>
    <dgm:pt modelId="{4B3275AB-9741-4106-9A8A-9E93F23C507A}">
      <dgm:prSet/>
      <dgm:spPr/>
      <dgm:t>
        <a:bodyPr/>
        <a:lstStyle/>
        <a:p>
          <a:pPr>
            <a:defRPr cap="all"/>
          </a:pPr>
          <a:r>
            <a:rPr lang="en-US"/>
            <a:t>Rigorous validation will quantify model accuracy at predicting held-out data using metrics like R-squared, confusion matrix, and AUC.</a:t>
          </a:r>
        </a:p>
      </dgm:t>
    </dgm:pt>
    <dgm:pt modelId="{924737C4-CE02-4B6D-88B3-E6A77BE3E50E}" type="parTrans" cxnId="{4702AB8E-47EC-4B86-92B9-860866D0E637}">
      <dgm:prSet/>
      <dgm:spPr/>
      <dgm:t>
        <a:bodyPr/>
        <a:lstStyle/>
        <a:p>
          <a:endParaRPr lang="en-US"/>
        </a:p>
      </dgm:t>
    </dgm:pt>
    <dgm:pt modelId="{C906EDD4-45D4-4D0B-BFCC-ABD8745A55DA}" type="sibTrans" cxnId="{4702AB8E-47EC-4B86-92B9-860866D0E637}">
      <dgm:prSet/>
      <dgm:spPr/>
      <dgm:t>
        <a:bodyPr/>
        <a:lstStyle/>
        <a:p>
          <a:endParaRPr lang="en-US"/>
        </a:p>
      </dgm:t>
    </dgm:pt>
    <dgm:pt modelId="{50446762-D940-4CF9-9B60-3EDAABFF6311}" type="pres">
      <dgm:prSet presAssocID="{29F4077F-BF72-4361-A472-2150BFF1CADB}" presName="root" presStyleCnt="0">
        <dgm:presLayoutVars>
          <dgm:dir/>
          <dgm:resizeHandles val="exact"/>
        </dgm:presLayoutVars>
      </dgm:prSet>
      <dgm:spPr/>
    </dgm:pt>
    <dgm:pt modelId="{9D5CCA31-48DF-46EA-A2F9-3520B43ED2B4}" type="pres">
      <dgm:prSet presAssocID="{6F1E961E-317E-4271-90CA-B14DB8F5B9E8}" presName="compNode" presStyleCnt="0"/>
      <dgm:spPr/>
    </dgm:pt>
    <dgm:pt modelId="{04CE5391-3099-4F6F-B8A7-31E8D1CBBC51}" type="pres">
      <dgm:prSet presAssocID="{6F1E961E-317E-4271-90CA-B14DB8F5B9E8}" presName="iconBgRect" presStyleLbl="bgShp" presStyleIdx="0" presStyleCnt="5"/>
      <dgm:spPr/>
    </dgm:pt>
    <dgm:pt modelId="{AF30A2F5-4AB3-4905-B862-2AC338C4551A}" type="pres">
      <dgm:prSet presAssocID="{6F1E961E-317E-4271-90CA-B14DB8F5B9E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se"/>
        </a:ext>
      </dgm:extLst>
    </dgm:pt>
    <dgm:pt modelId="{9FB2EB77-A0C4-4104-8DAD-5F946B858395}" type="pres">
      <dgm:prSet presAssocID="{6F1E961E-317E-4271-90CA-B14DB8F5B9E8}" presName="spaceRect" presStyleCnt="0"/>
      <dgm:spPr/>
    </dgm:pt>
    <dgm:pt modelId="{BB16737E-A422-48CC-9DC8-AEAF907A01FA}" type="pres">
      <dgm:prSet presAssocID="{6F1E961E-317E-4271-90CA-B14DB8F5B9E8}" presName="textRect" presStyleLbl="revTx" presStyleIdx="0" presStyleCnt="5">
        <dgm:presLayoutVars>
          <dgm:chMax val="1"/>
          <dgm:chPref val="1"/>
        </dgm:presLayoutVars>
      </dgm:prSet>
      <dgm:spPr/>
    </dgm:pt>
    <dgm:pt modelId="{84732141-F3F7-4EA1-B353-028B495FAEE5}" type="pres">
      <dgm:prSet presAssocID="{1DC6D640-7175-404F-89D4-658550C76C44}" presName="sibTrans" presStyleCnt="0"/>
      <dgm:spPr/>
    </dgm:pt>
    <dgm:pt modelId="{7F960D7E-CFCA-4800-9A4F-AFCB17ED057A}" type="pres">
      <dgm:prSet presAssocID="{1DF8A9C4-76B6-4D8C-B12C-3A4005D9283E}" presName="compNode" presStyleCnt="0"/>
      <dgm:spPr/>
    </dgm:pt>
    <dgm:pt modelId="{AEB8C738-AD2C-49E9-BE10-DE87BCB572FB}" type="pres">
      <dgm:prSet presAssocID="{1DF8A9C4-76B6-4D8C-B12C-3A4005D9283E}" presName="iconBgRect" presStyleLbl="bgShp" presStyleIdx="1" presStyleCnt="5"/>
      <dgm:spPr/>
    </dgm:pt>
    <dgm:pt modelId="{171BC790-60E5-4634-A888-6574B9FB4C2B}" type="pres">
      <dgm:prSet presAssocID="{1DF8A9C4-76B6-4D8C-B12C-3A4005D9283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A2489928-8C45-4579-9B0C-203FD685DEC3}" type="pres">
      <dgm:prSet presAssocID="{1DF8A9C4-76B6-4D8C-B12C-3A4005D9283E}" presName="spaceRect" presStyleCnt="0"/>
      <dgm:spPr/>
    </dgm:pt>
    <dgm:pt modelId="{1EAA3BEC-23C4-4E1B-9C56-FDD3F602B118}" type="pres">
      <dgm:prSet presAssocID="{1DF8A9C4-76B6-4D8C-B12C-3A4005D9283E}" presName="textRect" presStyleLbl="revTx" presStyleIdx="1" presStyleCnt="5">
        <dgm:presLayoutVars>
          <dgm:chMax val="1"/>
          <dgm:chPref val="1"/>
        </dgm:presLayoutVars>
      </dgm:prSet>
      <dgm:spPr/>
    </dgm:pt>
    <dgm:pt modelId="{E082E679-4DC2-45E7-91E2-53693F0110A6}" type="pres">
      <dgm:prSet presAssocID="{40F3A5E1-E6A1-4DDD-8C71-3D2228A7F8FB}" presName="sibTrans" presStyleCnt="0"/>
      <dgm:spPr/>
    </dgm:pt>
    <dgm:pt modelId="{8585A0C7-2A30-41DE-9E13-A83539E345BE}" type="pres">
      <dgm:prSet presAssocID="{FD616959-8F04-4996-9B4F-66A717C8A49E}" presName="compNode" presStyleCnt="0"/>
      <dgm:spPr/>
    </dgm:pt>
    <dgm:pt modelId="{FBE3E4BE-CAA9-4786-9154-14F7B4497FA7}" type="pres">
      <dgm:prSet presAssocID="{FD616959-8F04-4996-9B4F-66A717C8A49E}" presName="iconBgRect" presStyleLbl="bgShp" presStyleIdx="2" presStyleCnt="5"/>
      <dgm:spPr/>
    </dgm:pt>
    <dgm:pt modelId="{1EFCB043-A6EA-4A0E-8579-C46EDC3C55C8}" type="pres">
      <dgm:prSet presAssocID="{FD616959-8F04-4996-9B4F-66A717C8A49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DFFA2BBA-E99C-4CCC-9A3F-47AFF337CAB8}" type="pres">
      <dgm:prSet presAssocID="{FD616959-8F04-4996-9B4F-66A717C8A49E}" presName="spaceRect" presStyleCnt="0"/>
      <dgm:spPr/>
    </dgm:pt>
    <dgm:pt modelId="{3D1B616D-DD14-4918-960D-C216A11ECEDC}" type="pres">
      <dgm:prSet presAssocID="{FD616959-8F04-4996-9B4F-66A717C8A49E}" presName="textRect" presStyleLbl="revTx" presStyleIdx="2" presStyleCnt="5">
        <dgm:presLayoutVars>
          <dgm:chMax val="1"/>
          <dgm:chPref val="1"/>
        </dgm:presLayoutVars>
      </dgm:prSet>
      <dgm:spPr/>
    </dgm:pt>
    <dgm:pt modelId="{95059B0C-6D85-4C6B-99BD-C164897F0DBE}" type="pres">
      <dgm:prSet presAssocID="{161A84AC-791F-4D8A-8A9E-71E9CA4BBF19}" presName="sibTrans" presStyleCnt="0"/>
      <dgm:spPr/>
    </dgm:pt>
    <dgm:pt modelId="{700D0BB2-290C-4F98-9AC4-EED4F8E7067B}" type="pres">
      <dgm:prSet presAssocID="{734C7B82-7410-4741-94E2-984D5B3D8CFD}" presName="compNode" presStyleCnt="0"/>
      <dgm:spPr/>
    </dgm:pt>
    <dgm:pt modelId="{D816849F-30B0-4D0B-88E3-9DF371DC7330}" type="pres">
      <dgm:prSet presAssocID="{734C7B82-7410-4741-94E2-984D5B3D8CFD}" presName="iconBgRect" presStyleLbl="bgShp" presStyleIdx="3" presStyleCnt="5"/>
      <dgm:spPr/>
    </dgm:pt>
    <dgm:pt modelId="{709DBB5C-BBFF-4491-B640-8D7A706C293D}" type="pres">
      <dgm:prSet presAssocID="{734C7B82-7410-4741-94E2-984D5B3D8CF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ity"/>
        </a:ext>
      </dgm:extLst>
    </dgm:pt>
    <dgm:pt modelId="{015AFF66-ECC2-4E63-B182-4484CCA8CC9A}" type="pres">
      <dgm:prSet presAssocID="{734C7B82-7410-4741-94E2-984D5B3D8CFD}" presName="spaceRect" presStyleCnt="0"/>
      <dgm:spPr/>
    </dgm:pt>
    <dgm:pt modelId="{AF7A92DF-002F-4DB6-8927-11305B228DBA}" type="pres">
      <dgm:prSet presAssocID="{734C7B82-7410-4741-94E2-984D5B3D8CFD}" presName="textRect" presStyleLbl="revTx" presStyleIdx="3" presStyleCnt="5">
        <dgm:presLayoutVars>
          <dgm:chMax val="1"/>
          <dgm:chPref val="1"/>
        </dgm:presLayoutVars>
      </dgm:prSet>
      <dgm:spPr/>
    </dgm:pt>
    <dgm:pt modelId="{A4703EFF-13C1-4382-B73A-A3C9D71D6700}" type="pres">
      <dgm:prSet presAssocID="{80B50F70-624D-435B-847F-2A650C2F5F5F}" presName="sibTrans" presStyleCnt="0"/>
      <dgm:spPr/>
    </dgm:pt>
    <dgm:pt modelId="{47BC776C-10B1-4D6E-87EC-E20C53B60EC1}" type="pres">
      <dgm:prSet presAssocID="{4B3275AB-9741-4106-9A8A-9E93F23C507A}" presName="compNode" presStyleCnt="0"/>
      <dgm:spPr/>
    </dgm:pt>
    <dgm:pt modelId="{6CBB88AC-2F62-49C9-8473-8BB82EA30B46}" type="pres">
      <dgm:prSet presAssocID="{4B3275AB-9741-4106-9A8A-9E93F23C507A}" presName="iconBgRect" presStyleLbl="bgShp" presStyleIdx="4" presStyleCnt="5"/>
      <dgm:spPr/>
    </dgm:pt>
    <dgm:pt modelId="{EA667FFA-B08E-44D0-B728-9E2689F261C3}" type="pres">
      <dgm:prSet presAssocID="{4B3275AB-9741-4106-9A8A-9E93F23C507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tistics"/>
        </a:ext>
      </dgm:extLst>
    </dgm:pt>
    <dgm:pt modelId="{6101761B-FF0B-4821-8EF5-0D10755DB5AB}" type="pres">
      <dgm:prSet presAssocID="{4B3275AB-9741-4106-9A8A-9E93F23C507A}" presName="spaceRect" presStyleCnt="0"/>
      <dgm:spPr/>
    </dgm:pt>
    <dgm:pt modelId="{7ED09555-A313-430F-9E99-EBAA29108C8E}" type="pres">
      <dgm:prSet presAssocID="{4B3275AB-9741-4106-9A8A-9E93F23C507A}" presName="textRect" presStyleLbl="revTx" presStyleIdx="4" presStyleCnt="5">
        <dgm:presLayoutVars>
          <dgm:chMax val="1"/>
          <dgm:chPref val="1"/>
        </dgm:presLayoutVars>
      </dgm:prSet>
      <dgm:spPr/>
    </dgm:pt>
  </dgm:ptLst>
  <dgm:cxnLst>
    <dgm:cxn modelId="{8A763733-E6A6-498C-90EC-1E23841600BD}" type="presOf" srcId="{29F4077F-BF72-4361-A472-2150BFF1CADB}" destId="{50446762-D940-4CF9-9B60-3EDAABFF6311}" srcOrd="0" destOrd="0" presId="urn:microsoft.com/office/officeart/2018/5/layout/IconCircleLabelList"/>
    <dgm:cxn modelId="{545EAD35-FD58-4784-A188-570F596881D5}" type="presOf" srcId="{6F1E961E-317E-4271-90CA-B14DB8F5B9E8}" destId="{BB16737E-A422-48CC-9DC8-AEAF907A01FA}" srcOrd="0" destOrd="0" presId="urn:microsoft.com/office/officeart/2018/5/layout/IconCircleLabelList"/>
    <dgm:cxn modelId="{87759E6C-0860-45F3-8BDD-4B4D0F09DBA7}" srcId="{29F4077F-BF72-4361-A472-2150BFF1CADB}" destId="{734C7B82-7410-4741-94E2-984D5B3D8CFD}" srcOrd="3" destOrd="0" parTransId="{5455F3D3-E245-48BE-945A-B107F4E0AD7E}" sibTransId="{80B50F70-624D-435B-847F-2A650C2F5F5F}"/>
    <dgm:cxn modelId="{21DF8053-0C8D-4590-A1B4-67EDFC4B1893}" srcId="{29F4077F-BF72-4361-A472-2150BFF1CADB}" destId="{6F1E961E-317E-4271-90CA-B14DB8F5B9E8}" srcOrd="0" destOrd="0" parTransId="{6E93963C-137C-40EC-8F0A-B9F3FDDAE18E}" sibTransId="{1DC6D640-7175-404F-89D4-658550C76C44}"/>
    <dgm:cxn modelId="{F395E47A-42AC-428A-8079-EDB93FF99ACB}" type="presOf" srcId="{734C7B82-7410-4741-94E2-984D5B3D8CFD}" destId="{AF7A92DF-002F-4DB6-8927-11305B228DBA}" srcOrd="0" destOrd="0" presId="urn:microsoft.com/office/officeart/2018/5/layout/IconCircleLabelList"/>
    <dgm:cxn modelId="{4702AB8E-47EC-4B86-92B9-860866D0E637}" srcId="{29F4077F-BF72-4361-A472-2150BFF1CADB}" destId="{4B3275AB-9741-4106-9A8A-9E93F23C507A}" srcOrd="4" destOrd="0" parTransId="{924737C4-CE02-4B6D-88B3-E6A77BE3E50E}" sibTransId="{C906EDD4-45D4-4D0B-BFCC-ABD8745A55DA}"/>
    <dgm:cxn modelId="{1B07B691-4886-4DD8-8DBF-48161E6206C2}" type="presOf" srcId="{FD616959-8F04-4996-9B4F-66A717C8A49E}" destId="{3D1B616D-DD14-4918-960D-C216A11ECEDC}" srcOrd="0" destOrd="0" presId="urn:microsoft.com/office/officeart/2018/5/layout/IconCircleLabelList"/>
    <dgm:cxn modelId="{91412496-AA97-4096-8960-F3C21D322E11}" type="presOf" srcId="{4B3275AB-9741-4106-9A8A-9E93F23C507A}" destId="{7ED09555-A313-430F-9E99-EBAA29108C8E}" srcOrd="0" destOrd="0" presId="urn:microsoft.com/office/officeart/2018/5/layout/IconCircleLabelList"/>
    <dgm:cxn modelId="{2A7184A6-8995-42E8-85A5-9160EAD44B13}" srcId="{29F4077F-BF72-4361-A472-2150BFF1CADB}" destId="{1DF8A9C4-76B6-4D8C-B12C-3A4005D9283E}" srcOrd="1" destOrd="0" parTransId="{13C274E6-CC1C-4A21-9D8E-7E98B8F1C331}" sibTransId="{40F3A5E1-E6A1-4DDD-8C71-3D2228A7F8FB}"/>
    <dgm:cxn modelId="{9E2D4BD6-C9F4-40AE-91B3-E3575CA46EE0}" type="presOf" srcId="{1DF8A9C4-76B6-4D8C-B12C-3A4005D9283E}" destId="{1EAA3BEC-23C4-4E1B-9C56-FDD3F602B118}" srcOrd="0" destOrd="0" presId="urn:microsoft.com/office/officeart/2018/5/layout/IconCircleLabelList"/>
    <dgm:cxn modelId="{DEC6BCE7-2CCF-4D14-8DD7-4784E8EAE32D}" srcId="{29F4077F-BF72-4361-A472-2150BFF1CADB}" destId="{FD616959-8F04-4996-9B4F-66A717C8A49E}" srcOrd="2" destOrd="0" parTransId="{ADA79338-6965-43BE-AD1E-AB096D6A35F7}" sibTransId="{161A84AC-791F-4D8A-8A9E-71E9CA4BBF19}"/>
    <dgm:cxn modelId="{662A1D02-828C-49F1-8CEE-613752FFAFE7}" type="presParOf" srcId="{50446762-D940-4CF9-9B60-3EDAABFF6311}" destId="{9D5CCA31-48DF-46EA-A2F9-3520B43ED2B4}" srcOrd="0" destOrd="0" presId="urn:microsoft.com/office/officeart/2018/5/layout/IconCircleLabelList"/>
    <dgm:cxn modelId="{4C5BE2DA-7C12-4039-BE0A-0C303DCB940E}" type="presParOf" srcId="{9D5CCA31-48DF-46EA-A2F9-3520B43ED2B4}" destId="{04CE5391-3099-4F6F-B8A7-31E8D1CBBC51}" srcOrd="0" destOrd="0" presId="urn:microsoft.com/office/officeart/2018/5/layout/IconCircleLabelList"/>
    <dgm:cxn modelId="{DD5328F8-6514-435B-9A15-34D5A9F95939}" type="presParOf" srcId="{9D5CCA31-48DF-46EA-A2F9-3520B43ED2B4}" destId="{AF30A2F5-4AB3-4905-B862-2AC338C4551A}" srcOrd="1" destOrd="0" presId="urn:microsoft.com/office/officeart/2018/5/layout/IconCircleLabelList"/>
    <dgm:cxn modelId="{16FE9FD0-F224-4BA0-B594-702D12A19DA4}" type="presParOf" srcId="{9D5CCA31-48DF-46EA-A2F9-3520B43ED2B4}" destId="{9FB2EB77-A0C4-4104-8DAD-5F946B858395}" srcOrd="2" destOrd="0" presId="urn:microsoft.com/office/officeart/2018/5/layout/IconCircleLabelList"/>
    <dgm:cxn modelId="{0F8E5B7B-65CA-45D1-B39B-E8CC9FDB2DE4}" type="presParOf" srcId="{9D5CCA31-48DF-46EA-A2F9-3520B43ED2B4}" destId="{BB16737E-A422-48CC-9DC8-AEAF907A01FA}" srcOrd="3" destOrd="0" presId="urn:microsoft.com/office/officeart/2018/5/layout/IconCircleLabelList"/>
    <dgm:cxn modelId="{B7280F75-7B1C-4CCE-B88D-4165F92D5038}" type="presParOf" srcId="{50446762-D940-4CF9-9B60-3EDAABFF6311}" destId="{84732141-F3F7-4EA1-B353-028B495FAEE5}" srcOrd="1" destOrd="0" presId="urn:microsoft.com/office/officeart/2018/5/layout/IconCircleLabelList"/>
    <dgm:cxn modelId="{B1690779-3CDD-406E-A8CD-ED8ADE7496B5}" type="presParOf" srcId="{50446762-D940-4CF9-9B60-3EDAABFF6311}" destId="{7F960D7E-CFCA-4800-9A4F-AFCB17ED057A}" srcOrd="2" destOrd="0" presId="urn:microsoft.com/office/officeart/2018/5/layout/IconCircleLabelList"/>
    <dgm:cxn modelId="{6985B359-BEA7-4724-8099-FAB250C66766}" type="presParOf" srcId="{7F960D7E-CFCA-4800-9A4F-AFCB17ED057A}" destId="{AEB8C738-AD2C-49E9-BE10-DE87BCB572FB}" srcOrd="0" destOrd="0" presId="urn:microsoft.com/office/officeart/2018/5/layout/IconCircleLabelList"/>
    <dgm:cxn modelId="{F17B0FDF-04E9-44E3-AA1A-A4F591AF5F61}" type="presParOf" srcId="{7F960D7E-CFCA-4800-9A4F-AFCB17ED057A}" destId="{171BC790-60E5-4634-A888-6574B9FB4C2B}" srcOrd="1" destOrd="0" presId="urn:microsoft.com/office/officeart/2018/5/layout/IconCircleLabelList"/>
    <dgm:cxn modelId="{E58D980F-883B-45CD-B959-A05F0B261D9F}" type="presParOf" srcId="{7F960D7E-CFCA-4800-9A4F-AFCB17ED057A}" destId="{A2489928-8C45-4579-9B0C-203FD685DEC3}" srcOrd="2" destOrd="0" presId="urn:microsoft.com/office/officeart/2018/5/layout/IconCircleLabelList"/>
    <dgm:cxn modelId="{3E8EC48E-EF00-4CB1-A4E2-B52F3D7632AF}" type="presParOf" srcId="{7F960D7E-CFCA-4800-9A4F-AFCB17ED057A}" destId="{1EAA3BEC-23C4-4E1B-9C56-FDD3F602B118}" srcOrd="3" destOrd="0" presId="urn:microsoft.com/office/officeart/2018/5/layout/IconCircleLabelList"/>
    <dgm:cxn modelId="{A3D18D25-2ADE-4ABF-93A3-E9A902ED6152}" type="presParOf" srcId="{50446762-D940-4CF9-9B60-3EDAABFF6311}" destId="{E082E679-4DC2-45E7-91E2-53693F0110A6}" srcOrd="3" destOrd="0" presId="urn:microsoft.com/office/officeart/2018/5/layout/IconCircleLabelList"/>
    <dgm:cxn modelId="{3735A4CB-5013-4BBF-B04A-489C27F3C610}" type="presParOf" srcId="{50446762-D940-4CF9-9B60-3EDAABFF6311}" destId="{8585A0C7-2A30-41DE-9E13-A83539E345BE}" srcOrd="4" destOrd="0" presId="urn:microsoft.com/office/officeart/2018/5/layout/IconCircleLabelList"/>
    <dgm:cxn modelId="{48F01EF0-1DD3-43CC-AA42-A86BC0EADF80}" type="presParOf" srcId="{8585A0C7-2A30-41DE-9E13-A83539E345BE}" destId="{FBE3E4BE-CAA9-4786-9154-14F7B4497FA7}" srcOrd="0" destOrd="0" presId="urn:microsoft.com/office/officeart/2018/5/layout/IconCircleLabelList"/>
    <dgm:cxn modelId="{505D6CC6-EBB5-4C7F-BE45-BB600F9A943B}" type="presParOf" srcId="{8585A0C7-2A30-41DE-9E13-A83539E345BE}" destId="{1EFCB043-A6EA-4A0E-8579-C46EDC3C55C8}" srcOrd="1" destOrd="0" presId="urn:microsoft.com/office/officeart/2018/5/layout/IconCircleLabelList"/>
    <dgm:cxn modelId="{1FC8BA29-ADBC-4295-BB64-B1BF2CE1AC39}" type="presParOf" srcId="{8585A0C7-2A30-41DE-9E13-A83539E345BE}" destId="{DFFA2BBA-E99C-4CCC-9A3F-47AFF337CAB8}" srcOrd="2" destOrd="0" presId="urn:microsoft.com/office/officeart/2018/5/layout/IconCircleLabelList"/>
    <dgm:cxn modelId="{E92FAEE0-6561-4989-97BB-75275D97CDD9}" type="presParOf" srcId="{8585A0C7-2A30-41DE-9E13-A83539E345BE}" destId="{3D1B616D-DD14-4918-960D-C216A11ECEDC}" srcOrd="3" destOrd="0" presId="urn:microsoft.com/office/officeart/2018/5/layout/IconCircleLabelList"/>
    <dgm:cxn modelId="{1A391538-3550-4A04-92E4-9476CCDAA1BC}" type="presParOf" srcId="{50446762-D940-4CF9-9B60-3EDAABFF6311}" destId="{95059B0C-6D85-4C6B-99BD-C164897F0DBE}" srcOrd="5" destOrd="0" presId="urn:microsoft.com/office/officeart/2018/5/layout/IconCircleLabelList"/>
    <dgm:cxn modelId="{50716AF9-EA25-43DC-B9E8-8D42B1722ACD}" type="presParOf" srcId="{50446762-D940-4CF9-9B60-3EDAABFF6311}" destId="{700D0BB2-290C-4F98-9AC4-EED4F8E7067B}" srcOrd="6" destOrd="0" presId="urn:microsoft.com/office/officeart/2018/5/layout/IconCircleLabelList"/>
    <dgm:cxn modelId="{B7C45AA2-5838-4C0B-975A-0824C6834162}" type="presParOf" srcId="{700D0BB2-290C-4F98-9AC4-EED4F8E7067B}" destId="{D816849F-30B0-4D0B-88E3-9DF371DC7330}" srcOrd="0" destOrd="0" presId="urn:microsoft.com/office/officeart/2018/5/layout/IconCircleLabelList"/>
    <dgm:cxn modelId="{DE06178D-9D8A-4C62-A663-C0319684F03B}" type="presParOf" srcId="{700D0BB2-290C-4F98-9AC4-EED4F8E7067B}" destId="{709DBB5C-BBFF-4491-B640-8D7A706C293D}" srcOrd="1" destOrd="0" presId="urn:microsoft.com/office/officeart/2018/5/layout/IconCircleLabelList"/>
    <dgm:cxn modelId="{35F89549-CFCE-4FC9-A02B-E121E2D692B8}" type="presParOf" srcId="{700D0BB2-290C-4F98-9AC4-EED4F8E7067B}" destId="{015AFF66-ECC2-4E63-B182-4484CCA8CC9A}" srcOrd="2" destOrd="0" presId="urn:microsoft.com/office/officeart/2018/5/layout/IconCircleLabelList"/>
    <dgm:cxn modelId="{252AEC60-4AA3-4043-9EF4-91F6F58295B0}" type="presParOf" srcId="{700D0BB2-290C-4F98-9AC4-EED4F8E7067B}" destId="{AF7A92DF-002F-4DB6-8927-11305B228DBA}" srcOrd="3" destOrd="0" presId="urn:microsoft.com/office/officeart/2018/5/layout/IconCircleLabelList"/>
    <dgm:cxn modelId="{A68B04E6-C9B9-4DF9-A38C-CDD9A203F6A5}" type="presParOf" srcId="{50446762-D940-4CF9-9B60-3EDAABFF6311}" destId="{A4703EFF-13C1-4382-B73A-A3C9D71D6700}" srcOrd="7" destOrd="0" presId="urn:microsoft.com/office/officeart/2018/5/layout/IconCircleLabelList"/>
    <dgm:cxn modelId="{100745D1-6D97-49FA-801E-B542A399AD6F}" type="presParOf" srcId="{50446762-D940-4CF9-9B60-3EDAABFF6311}" destId="{47BC776C-10B1-4D6E-87EC-E20C53B60EC1}" srcOrd="8" destOrd="0" presId="urn:microsoft.com/office/officeart/2018/5/layout/IconCircleLabelList"/>
    <dgm:cxn modelId="{6092AA91-17F8-454E-8449-110D2DD773D8}" type="presParOf" srcId="{47BC776C-10B1-4D6E-87EC-E20C53B60EC1}" destId="{6CBB88AC-2F62-49C9-8473-8BB82EA30B46}" srcOrd="0" destOrd="0" presId="urn:microsoft.com/office/officeart/2018/5/layout/IconCircleLabelList"/>
    <dgm:cxn modelId="{E8F84396-CB46-44F3-ADE1-5F5FC3730AA3}" type="presParOf" srcId="{47BC776C-10B1-4D6E-87EC-E20C53B60EC1}" destId="{EA667FFA-B08E-44D0-B728-9E2689F261C3}" srcOrd="1" destOrd="0" presId="urn:microsoft.com/office/officeart/2018/5/layout/IconCircleLabelList"/>
    <dgm:cxn modelId="{E6DD5EEA-F854-41D0-BD47-A6B69215DC2A}" type="presParOf" srcId="{47BC776C-10B1-4D6E-87EC-E20C53B60EC1}" destId="{6101761B-FF0B-4821-8EF5-0D10755DB5AB}" srcOrd="2" destOrd="0" presId="urn:microsoft.com/office/officeart/2018/5/layout/IconCircleLabelList"/>
    <dgm:cxn modelId="{415ABAC7-AA10-475B-80B4-6B68C85D8BA6}" type="presParOf" srcId="{47BC776C-10B1-4D6E-87EC-E20C53B60EC1}" destId="{7ED09555-A313-430F-9E99-EBAA29108C8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048196-839F-42B0-A80F-C894883815C2}" type="doc">
      <dgm:prSet loTypeId="urn:microsoft.com/office/officeart/2016/7/layout/RepeatingBendingProcessNew" loCatId="process" qsTypeId="urn:microsoft.com/office/officeart/2005/8/quickstyle/simple2" qsCatId="simple" csTypeId="urn:microsoft.com/office/officeart/2005/8/colors/accent2_2" csCatId="accent2"/>
      <dgm:spPr/>
      <dgm:t>
        <a:bodyPr/>
        <a:lstStyle/>
        <a:p>
          <a:endParaRPr lang="en-US"/>
        </a:p>
      </dgm:t>
    </dgm:pt>
    <dgm:pt modelId="{248A63C6-0623-4335-A8F7-A513F1A1A1C2}">
      <dgm:prSet/>
      <dgm:spPr/>
      <dgm:t>
        <a:bodyPr/>
        <a:lstStyle/>
        <a:p>
          <a:r>
            <a:rPr lang="en-US" b="0" i="0"/>
            <a:t>The housing data was acquired from the Mc Graw Hill textbook providing a clean, robust dataset of over 10,000 meticulously captured historical housing transactions.</a:t>
          </a:r>
          <a:endParaRPr lang="en-US"/>
        </a:p>
      </dgm:t>
    </dgm:pt>
    <dgm:pt modelId="{9789FBDD-1FE7-4A0A-9AAC-1DAF4C640BE0}" type="parTrans" cxnId="{8368A962-15F5-4449-B138-883A3248F110}">
      <dgm:prSet/>
      <dgm:spPr/>
      <dgm:t>
        <a:bodyPr/>
        <a:lstStyle/>
        <a:p>
          <a:endParaRPr lang="en-US"/>
        </a:p>
      </dgm:t>
    </dgm:pt>
    <dgm:pt modelId="{07942254-8B00-4C5A-B686-895E7C6CF33F}" type="sibTrans" cxnId="{8368A962-15F5-4449-B138-883A3248F110}">
      <dgm:prSet/>
      <dgm:spPr/>
      <dgm:t>
        <a:bodyPr/>
        <a:lstStyle/>
        <a:p>
          <a:endParaRPr lang="en-US"/>
        </a:p>
      </dgm:t>
    </dgm:pt>
    <dgm:pt modelId="{C0DEE09B-4F13-4F41-9066-0BE55557AA08}">
      <dgm:prSet/>
      <dgm:spPr/>
      <dgm:t>
        <a:bodyPr/>
        <a:lstStyle/>
        <a:p>
          <a:r>
            <a:rPr lang="en-US" b="0" i="0"/>
            <a:t>The housing data acquired provides diversity across multiple dimensions including varying property types, sizes, values, geographical locations.</a:t>
          </a:r>
          <a:endParaRPr lang="en-US"/>
        </a:p>
      </dgm:t>
    </dgm:pt>
    <dgm:pt modelId="{E245E288-1273-4F4E-BC0C-802EB181D9C5}" type="parTrans" cxnId="{91150EC5-C60E-4B52-B629-7BA8121FC4D4}">
      <dgm:prSet/>
      <dgm:spPr/>
      <dgm:t>
        <a:bodyPr/>
        <a:lstStyle/>
        <a:p>
          <a:endParaRPr lang="en-US"/>
        </a:p>
      </dgm:t>
    </dgm:pt>
    <dgm:pt modelId="{54AABA2E-E3CB-4851-B46C-6F6D578FC271}" type="sibTrans" cxnId="{91150EC5-C60E-4B52-B629-7BA8121FC4D4}">
      <dgm:prSet/>
      <dgm:spPr/>
      <dgm:t>
        <a:bodyPr/>
        <a:lstStyle/>
        <a:p>
          <a:endParaRPr lang="en-US"/>
        </a:p>
      </dgm:t>
    </dgm:pt>
    <dgm:pt modelId="{FB5E9CFB-27AC-4AA6-9C29-F2309BCBA257}">
      <dgm:prSet/>
      <dgm:spPr/>
      <dgm:t>
        <a:bodyPr/>
        <a:lstStyle/>
        <a:p>
          <a:r>
            <a:rPr lang="en-US" b="0" i="0"/>
            <a:t>Structuring the data as a dataframe enabled statistical modeling and analysis using the R programming language and environment.</a:t>
          </a:r>
          <a:endParaRPr lang="en-US"/>
        </a:p>
      </dgm:t>
    </dgm:pt>
    <dgm:pt modelId="{372FBF0F-BEDF-49B7-9695-8AB8D0AC74F4}" type="parTrans" cxnId="{16518FA3-4635-4AF4-A823-09BE068FB866}">
      <dgm:prSet/>
      <dgm:spPr/>
      <dgm:t>
        <a:bodyPr/>
        <a:lstStyle/>
        <a:p>
          <a:endParaRPr lang="en-US"/>
        </a:p>
      </dgm:t>
    </dgm:pt>
    <dgm:pt modelId="{5931E0DA-A492-432E-BB70-B73D79735CF6}" type="sibTrans" cxnId="{16518FA3-4635-4AF4-A823-09BE068FB866}">
      <dgm:prSet/>
      <dgm:spPr/>
      <dgm:t>
        <a:bodyPr/>
        <a:lstStyle/>
        <a:p>
          <a:endParaRPr lang="en-US"/>
        </a:p>
      </dgm:t>
    </dgm:pt>
    <dgm:pt modelId="{6B3DE820-6751-451C-A4CF-228EDAB455E3}">
      <dgm:prSet/>
      <dgm:spPr/>
      <dgm:t>
        <a:bodyPr/>
        <a:lstStyle/>
        <a:p>
          <a:r>
            <a:rPr lang="en-US" b="0" i="0"/>
            <a:t>Scrutinizing the data revealed no missing values or anomalies, however outliers were handled through normalization techniques.</a:t>
          </a:r>
          <a:endParaRPr lang="en-US"/>
        </a:p>
      </dgm:t>
    </dgm:pt>
    <dgm:pt modelId="{BCD864ED-4D30-4BD0-B350-81D60803375B}" type="parTrans" cxnId="{E8A1DD66-3684-485F-9214-A4C1C32AE440}">
      <dgm:prSet/>
      <dgm:spPr/>
      <dgm:t>
        <a:bodyPr/>
        <a:lstStyle/>
        <a:p>
          <a:endParaRPr lang="en-US"/>
        </a:p>
      </dgm:t>
    </dgm:pt>
    <dgm:pt modelId="{BFE39408-A7D7-4CF7-8424-623316DD115D}" type="sibTrans" cxnId="{E8A1DD66-3684-485F-9214-A4C1C32AE440}">
      <dgm:prSet/>
      <dgm:spPr/>
      <dgm:t>
        <a:bodyPr/>
        <a:lstStyle/>
        <a:p>
          <a:endParaRPr lang="en-US"/>
        </a:p>
      </dgm:t>
    </dgm:pt>
    <dgm:pt modelId="{EC186461-CF88-4512-99A9-C4489ED1E597}">
      <dgm:prSet/>
      <dgm:spPr/>
      <dgm:t>
        <a:bodyPr/>
        <a:lstStyle/>
        <a:p>
          <a:r>
            <a:rPr lang="en-US" b="0" i="0"/>
            <a:t>Encoding categorical data and creating test/train splits prepared the data for developing predictive models.</a:t>
          </a:r>
          <a:endParaRPr lang="en-US"/>
        </a:p>
      </dgm:t>
    </dgm:pt>
    <dgm:pt modelId="{5A09CEEC-8504-4F91-9DF0-461FF607EB72}" type="parTrans" cxnId="{DBE220B3-5D4C-48EC-93C0-B8ED736DC397}">
      <dgm:prSet/>
      <dgm:spPr/>
      <dgm:t>
        <a:bodyPr/>
        <a:lstStyle/>
        <a:p>
          <a:endParaRPr lang="en-US"/>
        </a:p>
      </dgm:t>
    </dgm:pt>
    <dgm:pt modelId="{C21F42B3-0DE4-42E4-B740-8C6A7B81EC3C}" type="sibTrans" cxnId="{DBE220B3-5D4C-48EC-93C0-B8ED736DC397}">
      <dgm:prSet/>
      <dgm:spPr/>
      <dgm:t>
        <a:bodyPr/>
        <a:lstStyle/>
        <a:p>
          <a:endParaRPr lang="en-US"/>
        </a:p>
      </dgm:t>
    </dgm:pt>
    <dgm:pt modelId="{2EB84CED-E21E-4F45-95F2-615EEBB69446}">
      <dgm:prSet/>
      <dgm:spPr/>
      <dgm:t>
        <a:bodyPr/>
        <a:lstStyle/>
        <a:p>
          <a:r>
            <a:rPr lang="en-US" b="0" i="0"/>
            <a:t>The breadth of observations across 10,000+ historical transactions enables discerning granular insights.</a:t>
          </a:r>
          <a:endParaRPr lang="en-US"/>
        </a:p>
      </dgm:t>
    </dgm:pt>
    <dgm:pt modelId="{98B62EF2-77A4-4642-A974-60B56FA3748F}" type="parTrans" cxnId="{AC6487A7-5712-44E4-A56D-1A28D88797C8}">
      <dgm:prSet/>
      <dgm:spPr/>
      <dgm:t>
        <a:bodyPr/>
        <a:lstStyle/>
        <a:p>
          <a:endParaRPr lang="en-US"/>
        </a:p>
      </dgm:t>
    </dgm:pt>
    <dgm:pt modelId="{EA83A8D6-12F0-49D5-AE51-3EAE9FB12C5E}" type="sibTrans" cxnId="{AC6487A7-5712-44E4-A56D-1A28D88797C8}">
      <dgm:prSet/>
      <dgm:spPr/>
      <dgm:t>
        <a:bodyPr/>
        <a:lstStyle/>
        <a:p>
          <a:endParaRPr lang="en-US"/>
        </a:p>
      </dgm:t>
    </dgm:pt>
    <dgm:pt modelId="{63428D12-8C8E-4D41-968A-CA2CE7E49687}" type="pres">
      <dgm:prSet presAssocID="{F4048196-839F-42B0-A80F-C894883815C2}" presName="Name0" presStyleCnt="0">
        <dgm:presLayoutVars>
          <dgm:dir/>
          <dgm:resizeHandles val="exact"/>
        </dgm:presLayoutVars>
      </dgm:prSet>
      <dgm:spPr/>
    </dgm:pt>
    <dgm:pt modelId="{F81BE64B-BA5F-6541-9B5D-B85C8F83ECB4}" type="pres">
      <dgm:prSet presAssocID="{248A63C6-0623-4335-A8F7-A513F1A1A1C2}" presName="node" presStyleLbl="node1" presStyleIdx="0" presStyleCnt="6">
        <dgm:presLayoutVars>
          <dgm:bulletEnabled val="1"/>
        </dgm:presLayoutVars>
      </dgm:prSet>
      <dgm:spPr/>
    </dgm:pt>
    <dgm:pt modelId="{EE6006BF-F6A6-D34F-A2FE-202982D6E69C}" type="pres">
      <dgm:prSet presAssocID="{07942254-8B00-4C5A-B686-895E7C6CF33F}" presName="sibTrans" presStyleLbl="sibTrans1D1" presStyleIdx="0" presStyleCnt="5"/>
      <dgm:spPr/>
    </dgm:pt>
    <dgm:pt modelId="{86C24EA8-56D5-3E4A-9330-3A7BD5D23774}" type="pres">
      <dgm:prSet presAssocID="{07942254-8B00-4C5A-B686-895E7C6CF33F}" presName="connectorText" presStyleLbl="sibTrans1D1" presStyleIdx="0" presStyleCnt="5"/>
      <dgm:spPr/>
    </dgm:pt>
    <dgm:pt modelId="{1D57B1F0-E470-8048-A4BF-6C64FFCC2A2E}" type="pres">
      <dgm:prSet presAssocID="{C0DEE09B-4F13-4F41-9066-0BE55557AA08}" presName="node" presStyleLbl="node1" presStyleIdx="1" presStyleCnt="6">
        <dgm:presLayoutVars>
          <dgm:bulletEnabled val="1"/>
        </dgm:presLayoutVars>
      </dgm:prSet>
      <dgm:spPr/>
    </dgm:pt>
    <dgm:pt modelId="{A426813B-5ACE-A24C-B6D6-14446E1EB1FE}" type="pres">
      <dgm:prSet presAssocID="{54AABA2E-E3CB-4851-B46C-6F6D578FC271}" presName="sibTrans" presStyleLbl="sibTrans1D1" presStyleIdx="1" presStyleCnt="5"/>
      <dgm:spPr/>
    </dgm:pt>
    <dgm:pt modelId="{EA37014D-881F-624C-8E78-F5FBCFA04EE2}" type="pres">
      <dgm:prSet presAssocID="{54AABA2E-E3CB-4851-B46C-6F6D578FC271}" presName="connectorText" presStyleLbl="sibTrans1D1" presStyleIdx="1" presStyleCnt="5"/>
      <dgm:spPr/>
    </dgm:pt>
    <dgm:pt modelId="{39E6E757-024C-3748-8B2E-1CF22AFE057C}" type="pres">
      <dgm:prSet presAssocID="{FB5E9CFB-27AC-4AA6-9C29-F2309BCBA257}" presName="node" presStyleLbl="node1" presStyleIdx="2" presStyleCnt="6">
        <dgm:presLayoutVars>
          <dgm:bulletEnabled val="1"/>
        </dgm:presLayoutVars>
      </dgm:prSet>
      <dgm:spPr/>
    </dgm:pt>
    <dgm:pt modelId="{C3E2CA2A-CEE1-1C4A-8541-DDC536CD427B}" type="pres">
      <dgm:prSet presAssocID="{5931E0DA-A492-432E-BB70-B73D79735CF6}" presName="sibTrans" presStyleLbl="sibTrans1D1" presStyleIdx="2" presStyleCnt="5"/>
      <dgm:spPr/>
    </dgm:pt>
    <dgm:pt modelId="{40452069-5683-BF4C-B263-D84DCE082206}" type="pres">
      <dgm:prSet presAssocID="{5931E0DA-A492-432E-BB70-B73D79735CF6}" presName="connectorText" presStyleLbl="sibTrans1D1" presStyleIdx="2" presStyleCnt="5"/>
      <dgm:spPr/>
    </dgm:pt>
    <dgm:pt modelId="{9B803EE2-822E-5B43-AF42-966E0D12D008}" type="pres">
      <dgm:prSet presAssocID="{6B3DE820-6751-451C-A4CF-228EDAB455E3}" presName="node" presStyleLbl="node1" presStyleIdx="3" presStyleCnt="6">
        <dgm:presLayoutVars>
          <dgm:bulletEnabled val="1"/>
        </dgm:presLayoutVars>
      </dgm:prSet>
      <dgm:spPr/>
    </dgm:pt>
    <dgm:pt modelId="{D66BDE57-ECB6-2A41-A45D-5E76430ACD3D}" type="pres">
      <dgm:prSet presAssocID="{BFE39408-A7D7-4CF7-8424-623316DD115D}" presName="sibTrans" presStyleLbl="sibTrans1D1" presStyleIdx="3" presStyleCnt="5"/>
      <dgm:spPr/>
    </dgm:pt>
    <dgm:pt modelId="{F8E72AE5-E768-9D42-B26E-5AE2C16CD5B3}" type="pres">
      <dgm:prSet presAssocID="{BFE39408-A7D7-4CF7-8424-623316DD115D}" presName="connectorText" presStyleLbl="sibTrans1D1" presStyleIdx="3" presStyleCnt="5"/>
      <dgm:spPr/>
    </dgm:pt>
    <dgm:pt modelId="{E8E00BA6-35D1-0942-BAC1-3AB7678C534F}" type="pres">
      <dgm:prSet presAssocID="{EC186461-CF88-4512-99A9-C4489ED1E597}" presName="node" presStyleLbl="node1" presStyleIdx="4" presStyleCnt="6">
        <dgm:presLayoutVars>
          <dgm:bulletEnabled val="1"/>
        </dgm:presLayoutVars>
      </dgm:prSet>
      <dgm:spPr/>
    </dgm:pt>
    <dgm:pt modelId="{671CC346-96FC-8241-A2F8-34487E627E6F}" type="pres">
      <dgm:prSet presAssocID="{C21F42B3-0DE4-42E4-B740-8C6A7B81EC3C}" presName="sibTrans" presStyleLbl="sibTrans1D1" presStyleIdx="4" presStyleCnt="5"/>
      <dgm:spPr/>
    </dgm:pt>
    <dgm:pt modelId="{B8146C3C-5A62-3141-96C0-C63CBC977904}" type="pres">
      <dgm:prSet presAssocID="{C21F42B3-0DE4-42E4-B740-8C6A7B81EC3C}" presName="connectorText" presStyleLbl="sibTrans1D1" presStyleIdx="4" presStyleCnt="5"/>
      <dgm:spPr/>
    </dgm:pt>
    <dgm:pt modelId="{065F7900-DEE0-5F4C-B77C-CFCF34A20BE0}" type="pres">
      <dgm:prSet presAssocID="{2EB84CED-E21E-4F45-95F2-615EEBB69446}" presName="node" presStyleLbl="node1" presStyleIdx="5" presStyleCnt="6">
        <dgm:presLayoutVars>
          <dgm:bulletEnabled val="1"/>
        </dgm:presLayoutVars>
      </dgm:prSet>
      <dgm:spPr/>
    </dgm:pt>
  </dgm:ptLst>
  <dgm:cxnLst>
    <dgm:cxn modelId="{02BAEF0A-9826-8A48-8F21-6851264B184F}" type="presOf" srcId="{6B3DE820-6751-451C-A4CF-228EDAB455E3}" destId="{9B803EE2-822E-5B43-AF42-966E0D12D008}" srcOrd="0" destOrd="0" presId="urn:microsoft.com/office/officeart/2016/7/layout/RepeatingBendingProcessNew"/>
    <dgm:cxn modelId="{D42D030B-03A8-5C42-8F7A-7AC7B32D9674}" type="presOf" srcId="{5931E0DA-A492-432E-BB70-B73D79735CF6}" destId="{40452069-5683-BF4C-B263-D84DCE082206}" srcOrd="1" destOrd="0" presId="urn:microsoft.com/office/officeart/2016/7/layout/RepeatingBendingProcessNew"/>
    <dgm:cxn modelId="{9A2C770E-311B-2F48-9DC5-F67EF7EA2E0F}" type="presOf" srcId="{EC186461-CF88-4512-99A9-C4489ED1E597}" destId="{E8E00BA6-35D1-0942-BAC1-3AB7678C534F}" srcOrd="0" destOrd="0" presId="urn:microsoft.com/office/officeart/2016/7/layout/RepeatingBendingProcessNew"/>
    <dgm:cxn modelId="{9BD00612-B5E3-9A4A-A657-01B27DD5462F}" type="presOf" srcId="{FB5E9CFB-27AC-4AA6-9C29-F2309BCBA257}" destId="{39E6E757-024C-3748-8B2E-1CF22AFE057C}" srcOrd="0" destOrd="0" presId="urn:microsoft.com/office/officeart/2016/7/layout/RepeatingBendingProcessNew"/>
    <dgm:cxn modelId="{EB30EA21-2431-7841-99BA-5E9EE0CEDD7D}" type="presOf" srcId="{07942254-8B00-4C5A-B686-895E7C6CF33F}" destId="{EE6006BF-F6A6-D34F-A2FE-202982D6E69C}" srcOrd="0" destOrd="0" presId="urn:microsoft.com/office/officeart/2016/7/layout/RepeatingBendingProcessNew"/>
    <dgm:cxn modelId="{FD616028-15EB-034B-81C8-046ED24C4EAA}" type="presOf" srcId="{54AABA2E-E3CB-4851-B46C-6F6D578FC271}" destId="{A426813B-5ACE-A24C-B6D6-14446E1EB1FE}" srcOrd="0" destOrd="0" presId="urn:microsoft.com/office/officeart/2016/7/layout/RepeatingBendingProcessNew"/>
    <dgm:cxn modelId="{8276FF60-F4F9-854F-9ADF-ECD90D71D35E}" type="presOf" srcId="{07942254-8B00-4C5A-B686-895E7C6CF33F}" destId="{86C24EA8-56D5-3E4A-9330-3A7BD5D23774}" srcOrd="1" destOrd="0" presId="urn:microsoft.com/office/officeart/2016/7/layout/RepeatingBendingProcessNew"/>
    <dgm:cxn modelId="{8368A962-15F5-4449-B138-883A3248F110}" srcId="{F4048196-839F-42B0-A80F-C894883815C2}" destId="{248A63C6-0623-4335-A8F7-A513F1A1A1C2}" srcOrd="0" destOrd="0" parTransId="{9789FBDD-1FE7-4A0A-9AAC-1DAF4C640BE0}" sibTransId="{07942254-8B00-4C5A-B686-895E7C6CF33F}"/>
    <dgm:cxn modelId="{AC077864-D35C-6049-8ED9-11D13229DA50}" type="presOf" srcId="{BFE39408-A7D7-4CF7-8424-623316DD115D}" destId="{F8E72AE5-E768-9D42-B26E-5AE2C16CD5B3}" srcOrd="1" destOrd="0" presId="urn:microsoft.com/office/officeart/2016/7/layout/RepeatingBendingProcessNew"/>
    <dgm:cxn modelId="{E8A1DD66-3684-485F-9214-A4C1C32AE440}" srcId="{F4048196-839F-42B0-A80F-C894883815C2}" destId="{6B3DE820-6751-451C-A4CF-228EDAB455E3}" srcOrd="3" destOrd="0" parTransId="{BCD864ED-4D30-4BD0-B350-81D60803375B}" sibTransId="{BFE39408-A7D7-4CF7-8424-623316DD115D}"/>
    <dgm:cxn modelId="{E7E5D159-494A-9E47-9BAF-327A1CE4CD6C}" type="presOf" srcId="{2EB84CED-E21E-4F45-95F2-615EEBB69446}" destId="{065F7900-DEE0-5F4C-B77C-CFCF34A20BE0}" srcOrd="0" destOrd="0" presId="urn:microsoft.com/office/officeart/2016/7/layout/RepeatingBendingProcessNew"/>
    <dgm:cxn modelId="{8E2AE78E-3BA2-FD4C-AEA1-3F33ACCA9B78}" type="presOf" srcId="{5931E0DA-A492-432E-BB70-B73D79735CF6}" destId="{C3E2CA2A-CEE1-1C4A-8541-DDC536CD427B}" srcOrd="0" destOrd="0" presId="urn:microsoft.com/office/officeart/2016/7/layout/RepeatingBendingProcessNew"/>
    <dgm:cxn modelId="{C9F0C999-BEB4-D440-8F8C-19875286B008}" type="presOf" srcId="{F4048196-839F-42B0-A80F-C894883815C2}" destId="{63428D12-8C8E-4D41-968A-CA2CE7E49687}" srcOrd="0" destOrd="0" presId="urn:microsoft.com/office/officeart/2016/7/layout/RepeatingBendingProcessNew"/>
    <dgm:cxn modelId="{16518FA3-4635-4AF4-A823-09BE068FB866}" srcId="{F4048196-839F-42B0-A80F-C894883815C2}" destId="{FB5E9CFB-27AC-4AA6-9C29-F2309BCBA257}" srcOrd="2" destOrd="0" parTransId="{372FBF0F-BEDF-49B7-9695-8AB8D0AC74F4}" sibTransId="{5931E0DA-A492-432E-BB70-B73D79735CF6}"/>
    <dgm:cxn modelId="{AC6487A7-5712-44E4-A56D-1A28D88797C8}" srcId="{F4048196-839F-42B0-A80F-C894883815C2}" destId="{2EB84CED-E21E-4F45-95F2-615EEBB69446}" srcOrd="5" destOrd="0" parTransId="{98B62EF2-77A4-4642-A974-60B56FA3748F}" sibTransId="{EA83A8D6-12F0-49D5-AE51-3EAE9FB12C5E}"/>
    <dgm:cxn modelId="{DBE220B3-5D4C-48EC-93C0-B8ED736DC397}" srcId="{F4048196-839F-42B0-A80F-C894883815C2}" destId="{EC186461-CF88-4512-99A9-C4489ED1E597}" srcOrd="4" destOrd="0" parTransId="{5A09CEEC-8504-4F91-9DF0-461FF607EB72}" sibTransId="{C21F42B3-0DE4-42E4-B740-8C6A7B81EC3C}"/>
    <dgm:cxn modelId="{07AC9DBA-FAD2-AE42-8EF5-7768C8B6449D}" type="presOf" srcId="{BFE39408-A7D7-4CF7-8424-623316DD115D}" destId="{D66BDE57-ECB6-2A41-A45D-5E76430ACD3D}" srcOrd="0" destOrd="0" presId="urn:microsoft.com/office/officeart/2016/7/layout/RepeatingBendingProcessNew"/>
    <dgm:cxn modelId="{47C83CBC-77C9-4041-90D8-A008087C4D85}" type="presOf" srcId="{C0DEE09B-4F13-4F41-9066-0BE55557AA08}" destId="{1D57B1F0-E470-8048-A4BF-6C64FFCC2A2E}" srcOrd="0" destOrd="0" presId="urn:microsoft.com/office/officeart/2016/7/layout/RepeatingBendingProcessNew"/>
    <dgm:cxn modelId="{91150EC5-C60E-4B52-B629-7BA8121FC4D4}" srcId="{F4048196-839F-42B0-A80F-C894883815C2}" destId="{C0DEE09B-4F13-4F41-9066-0BE55557AA08}" srcOrd="1" destOrd="0" parTransId="{E245E288-1273-4F4E-BC0C-802EB181D9C5}" sibTransId="{54AABA2E-E3CB-4851-B46C-6F6D578FC271}"/>
    <dgm:cxn modelId="{D7E1B3C9-8712-9D44-B7AE-40641C2D2404}" type="presOf" srcId="{54AABA2E-E3CB-4851-B46C-6F6D578FC271}" destId="{EA37014D-881F-624C-8E78-F5FBCFA04EE2}" srcOrd="1" destOrd="0" presId="urn:microsoft.com/office/officeart/2016/7/layout/RepeatingBendingProcessNew"/>
    <dgm:cxn modelId="{F282C8CE-F3E0-B145-9CE2-DE3394930280}" type="presOf" srcId="{248A63C6-0623-4335-A8F7-A513F1A1A1C2}" destId="{F81BE64B-BA5F-6541-9B5D-B85C8F83ECB4}" srcOrd="0" destOrd="0" presId="urn:microsoft.com/office/officeart/2016/7/layout/RepeatingBendingProcessNew"/>
    <dgm:cxn modelId="{93FCABD7-F556-A647-86C5-5C6F85C78C1F}" type="presOf" srcId="{C21F42B3-0DE4-42E4-B740-8C6A7B81EC3C}" destId="{671CC346-96FC-8241-A2F8-34487E627E6F}" srcOrd="0" destOrd="0" presId="urn:microsoft.com/office/officeart/2016/7/layout/RepeatingBendingProcessNew"/>
    <dgm:cxn modelId="{8921FDE9-A63B-BE4C-997E-63958DBD8336}" type="presOf" srcId="{C21F42B3-0DE4-42E4-B740-8C6A7B81EC3C}" destId="{B8146C3C-5A62-3141-96C0-C63CBC977904}" srcOrd="1" destOrd="0" presId="urn:microsoft.com/office/officeart/2016/7/layout/RepeatingBendingProcessNew"/>
    <dgm:cxn modelId="{10BED4DA-82A9-3143-8D14-7492EBF29C50}" type="presParOf" srcId="{63428D12-8C8E-4D41-968A-CA2CE7E49687}" destId="{F81BE64B-BA5F-6541-9B5D-B85C8F83ECB4}" srcOrd="0" destOrd="0" presId="urn:microsoft.com/office/officeart/2016/7/layout/RepeatingBendingProcessNew"/>
    <dgm:cxn modelId="{E53134A8-A887-6046-AB4E-80A259D80CF8}" type="presParOf" srcId="{63428D12-8C8E-4D41-968A-CA2CE7E49687}" destId="{EE6006BF-F6A6-D34F-A2FE-202982D6E69C}" srcOrd="1" destOrd="0" presId="urn:microsoft.com/office/officeart/2016/7/layout/RepeatingBendingProcessNew"/>
    <dgm:cxn modelId="{D862880F-6452-F144-B4C1-AE6DB8E821AB}" type="presParOf" srcId="{EE6006BF-F6A6-D34F-A2FE-202982D6E69C}" destId="{86C24EA8-56D5-3E4A-9330-3A7BD5D23774}" srcOrd="0" destOrd="0" presId="urn:microsoft.com/office/officeart/2016/7/layout/RepeatingBendingProcessNew"/>
    <dgm:cxn modelId="{603EF779-9461-2442-9B17-70C173CB82D0}" type="presParOf" srcId="{63428D12-8C8E-4D41-968A-CA2CE7E49687}" destId="{1D57B1F0-E470-8048-A4BF-6C64FFCC2A2E}" srcOrd="2" destOrd="0" presId="urn:microsoft.com/office/officeart/2016/7/layout/RepeatingBendingProcessNew"/>
    <dgm:cxn modelId="{00633713-4AA0-6241-9F62-EC61DD26A8B4}" type="presParOf" srcId="{63428D12-8C8E-4D41-968A-CA2CE7E49687}" destId="{A426813B-5ACE-A24C-B6D6-14446E1EB1FE}" srcOrd="3" destOrd="0" presId="urn:microsoft.com/office/officeart/2016/7/layout/RepeatingBendingProcessNew"/>
    <dgm:cxn modelId="{BF9C365B-AE28-F64E-A0CA-2634F439BD4F}" type="presParOf" srcId="{A426813B-5ACE-A24C-B6D6-14446E1EB1FE}" destId="{EA37014D-881F-624C-8E78-F5FBCFA04EE2}" srcOrd="0" destOrd="0" presId="urn:microsoft.com/office/officeart/2016/7/layout/RepeatingBendingProcessNew"/>
    <dgm:cxn modelId="{5B9589E9-96DB-7E44-874C-30E251841224}" type="presParOf" srcId="{63428D12-8C8E-4D41-968A-CA2CE7E49687}" destId="{39E6E757-024C-3748-8B2E-1CF22AFE057C}" srcOrd="4" destOrd="0" presId="urn:microsoft.com/office/officeart/2016/7/layout/RepeatingBendingProcessNew"/>
    <dgm:cxn modelId="{31A1FBC5-F1AA-004C-87C9-5BE02515CB78}" type="presParOf" srcId="{63428D12-8C8E-4D41-968A-CA2CE7E49687}" destId="{C3E2CA2A-CEE1-1C4A-8541-DDC536CD427B}" srcOrd="5" destOrd="0" presId="urn:microsoft.com/office/officeart/2016/7/layout/RepeatingBendingProcessNew"/>
    <dgm:cxn modelId="{611C898F-90BC-324D-AAAB-36FFDFFD0D95}" type="presParOf" srcId="{C3E2CA2A-CEE1-1C4A-8541-DDC536CD427B}" destId="{40452069-5683-BF4C-B263-D84DCE082206}" srcOrd="0" destOrd="0" presId="urn:microsoft.com/office/officeart/2016/7/layout/RepeatingBendingProcessNew"/>
    <dgm:cxn modelId="{311F54AB-2044-FF4C-9428-0EC78DBBC2DE}" type="presParOf" srcId="{63428D12-8C8E-4D41-968A-CA2CE7E49687}" destId="{9B803EE2-822E-5B43-AF42-966E0D12D008}" srcOrd="6" destOrd="0" presId="urn:microsoft.com/office/officeart/2016/7/layout/RepeatingBendingProcessNew"/>
    <dgm:cxn modelId="{7D9C41AB-6DA3-B64E-86FA-EE7030DF3280}" type="presParOf" srcId="{63428D12-8C8E-4D41-968A-CA2CE7E49687}" destId="{D66BDE57-ECB6-2A41-A45D-5E76430ACD3D}" srcOrd="7" destOrd="0" presId="urn:microsoft.com/office/officeart/2016/7/layout/RepeatingBendingProcessNew"/>
    <dgm:cxn modelId="{BE60D1EC-E015-7D43-94BA-36398E632302}" type="presParOf" srcId="{D66BDE57-ECB6-2A41-A45D-5E76430ACD3D}" destId="{F8E72AE5-E768-9D42-B26E-5AE2C16CD5B3}" srcOrd="0" destOrd="0" presId="urn:microsoft.com/office/officeart/2016/7/layout/RepeatingBendingProcessNew"/>
    <dgm:cxn modelId="{5670FBB8-6065-134A-82FC-8EA2FB751F4D}" type="presParOf" srcId="{63428D12-8C8E-4D41-968A-CA2CE7E49687}" destId="{E8E00BA6-35D1-0942-BAC1-3AB7678C534F}" srcOrd="8" destOrd="0" presId="urn:microsoft.com/office/officeart/2016/7/layout/RepeatingBendingProcessNew"/>
    <dgm:cxn modelId="{665DAB42-58F9-7A4F-AC1A-1745D6F6218C}" type="presParOf" srcId="{63428D12-8C8E-4D41-968A-CA2CE7E49687}" destId="{671CC346-96FC-8241-A2F8-34487E627E6F}" srcOrd="9" destOrd="0" presId="urn:microsoft.com/office/officeart/2016/7/layout/RepeatingBendingProcessNew"/>
    <dgm:cxn modelId="{172BE295-111F-F041-BC28-10B6BA80E26C}" type="presParOf" srcId="{671CC346-96FC-8241-A2F8-34487E627E6F}" destId="{B8146C3C-5A62-3141-96C0-C63CBC977904}" srcOrd="0" destOrd="0" presId="urn:microsoft.com/office/officeart/2016/7/layout/RepeatingBendingProcessNew"/>
    <dgm:cxn modelId="{EB59CA64-2C39-B445-80D3-D6CA0E52EE55}" type="presParOf" srcId="{63428D12-8C8E-4D41-968A-CA2CE7E49687}" destId="{065F7900-DEE0-5F4C-B77C-CFCF34A20BE0}"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E315F0-761B-4C77-9169-EBB473998CDF}" type="doc">
      <dgm:prSet loTypeId="urn:microsoft.com/office/officeart/2008/layout/PictureStrips" loCatId="icon" qsTypeId="urn:microsoft.com/office/officeart/2005/8/quickstyle/simple1" qsCatId="simple" csTypeId="urn:microsoft.com/office/officeart/2005/8/colors/accent2_2" csCatId="accent2" phldr="1"/>
      <dgm:spPr/>
      <dgm:t>
        <a:bodyPr/>
        <a:lstStyle/>
        <a:p>
          <a:endParaRPr lang="en-US"/>
        </a:p>
      </dgm:t>
    </dgm:pt>
    <dgm:pt modelId="{07F33501-97C9-473F-BCB4-F17A5AA79EC4}">
      <dgm:prSet/>
      <dgm:spPr/>
      <dgm:t>
        <a:bodyPr/>
        <a:lstStyle/>
        <a:p>
          <a:r>
            <a:rPr lang="en-US" b="0" i="0" dirty="0"/>
            <a:t>Real estate developers should consider expanding the capacity of properties in terms of bedroom count and total square footage area as the models affirm larger floorplans positively influence pricing power and sales outcomes.</a:t>
          </a:r>
          <a:endParaRPr lang="en-US" dirty="0"/>
        </a:p>
      </dgm:t>
    </dgm:pt>
    <dgm:pt modelId="{DCF5B18B-FDB6-49EF-9862-B19FD7EA3818}" type="parTrans" cxnId="{BAE0AEBD-0703-499C-B1F8-5FCD4EE208EF}">
      <dgm:prSet/>
      <dgm:spPr/>
      <dgm:t>
        <a:bodyPr/>
        <a:lstStyle/>
        <a:p>
          <a:endParaRPr lang="en-US"/>
        </a:p>
      </dgm:t>
    </dgm:pt>
    <dgm:pt modelId="{3862F0D7-6AA6-40DC-B5BB-642A7874EE84}" type="sibTrans" cxnId="{BAE0AEBD-0703-499C-B1F8-5FCD4EE208EF}">
      <dgm:prSet/>
      <dgm:spPr/>
      <dgm:t>
        <a:bodyPr/>
        <a:lstStyle/>
        <a:p>
          <a:endParaRPr lang="en-US"/>
        </a:p>
      </dgm:t>
    </dgm:pt>
    <dgm:pt modelId="{77702DA6-6625-4165-9E99-70C9E212BA35}">
      <dgm:prSet/>
      <dgm:spPr/>
      <dgm:t>
        <a:bodyPr/>
        <a:lstStyle/>
        <a:p>
          <a:r>
            <a:rPr lang="en-US" b="0" i="0"/>
            <a:t>When evaluating potential geographic regions for new housing inventory development, proximity to amenities like reputable school districts and employment hubs represents attractive target areas given the demand insights derived.</a:t>
          </a:r>
          <a:endParaRPr lang="en-US"/>
        </a:p>
      </dgm:t>
    </dgm:pt>
    <dgm:pt modelId="{181E3A96-072F-4E47-ACCD-09F10A291C93}" type="parTrans" cxnId="{72FC6BB3-E4D6-4AC6-ACB5-115AFA3E4865}">
      <dgm:prSet/>
      <dgm:spPr/>
      <dgm:t>
        <a:bodyPr/>
        <a:lstStyle/>
        <a:p>
          <a:endParaRPr lang="en-US"/>
        </a:p>
      </dgm:t>
    </dgm:pt>
    <dgm:pt modelId="{0B1D337A-1B49-4F17-9D71-1C72F3C4A8BE}" type="sibTrans" cxnId="{72FC6BB3-E4D6-4AC6-ACB5-115AFA3E4865}">
      <dgm:prSet/>
      <dgm:spPr/>
      <dgm:t>
        <a:bodyPr/>
        <a:lstStyle/>
        <a:p>
          <a:endParaRPr lang="en-US"/>
        </a:p>
      </dgm:t>
    </dgm:pt>
    <dgm:pt modelId="{B37A5CA0-6082-4FAB-BFA4-9FECEBF6BEFD}">
      <dgm:prSet/>
      <dgm:spPr/>
      <dgm:t>
        <a:bodyPr/>
        <a:lstStyle/>
        <a:p>
          <a:r>
            <a:rPr lang="en-US" b="0" i="0"/>
            <a:t>Granular cluster analysis by neighborhoods could reveal location-specific nuances that the high-level city-wide trends may miss, providing tailored insights to guide pricing and development strategy.</a:t>
          </a:r>
          <a:endParaRPr lang="en-US"/>
        </a:p>
      </dgm:t>
    </dgm:pt>
    <dgm:pt modelId="{D80638DA-F6BA-4913-88A5-4CE9957D2E46}" type="parTrans" cxnId="{0E47A904-DAE4-4FCF-8F3C-90285986F3E5}">
      <dgm:prSet/>
      <dgm:spPr/>
      <dgm:t>
        <a:bodyPr/>
        <a:lstStyle/>
        <a:p>
          <a:endParaRPr lang="en-US"/>
        </a:p>
      </dgm:t>
    </dgm:pt>
    <dgm:pt modelId="{4B5D2E8D-2CC1-4A78-BF27-AF06DA3A7546}" type="sibTrans" cxnId="{0E47A904-DAE4-4FCF-8F3C-90285986F3E5}">
      <dgm:prSet/>
      <dgm:spPr/>
      <dgm:t>
        <a:bodyPr/>
        <a:lstStyle/>
        <a:p>
          <a:endParaRPr lang="en-US"/>
        </a:p>
      </dgm:t>
    </dgm:pt>
    <dgm:pt modelId="{F75E211C-E702-44F7-BE7C-A30AF06D968A}">
      <dgm:prSet/>
      <dgm:spPr/>
      <dgm:t>
        <a:bodyPr/>
        <a:lstStyle/>
        <a:p>
          <a:r>
            <a:rPr lang="en-US" b="0" i="0"/>
            <a:t>Maintaining transparency into model performance metrics, assumptions, and limitations enables stakeholders to develop an appropriate degree of trust to apply findings judiciously when making impactful decisions.</a:t>
          </a:r>
          <a:endParaRPr lang="en-US"/>
        </a:p>
      </dgm:t>
    </dgm:pt>
    <dgm:pt modelId="{AF71FFCB-7DE5-4F00-A1F6-6F755EFCD0A2}" type="parTrans" cxnId="{F300113D-1D80-4B94-B0BE-D9A7C043FA97}">
      <dgm:prSet/>
      <dgm:spPr/>
      <dgm:t>
        <a:bodyPr/>
        <a:lstStyle/>
        <a:p>
          <a:endParaRPr lang="en-US"/>
        </a:p>
      </dgm:t>
    </dgm:pt>
    <dgm:pt modelId="{880A1CF6-FE32-4751-9C13-2B02271A24F9}" type="sibTrans" cxnId="{F300113D-1D80-4B94-B0BE-D9A7C043FA97}">
      <dgm:prSet/>
      <dgm:spPr/>
      <dgm:t>
        <a:bodyPr/>
        <a:lstStyle/>
        <a:p>
          <a:endParaRPr lang="en-US"/>
        </a:p>
      </dgm:t>
    </dgm:pt>
    <dgm:pt modelId="{F0470FF4-16ED-494D-B7EE-43CF2EF5356D}">
      <dgm:prSet/>
      <dgm:spPr/>
      <dgm:t>
        <a:bodyPr/>
        <a:lstStyle/>
        <a:p>
          <a:r>
            <a:rPr lang="en-US" b="0" i="0"/>
            <a:t>The data-backed rigor of these analytical models helps mitigate the influence of cognitive biases like confirmation bias, anchoring, or overconfidence by grounding decisions in statistically validated insights rather than intuition or emotion.</a:t>
          </a:r>
          <a:endParaRPr lang="en-US"/>
        </a:p>
      </dgm:t>
    </dgm:pt>
    <dgm:pt modelId="{0C157AD0-747A-4653-931D-B5D03068C380}" type="parTrans" cxnId="{9311D008-2013-4B3A-B66C-7645CA7285B0}">
      <dgm:prSet/>
      <dgm:spPr/>
      <dgm:t>
        <a:bodyPr/>
        <a:lstStyle/>
        <a:p>
          <a:endParaRPr lang="en-US"/>
        </a:p>
      </dgm:t>
    </dgm:pt>
    <dgm:pt modelId="{85B1FB1E-7A7C-420E-8A13-A5610C297C20}" type="sibTrans" cxnId="{9311D008-2013-4B3A-B66C-7645CA7285B0}">
      <dgm:prSet/>
      <dgm:spPr/>
      <dgm:t>
        <a:bodyPr/>
        <a:lstStyle/>
        <a:p>
          <a:endParaRPr lang="en-US"/>
        </a:p>
      </dgm:t>
    </dgm:pt>
    <dgm:pt modelId="{F85F0B6C-940F-4A7B-A4B2-D00A320D304C}">
      <dgm:prSet/>
      <dgm:spPr/>
      <dgm:t>
        <a:bodyPr/>
        <a:lstStyle/>
        <a:p>
          <a:r>
            <a:rPr lang="en-US" b="0" i="0"/>
            <a:t>Periodic retraining of these statistical pricing and demand categorization models on new sales data is advised to maintain predictive accuracy as market dynamics shift over time.</a:t>
          </a:r>
          <a:endParaRPr lang="en-US"/>
        </a:p>
      </dgm:t>
    </dgm:pt>
    <dgm:pt modelId="{60FFA7C6-7B96-4429-A0DE-39952C69D32F}" type="sibTrans" cxnId="{1EEE74AE-5274-4ACB-8823-85C9CE06DB55}">
      <dgm:prSet/>
      <dgm:spPr/>
      <dgm:t>
        <a:bodyPr/>
        <a:lstStyle/>
        <a:p>
          <a:endParaRPr lang="en-US"/>
        </a:p>
      </dgm:t>
    </dgm:pt>
    <dgm:pt modelId="{55FF9E09-CD21-4FCF-BE2C-C71F23E4AA6B}" type="parTrans" cxnId="{1EEE74AE-5274-4ACB-8823-85C9CE06DB55}">
      <dgm:prSet/>
      <dgm:spPr/>
      <dgm:t>
        <a:bodyPr/>
        <a:lstStyle/>
        <a:p>
          <a:endParaRPr lang="en-US"/>
        </a:p>
      </dgm:t>
    </dgm:pt>
    <dgm:pt modelId="{2711C99D-72BE-7242-B997-C6864DDE8E3F}" type="pres">
      <dgm:prSet presAssocID="{52E315F0-761B-4C77-9169-EBB473998CDF}" presName="Name0" presStyleCnt="0">
        <dgm:presLayoutVars>
          <dgm:dir/>
          <dgm:resizeHandles val="exact"/>
        </dgm:presLayoutVars>
      </dgm:prSet>
      <dgm:spPr/>
    </dgm:pt>
    <dgm:pt modelId="{892BB03E-5B17-5E40-851E-993AD838B4EC}" type="pres">
      <dgm:prSet presAssocID="{07F33501-97C9-473F-BCB4-F17A5AA79EC4}" presName="composite" presStyleCnt="0"/>
      <dgm:spPr/>
    </dgm:pt>
    <dgm:pt modelId="{1188AD08-DD84-E74E-96D7-9CBC00D1D225}" type="pres">
      <dgm:prSet presAssocID="{07F33501-97C9-473F-BCB4-F17A5AA79EC4}" presName="rect1" presStyleLbl="trAlignAcc1" presStyleIdx="0" presStyleCnt="6" custScaleX="104305">
        <dgm:presLayoutVars>
          <dgm:bulletEnabled val="1"/>
        </dgm:presLayoutVars>
      </dgm:prSet>
      <dgm:spPr/>
    </dgm:pt>
    <dgm:pt modelId="{19BF4097-C457-BA40-9F24-A0158CA5AFA7}" type="pres">
      <dgm:prSet presAssocID="{07F33501-97C9-473F-BCB4-F17A5AA79EC4}" presName="rect2"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ity"/>
        </a:ext>
      </dgm:extLst>
    </dgm:pt>
    <dgm:pt modelId="{4407F221-A79E-FB46-AADD-7D4912933F82}" type="pres">
      <dgm:prSet presAssocID="{3862F0D7-6AA6-40DC-B5BB-642A7874EE84}" presName="sibTrans" presStyleCnt="0"/>
      <dgm:spPr/>
    </dgm:pt>
    <dgm:pt modelId="{73323265-1A22-7E49-99C1-AD1241886F05}" type="pres">
      <dgm:prSet presAssocID="{77702DA6-6625-4165-9E99-70C9E212BA35}" presName="composite" presStyleCnt="0"/>
      <dgm:spPr/>
    </dgm:pt>
    <dgm:pt modelId="{10834EB8-16F7-2244-B5FB-FDB874B1CCBD}" type="pres">
      <dgm:prSet presAssocID="{77702DA6-6625-4165-9E99-70C9E212BA35}" presName="rect1" presStyleLbl="trAlignAcc1" presStyleIdx="1" presStyleCnt="6" custScaleX="101803">
        <dgm:presLayoutVars>
          <dgm:bulletEnabled val="1"/>
        </dgm:presLayoutVars>
      </dgm:prSet>
      <dgm:spPr/>
    </dgm:pt>
    <dgm:pt modelId="{FCF89197-1B58-3644-BD69-A90C49D78A6C}" type="pres">
      <dgm:prSet presAssocID="{77702DA6-6625-4165-9E99-70C9E212BA35}" presName="rect2" presStyleLbl="fgImgPlac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choolhouse"/>
        </a:ext>
      </dgm:extLst>
    </dgm:pt>
    <dgm:pt modelId="{3B48A1FF-FF0A-7345-871B-9BEF8330AFBF}" type="pres">
      <dgm:prSet presAssocID="{0B1D337A-1B49-4F17-9D71-1C72F3C4A8BE}" presName="sibTrans" presStyleCnt="0"/>
      <dgm:spPr/>
    </dgm:pt>
    <dgm:pt modelId="{11C50DE7-0B8C-754F-A622-9186B2654F1E}" type="pres">
      <dgm:prSet presAssocID="{F85F0B6C-940F-4A7B-A4B2-D00A320D304C}" presName="composite" presStyleCnt="0"/>
      <dgm:spPr/>
    </dgm:pt>
    <dgm:pt modelId="{FA553062-9371-CF48-8FCE-96FF223C686C}" type="pres">
      <dgm:prSet presAssocID="{F85F0B6C-940F-4A7B-A4B2-D00A320D304C}" presName="rect1" presStyleLbl="trAlignAcc1" presStyleIdx="2" presStyleCnt="6" custScaleX="104356">
        <dgm:presLayoutVars>
          <dgm:bulletEnabled val="1"/>
        </dgm:presLayoutVars>
      </dgm:prSet>
      <dgm:spPr/>
    </dgm:pt>
    <dgm:pt modelId="{277A6927-8D26-C646-BD68-E6CD887BCA3B}" type="pres">
      <dgm:prSet presAssocID="{F85F0B6C-940F-4A7B-A4B2-D00A320D304C}" presName="rect2" presStyleLbl="fgImgPlac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D102E4CE-9D31-AC49-9FC9-D0388BCB4B08}" type="pres">
      <dgm:prSet presAssocID="{60FFA7C6-7B96-4429-A0DE-39952C69D32F}" presName="sibTrans" presStyleCnt="0"/>
      <dgm:spPr/>
    </dgm:pt>
    <dgm:pt modelId="{A79AE130-DE6D-4B48-9D97-664BCE2DC26B}" type="pres">
      <dgm:prSet presAssocID="{B37A5CA0-6082-4FAB-BFA4-9FECEBF6BEFD}" presName="composite" presStyleCnt="0"/>
      <dgm:spPr/>
    </dgm:pt>
    <dgm:pt modelId="{0516005C-20A3-D240-9AF6-A782AAAD1236}" type="pres">
      <dgm:prSet presAssocID="{B37A5CA0-6082-4FAB-BFA4-9FECEBF6BEFD}" presName="rect1" presStyleLbl="trAlignAcc1" presStyleIdx="3" presStyleCnt="6" custScaleX="101803">
        <dgm:presLayoutVars>
          <dgm:bulletEnabled val="1"/>
        </dgm:presLayoutVars>
      </dgm:prSet>
      <dgm:spPr/>
    </dgm:pt>
    <dgm:pt modelId="{81D9DE1C-5D17-B84B-A3B6-0E07F164C346}" type="pres">
      <dgm:prSet presAssocID="{B37A5CA0-6082-4FAB-BFA4-9FECEBF6BEFD}" presName="rect2" presStyleLbl="fgImgPlac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rker"/>
        </a:ext>
      </dgm:extLst>
    </dgm:pt>
    <dgm:pt modelId="{CFD0D629-676E-F64F-8DA6-BFB5927935A6}" type="pres">
      <dgm:prSet presAssocID="{4B5D2E8D-2CC1-4A78-BF27-AF06DA3A7546}" presName="sibTrans" presStyleCnt="0"/>
      <dgm:spPr/>
    </dgm:pt>
    <dgm:pt modelId="{C89E3268-1720-3045-BA91-4418818FDD72}" type="pres">
      <dgm:prSet presAssocID="{F75E211C-E702-44F7-BE7C-A30AF06D968A}" presName="composite" presStyleCnt="0"/>
      <dgm:spPr/>
    </dgm:pt>
    <dgm:pt modelId="{F2AD36C7-4C35-EB48-84D2-770B4EB56157}" type="pres">
      <dgm:prSet presAssocID="{F75E211C-E702-44F7-BE7C-A30AF06D968A}" presName="rect1" presStyleLbl="trAlignAcc1" presStyleIdx="4" presStyleCnt="6" custScaleX="104305">
        <dgm:presLayoutVars>
          <dgm:bulletEnabled val="1"/>
        </dgm:presLayoutVars>
      </dgm:prSet>
      <dgm:spPr/>
    </dgm:pt>
    <dgm:pt modelId="{DD8B280A-8A2D-8444-9705-806D47950DAA}" type="pres">
      <dgm:prSet presAssocID="{F75E211C-E702-44F7-BE7C-A30AF06D968A}" presName="rect2" presStyleLbl="fgImgPlac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andshake"/>
        </a:ext>
      </dgm:extLst>
    </dgm:pt>
    <dgm:pt modelId="{E42980F9-2836-EE4E-B2BC-2B02007C42A5}" type="pres">
      <dgm:prSet presAssocID="{880A1CF6-FE32-4751-9C13-2B02271A24F9}" presName="sibTrans" presStyleCnt="0"/>
      <dgm:spPr/>
    </dgm:pt>
    <dgm:pt modelId="{BA68E575-426E-BC4D-BDE7-3EC32235E080}" type="pres">
      <dgm:prSet presAssocID="{F0470FF4-16ED-494D-B7EE-43CF2EF5356D}" presName="composite" presStyleCnt="0"/>
      <dgm:spPr/>
    </dgm:pt>
    <dgm:pt modelId="{CA95191B-89C6-834F-A1D7-D4C6308FF185}" type="pres">
      <dgm:prSet presAssocID="{F0470FF4-16ED-494D-B7EE-43CF2EF5356D}" presName="rect1" presStyleLbl="trAlignAcc1" presStyleIdx="5" presStyleCnt="6" custScaleX="101803" custScaleY="97804">
        <dgm:presLayoutVars>
          <dgm:bulletEnabled val="1"/>
        </dgm:presLayoutVars>
      </dgm:prSet>
      <dgm:spPr/>
    </dgm:pt>
    <dgm:pt modelId="{133C4F6F-3298-254D-B97C-AAA831C9A4B7}" type="pres">
      <dgm:prSet presAssocID="{F0470FF4-16ED-494D-B7EE-43CF2EF5356D}" presName="rect2" presStyleLbl="fgImgPlace1" presStyleIdx="5" presStyleCnt="6" custScaleY="76659"/>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Anchor"/>
        </a:ext>
      </dgm:extLst>
    </dgm:pt>
  </dgm:ptLst>
  <dgm:cxnLst>
    <dgm:cxn modelId="{0E47A904-DAE4-4FCF-8F3C-90285986F3E5}" srcId="{52E315F0-761B-4C77-9169-EBB473998CDF}" destId="{B37A5CA0-6082-4FAB-BFA4-9FECEBF6BEFD}" srcOrd="3" destOrd="0" parTransId="{D80638DA-F6BA-4913-88A5-4CE9957D2E46}" sibTransId="{4B5D2E8D-2CC1-4A78-BF27-AF06DA3A7546}"/>
    <dgm:cxn modelId="{9311D008-2013-4B3A-B66C-7645CA7285B0}" srcId="{52E315F0-761B-4C77-9169-EBB473998CDF}" destId="{F0470FF4-16ED-494D-B7EE-43CF2EF5356D}" srcOrd="5" destOrd="0" parTransId="{0C157AD0-747A-4653-931D-B5D03068C380}" sibTransId="{85B1FB1E-7A7C-420E-8A13-A5610C297C20}"/>
    <dgm:cxn modelId="{6FAB5C24-6890-DC4B-85F9-096CB489AE75}" type="presOf" srcId="{F75E211C-E702-44F7-BE7C-A30AF06D968A}" destId="{F2AD36C7-4C35-EB48-84D2-770B4EB56157}" srcOrd="0" destOrd="0" presId="urn:microsoft.com/office/officeart/2008/layout/PictureStrips"/>
    <dgm:cxn modelId="{7E991838-39B7-A742-8E44-A7898329546E}" type="presOf" srcId="{52E315F0-761B-4C77-9169-EBB473998CDF}" destId="{2711C99D-72BE-7242-B997-C6864DDE8E3F}" srcOrd="0" destOrd="0" presId="urn:microsoft.com/office/officeart/2008/layout/PictureStrips"/>
    <dgm:cxn modelId="{F300113D-1D80-4B94-B0BE-D9A7C043FA97}" srcId="{52E315F0-761B-4C77-9169-EBB473998CDF}" destId="{F75E211C-E702-44F7-BE7C-A30AF06D968A}" srcOrd="4" destOrd="0" parTransId="{AF71FFCB-7DE5-4F00-A1F6-6F755EFCD0A2}" sibTransId="{880A1CF6-FE32-4751-9C13-2B02271A24F9}"/>
    <dgm:cxn modelId="{1EEE74AE-5274-4ACB-8823-85C9CE06DB55}" srcId="{52E315F0-761B-4C77-9169-EBB473998CDF}" destId="{F85F0B6C-940F-4A7B-A4B2-D00A320D304C}" srcOrd="2" destOrd="0" parTransId="{55FF9E09-CD21-4FCF-BE2C-C71F23E4AA6B}" sibTransId="{60FFA7C6-7B96-4429-A0DE-39952C69D32F}"/>
    <dgm:cxn modelId="{72FC6BB3-E4D6-4AC6-ACB5-115AFA3E4865}" srcId="{52E315F0-761B-4C77-9169-EBB473998CDF}" destId="{77702DA6-6625-4165-9E99-70C9E212BA35}" srcOrd="1" destOrd="0" parTransId="{181E3A96-072F-4E47-ACCD-09F10A291C93}" sibTransId="{0B1D337A-1B49-4F17-9D71-1C72F3C4A8BE}"/>
    <dgm:cxn modelId="{BAE0AEBD-0703-499C-B1F8-5FCD4EE208EF}" srcId="{52E315F0-761B-4C77-9169-EBB473998CDF}" destId="{07F33501-97C9-473F-BCB4-F17A5AA79EC4}" srcOrd="0" destOrd="0" parTransId="{DCF5B18B-FDB6-49EF-9862-B19FD7EA3818}" sibTransId="{3862F0D7-6AA6-40DC-B5BB-642A7874EE84}"/>
    <dgm:cxn modelId="{48C1ECD3-5FAE-7D4B-ABDD-5108A6AEA806}" type="presOf" srcId="{77702DA6-6625-4165-9E99-70C9E212BA35}" destId="{10834EB8-16F7-2244-B5FB-FDB874B1CCBD}" srcOrd="0" destOrd="0" presId="urn:microsoft.com/office/officeart/2008/layout/PictureStrips"/>
    <dgm:cxn modelId="{B54DCCD4-408E-D848-BA7C-E2DB67A5AEB2}" type="presOf" srcId="{F0470FF4-16ED-494D-B7EE-43CF2EF5356D}" destId="{CA95191B-89C6-834F-A1D7-D4C6308FF185}" srcOrd="0" destOrd="0" presId="urn:microsoft.com/office/officeart/2008/layout/PictureStrips"/>
    <dgm:cxn modelId="{40D375D7-BD3B-A749-8857-680365E43E0A}" type="presOf" srcId="{07F33501-97C9-473F-BCB4-F17A5AA79EC4}" destId="{1188AD08-DD84-E74E-96D7-9CBC00D1D225}" srcOrd="0" destOrd="0" presId="urn:microsoft.com/office/officeart/2008/layout/PictureStrips"/>
    <dgm:cxn modelId="{BE008CDC-AC8A-614B-B6CE-0B0BB1E9BF8E}" type="presOf" srcId="{B37A5CA0-6082-4FAB-BFA4-9FECEBF6BEFD}" destId="{0516005C-20A3-D240-9AF6-A782AAAD1236}" srcOrd="0" destOrd="0" presId="urn:microsoft.com/office/officeart/2008/layout/PictureStrips"/>
    <dgm:cxn modelId="{927635FC-CDA9-C34A-BC8F-635B0A19F1C6}" type="presOf" srcId="{F85F0B6C-940F-4A7B-A4B2-D00A320D304C}" destId="{FA553062-9371-CF48-8FCE-96FF223C686C}" srcOrd="0" destOrd="0" presId="urn:microsoft.com/office/officeart/2008/layout/PictureStrips"/>
    <dgm:cxn modelId="{7AE55FAE-806E-2849-86DA-2CD5553A50E0}" type="presParOf" srcId="{2711C99D-72BE-7242-B997-C6864DDE8E3F}" destId="{892BB03E-5B17-5E40-851E-993AD838B4EC}" srcOrd="0" destOrd="0" presId="urn:microsoft.com/office/officeart/2008/layout/PictureStrips"/>
    <dgm:cxn modelId="{8EF9CCF7-0A7C-454A-9C5A-E7EC19DA8CC1}" type="presParOf" srcId="{892BB03E-5B17-5E40-851E-993AD838B4EC}" destId="{1188AD08-DD84-E74E-96D7-9CBC00D1D225}" srcOrd="0" destOrd="0" presId="urn:microsoft.com/office/officeart/2008/layout/PictureStrips"/>
    <dgm:cxn modelId="{E8498AA4-6C04-FB42-BB2A-1AE9519E63F3}" type="presParOf" srcId="{892BB03E-5B17-5E40-851E-993AD838B4EC}" destId="{19BF4097-C457-BA40-9F24-A0158CA5AFA7}" srcOrd="1" destOrd="0" presId="urn:microsoft.com/office/officeart/2008/layout/PictureStrips"/>
    <dgm:cxn modelId="{B8B57F20-FB95-414C-8FE6-BBE2AB02D84B}" type="presParOf" srcId="{2711C99D-72BE-7242-B997-C6864DDE8E3F}" destId="{4407F221-A79E-FB46-AADD-7D4912933F82}" srcOrd="1" destOrd="0" presId="urn:microsoft.com/office/officeart/2008/layout/PictureStrips"/>
    <dgm:cxn modelId="{361B99CE-7428-2544-AC45-1569C567931F}" type="presParOf" srcId="{2711C99D-72BE-7242-B997-C6864DDE8E3F}" destId="{73323265-1A22-7E49-99C1-AD1241886F05}" srcOrd="2" destOrd="0" presId="urn:microsoft.com/office/officeart/2008/layout/PictureStrips"/>
    <dgm:cxn modelId="{183F8274-47B3-E241-86F7-29ACFA35B0BE}" type="presParOf" srcId="{73323265-1A22-7E49-99C1-AD1241886F05}" destId="{10834EB8-16F7-2244-B5FB-FDB874B1CCBD}" srcOrd="0" destOrd="0" presId="urn:microsoft.com/office/officeart/2008/layout/PictureStrips"/>
    <dgm:cxn modelId="{340077CF-1CA0-2544-8977-2CE94F09504B}" type="presParOf" srcId="{73323265-1A22-7E49-99C1-AD1241886F05}" destId="{FCF89197-1B58-3644-BD69-A90C49D78A6C}" srcOrd="1" destOrd="0" presId="urn:microsoft.com/office/officeart/2008/layout/PictureStrips"/>
    <dgm:cxn modelId="{66793492-C4D4-0349-84BE-4F57D5B1D29B}" type="presParOf" srcId="{2711C99D-72BE-7242-B997-C6864DDE8E3F}" destId="{3B48A1FF-FF0A-7345-871B-9BEF8330AFBF}" srcOrd="3" destOrd="0" presId="urn:microsoft.com/office/officeart/2008/layout/PictureStrips"/>
    <dgm:cxn modelId="{7C1BEF18-5254-DF4F-83EC-B6227E0F596A}" type="presParOf" srcId="{2711C99D-72BE-7242-B997-C6864DDE8E3F}" destId="{11C50DE7-0B8C-754F-A622-9186B2654F1E}" srcOrd="4" destOrd="0" presId="urn:microsoft.com/office/officeart/2008/layout/PictureStrips"/>
    <dgm:cxn modelId="{568FAE31-E3E7-D749-948B-DA36749C6F93}" type="presParOf" srcId="{11C50DE7-0B8C-754F-A622-9186B2654F1E}" destId="{FA553062-9371-CF48-8FCE-96FF223C686C}" srcOrd="0" destOrd="0" presId="urn:microsoft.com/office/officeart/2008/layout/PictureStrips"/>
    <dgm:cxn modelId="{11266962-2790-D147-AFA7-C2B64483E711}" type="presParOf" srcId="{11C50DE7-0B8C-754F-A622-9186B2654F1E}" destId="{277A6927-8D26-C646-BD68-E6CD887BCA3B}" srcOrd="1" destOrd="0" presId="urn:microsoft.com/office/officeart/2008/layout/PictureStrips"/>
    <dgm:cxn modelId="{8C428C89-67C9-1540-8156-73DC34FB0276}" type="presParOf" srcId="{2711C99D-72BE-7242-B997-C6864DDE8E3F}" destId="{D102E4CE-9D31-AC49-9FC9-D0388BCB4B08}" srcOrd="5" destOrd="0" presId="urn:microsoft.com/office/officeart/2008/layout/PictureStrips"/>
    <dgm:cxn modelId="{571FC73D-348F-F64A-B59A-807FC4F48778}" type="presParOf" srcId="{2711C99D-72BE-7242-B997-C6864DDE8E3F}" destId="{A79AE130-DE6D-4B48-9D97-664BCE2DC26B}" srcOrd="6" destOrd="0" presId="urn:microsoft.com/office/officeart/2008/layout/PictureStrips"/>
    <dgm:cxn modelId="{C2F9C020-A560-C845-B7B2-E2367C20CB9C}" type="presParOf" srcId="{A79AE130-DE6D-4B48-9D97-664BCE2DC26B}" destId="{0516005C-20A3-D240-9AF6-A782AAAD1236}" srcOrd="0" destOrd="0" presId="urn:microsoft.com/office/officeart/2008/layout/PictureStrips"/>
    <dgm:cxn modelId="{C5C0C3C2-C9C4-2642-8024-169E6E03EB42}" type="presParOf" srcId="{A79AE130-DE6D-4B48-9D97-664BCE2DC26B}" destId="{81D9DE1C-5D17-B84B-A3B6-0E07F164C346}" srcOrd="1" destOrd="0" presId="urn:microsoft.com/office/officeart/2008/layout/PictureStrips"/>
    <dgm:cxn modelId="{3A0A1F3C-6912-6A4B-8428-9C2D53F82D6E}" type="presParOf" srcId="{2711C99D-72BE-7242-B997-C6864DDE8E3F}" destId="{CFD0D629-676E-F64F-8DA6-BFB5927935A6}" srcOrd="7" destOrd="0" presId="urn:microsoft.com/office/officeart/2008/layout/PictureStrips"/>
    <dgm:cxn modelId="{26B980DD-19C6-6E42-A32D-3239BB16F2A3}" type="presParOf" srcId="{2711C99D-72BE-7242-B997-C6864DDE8E3F}" destId="{C89E3268-1720-3045-BA91-4418818FDD72}" srcOrd="8" destOrd="0" presId="urn:microsoft.com/office/officeart/2008/layout/PictureStrips"/>
    <dgm:cxn modelId="{186665CE-8F0D-8548-B0FB-6BF9AAC8CBDA}" type="presParOf" srcId="{C89E3268-1720-3045-BA91-4418818FDD72}" destId="{F2AD36C7-4C35-EB48-84D2-770B4EB56157}" srcOrd="0" destOrd="0" presId="urn:microsoft.com/office/officeart/2008/layout/PictureStrips"/>
    <dgm:cxn modelId="{B5DC34FB-2828-0D4D-9271-90510A97D451}" type="presParOf" srcId="{C89E3268-1720-3045-BA91-4418818FDD72}" destId="{DD8B280A-8A2D-8444-9705-806D47950DAA}" srcOrd="1" destOrd="0" presId="urn:microsoft.com/office/officeart/2008/layout/PictureStrips"/>
    <dgm:cxn modelId="{A137BEDC-44B0-B14D-B7C6-87A8B7D9E687}" type="presParOf" srcId="{2711C99D-72BE-7242-B997-C6864DDE8E3F}" destId="{E42980F9-2836-EE4E-B2BC-2B02007C42A5}" srcOrd="9" destOrd="0" presId="urn:microsoft.com/office/officeart/2008/layout/PictureStrips"/>
    <dgm:cxn modelId="{2BBF2260-7F8D-1B41-BCE8-E97BC936795E}" type="presParOf" srcId="{2711C99D-72BE-7242-B997-C6864DDE8E3F}" destId="{BA68E575-426E-BC4D-BDE7-3EC32235E080}" srcOrd="10" destOrd="0" presId="urn:microsoft.com/office/officeart/2008/layout/PictureStrips"/>
    <dgm:cxn modelId="{CEF79F6B-9B92-0046-8C3F-2C061A0774D4}" type="presParOf" srcId="{BA68E575-426E-BC4D-BDE7-3EC32235E080}" destId="{CA95191B-89C6-834F-A1D7-D4C6308FF185}" srcOrd="0" destOrd="0" presId="urn:microsoft.com/office/officeart/2008/layout/PictureStrips"/>
    <dgm:cxn modelId="{1558EDF7-6289-D34C-A7D4-CDA1095288EB}" type="presParOf" srcId="{BA68E575-426E-BC4D-BDE7-3EC32235E080}" destId="{133C4F6F-3298-254D-B97C-AAA831C9A4B7}"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CE5391-3099-4F6F-B8A7-31E8D1CBBC51}">
      <dsp:nvSpPr>
        <dsp:cNvPr id="0" name=""/>
        <dsp:cNvSpPr/>
      </dsp:nvSpPr>
      <dsp:spPr>
        <a:xfrm>
          <a:off x="478800" y="836919"/>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30A2F5-4AB3-4905-B862-2AC338C4551A}">
      <dsp:nvSpPr>
        <dsp:cNvPr id="0" name=""/>
        <dsp:cNvSpPr/>
      </dsp:nvSpPr>
      <dsp:spPr>
        <a:xfrm>
          <a:off x="712800" y="1070919"/>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16737E-A422-48CC-9DC8-AEAF907A01FA}">
      <dsp:nvSpPr>
        <dsp:cNvPr id="0" name=""/>
        <dsp:cNvSpPr/>
      </dsp:nvSpPr>
      <dsp:spPr>
        <a:xfrm>
          <a:off x="127800" y="2276919"/>
          <a:ext cx="180000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The business context is the housing and real estate domain focused on leveraging data analytics to uncover pricing and demand insights from historical sales data.</a:t>
          </a:r>
        </a:p>
      </dsp:txBody>
      <dsp:txXfrm>
        <a:off x="127800" y="2276919"/>
        <a:ext cx="1800000" cy="1237500"/>
      </dsp:txXfrm>
    </dsp:sp>
    <dsp:sp modelId="{AEB8C738-AD2C-49E9-BE10-DE87BCB572FB}">
      <dsp:nvSpPr>
        <dsp:cNvPr id="0" name=""/>
        <dsp:cNvSpPr/>
      </dsp:nvSpPr>
      <dsp:spPr>
        <a:xfrm>
          <a:off x="2593800" y="836919"/>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1BC790-60E5-4634-A888-6574B9FB4C2B}">
      <dsp:nvSpPr>
        <dsp:cNvPr id="0" name=""/>
        <dsp:cNvSpPr/>
      </dsp:nvSpPr>
      <dsp:spPr>
        <a:xfrm>
          <a:off x="2827800" y="1070919"/>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AA3BEC-23C4-4E1B-9C56-FDD3F602B118}">
      <dsp:nvSpPr>
        <dsp:cNvPr id="0" name=""/>
        <dsp:cNvSpPr/>
      </dsp:nvSpPr>
      <dsp:spPr>
        <a:xfrm>
          <a:off x="2242800" y="2276919"/>
          <a:ext cx="180000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The core goal is to develop predictive models using this dataset of over 10,000 meticulously captured historical housing transactions spanning key attributes.</a:t>
          </a:r>
        </a:p>
      </dsp:txBody>
      <dsp:txXfrm>
        <a:off x="2242800" y="2276919"/>
        <a:ext cx="1800000" cy="1237500"/>
      </dsp:txXfrm>
    </dsp:sp>
    <dsp:sp modelId="{FBE3E4BE-CAA9-4786-9154-14F7B4497FA7}">
      <dsp:nvSpPr>
        <dsp:cNvPr id="0" name=""/>
        <dsp:cNvSpPr/>
      </dsp:nvSpPr>
      <dsp:spPr>
        <a:xfrm>
          <a:off x="4708800" y="836919"/>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FCB043-A6EA-4A0E-8579-C46EDC3C55C8}">
      <dsp:nvSpPr>
        <dsp:cNvPr id="0" name=""/>
        <dsp:cNvSpPr/>
      </dsp:nvSpPr>
      <dsp:spPr>
        <a:xfrm>
          <a:off x="4942800" y="1070919"/>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1B616D-DD14-4918-960D-C216A11ECEDC}">
      <dsp:nvSpPr>
        <dsp:cNvPr id="0" name=""/>
        <dsp:cNvSpPr/>
      </dsp:nvSpPr>
      <dsp:spPr>
        <a:xfrm>
          <a:off x="4357800" y="2276919"/>
          <a:ext cx="180000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The models will aim to forecast sale price and classify neighborhoods into high or low demand categories based on correlate attributes.</a:t>
          </a:r>
        </a:p>
      </dsp:txBody>
      <dsp:txXfrm>
        <a:off x="4357800" y="2276919"/>
        <a:ext cx="1800000" cy="1237500"/>
      </dsp:txXfrm>
    </dsp:sp>
    <dsp:sp modelId="{D816849F-30B0-4D0B-88E3-9DF371DC7330}">
      <dsp:nvSpPr>
        <dsp:cNvPr id="0" name=""/>
        <dsp:cNvSpPr/>
      </dsp:nvSpPr>
      <dsp:spPr>
        <a:xfrm>
          <a:off x="6823800" y="836919"/>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9DBB5C-BBFF-4491-B640-8D7A706C293D}">
      <dsp:nvSpPr>
        <dsp:cNvPr id="0" name=""/>
        <dsp:cNvSpPr/>
      </dsp:nvSpPr>
      <dsp:spPr>
        <a:xfrm>
          <a:off x="7057800" y="1070919"/>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7A92DF-002F-4DB6-8927-11305B228DBA}">
      <dsp:nvSpPr>
        <dsp:cNvPr id="0" name=""/>
        <dsp:cNvSpPr/>
      </dsp:nvSpPr>
      <dsp:spPr>
        <a:xfrm>
          <a:off x="6472800" y="2276919"/>
          <a:ext cx="180000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Multiple stakeholders including urban developers, property investors, and policy planners can derive data-backed decision insights.</a:t>
          </a:r>
        </a:p>
      </dsp:txBody>
      <dsp:txXfrm>
        <a:off x="6472800" y="2276919"/>
        <a:ext cx="1800000" cy="1237500"/>
      </dsp:txXfrm>
    </dsp:sp>
    <dsp:sp modelId="{6CBB88AC-2F62-49C9-8473-8BB82EA30B46}">
      <dsp:nvSpPr>
        <dsp:cNvPr id="0" name=""/>
        <dsp:cNvSpPr/>
      </dsp:nvSpPr>
      <dsp:spPr>
        <a:xfrm>
          <a:off x="8938800" y="836919"/>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667FFA-B08E-44D0-B728-9E2689F261C3}">
      <dsp:nvSpPr>
        <dsp:cNvPr id="0" name=""/>
        <dsp:cNvSpPr/>
      </dsp:nvSpPr>
      <dsp:spPr>
        <a:xfrm>
          <a:off x="9172800" y="1070919"/>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D09555-A313-430F-9E99-EBAA29108C8E}">
      <dsp:nvSpPr>
        <dsp:cNvPr id="0" name=""/>
        <dsp:cNvSpPr/>
      </dsp:nvSpPr>
      <dsp:spPr>
        <a:xfrm>
          <a:off x="8587800" y="2276919"/>
          <a:ext cx="180000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Rigorous validation will quantify model accuracy at predicting held-out data using metrics like R-squared, confusion matrix, and AUC.</a:t>
          </a:r>
        </a:p>
      </dsp:txBody>
      <dsp:txXfrm>
        <a:off x="8587800" y="2276919"/>
        <a:ext cx="1800000" cy="123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6006BF-F6A6-D34F-A2FE-202982D6E69C}">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912848"/>
        <a:ext cx="34897" cy="6979"/>
      </dsp:txXfrm>
    </dsp:sp>
    <dsp:sp modelId="{F81BE64B-BA5F-6541-9B5D-B85C8F83ECB4}">
      <dsp:nvSpPr>
        <dsp:cNvPr id="0" name=""/>
        <dsp:cNvSpPr/>
      </dsp:nvSpPr>
      <dsp:spPr>
        <a:xfrm>
          <a:off x="8061" y="5979"/>
          <a:ext cx="3034531" cy="182071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66750">
            <a:lnSpc>
              <a:spcPct val="90000"/>
            </a:lnSpc>
            <a:spcBef>
              <a:spcPct val="0"/>
            </a:spcBef>
            <a:spcAft>
              <a:spcPct val="35000"/>
            </a:spcAft>
            <a:buNone/>
          </a:pPr>
          <a:r>
            <a:rPr lang="en-US" sz="1500" b="0" i="0" kern="1200"/>
            <a:t>The housing data was acquired from the Mc Graw Hill textbook providing a clean, robust dataset of over 10,000 meticulously captured historical housing transactions.</a:t>
          </a:r>
          <a:endParaRPr lang="en-US" sz="1500" kern="1200"/>
        </a:p>
      </dsp:txBody>
      <dsp:txXfrm>
        <a:off x="8061" y="5979"/>
        <a:ext cx="3034531" cy="1820718"/>
      </dsp:txXfrm>
    </dsp:sp>
    <dsp:sp modelId="{A426813B-5ACE-A24C-B6D6-14446E1EB1FE}">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912848"/>
        <a:ext cx="34897" cy="6979"/>
      </dsp:txXfrm>
    </dsp:sp>
    <dsp:sp modelId="{1D57B1F0-E470-8048-A4BF-6C64FFCC2A2E}">
      <dsp:nvSpPr>
        <dsp:cNvPr id="0" name=""/>
        <dsp:cNvSpPr/>
      </dsp:nvSpPr>
      <dsp:spPr>
        <a:xfrm>
          <a:off x="3740534" y="5979"/>
          <a:ext cx="3034531" cy="182071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66750">
            <a:lnSpc>
              <a:spcPct val="90000"/>
            </a:lnSpc>
            <a:spcBef>
              <a:spcPct val="0"/>
            </a:spcBef>
            <a:spcAft>
              <a:spcPct val="35000"/>
            </a:spcAft>
            <a:buNone/>
          </a:pPr>
          <a:r>
            <a:rPr lang="en-US" sz="1500" b="0" i="0" kern="1200"/>
            <a:t>The housing data acquired provides diversity across multiple dimensions including varying property types, sizes, values, geographical locations.</a:t>
          </a:r>
          <a:endParaRPr lang="en-US" sz="1500" kern="1200"/>
        </a:p>
      </dsp:txBody>
      <dsp:txXfrm>
        <a:off x="3740534" y="5979"/>
        <a:ext cx="3034531" cy="1820718"/>
      </dsp:txXfrm>
    </dsp:sp>
    <dsp:sp modelId="{C3E2CA2A-CEE1-1C4A-8541-DDC536CD427B}">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70362" y="2155079"/>
        <a:ext cx="374875" cy="6979"/>
      </dsp:txXfrm>
    </dsp:sp>
    <dsp:sp modelId="{39E6E757-024C-3748-8B2E-1CF22AFE057C}">
      <dsp:nvSpPr>
        <dsp:cNvPr id="0" name=""/>
        <dsp:cNvSpPr/>
      </dsp:nvSpPr>
      <dsp:spPr>
        <a:xfrm>
          <a:off x="7473007" y="5979"/>
          <a:ext cx="3034531" cy="182071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66750">
            <a:lnSpc>
              <a:spcPct val="90000"/>
            </a:lnSpc>
            <a:spcBef>
              <a:spcPct val="0"/>
            </a:spcBef>
            <a:spcAft>
              <a:spcPct val="35000"/>
            </a:spcAft>
            <a:buNone/>
          </a:pPr>
          <a:r>
            <a:rPr lang="en-US" sz="1500" b="0" i="0" kern="1200"/>
            <a:t>Structuring the data as a dataframe enabled statistical modeling and analysis using the R programming language and environment.</a:t>
          </a:r>
          <a:endParaRPr lang="en-US" sz="1500" kern="1200"/>
        </a:p>
      </dsp:txBody>
      <dsp:txXfrm>
        <a:off x="7473007" y="5979"/>
        <a:ext cx="3034531" cy="1820718"/>
      </dsp:txXfrm>
    </dsp:sp>
    <dsp:sp modelId="{D66BDE57-ECB6-2A41-A45D-5E76430ACD3D}">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3431509"/>
        <a:ext cx="34897" cy="6979"/>
      </dsp:txXfrm>
    </dsp:sp>
    <dsp:sp modelId="{9B803EE2-822E-5B43-AF42-966E0D12D008}">
      <dsp:nvSpPr>
        <dsp:cNvPr id="0" name=""/>
        <dsp:cNvSpPr/>
      </dsp:nvSpPr>
      <dsp:spPr>
        <a:xfrm>
          <a:off x="8061" y="2524640"/>
          <a:ext cx="3034531" cy="182071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66750">
            <a:lnSpc>
              <a:spcPct val="90000"/>
            </a:lnSpc>
            <a:spcBef>
              <a:spcPct val="0"/>
            </a:spcBef>
            <a:spcAft>
              <a:spcPct val="35000"/>
            </a:spcAft>
            <a:buNone/>
          </a:pPr>
          <a:r>
            <a:rPr lang="en-US" sz="1500" b="0" i="0" kern="1200"/>
            <a:t>Scrutinizing the data revealed no missing values or anomalies, however outliers were handled through normalization techniques.</a:t>
          </a:r>
          <a:endParaRPr lang="en-US" sz="1500" kern="1200"/>
        </a:p>
      </dsp:txBody>
      <dsp:txXfrm>
        <a:off x="8061" y="2524640"/>
        <a:ext cx="3034531" cy="1820718"/>
      </dsp:txXfrm>
    </dsp:sp>
    <dsp:sp modelId="{671CC346-96FC-8241-A2F8-34487E627E6F}">
      <dsp:nvSpPr>
        <dsp:cNvPr id="0" name=""/>
        <dsp:cNvSpPr/>
      </dsp:nvSpPr>
      <dsp:spPr>
        <a:xfrm>
          <a:off x="6773265" y="3389279"/>
          <a:ext cx="667342" cy="91440"/>
        </a:xfrm>
        <a:custGeom>
          <a:avLst/>
          <a:gdLst/>
          <a:ahLst/>
          <a:cxnLst/>
          <a:rect l="0" t="0" r="0" b="0"/>
          <a:pathLst>
            <a:path>
              <a:moveTo>
                <a:pt x="0" y="45720"/>
              </a:moveTo>
              <a:lnTo>
                <a:pt x="667342"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3431509"/>
        <a:ext cx="34897" cy="6979"/>
      </dsp:txXfrm>
    </dsp:sp>
    <dsp:sp modelId="{E8E00BA6-35D1-0942-BAC1-3AB7678C534F}">
      <dsp:nvSpPr>
        <dsp:cNvPr id="0" name=""/>
        <dsp:cNvSpPr/>
      </dsp:nvSpPr>
      <dsp:spPr>
        <a:xfrm>
          <a:off x="3740534" y="2524640"/>
          <a:ext cx="3034531" cy="182071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66750">
            <a:lnSpc>
              <a:spcPct val="90000"/>
            </a:lnSpc>
            <a:spcBef>
              <a:spcPct val="0"/>
            </a:spcBef>
            <a:spcAft>
              <a:spcPct val="35000"/>
            </a:spcAft>
            <a:buNone/>
          </a:pPr>
          <a:r>
            <a:rPr lang="en-US" sz="1500" b="0" i="0" kern="1200"/>
            <a:t>Encoding categorical data and creating test/train splits prepared the data for developing predictive models.</a:t>
          </a:r>
          <a:endParaRPr lang="en-US" sz="1500" kern="1200"/>
        </a:p>
      </dsp:txBody>
      <dsp:txXfrm>
        <a:off x="3740534" y="2524640"/>
        <a:ext cx="3034531" cy="1820718"/>
      </dsp:txXfrm>
    </dsp:sp>
    <dsp:sp modelId="{065F7900-DEE0-5F4C-B77C-CFCF34A20BE0}">
      <dsp:nvSpPr>
        <dsp:cNvPr id="0" name=""/>
        <dsp:cNvSpPr/>
      </dsp:nvSpPr>
      <dsp:spPr>
        <a:xfrm>
          <a:off x="7473007" y="2524640"/>
          <a:ext cx="3034531" cy="182071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66750">
            <a:lnSpc>
              <a:spcPct val="90000"/>
            </a:lnSpc>
            <a:spcBef>
              <a:spcPct val="0"/>
            </a:spcBef>
            <a:spcAft>
              <a:spcPct val="35000"/>
            </a:spcAft>
            <a:buNone/>
          </a:pPr>
          <a:r>
            <a:rPr lang="en-US" sz="1500" b="0" i="0" kern="1200"/>
            <a:t>The breadth of observations across 10,000+ historical transactions enables discerning granular insights.</a:t>
          </a:r>
          <a:endParaRPr lang="en-US" sz="1500" kern="1200"/>
        </a:p>
      </dsp:txBody>
      <dsp:txXfrm>
        <a:off x="7473007" y="2524640"/>
        <a:ext cx="3034531" cy="18207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88AD08-DD84-E74E-96D7-9CBC00D1D225}">
      <dsp:nvSpPr>
        <dsp:cNvPr id="0" name=""/>
        <dsp:cNvSpPr/>
      </dsp:nvSpPr>
      <dsp:spPr>
        <a:xfrm>
          <a:off x="823255" y="296976"/>
          <a:ext cx="5180135" cy="1551979"/>
        </a:xfrm>
        <a:prstGeom prst="rect">
          <a:avLst/>
        </a:prstGeom>
        <a:solidFill>
          <a:schemeClr val="lt1">
            <a:alpha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51208"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Real estate developers should consider expanding the capacity of properties in terms of bedroom count and total square footage area as the models affirm larger floorplans positively influence pricing power and sales outcomes.</a:t>
          </a:r>
          <a:endParaRPr lang="en-US" sz="1600" kern="1200" dirty="0"/>
        </a:p>
      </dsp:txBody>
      <dsp:txXfrm>
        <a:off x="823255" y="296976"/>
        <a:ext cx="5180135" cy="1551979"/>
      </dsp:txXfrm>
    </dsp:sp>
    <dsp:sp modelId="{19BF4097-C457-BA40-9F24-A0158CA5AFA7}">
      <dsp:nvSpPr>
        <dsp:cNvPr id="0" name=""/>
        <dsp:cNvSpPr/>
      </dsp:nvSpPr>
      <dsp:spPr>
        <a:xfrm>
          <a:off x="723225" y="72801"/>
          <a:ext cx="1086385" cy="16295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834EB8-16F7-2244-B5FB-FDB874B1CCBD}">
      <dsp:nvSpPr>
        <dsp:cNvPr id="0" name=""/>
        <dsp:cNvSpPr/>
      </dsp:nvSpPr>
      <dsp:spPr>
        <a:xfrm>
          <a:off x="6412896" y="296976"/>
          <a:ext cx="5055878" cy="1551979"/>
        </a:xfrm>
        <a:prstGeom prst="rect">
          <a:avLst/>
        </a:prstGeom>
        <a:solidFill>
          <a:schemeClr val="lt1">
            <a:alpha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51208"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When evaluating potential geographic regions for new housing inventory development, proximity to amenities like reputable school districts and employment hubs represents attractive target areas given the demand insights derived.</a:t>
          </a:r>
          <a:endParaRPr lang="en-US" sz="1600" kern="1200"/>
        </a:p>
      </dsp:txBody>
      <dsp:txXfrm>
        <a:off x="6412896" y="296976"/>
        <a:ext cx="5055878" cy="1551979"/>
      </dsp:txXfrm>
    </dsp:sp>
    <dsp:sp modelId="{FCF89197-1B58-3644-BD69-A90C49D78A6C}">
      <dsp:nvSpPr>
        <dsp:cNvPr id="0" name=""/>
        <dsp:cNvSpPr/>
      </dsp:nvSpPr>
      <dsp:spPr>
        <a:xfrm>
          <a:off x="6250737" y="72801"/>
          <a:ext cx="1086385" cy="16295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553062-9371-CF48-8FCE-96FF223C686C}">
      <dsp:nvSpPr>
        <dsp:cNvPr id="0" name=""/>
        <dsp:cNvSpPr/>
      </dsp:nvSpPr>
      <dsp:spPr>
        <a:xfrm>
          <a:off x="821355" y="2250746"/>
          <a:ext cx="5182668" cy="1551979"/>
        </a:xfrm>
        <a:prstGeom prst="rect">
          <a:avLst/>
        </a:prstGeom>
        <a:solidFill>
          <a:schemeClr val="lt1">
            <a:alpha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51208"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Periodic retraining of these statistical pricing and demand categorization models on new sales data is advised to maintain predictive accuracy as market dynamics shift over time.</a:t>
          </a:r>
          <a:endParaRPr lang="en-US" sz="1600" kern="1200"/>
        </a:p>
      </dsp:txBody>
      <dsp:txXfrm>
        <a:off x="821355" y="2250746"/>
        <a:ext cx="5182668" cy="1551979"/>
      </dsp:txXfrm>
    </dsp:sp>
    <dsp:sp modelId="{277A6927-8D26-C646-BD68-E6CD887BCA3B}">
      <dsp:nvSpPr>
        <dsp:cNvPr id="0" name=""/>
        <dsp:cNvSpPr/>
      </dsp:nvSpPr>
      <dsp:spPr>
        <a:xfrm>
          <a:off x="722591" y="2026571"/>
          <a:ext cx="1086385" cy="16295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516005C-20A3-D240-9AF6-A782AAAD1236}">
      <dsp:nvSpPr>
        <dsp:cNvPr id="0" name=""/>
        <dsp:cNvSpPr/>
      </dsp:nvSpPr>
      <dsp:spPr>
        <a:xfrm>
          <a:off x="6413530" y="2250746"/>
          <a:ext cx="5055878" cy="1551979"/>
        </a:xfrm>
        <a:prstGeom prst="rect">
          <a:avLst/>
        </a:prstGeom>
        <a:solidFill>
          <a:schemeClr val="lt1">
            <a:alpha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51208"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Granular cluster analysis by neighborhoods could reveal location-specific nuances that the high-level city-wide trends may miss, providing tailored insights to guide pricing and development strategy.</a:t>
          </a:r>
          <a:endParaRPr lang="en-US" sz="1600" kern="1200"/>
        </a:p>
      </dsp:txBody>
      <dsp:txXfrm>
        <a:off x="6413530" y="2250746"/>
        <a:ext cx="5055878" cy="1551979"/>
      </dsp:txXfrm>
    </dsp:sp>
    <dsp:sp modelId="{81D9DE1C-5D17-B84B-A3B6-0E07F164C346}">
      <dsp:nvSpPr>
        <dsp:cNvPr id="0" name=""/>
        <dsp:cNvSpPr/>
      </dsp:nvSpPr>
      <dsp:spPr>
        <a:xfrm>
          <a:off x="6251370" y="2026571"/>
          <a:ext cx="1086385" cy="16295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AD36C7-4C35-EB48-84D2-770B4EB56157}">
      <dsp:nvSpPr>
        <dsp:cNvPr id="0" name=""/>
        <dsp:cNvSpPr/>
      </dsp:nvSpPr>
      <dsp:spPr>
        <a:xfrm>
          <a:off x="823255" y="4204516"/>
          <a:ext cx="5180135" cy="1551979"/>
        </a:xfrm>
        <a:prstGeom prst="rect">
          <a:avLst/>
        </a:prstGeom>
        <a:solidFill>
          <a:schemeClr val="lt1">
            <a:alpha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51208"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Maintaining transparency into model performance metrics, assumptions, and limitations enables stakeholders to develop an appropriate degree of trust to apply findings judiciously when making impactful decisions.</a:t>
          </a:r>
          <a:endParaRPr lang="en-US" sz="1600" kern="1200"/>
        </a:p>
      </dsp:txBody>
      <dsp:txXfrm>
        <a:off x="823255" y="4204516"/>
        <a:ext cx="5180135" cy="1551979"/>
      </dsp:txXfrm>
    </dsp:sp>
    <dsp:sp modelId="{DD8B280A-8A2D-8444-9705-806D47950DAA}">
      <dsp:nvSpPr>
        <dsp:cNvPr id="0" name=""/>
        <dsp:cNvSpPr/>
      </dsp:nvSpPr>
      <dsp:spPr>
        <a:xfrm>
          <a:off x="723225" y="3980341"/>
          <a:ext cx="1086385" cy="162957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95191B-89C6-834F-A1D7-D4C6308FF185}">
      <dsp:nvSpPr>
        <dsp:cNvPr id="0" name=""/>
        <dsp:cNvSpPr/>
      </dsp:nvSpPr>
      <dsp:spPr>
        <a:xfrm>
          <a:off x="6412896" y="4134987"/>
          <a:ext cx="5055878" cy="1517898"/>
        </a:xfrm>
        <a:prstGeom prst="rect">
          <a:avLst/>
        </a:prstGeom>
        <a:solidFill>
          <a:schemeClr val="lt1">
            <a:alpha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51208"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The data-backed rigor of these analytical models helps mitigate the influence of cognitive biases like confirmation bias, anchoring, or overconfidence by grounding decisions in statistically validated insights rather than intuition or emotion.</a:t>
          </a:r>
          <a:endParaRPr lang="en-US" sz="1600" kern="1200"/>
        </a:p>
      </dsp:txBody>
      <dsp:txXfrm>
        <a:off x="6412896" y="4134987"/>
        <a:ext cx="5055878" cy="1517898"/>
      </dsp:txXfrm>
    </dsp:sp>
    <dsp:sp modelId="{133C4F6F-3298-254D-B97C-AAA831C9A4B7}">
      <dsp:nvSpPr>
        <dsp:cNvPr id="0" name=""/>
        <dsp:cNvSpPr/>
      </dsp:nvSpPr>
      <dsp:spPr>
        <a:xfrm>
          <a:off x="6250737" y="4083952"/>
          <a:ext cx="1086385" cy="124921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E1B30-7EBF-C4F3-285E-5C989D0F93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69DBC0-4A28-D8D4-63CF-2436A4F082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2B96A5-DC72-314D-AD9F-B81E043071E9}"/>
              </a:ext>
            </a:extLst>
          </p:cNvPr>
          <p:cNvSpPr>
            <a:spLocks noGrp="1"/>
          </p:cNvSpPr>
          <p:nvPr>
            <p:ph type="dt" sz="half" idx="10"/>
          </p:nvPr>
        </p:nvSpPr>
        <p:spPr/>
        <p:txBody>
          <a:bodyPr/>
          <a:lstStyle/>
          <a:p>
            <a:fld id="{7AF866A5-13D3-6C40-9397-A29C81D9D73A}" type="datetimeFigureOut">
              <a:rPr lang="en-US" smtClean="0"/>
              <a:t>2/19/2025</a:t>
            </a:fld>
            <a:endParaRPr lang="en-US"/>
          </a:p>
        </p:txBody>
      </p:sp>
      <p:sp>
        <p:nvSpPr>
          <p:cNvPr id="5" name="Footer Placeholder 4">
            <a:extLst>
              <a:ext uri="{FF2B5EF4-FFF2-40B4-BE49-F238E27FC236}">
                <a16:creationId xmlns:a16="http://schemas.microsoft.com/office/drawing/2014/main" id="{6239346B-2E94-5B11-F4BF-25F533FF76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95E902-66B6-E00C-B7B7-F8DBF845F123}"/>
              </a:ext>
            </a:extLst>
          </p:cNvPr>
          <p:cNvSpPr>
            <a:spLocks noGrp="1"/>
          </p:cNvSpPr>
          <p:nvPr>
            <p:ph type="sldNum" sz="quarter" idx="12"/>
          </p:nvPr>
        </p:nvSpPr>
        <p:spPr/>
        <p:txBody>
          <a:bodyPr/>
          <a:lstStyle/>
          <a:p>
            <a:fld id="{21E44174-E1C8-D942-AD68-9475BD3F59C5}" type="slidenum">
              <a:rPr lang="en-US" smtClean="0"/>
              <a:t>‹#›</a:t>
            </a:fld>
            <a:endParaRPr lang="en-US"/>
          </a:p>
        </p:txBody>
      </p:sp>
    </p:spTree>
    <p:extLst>
      <p:ext uri="{BB962C8B-B14F-4D97-AF65-F5344CB8AC3E}">
        <p14:creationId xmlns:p14="http://schemas.microsoft.com/office/powerpoint/2010/main" val="3744365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A6EB4-D50D-3241-2820-68E937F0B3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8279B2-EF84-17F8-87E9-6D2DEC507E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E58644-7536-7C9F-B4D0-E647DB64503D}"/>
              </a:ext>
            </a:extLst>
          </p:cNvPr>
          <p:cNvSpPr>
            <a:spLocks noGrp="1"/>
          </p:cNvSpPr>
          <p:nvPr>
            <p:ph type="dt" sz="half" idx="10"/>
          </p:nvPr>
        </p:nvSpPr>
        <p:spPr/>
        <p:txBody>
          <a:bodyPr/>
          <a:lstStyle/>
          <a:p>
            <a:fld id="{7AF866A5-13D3-6C40-9397-A29C81D9D73A}" type="datetimeFigureOut">
              <a:rPr lang="en-US" smtClean="0"/>
              <a:t>2/19/2025</a:t>
            </a:fld>
            <a:endParaRPr lang="en-US"/>
          </a:p>
        </p:txBody>
      </p:sp>
      <p:sp>
        <p:nvSpPr>
          <p:cNvPr id="5" name="Footer Placeholder 4">
            <a:extLst>
              <a:ext uri="{FF2B5EF4-FFF2-40B4-BE49-F238E27FC236}">
                <a16:creationId xmlns:a16="http://schemas.microsoft.com/office/drawing/2014/main" id="{B31DA614-B1E9-7B5A-40EF-37E390B8C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4CD2A-2BAD-02FF-D67D-DBC1B731C7BB}"/>
              </a:ext>
            </a:extLst>
          </p:cNvPr>
          <p:cNvSpPr>
            <a:spLocks noGrp="1"/>
          </p:cNvSpPr>
          <p:nvPr>
            <p:ph type="sldNum" sz="quarter" idx="12"/>
          </p:nvPr>
        </p:nvSpPr>
        <p:spPr/>
        <p:txBody>
          <a:bodyPr/>
          <a:lstStyle/>
          <a:p>
            <a:fld id="{21E44174-E1C8-D942-AD68-9475BD3F59C5}" type="slidenum">
              <a:rPr lang="en-US" smtClean="0"/>
              <a:t>‹#›</a:t>
            </a:fld>
            <a:endParaRPr lang="en-US"/>
          </a:p>
        </p:txBody>
      </p:sp>
    </p:spTree>
    <p:extLst>
      <p:ext uri="{BB962C8B-B14F-4D97-AF65-F5344CB8AC3E}">
        <p14:creationId xmlns:p14="http://schemas.microsoft.com/office/powerpoint/2010/main" val="3083001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D4F60D-178F-0FD0-C772-30A9A0B27B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4D82B5-A62F-B8E4-CAE4-1BD9F35CCB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A3A24F-89B1-5227-66AA-EA65A22C7FCD}"/>
              </a:ext>
            </a:extLst>
          </p:cNvPr>
          <p:cNvSpPr>
            <a:spLocks noGrp="1"/>
          </p:cNvSpPr>
          <p:nvPr>
            <p:ph type="dt" sz="half" idx="10"/>
          </p:nvPr>
        </p:nvSpPr>
        <p:spPr/>
        <p:txBody>
          <a:bodyPr/>
          <a:lstStyle/>
          <a:p>
            <a:fld id="{7AF866A5-13D3-6C40-9397-A29C81D9D73A}" type="datetimeFigureOut">
              <a:rPr lang="en-US" smtClean="0"/>
              <a:t>2/19/2025</a:t>
            </a:fld>
            <a:endParaRPr lang="en-US"/>
          </a:p>
        </p:txBody>
      </p:sp>
      <p:sp>
        <p:nvSpPr>
          <p:cNvPr id="5" name="Footer Placeholder 4">
            <a:extLst>
              <a:ext uri="{FF2B5EF4-FFF2-40B4-BE49-F238E27FC236}">
                <a16:creationId xmlns:a16="http://schemas.microsoft.com/office/drawing/2014/main" id="{FC42B93C-44B2-98B7-7BA0-B450664843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5D940F-1607-F15A-7F37-BF0B2EA0BB41}"/>
              </a:ext>
            </a:extLst>
          </p:cNvPr>
          <p:cNvSpPr>
            <a:spLocks noGrp="1"/>
          </p:cNvSpPr>
          <p:nvPr>
            <p:ph type="sldNum" sz="quarter" idx="12"/>
          </p:nvPr>
        </p:nvSpPr>
        <p:spPr/>
        <p:txBody>
          <a:bodyPr/>
          <a:lstStyle/>
          <a:p>
            <a:fld id="{21E44174-E1C8-D942-AD68-9475BD3F59C5}" type="slidenum">
              <a:rPr lang="en-US" smtClean="0"/>
              <a:t>‹#›</a:t>
            </a:fld>
            <a:endParaRPr lang="en-US"/>
          </a:p>
        </p:txBody>
      </p:sp>
    </p:spTree>
    <p:extLst>
      <p:ext uri="{BB962C8B-B14F-4D97-AF65-F5344CB8AC3E}">
        <p14:creationId xmlns:p14="http://schemas.microsoft.com/office/powerpoint/2010/main" val="2120213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0CC0C-3E94-9733-5069-7748821A52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302B16-2599-85DC-F6D9-EEED120D68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EECA20-9168-3066-3FE9-834659DAB9D0}"/>
              </a:ext>
            </a:extLst>
          </p:cNvPr>
          <p:cNvSpPr>
            <a:spLocks noGrp="1"/>
          </p:cNvSpPr>
          <p:nvPr>
            <p:ph type="dt" sz="half" idx="10"/>
          </p:nvPr>
        </p:nvSpPr>
        <p:spPr/>
        <p:txBody>
          <a:bodyPr/>
          <a:lstStyle/>
          <a:p>
            <a:fld id="{7AF866A5-13D3-6C40-9397-A29C81D9D73A}" type="datetimeFigureOut">
              <a:rPr lang="en-US" smtClean="0"/>
              <a:t>2/19/2025</a:t>
            </a:fld>
            <a:endParaRPr lang="en-US"/>
          </a:p>
        </p:txBody>
      </p:sp>
      <p:sp>
        <p:nvSpPr>
          <p:cNvPr id="5" name="Footer Placeholder 4">
            <a:extLst>
              <a:ext uri="{FF2B5EF4-FFF2-40B4-BE49-F238E27FC236}">
                <a16:creationId xmlns:a16="http://schemas.microsoft.com/office/drawing/2014/main" id="{77A95EA1-A329-B970-367D-08AEBC3A08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628C81-C744-496B-839C-E15C035DD164}"/>
              </a:ext>
            </a:extLst>
          </p:cNvPr>
          <p:cNvSpPr>
            <a:spLocks noGrp="1"/>
          </p:cNvSpPr>
          <p:nvPr>
            <p:ph type="sldNum" sz="quarter" idx="12"/>
          </p:nvPr>
        </p:nvSpPr>
        <p:spPr/>
        <p:txBody>
          <a:bodyPr/>
          <a:lstStyle/>
          <a:p>
            <a:fld id="{C1D88465-4410-4791-9F2D-5F2A35FEC35F}" type="slidenum">
              <a:rPr lang="en-US" smtClean="0"/>
              <a:t>‹#›</a:t>
            </a:fld>
            <a:endParaRPr lang="en-US"/>
          </a:p>
        </p:txBody>
      </p:sp>
    </p:spTree>
    <p:extLst>
      <p:ext uri="{BB962C8B-B14F-4D97-AF65-F5344CB8AC3E}">
        <p14:creationId xmlns:p14="http://schemas.microsoft.com/office/powerpoint/2010/main" val="4022823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E9318-BA47-CF37-92B7-CCDD22038C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14F298-DE48-5928-BB0D-7433AECE15F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31019D-C1AF-6FB9-A368-EA05ED1B6717}"/>
              </a:ext>
            </a:extLst>
          </p:cNvPr>
          <p:cNvSpPr>
            <a:spLocks noGrp="1"/>
          </p:cNvSpPr>
          <p:nvPr>
            <p:ph type="dt" sz="half" idx="10"/>
          </p:nvPr>
        </p:nvSpPr>
        <p:spPr/>
        <p:txBody>
          <a:bodyPr/>
          <a:lstStyle/>
          <a:p>
            <a:fld id="{7AF866A5-13D3-6C40-9397-A29C81D9D73A}" type="datetimeFigureOut">
              <a:rPr lang="en-US" smtClean="0"/>
              <a:t>2/19/2025</a:t>
            </a:fld>
            <a:endParaRPr lang="en-US"/>
          </a:p>
        </p:txBody>
      </p:sp>
      <p:sp>
        <p:nvSpPr>
          <p:cNvPr id="5" name="Footer Placeholder 4">
            <a:extLst>
              <a:ext uri="{FF2B5EF4-FFF2-40B4-BE49-F238E27FC236}">
                <a16:creationId xmlns:a16="http://schemas.microsoft.com/office/drawing/2014/main" id="{BDB6D814-BF4E-FA5B-FA2D-7B92125E2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B4D89-1D52-45A5-DB89-0CC0BEA64D59}"/>
              </a:ext>
            </a:extLst>
          </p:cNvPr>
          <p:cNvSpPr>
            <a:spLocks noGrp="1"/>
          </p:cNvSpPr>
          <p:nvPr>
            <p:ph type="sldNum" sz="quarter" idx="12"/>
          </p:nvPr>
        </p:nvSpPr>
        <p:spPr/>
        <p:txBody>
          <a:bodyPr/>
          <a:lstStyle/>
          <a:p>
            <a:fld id="{21E44174-E1C8-D942-AD68-9475BD3F59C5}" type="slidenum">
              <a:rPr lang="en-US" smtClean="0"/>
              <a:t>‹#›</a:t>
            </a:fld>
            <a:endParaRPr lang="en-US"/>
          </a:p>
        </p:txBody>
      </p:sp>
    </p:spTree>
    <p:extLst>
      <p:ext uri="{BB962C8B-B14F-4D97-AF65-F5344CB8AC3E}">
        <p14:creationId xmlns:p14="http://schemas.microsoft.com/office/powerpoint/2010/main" val="738750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806C2-D0EA-D4C0-93C7-ABE881C8BA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803E42-0BA6-54B8-6C79-0DAD291FD6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2C72E2-3EEA-42E5-887D-A2972F9C1E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A54D6E-B0CD-661B-6241-E31CEDDB8B29}"/>
              </a:ext>
            </a:extLst>
          </p:cNvPr>
          <p:cNvSpPr>
            <a:spLocks noGrp="1"/>
          </p:cNvSpPr>
          <p:nvPr>
            <p:ph type="dt" sz="half" idx="10"/>
          </p:nvPr>
        </p:nvSpPr>
        <p:spPr/>
        <p:txBody>
          <a:bodyPr/>
          <a:lstStyle/>
          <a:p>
            <a:fld id="{7AF866A5-13D3-6C40-9397-A29C81D9D73A}" type="datetimeFigureOut">
              <a:rPr lang="en-US" smtClean="0"/>
              <a:t>2/19/2025</a:t>
            </a:fld>
            <a:endParaRPr lang="en-US"/>
          </a:p>
        </p:txBody>
      </p:sp>
      <p:sp>
        <p:nvSpPr>
          <p:cNvPr id="6" name="Footer Placeholder 5">
            <a:extLst>
              <a:ext uri="{FF2B5EF4-FFF2-40B4-BE49-F238E27FC236}">
                <a16:creationId xmlns:a16="http://schemas.microsoft.com/office/drawing/2014/main" id="{C4CC649C-C106-4666-E53B-EC9C70FDFF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3E13D1-AACD-991A-EADD-5A7010CFF81F}"/>
              </a:ext>
            </a:extLst>
          </p:cNvPr>
          <p:cNvSpPr>
            <a:spLocks noGrp="1"/>
          </p:cNvSpPr>
          <p:nvPr>
            <p:ph type="sldNum" sz="quarter" idx="12"/>
          </p:nvPr>
        </p:nvSpPr>
        <p:spPr/>
        <p:txBody>
          <a:bodyPr/>
          <a:lstStyle/>
          <a:p>
            <a:fld id="{21E44174-E1C8-D942-AD68-9475BD3F59C5}" type="slidenum">
              <a:rPr lang="en-US" smtClean="0"/>
              <a:t>‹#›</a:t>
            </a:fld>
            <a:endParaRPr lang="en-US"/>
          </a:p>
        </p:txBody>
      </p:sp>
    </p:spTree>
    <p:extLst>
      <p:ext uri="{BB962C8B-B14F-4D97-AF65-F5344CB8AC3E}">
        <p14:creationId xmlns:p14="http://schemas.microsoft.com/office/powerpoint/2010/main" val="4017216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9AC9C-CDC5-E612-C588-F785023779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027244-C507-B094-B9C9-33BB8F3DE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B7130F-A257-2BA9-8FF2-1DC907E347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4C51BF-F917-2E4F-1F56-436FCA538B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E5F5F0-1D3F-E026-478E-227ED92FE6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1C59EA-8396-6429-9C69-F20CF7F0566C}"/>
              </a:ext>
            </a:extLst>
          </p:cNvPr>
          <p:cNvSpPr>
            <a:spLocks noGrp="1"/>
          </p:cNvSpPr>
          <p:nvPr>
            <p:ph type="dt" sz="half" idx="10"/>
          </p:nvPr>
        </p:nvSpPr>
        <p:spPr/>
        <p:txBody>
          <a:bodyPr/>
          <a:lstStyle/>
          <a:p>
            <a:fld id="{7AF866A5-13D3-6C40-9397-A29C81D9D73A}" type="datetimeFigureOut">
              <a:rPr lang="en-US" smtClean="0"/>
              <a:t>2/19/2025</a:t>
            </a:fld>
            <a:endParaRPr lang="en-US"/>
          </a:p>
        </p:txBody>
      </p:sp>
      <p:sp>
        <p:nvSpPr>
          <p:cNvPr id="8" name="Footer Placeholder 7">
            <a:extLst>
              <a:ext uri="{FF2B5EF4-FFF2-40B4-BE49-F238E27FC236}">
                <a16:creationId xmlns:a16="http://schemas.microsoft.com/office/drawing/2014/main" id="{2FB70B3D-0B7D-8FDA-5D7A-17EBADE10B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293DFD-84AD-E2E5-35C5-1B99C2D29CDF}"/>
              </a:ext>
            </a:extLst>
          </p:cNvPr>
          <p:cNvSpPr>
            <a:spLocks noGrp="1"/>
          </p:cNvSpPr>
          <p:nvPr>
            <p:ph type="sldNum" sz="quarter" idx="12"/>
          </p:nvPr>
        </p:nvSpPr>
        <p:spPr/>
        <p:txBody>
          <a:bodyPr/>
          <a:lstStyle/>
          <a:p>
            <a:fld id="{21E44174-E1C8-D942-AD68-9475BD3F59C5}" type="slidenum">
              <a:rPr lang="en-US" smtClean="0"/>
              <a:t>‹#›</a:t>
            </a:fld>
            <a:endParaRPr lang="en-US"/>
          </a:p>
        </p:txBody>
      </p:sp>
    </p:spTree>
    <p:extLst>
      <p:ext uri="{BB962C8B-B14F-4D97-AF65-F5344CB8AC3E}">
        <p14:creationId xmlns:p14="http://schemas.microsoft.com/office/powerpoint/2010/main" val="1852526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F9457-73D4-004B-3CFD-E8ED5160F2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FE0D12-D7A1-667C-D1F9-D762F51C7D1E}"/>
              </a:ext>
            </a:extLst>
          </p:cNvPr>
          <p:cNvSpPr>
            <a:spLocks noGrp="1"/>
          </p:cNvSpPr>
          <p:nvPr>
            <p:ph type="dt" sz="half" idx="10"/>
          </p:nvPr>
        </p:nvSpPr>
        <p:spPr/>
        <p:txBody>
          <a:bodyPr/>
          <a:lstStyle/>
          <a:p>
            <a:fld id="{7AF866A5-13D3-6C40-9397-A29C81D9D73A}" type="datetimeFigureOut">
              <a:rPr lang="en-US" smtClean="0"/>
              <a:t>2/19/2025</a:t>
            </a:fld>
            <a:endParaRPr lang="en-US"/>
          </a:p>
        </p:txBody>
      </p:sp>
      <p:sp>
        <p:nvSpPr>
          <p:cNvPr id="4" name="Footer Placeholder 3">
            <a:extLst>
              <a:ext uri="{FF2B5EF4-FFF2-40B4-BE49-F238E27FC236}">
                <a16:creationId xmlns:a16="http://schemas.microsoft.com/office/drawing/2014/main" id="{4844563D-1BC1-4674-8617-0BCDDB2739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BA9F22-FC1E-96E7-25FA-9EF18FFDFAA7}"/>
              </a:ext>
            </a:extLst>
          </p:cNvPr>
          <p:cNvSpPr>
            <a:spLocks noGrp="1"/>
          </p:cNvSpPr>
          <p:nvPr>
            <p:ph type="sldNum" sz="quarter" idx="12"/>
          </p:nvPr>
        </p:nvSpPr>
        <p:spPr/>
        <p:txBody>
          <a:bodyPr/>
          <a:lstStyle/>
          <a:p>
            <a:fld id="{21E44174-E1C8-D942-AD68-9475BD3F59C5}" type="slidenum">
              <a:rPr lang="en-US" smtClean="0"/>
              <a:t>‹#›</a:t>
            </a:fld>
            <a:endParaRPr lang="en-US"/>
          </a:p>
        </p:txBody>
      </p:sp>
    </p:spTree>
    <p:extLst>
      <p:ext uri="{BB962C8B-B14F-4D97-AF65-F5344CB8AC3E}">
        <p14:creationId xmlns:p14="http://schemas.microsoft.com/office/powerpoint/2010/main" val="350132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264865-86FD-7AA0-B9E7-215ED64C6C2C}"/>
              </a:ext>
            </a:extLst>
          </p:cNvPr>
          <p:cNvSpPr>
            <a:spLocks noGrp="1"/>
          </p:cNvSpPr>
          <p:nvPr>
            <p:ph type="dt" sz="half" idx="10"/>
          </p:nvPr>
        </p:nvSpPr>
        <p:spPr/>
        <p:txBody>
          <a:bodyPr/>
          <a:lstStyle/>
          <a:p>
            <a:fld id="{7AF866A5-13D3-6C40-9397-A29C81D9D73A}" type="datetimeFigureOut">
              <a:rPr lang="en-US" smtClean="0"/>
              <a:t>2/19/2025</a:t>
            </a:fld>
            <a:endParaRPr lang="en-US"/>
          </a:p>
        </p:txBody>
      </p:sp>
      <p:sp>
        <p:nvSpPr>
          <p:cNvPr id="3" name="Footer Placeholder 2">
            <a:extLst>
              <a:ext uri="{FF2B5EF4-FFF2-40B4-BE49-F238E27FC236}">
                <a16:creationId xmlns:a16="http://schemas.microsoft.com/office/drawing/2014/main" id="{D2655F52-1F5F-4DF6-4B7B-D09CFD2898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CA673B-232D-30F8-96A6-C0EDF8CC1732}"/>
              </a:ext>
            </a:extLst>
          </p:cNvPr>
          <p:cNvSpPr>
            <a:spLocks noGrp="1"/>
          </p:cNvSpPr>
          <p:nvPr>
            <p:ph type="sldNum" sz="quarter" idx="12"/>
          </p:nvPr>
        </p:nvSpPr>
        <p:spPr/>
        <p:txBody>
          <a:bodyPr/>
          <a:lstStyle/>
          <a:p>
            <a:fld id="{21E44174-E1C8-D942-AD68-9475BD3F59C5}" type="slidenum">
              <a:rPr lang="en-US" smtClean="0"/>
              <a:t>‹#›</a:t>
            </a:fld>
            <a:endParaRPr lang="en-US"/>
          </a:p>
        </p:txBody>
      </p:sp>
    </p:spTree>
    <p:extLst>
      <p:ext uri="{BB962C8B-B14F-4D97-AF65-F5344CB8AC3E}">
        <p14:creationId xmlns:p14="http://schemas.microsoft.com/office/powerpoint/2010/main" val="376373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D79B4-6797-758B-C3E6-EB67E51415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F3C5DC-D9FC-3265-B197-55A8E8E13A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F34314-262A-D91E-8D03-B9EA73D25C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72440B-80C6-B71A-186E-FEAD958AB993}"/>
              </a:ext>
            </a:extLst>
          </p:cNvPr>
          <p:cNvSpPr>
            <a:spLocks noGrp="1"/>
          </p:cNvSpPr>
          <p:nvPr>
            <p:ph type="dt" sz="half" idx="10"/>
          </p:nvPr>
        </p:nvSpPr>
        <p:spPr/>
        <p:txBody>
          <a:bodyPr/>
          <a:lstStyle/>
          <a:p>
            <a:fld id="{7AF866A5-13D3-6C40-9397-A29C81D9D73A}" type="datetimeFigureOut">
              <a:rPr lang="en-US" smtClean="0"/>
              <a:t>2/19/2025</a:t>
            </a:fld>
            <a:endParaRPr lang="en-US"/>
          </a:p>
        </p:txBody>
      </p:sp>
      <p:sp>
        <p:nvSpPr>
          <p:cNvPr id="6" name="Footer Placeholder 5">
            <a:extLst>
              <a:ext uri="{FF2B5EF4-FFF2-40B4-BE49-F238E27FC236}">
                <a16:creationId xmlns:a16="http://schemas.microsoft.com/office/drawing/2014/main" id="{98A55197-EA30-D41A-194A-1BE75CAFA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48BA75-DBD1-19BD-EDA0-6AB1BA78B5C5}"/>
              </a:ext>
            </a:extLst>
          </p:cNvPr>
          <p:cNvSpPr>
            <a:spLocks noGrp="1"/>
          </p:cNvSpPr>
          <p:nvPr>
            <p:ph type="sldNum" sz="quarter" idx="12"/>
          </p:nvPr>
        </p:nvSpPr>
        <p:spPr/>
        <p:txBody>
          <a:bodyPr/>
          <a:lstStyle/>
          <a:p>
            <a:fld id="{21E44174-E1C8-D942-AD68-9475BD3F59C5}" type="slidenum">
              <a:rPr lang="en-US" smtClean="0"/>
              <a:t>‹#›</a:t>
            </a:fld>
            <a:endParaRPr lang="en-US"/>
          </a:p>
        </p:txBody>
      </p:sp>
    </p:spTree>
    <p:extLst>
      <p:ext uri="{BB962C8B-B14F-4D97-AF65-F5344CB8AC3E}">
        <p14:creationId xmlns:p14="http://schemas.microsoft.com/office/powerpoint/2010/main" val="1584204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2FA46-DDBA-CBC8-1C18-371D2C903C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56C891-DFFF-4F7E-A6A4-5A1E729D0A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F4AF4A-6EEF-EB35-9517-F7CD8E6A54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8FB545-A19D-2187-52F7-2C293858305A}"/>
              </a:ext>
            </a:extLst>
          </p:cNvPr>
          <p:cNvSpPr>
            <a:spLocks noGrp="1"/>
          </p:cNvSpPr>
          <p:nvPr>
            <p:ph type="dt" sz="half" idx="10"/>
          </p:nvPr>
        </p:nvSpPr>
        <p:spPr/>
        <p:txBody>
          <a:bodyPr/>
          <a:lstStyle/>
          <a:p>
            <a:fld id="{7AF866A5-13D3-6C40-9397-A29C81D9D73A}" type="datetimeFigureOut">
              <a:rPr lang="en-US" smtClean="0"/>
              <a:t>2/19/2025</a:t>
            </a:fld>
            <a:endParaRPr lang="en-US"/>
          </a:p>
        </p:txBody>
      </p:sp>
      <p:sp>
        <p:nvSpPr>
          <p:cNvPr id="6" name="Footer Placeholder 5">
            <a:extLst>
              <a:ext uri="{FF2B5EF4-FFF2-40B4-BE49-F238E27FC236}">
                <a16:creationId xmlns:a16="http://schemas.microsoft.com/office/drawing/2014/main" id="{DACC9BD4-CD2E-0984-14AE-90BCA48B7D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4F8C-22E5-150C-9102-A713DE390448}"/>
              </a:ext>
            </a:extLst>
          </p:cNvPr>
          <p:cNvSpPr>
            <a:spLocks noGrp="1"/>
          </p:cNvSpPr>
          <p:nvPr>
            <p:ph type="sldNum" sz="quarter" idx="12"/>
          </p:nvPr>
        </p:nvSpPr>
        <p:spPr/>
        <p:txBody>
          <a:bodyPr/>
          <a:lstStyle/>
          <a:p>
            <a:fld id="{21E44174-E1C8-D942-AD68-9475BD3F59C5}" type="slidenum">
              <a:rPr lang="en-US" smtClean="0"/>
              <a:t>‹#›</a:t>
            </a:fld>
            <a:endParaRPr lang="en-US"/>
          </a:p>
        </p:txBody>
      </p:sp>
    </p:spTree>
    <p:extLst>
      <p:ext uri="{BB962C8B-B14F-4D97-AF65-F5344CB8AC3E}">
        <p14:creationId xmlns:p14="http://schemas.microsoft.com/office/powerpoint/2010/main" val="195093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F9CA8E-0BC0-EE58-3947-EED9868065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3BD4BC-C1F8-CEF9-06F0-4627CFC21F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B34462-F095-1E3C-B200-A09DFC549E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AF866A5-13D3-6C40-9397-A29C81D9D73A}" type="datetimeFigureOut">
              <a:rPr lang="en-US" smtClean="0"/>
              <a:t>2/19/2025</a:t>
            </a:fld>
            <a:endParaRPr lang="en-US"/>
          </a:p>
        </p:txBody>
      </p:sp>
      <p:sp>
        <p:nvSpPr>
          <p:cNvPr id="5" name="Footer Placeholder 4">
            <a:extLst>
              <a:ext uri="{FF2B5EF4-FFF2-40B4-BE49-F238E27FC236}">
                <a16:creationId xmlns:a16="http://schemas.microsoft.com/office/drawing/2014/main" id="{72A92EF7-C9B4-B45E-4B90-9A00D1B492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1596502-4587-82C8-4623-E99592085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1E44174-E1C8-D942-AD68-9475BD3F59C5}" type="slidenum">
              <a:rPr lang="en-US" smtClean="0"/>
              <a:t>‹#›</a:t>
            </a:fld>
            <a:endParaRPr lang="en-US"/>
          </a:p>
        </p:txBody>
      </p:sp>
    </p:spTree>
    <p:extLst>
      <p:ext uri="{BB962C8B-B14F-4D97-AF65-F5344CB8AC3E}">
        <p14:creationId xmlns:p14="http://schemas.microsoft.com/office/powerpoint/2010/main" val="2737972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F6287-F519-8B4B-3980-2B17D825243C}"/>
              </a:ext>
            </a:extLst>
          </p:cNvPr>
          <p:cNvSpPr>
            <a:spLocks noGrp="1"/>
          </p:cNvSpPr>
          <p:nvPr>
            <p:ph type="ctrTitle"/>
          </p:nvPr>
        </p:nvSpPr>
        <p:spPr>
          <a:xfrm>
            <a:off x="914400" y="2001520"/>
            <a:ext cx="10363200" cy="1888173"/>
          </a:xfrm>
        </p:spPr>
        <p:txBody>
          <a:bodyPr>
            <a:noAutofit/>
          </a:bodyPr>
          <a:lstStyle/>
          <a:p>
            <a:r>
              <a:rPr lang="en-US" b="1" dirty="0">
                <a:solidFill>
                  <a:srgbClr val="44546A"/>
                </a:solidFill>
                <a:effectLst/>
                <a:latin typeface="Times New Roman" panose="02020603050405020304" pitchFamily="18" charset="0"/>
                <a:ea typeface="Calibri" panose="020F0502020204030204" pitchFamily="34" charset="0"/>
              </a:rPr>
              <a:t>Quantitative Analysis Of Variables Correlated With Housing Price And Demand</a:t>
            </a:r>
            <a:endParaRPr lang="en-US" dirty="0"/>
          </a:p>
        </p:txBody>
      </p:sp>
      <p:sp>
        <p:nvSpPr>
          <p:cNvPr id="3" name="Subtitle 2">
            <a:extLst>
              <a:ext uri="{FF2B5EF4-FFF2-40B4-BE49-F238E27FC236}">
                <a16:creationId xmlns:a16="http://schemas.microsoft.com/office/drawing/2014/main" id="{6FC93B46-E4AC-36FD-5490-DB9813534102}"/>
              </a:ext>
            </a:extLst>
          </p:cNvPr>
          <p:cNvSpPr>
            <a:spLocks noGrp="1"/>
          </p:cNvSpPr>
          <p:nvPr>
            <p:ph type="subTitle" idx="1"/>
          </p:nvPr>
        </p:nvSpPr>
        <p:spPr>
          <a:xfrm>
            <a:off x="8172450" y="5129213"/>
            <a:ext cx="3105150" cy="1200150"/>
          </a:xfrm>
        </p:spPr>
        <p:txBody>
          <a:bodyPr>
            <a:normAutofit/>
          </a:bodyPr>
          <a:lstStyle/>
          <a:p>
            <a:endParaRPr lang="en-US" dirty="0"/>
          </a:p>
        </p:txBody>
      </p:sp>
      <p:sp>
        <p:nvSpPr>
          <p:cNvPr id="4" name="Title 1">
            <a:extLst>
              <a:ext uri="{FF2B5EF4-FFF2-40B4-BE49-F238E27FC236}">
                <a16:creationId xmlns:a16="http://schemas.microsoft.com/office/drawing/2014/main" id="{AF270442-9BF3-C053-909E-C9B0E6EA9655}"/>
              </a:ext>
            </a:extLst>
          </p:cNvPr>
          <p:cNvSpPr txBox="1">
            <a:spLocks/>
          </p:cNvSpPr>
          <p:nvPr/>
        </p:nvSpPr>
        <p:spPr>
          <a:xfrm>
            <a:off x="9210993" y="136527"/>
            <a:ext cx="2981007" cy="56451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b="1" dirty="0">
                <a:solidFill>
                  <a:srgbClr val="44546A"/>
                </a:solidFill>
                <a:latin typeface="Times New Roman" panose="02020603050405020304" pitchFamily="18" charset="0"/>
                <a:ea typeface="Calibri" panose="020F0502020204030204" pitchFamily="34" charset="0"/>
              </a:rPr>
              <a:t>Business Analytics with R</a:t>
            </a:r>
            <a:endParaRPr lang="en-US" sz="2000" dirty="0"/>
          </a:p>
        </p:txBody>
      </p:sp>
    </p:spTree>
    <p:extLst>
      <p:ext uri="{BB962C8B-B14F-4D97-AF65-F5344CB8AC3E}">
        <p14:creationId xmlns:p14="http://schemas.microsoft.com/office/powerpoint/2010/main" val="1223120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D1D26-DA87-6730-8B28-44C0956A7FA1}"/>
              </a:ext>
            </a:extLst>
          </p:cNvPr>
          <p:cNvSpPr>
            <a:spLocks noGrp="1"/>
          </p:cNvSpPr>
          <p:nvPr>
            <p:ph type="title"/>
          </p:nvPr>
        </p:nvSpPr>
        <p:spPr>
          <a:xfrm>
            <a:off x="0" y="-30162"/>
            <a:ext cx="12192001" cy="868362"/>
          </a:xfrm>
        </p:spPr>
        <p:txBody>
          <a:bodyPr anchor="ctr">
            <a:normAutofit/>
          </a:bodyPr>
          <a:lstStyle/>
          <a:p>
            <a:r>
              <a:rPr lang="en-US" dirty="0"/>
              <a:t>Introduction</a:t>
            </a:r>
          </a:p>
        </p:txBody>
      </p:sp>
      <p:graphicFrame>
        <p:nvGraphicFramePr>
          <p:cNvPr id="5" name="Content Placeholder 2">
            <a:extLst>
              <a:ext uri="{FF2B5EF4-FFF2-40B4-BE49-F238E27FC236}">
                <a16:creationId xmlns:a16="http://schemas.microsoft.com/office/drawing/2014/main" id="{85758A00-D405-D6FE-553A-6EF89E9FF973}"/>
              </a:ext>
            </a:extLst>
          </p:cNvPr>
          <p:cNvGraphicFramePr>
            <a:graphicFrameLocks noGrp="1"/>
          </p:cNvGraphicFramePr>
          <p:nvPr>
            <p:ph idx="1"/>
            <p:extLst>
              <p:ext uri="{D42A27DB-BD31-4B8C-83A1-F6EECF244321}">
                <p14:modId xmlns:p14="http://schemas.microsoft.com/office/powerpoint/2010/main" val="360266322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3738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D1D26-DA87-6730-8B28-44C0956A7FA1}"/>
              </a:ext>
            </a:extLst>
          </p:cNvPr>
          <p:cNvSpPr>
            <a:spLocks noGrp="1"/>
          </p:cNvSpPr>
          <p:nvPr>
            <p:ph type="title"/>
          </p:nvPr>
        </p:nvSpPr>
        <p:spPr/>
        <p:txBody>
          <a:bodyPr anchor="ctr">
            <a:normAutofit/>
          </a:bodyPr>
          <a:lstStyle/>
          <a:p>
            <a:r>
              <a:rPr lang="en-US" b="0" i="0" u="none" strike="noStrike" dirty="0">
                <a:effectLst/>
              </a:rPr>
              <a:t>Data Collection &amp; Preprocessing</a:t>
            </a:r>
            <a:endParaRPr lang="en-US" dirty="0"/>
          </a:p>
        </p:txBody>
      </p:sp>
      <p:graphicFrame>
        <p:nvGraphicFramePr>
          <p:cNvPr id="5" name="Content Placeholder 2">
            <a:extLst>
              <a:ext uri="{FF2B5EF4-FFF2-40B4-BE49-F238E27FC236}">
                <a16:creationId xmlns:a16="http://schemas.microsoft.com/office/drawing/2014/main" id="{F64117DA-8AFD-7FF8-A1C7-53BC318552AF}"/>
              </a:ext>
            </a:extLst>
          </p:cNvPr>
          <p:cNvGraphicFramePr>
            <a:graphicFrameLocks noGrp="1"/>
          </p:cNvGraphicFramePr>
          <p:nvPr>
            <p:ph idx="1"/>
            <p:extLst>
              <p:ext uri="{D42A27DB-BD31-4B8C-83A1-F6EECF244321}">
                <p14:modId xmlns:p14="http://schemas.microsoft.com/office/powerpoint/2010/main" val="34134988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672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D1D26-DA87-6730-8B28-44C0956A7FA1}"/>
              </a:ext>
            </a:extLst>
          </p:cNvPr>
          <p:cNvSpPr>
            <a:spLocks noGrp="1"/>
          </p:cNvSpPr>
          <p:nvPr>
            <p:ph type="title"/>
          </p:nvPr>
        </p:nvSpPr>
        <p:spPr>
          <a:xfrm>
            <a:off x="0" y="-30162"/>
            <a:ext cx="12192001" cy="868362"/>
          </a:xfrm>
        </p:spPr>
        <p:txBody>
          <a:bodyPr/>
          <a:lstStyle/>
          <a:p>
            <a:r>
              <a:rPr lang="en-US" b="0" i="0" u="none" strike="noStrike" dirty="0">
                <a:effectLst/>
              </a:rPr>
              <a:t>Algorithms Used</a:t>
            </a:r>
            <a:endParaRPr lang="en-US" dirty="0"/>
          </a:p>
        </p:txBody>
      </p:sp>
      <p:sp>
        <p:nvSpPr>
          <p:cNvPr id="3" name="Content Placeholder 2">
            <a:extLst>
              <a:ext uri="{FF2B5EF4-FFF2-40B4-BE49-F238E27FC236}">
                <a16:creationId xmlns:a16="http://schemas.microsoft.com/office/drawing/2014/main" id="{C6F0E235-B315-F83C-5106-849563D70DD5}"/>
              </a:ext>
            </a:extLst>
          </p:cNvPr>
          <p:cNvSpPr>
            <a:spLocks noGrp="1"/>
          </p:cNvSpPr>
          <p:nvPr>
            <p:ph idx="1"/>
          </p:nvPr>
        </p:nvSpPr>
        <p:spPr>
          <a:xfrm>
            <a:off x="536028" y="1147434"/>
            <a:ext cx="10972800" cy="5337449"/>
          </a:xfrm>
        </p:spPr>
        <p:txBody>
          <a:bodyPr>
            <a:noAutofit/>
          </a:bodyPr>
          <a:lstStyle/>
          <a:p>
            <a:pPr algn="l">
              <a:lnSpc>
                <a:spcPct val="150000"/>
              </a:lnSpc>
              <a:spcBef>
                <a:spcPts val="0"/>
              </a:spcBef>
              <a:buFont typeface="Arial" panose="020B0604020202020204" pitchFamily="34" charset="0"/>
              <a:buChar char="•"/>
            </a:pPr>
            <a:r>
              <a:rPr lang="en-US" sz="2000" b="0" i="0" u="none" strike="noStrike">
                <a:solidFill>
                  <a:srgbClr val="1C1917"/>
                </a:solidFill>
                <a:effectLst/>
              </a:rPr>
              <a:t>Linear regression was the technique selected for developing a pricing model to predict the final sales dollar value of houses based on correlated attributes like square footage, bedrooms, location desirability.</a:t>
            </a:r>
          </a:p>
          <a:p>
            <a:pPr algn="l">
              <a:lnSpc>
                <a:spcPct val="150000"/>
              </a:lnSpc>
              <a:spcBef>
                <a:spcPts val="0"/>
              </a:spcBef>
              <a:buFont typeface="Arial" panose="020B0604020202020204" pitchFamily="34" charset="0"/>
              <a:buChar char="•"/>
            </a:pPr>
            <a:r>
              <a:rPr lang="en-US" sz="2000" b="0" i="0" u="none" strike="noStrike">
                <a:solidFill>
                  <a:srgbClr val="1C1917"/>
                </a:solidFill>
                <a:effectLst/>
              </a:rPr>
              <a:t>Linear regression enables interpretability into each housing attribute's quantified effect size on the eventual realized sales price, providing actionable business insights.</a:t>
            </a:r>
          </a:p>
          <a:p>
            <a:pPr algn="l">
              <a:lnSpc>
                <a:spcPct val="150000"/>
              </a:lnSpc>
              <a:spcBef>
                <a:spcPts val="0"/>
              </a:spcBef>
              <a:buFont typeface="Arial" panose="020B0604020202020204" pitchFamily="34" charset="0"/>
              <a:buChar char="•"/>
            </a:pPr>
            <a:r>
              <a:rPr lang="en-US" sz="2000" b="0" i="0" u="none" strike="noStrike">
                <a:solidFill>
                  <a:srgbClr val="1C1917"/>
                </a:solidFill>
                <a:effectLst/>
              </a:rPr>
              <a:t>Logistic regression was chosen as an appropriate modeling technique for classifying and predicting discrete categorical housing market outcomes like identifying neighborhoods with relatively higher or lower buyer demand.</a:t>
            </a:r>
          </a:p>
          <a:p>
            <a:pPr algn="l">
              <a:lnSpc>
                <a:spcPct val="150000"/>
              </a:lnSpc>
              <a:spcBef>
                <a:spcPts val="0"/>
              </a:spcBef>
              <a:buFont typeface="Arial" panose="020B0604020202020204" pitchFamily="34" charset="0"/>
              <a:buChar char="•"/>
            </a:pPr>
            <a:r>
              <a:rPr lang="en-US" sz="2000" b="0" i="0" u="none" strike="noStrike">
                <a:solidFill>
                  <a:srgbClr val="1C1917"/>
                </a:solidFill>
                <a:effectLst/>
              </a:rPr>
              <a:t>Being optimized for binary classification use cases, logistic regression is well-suited for segregating neighborhoods into high versus low demand areas based on historical sales data attributes.</a:t>
            </a:r>
            <a:endParaRPr lang="en-US" sz="2000" b="0" i="0" u="none" strike="noStrike" dirty="0">
              <a:solidFill>
                <a:srgbClr val="1C1917"/>
              </a:solidFill>
              <a:effectLst/>
            </a:endParaRPr>
          </a:p>
        </p:txBody>
      </p:sp>
    </p:spTree>
    <p:extLst>
      <p:ext uri="{BB962C8B-B14F-4D97-AF65-F5344CB8AC3E}">
        <p14:creationId xmlns:p14="http://schemas.microsoft.com/office/powerpoint/2010/main" val="2766329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D1D26-DA87-6730-8B28-44C0956A7FA1}"/>
              </a:ext>
            </a:extLst>
          </p:cNvPr>
          <p:cNvSpPr>
            <a:spLocks noGrp="1"/>
          </p:cNvSpPr>
          <p:nvPr>
            <p:ph type="title"/>
          </p:nvPr>
        </p:nvSpPr>
        <p:spPr>
          <a:xfrm>
            <a:off x="0" y="-30162"/>
            <a:ext cx="12192001" cy="868362"/>
          </a:xfrm>
        </p:spPr>
        <p:txBody>
          <a:bodyPr/>
          <a:lstStyle/>
          <a:p>
            <a:r>
              <a:rPr lang="en-US" b="0" i="0" u="none" strike="noStrike" dirty="0">
                <a:effectLst/>
              </a:rPr>
              <a:t>Model 1 Interpretation</a:t>
            </a:r>
            <a:endParaRPr lang="en-US" dirty="0"/>
          </a:p>
        </p:txBody>
      </p:sp>
      <p:sp>
        <p:nvSpPr>
          <p:cNvPr id="3" name="Content Placeholder 2">
            <a:extLst>
              <a:ext uri="{FF2B5EF4-FFF2-40B4-BE49-F238E27FC236}">
                <a16:creationId xmlns:a16="http://schemas.microsoft.com/office/drawing/2014/main" id="{C6F0E235-B315-F83C-5106-849563D70DD5}"/>
              </a:ext>
            </a:extLst>
          </p:cNvPr>
          <p:cNvSpPr>
            <a:spLocks noGrp="1"/>
          </p:cNvSpPr>
          <p:nvPr>
            <p:ph idx="1"/>
          </p:nvPr>
        </p:nvSpPr>
        <p:spPr>
          <a:xfrm>
            <a:off x="536028" y="1147434"/>
            <a:ext cx="10972800" cy="5337449"/>
          </a:xfrm>
        </p:spPr>
        <p:txBody>
          <a:bodyPr>
            <a:noAutofit/>
          </a:bodyPr>
          <a:lstStyle/>
          <a:p>
            <a:pPr algn="l">
              <a:lnSpc>
                <a:spcPct val="150000"/>
              </a:lnSpc>
              <a:spcBef>
                <a:spcPts val="0"/>
              </a:spcBef>
              <a:buFont typeface="Arial" panose="020B0604020202020204" pitchFamily="34" charset="0"/>
              <a:buChar char="•"/>
            </a:pPr>
            <a:r>
              <a:rPr lang="en-US" sz="2000" b="0" i="0" u="none" strike="noStrike" dirty="0">
                <a:solidFill>
                  <a:srgbClr val="1C1917"/>
                </a:solidFill>
                <a:effectLst/>
              </a:rPr>
              <a:t>Employed linear regression to predict the continuous numerical sale dollar value for houses based on important attributes like bedroom count, square footage, and construction quality rating.</a:t>
            </a:r>
          </a:p>
          <a:p>
            <a:pPr algn="l">
              <a:lnSpc>
                <a:spcPct val="150000"/>
              </a:lnSpc>
              <a:spcBef>
                <a:spcPts val="0"/>
              </a:spcBef>
              <a:buFont typeface="Arial" panose="020B0604020202020204" pitchFamily="34" charset="0"/>
              <a:buChar char="•"/>
            </a:pPr>
            <a:r>
              <a:rPr lang="en-US" sz="2000" b="0" i="0" u="none" strike="noStrike" dirty="0">
                <a:solidFill>
                  <a:srgbClr val="1C1917"/>
                </a:solidFill>
                <a:effectLst/>
              </a:rPr>
              <a:t>Achieved an out-of-sample R-Squared value of 0.33, suggesting the model explains 33% of variance observed in actual home sale prices, demonstrating decent predictive accuracy.</a:t>
            </a:r>
          </a:p>
          <a:p>
            <a:pPr algn="l">
              <a:lnSpc>
                <a:spcPct val="150000"/>
              </a:lnSpc>
              <a:spcBef>
                <a:spcPts val="0"/>
              </a:spcBef>
              <a:buFont typeface="Arial" panose="020B0604020202020204" pitchFamily="34" charset="0"/>
              <a:buChar char="•"/>
            </a:pPr>
            <a:r>
              <a:rPr lang="en-US" sz="2000" b="0" i="0" u="none" strike="noStrike" dirty="0">
                <a:solidFill>
                  <a:srgbClr val="1C1917"/>
                </a:solidFill>
                <a:effectLst/>
              </a:rPr>
              <a:t>The F-test across all predictor variable coefficients in combination indicates the overall multivariate model itself is statistically significant with a P-value under 0.001.</a:t>
            </a:r>
          </a:p>
          <a:p>
            <a:pPr algn="l">
              <a:lnSpc>
                <a:spcPct val="150000"/>
              </a:lnSpc>
              <a:spcBef>
                <a:spcPts val="0"/>
              </a:spcBef>
              <a:buFont typeface="Arial" panose="020B0604020202020204" pitchFamily="34" charset="0"/>
              <a:buChar char="•"/>
            </a:pPr>
            <a:r>
              <a:rPr lang="en-US" sz="2000" b="0" i="0" u="none" strike="noStrike" dirty="0">
                <a:solidFill>
                  <a:srgbClr val="1C1917"/>
                </a:solidFill>
                <a:effectLst/>
              </a:rPr>
              <a:t>With an R-Squared of just 0.12, the univariate model with only number of bedrooms exhibits relatively low explanatory power, affirming the need for additional predictors.</a:t>
            </a:r>
          </a:p>
          <a:p>
            <a:pPr algn="l">
              <a:lnSpc>
                <a:spcPct val="150000"/>
              </a:lnSpc>
              <a:spcBef>
                <a:spcPts val="0"/>
              </a:spcBef>
              <a:buFont typeface="Arial" panose="020B0604020202020204" pitchFamily="34" charset="0"/>
              <a:buChar char="•"/>
            </a:pPr>
            <a:r>
              <a:rPr lang="en-US" sz="2000" b="0" i="0" u="none" strike="noStrike" dirty="0">
                <a:solidFill>
                  <a:srgbClr val="1C1917"/>
                </a:solidFill>
                <a:effectLst/>
              </a:rPr>
              <a:t>Limitations of the linear modeling approach include an inability to automatically capture intricate nonlinear relationships and complex variable interactions which characterize housing market dynamics.</a:t>
            </a:r>
          </a:p>
        </p:txBody>
      </p:sp>
    </p:spTree>
    <p:extLst>
      <p:ext uri="{BB962C8B-B14F-4D97-AF65-F5344CB8AC3E}">
        <p14:creationId xmlns:p14="http://schemas.microsoft.com/office/powerpoint/2010/main" val="418180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D1D26-DA87-6730-8B28-44C0956A7FA1}"/>
              </a:ext>
            </a:extLst>
          </p:cNvPr>
          <p:cNvSpPr>
            <a:spLocks noGrp="1"/>
          </p:cNvSpPr>
          <p:nvPr>
            <p:ph type="title"/>
          </p:nvPr>
        </p:nvSpPr>
        <p:spPr>
          <a:xfrm>
            <a:off x="0" y="-30162"/>
            <a:ext cx="12192001" cy="868362"/>
          </a:xfrm>
        </p:spPr>
        <p:txBody>
          <a:bodyPr/>
          <a:lstStyle/>
          <a:p>
            <a:r>
              <a:rPr lang="en-US" b="0" i="0" u="none" strike="noStrike" dirty="0">
                <a:effectLst/>
              </a:rPr>
              <a:t>Model 2 Interpretation</a:t>
            </a:r>
            <a:endParaRPr lang="en-US" dirty="0"/>
          </a:p>
        </p:txBody>
      </p:sp>
      <p:sp>
        <p:nvSpPr>
          <p:cNvPr id="3" name="Content Placeholder 2">
            <a:extLst>
              <a:ext uri="{FF2B5EF4-FFF2-40B4-BE49-F238E27FC236}">
                <a16:creationId xmlns:a16="http://schemas.microsoft.com/office/drawing/2014/main" id="{C6F0E235-B315-F83C-5106-849563D70DD5}"/>
              </a:ext>
            </a:extLst>
          </p:cNvPr>
          <p:cNvSpPr>
            <a:spLocks noGrp="1"/>
          </p:cNvSpPr>
          <p:nvPr>
            <p:ph idx="1"/>
          </p:nvPr>
        </p:nvSpPr>
        <p:spPr>
          <a:xfrm>
            <a:off x="515708" y="1045834"/>
            <a:ext cx="10972800" cy="5598806"/>
          </a:xfrm>
        </p:spPr>
        <p:txBody>
          <a:bodyPr>
            <a:noAutofit/>
          </a:bodyPr>
          <a:lstStyle/>
          <a:p>
            <a:pPr algn="l">
              <a:lnSpc>
                <a:spcPct val="150000"/>
              </a:lnSpc>
              <a:spcBef>
                <a:spcPts val="0"/>
              </a:spcBef>
              <a:buFont typeface="Arial" panose="020B0604020202020204" pitchFamily="34" charset="0"/>
              <a:buChar char="•"/>
            </a:pPr>
            <a:r>
              <a:rPr lang="en-US" sz="2000" b="0" i="0" u="none" strike="noStrike" dirty="0">
                <a:solidFill>
                  <a:srgbClr val="1C1917"/>
                </a:solidFill>
                <a:effectLst/>
              </a:rPr>
              <a:t>Leveraged a logistic regression model to categorize houses as being sold above or below specified median price threshold based on historical sales data attributes.</a:t>
            </a:r>
          </a:p>
          <a:p>
            <a:pPr algn="l">
              <a:lnSpc>
                <a:spcPct val="150000"/>
              </a:lnSpc>
              <a:spcBef>
                <a:spcPts val="0"/>
              </a:spcBef>
              <a:buFont typeface="Arial" panose="020B0604020202020204" pitchFamily="34" charset="0"/>
              <a:buChar char="•"/>
            </a:pPr>
            <a:r>
              <a:rPr lang="en-US" sz="2000" b="0" i="0" u="none" strike="noStrike" dirty="0">
                <a:solidFill>
                  <a:srgbClr val="1C1917"/>
                </a:solidFill>
                <a:effectLst/>
              </a:rPr>
              <a:t>The model indicated an overall accuracy of 73% on held-out test data at classifying homes, providing a general measure of predictive performance on unseen data.</a:t>
            </a:r>
          </a:p>
          <a:p>
            <a:pPr algn="l">
              <a:lnSpc>
                <a:spcPct val="150000"/>
              </a:lnSpc>
              <a:spcBef>
                <a:spcPts val="0"/>
              </a:spcBef>
              <a:buFont typeface="Arial" panose="020B0604020202020204" pitchFamily="34" charset="0"/>
              <a:buChar char="•"/>
            </a:pPr>
            <a:r>
              <a:rPr lang="en-US" sz="2000" b="0" i="0" u="none" strike="noStrike" dirty="0">
                <a:solidFill>
                  <a:srgbClr val="1C1917"/>
                </a:solidFill>
                <a:effectLst/>
              </a:rPr>
              <a:t>Exhibited a sensitivity or true positive rate of 68%, capturing a majority of homes that actually did sell above the defined price threshold.</a:t>
            </a:r>
          </a:p>
          <a:p>
            <a:pPr algn="l">
              <a:lnSpc>
                <a:spcPct val="150000"/>
              </a:lnSpc>
              <a:spcBef>
                <a:spcPts val="0"/>
              </a:spcBef>
              <a:buFont typeface="Arial" panose="020B0604020202020204" pitchFamily="34" charset="0"/>
              <a:buChar char="•"/>
            </a:pPr>
            <a:r>
              <a:rPr lang="en-US" sz="2000" b="0" i="0" u="none" strike="noStrike" dirty="0">
                <a:solidFill>
                  <a:srgbClr val="1C1917"/>
                </a:solidFill>
                <a:effectLst/>
              </a:rPr>
              <a:t>Demonstrated specificity of 79% reflecting robust performance at correctly identifying properties that sold under the threshold as lower priced.</a:t>
            </a:r>
          </a:p>
          <a:p>
            <a:pPr algn="l">
              <a:lnSpc>
                <a:spcPct val="150000"/>
              </a:lnSpc>
              <a:spcBef>
                <a:spcPts val="0"/>
              </a:spcBef>
              <a:buFont typeface="Arial" panose="020B0604020202020204" pitchFamily="34" charset="0"/>
              <a:buChar char="•"/>
            </a:pPr>
            <a:r>
              <a:rPr lang="en-US" sz="2000" b="0" i="0" u="none" strike="noStrike" dirty="0">
                <a:solidFill>
                  <a:srgbClr val="1C1917"/>
                </a:solidFill>
                <a:effectLst/>
              </a:rPr>
              <a:t>The ROC helps reveal tradeoffs between true positive and false positive rates at various probability thresholds with the AUC summarizing performance.</a:t>
            </a:r>
          </a:p>
          <a:p>
            <a:pPr algn="l">
              <a:lnSpc>
                <a:spcPct val="150000"/>
              </a:lnSpc>
              <a:spcBef>
                <a:spcPts val="0"/>
              </a:spcBef>
              <a:buFont typeface="Arial" panose="020B0604020202020204" pitchFamily="34" charset="0"/>
              <a:buChar char="•"/>
            </a:pPr>
            <a:r>
              <a:rPr lang="en-US" sz="2000" b="0" i="0" u="none" strike="noStrike" dirty="0">
                <a:solidFill>
                  <a:srgbClr val="1C1917"/>
                </a:solidFill>
                <a:effectLst/>
              </a:rPr>
              <a:t>With an AUC above 80%, the model displays good overall discriminative capability between the defined categories of high versus low price bands in the historical housing sales data.</a:t>
            </a:r>
          </a:p>
        </p:txBody>
      </p:sp>
    </p:spTree>
    <p:extLst>
      <p:ext uri="{BB962C8B-B14F-4D97-AF65-F5344CB8AC3E}">
        <p14:creationId xmlns:p14="http://schemas.microsoft.com/office/powerpoint/2010/main" val="2465756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D1D26-DA87-6730-8B28-44C0956A7FA1}"/>
              </a:ext>
            </a:extLst>
          </p:cNvPr>
          <p:cNvSpPr>
            <a:spLocks noGrp="1"/>
          </p:cNvSpPr>
          <p:nvPr>
            <p:ph type="title"/>
          </p:nvPr>
        </p:nvSpPr>
        <p:spPr>
          <a:xfrm>
            <a:off x="0" y="-30162"/>
            <a:ext cx="12192001" cy="868362"/>
          </a:xfrm>
        </p:spPr>
        <p:txBody>
          <a:bodyPr/>
          <a:lstStyle/>
          <a:p>
            <a:r>
              <a:rPr lang="en-US" b="0" i="0" u="none" strike="noStrike" dirty="0">
                <a:effectLst/>
              </a:rPr>
              <a:t>Comparison</a:t>
            </a:r>
            <a:endParaRPr lang="en-US" dirty="0"/>
          </a:p>
        </p:txBody>
      </p:sp>
      <p:sp>
        <p:nvSpPr>
          <p:cNvPr id="3" name="Content Placeholder 2">
            <a:extLst>
              <a:ext uri="{FF2B5EF4-FFF2-40B4-BE49-F238E27FC236}">
                <a16:creationId xmlns:a16="http://schemas.microsoft.com/office/drawing/2014/main" id="{C6F0E235-B315-F83C-5106-849563D70DD5}"/>
              </a:ext>
            </a:extLst>
          </p:cNvPr>
          <p:cNvSpPr>
            <a:spLocks noGrp="1"/>
          </p:cNvSpPr>
          <p:nvPr>
            <p:ph idx="1"/>
          </p:nvPr>
        </p:nvSpPr>
        <p:spPr>
          <a:xfrm>
            <a:off x="536028" y="1147434"/>
            <a:ext cx="10972800" cy="5337449"/>
          </a:xfrm>
        </p:spPr>
        <p:txBody>
          <a:bodyPr>
            <a:noAutofit/>
          </a:bodyPr>
          <a:lstStyle/>
          <a:p>
            <a:pPr algn="just">
              <a:spcBef>
                <a:spcPts val="0"/>
              </a:spcBef>
              <a:buFont typeface="Arial" panose="020B0604020202020204" pitchFamily="34" charset="0"/>
              <a:buChar char="•"/>
            </a:pPr>
            <a:r>
              <a:rPr lang="en-US" sz="2000" b="0" i="0" u="none" strike="noStrike" dirty="0">
                <a:solidFill>
                  <a:srgbClr val="1C1917"/>
                </a:solidFill>
                <a:effectLst/>
              </a:rPr>
              <a:t>While the linear regression model provides greater interpretability into the magnitude of influence on price for each housing attribute, the logistic regression model was more focused on overall discriminative accuracy.</a:t>
            </a:r>
          </a:p>
          <a:p>
            <a:pPr algn="just">
              <a:spcBef>
                <a:spcPts val="0"/>
              </a:spcBef>
              <a:buFont typeface="Arial" panose="020B0604020202020204" pitchFamily="34" charset="0"/>
              <a:buChar char="•"/>
            </a:pPr>
            <a:r>
              <a:rPr lang="en-US" sz="2000" b="0" i="0" u="none" strike="noStrike" dirty="0">
                <a:solidFill>
                  <a:srgbClr val="1C1917"/>
                </a:solidFill>
                <a:effectLst/>
              </a:rPr>
              <a:t>The number of bedrooms and total square footage emerge as important drivers across both modeling approaches, affirming the significance of larger floorplans and expanded capacity in positively impacting housing market outcomes.</a:t>
            </a:r>
          </a:p>
          <a:p>
            <a:pPr algn="just">
              <a:spcBef>
                <a:spcPts val="0"/>
              </a:spcBef>
              <a:buFont typeface="Arial" panose="020B0604020202020204" pitchFamily="34" charset="0"/>
              <a:buChar char="•"/>
            </a:pPr>
            <a:r>
              <a:rPr lang="en-US" sz="2000" b="0" i="0" u="none" strike="noStrike" dirty="0">
                <a:solidFill>
                  <a:srgbClr val="1C1917"/>
                </a:solidFill>
                <a:effectLst/>
              </a:rPr>
              <a:t>The linear regression’s output is focused on predicting the exact dollar value for the continuous numerical variable of final sale price for each home.</a:t>
            </a:r>
          </a:p>
          <a:p>
            <a:pPr algn="just">
              <a:spcBef>
                <a:spcPts val="0"/>
              </a:spcBef>
              <a:buFont typeface="Arial" panose="020B0604020202020204" pitchFamily="34" charset="0"/>
              <a:buChar char="•"/>
            </a:pPr>
            <a:r>
              <a:rPr lang="en-US" sz="2000" b="0" i="0" u="none" strike="noStrike" dirty="0">
                <a:solidFill>
                  <a:srgbClr val="1C1917"/>
                </a:solidFill>
                <a:effectLst/>
              </a:rPr>
              <a:t>The logistic regression outputs a binary classification of whether a home sold above or below a set price threshold based on attributes like number of bathrooms, total living space, and number of bedrooms rather than the exact sale price figure prediction from the linear model.</a:t>
            </a:r>
          </a:p>
          <a:p>
            <a:pPr algn="just">
              <a:spcBef>
                <a:spcPts val="0"/>
              </a:spcBef>
              <a:buFont typeface="Arial" panose="020B0604020202020204" pitchFamily="34" charset="0"/>
              <a:buChar char="•"/>
            </a:pPr>
            <a:r>
              <a:rPr lang="en-US" sz="2000" b="0" i="0" u="none" strike="noStrike" dirty="0">
                <a:solidFill>
                  <a:srgbClr val="1C1917"/>
                </a:solidFill>
                <a:effectLst/>
              </a:rPr>
              <a:t>Both approaches are inherently constrained by underlying assumptions of linear relationships between housing data variables, which may not capture intricate real-world nonlinear interactions.</a:t>
            </a:r>
          </a:p>
          <a:p>
            <a:pPr algn="just">
              <a:spcBef>
                <a:spcPts val="0"/>
              </a:spcBef>
              <a:buFont typeface="Arial" panose="020B0604020202020204" pitchFamily="34" charset="0"/>
              <a:buChar char="•"/>
            </a:pPr>
            <a:r>
              <a:rPr lang="en-US" sz="2000" b="0" i="0" u="none" strike="noStrike" dirty="0">
                <a:solidFill>
                  <a:srgbClr val="1C1917"/>
                </a:solidFill>
                <a:effectLst/>
              </a:rPr>
              <a:t>While the linear model achieved an out-of-sample R-squared of 33%, indicating moderate predictive accuracy on held-out data, the logistic model attained higher classification precision as seen through its AUC.</a:t>
            </a:r>
          </a:p>
        </p:txBody>
      </p:sp>
    </p:spTree>
    <p:extLst>
      <p:ext uri="{BB962C8B-B14F-4D97-AF65-F5344CB8AC3E}">
        <p14:creationId xmlns:p14="http://schemas.microsoft.com/office/powerpoint/2010/main" val="1968996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DD722E55-F52D-3590-37C3-F3CAA614E76A}"/>
              </a:ext>
            </a:extLst>
          </p:cNvPr>
          <p:cNvGraphicFramePr>
            <a:graphicFrameLocks noGrp="1"/>
          </p:cNvGraphicFramePr>
          <p:nvPr>
            <p:ph idx="1"/>
            <p:extLst>
              <p:ext uri="{D42A27DB-BD31-4B8C-83A1-F6EECF244321}">
                <p14:modId xmlns:p14="http://schemas.microsoft.com/office/powerpoint/2010/main" val="2749972182"/>
              </p:ext>
            </p:extLst>
          </p:nvPr>
        </p:nvGraphicFramePr>
        <p:xfrm>
          <a:off x="0" y="1028702"/>
          <a:ext cx="12192000" cy="5829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4EE381C3-4620-1309-7A95-E38EB075E9B7}"/>
              </a:ext>
            </a:extLst>
          </p:cNvPr>
          <p:cNvSpPr txBox="1">
            <a:spLocks/>
          </p:cNvSpPr>
          <p:nvPr/>
        </p:nvSpPr>
        <p:spPr>
          <a:xfrm>
            <a:off x="0" y="-30162"/>
            <a:ext cx="12192001" cy="761997"/>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mj-lt"/>
                <a:ea typeface="+mj-ea"/>
                <a:cs typeface="+mj-cs"/>
              </a:defRPr>
            </a:lvl1pPr>
          </a:lstStyle>
          <a:p>
            <a:pPr algn="ctr"/>
            <a:r>
              <a:rPr lang="en-US" sz="3600" b="0" dirty="0">
                <a:solidFill>
                  <a:schemeClr val="bg1"/>
                </a:solidFill>
              </a:rPr>
              <a:t>Business Insights and Recommendation</a:t>
            </a:r>
            <a:endParaRPr lang="en-US" sz="3600" dirty="0">
              <a:solidFill>
                <a:schemeClr val="bg1"/>
              </a:solidFill>
            </a:endParaRPr>
          </a:p>
        </p:txBody>
      </p:sp>
    </p:spTree>
    <p:extLst>
      <p:ext uri="{BB962C8B-B14F-4D97-AF65-F5344CB8AC3E}">
        <p14:creationId xmlns:p14="http://schemas.microsoft.com/office/powerpoint/2010/main" val="2003736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1373</TotalTime>
  <Words>1033</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Times New Roman</vt:lpstr>
      <vt:lpstr>Office Theme</vt:lpstr>
      <vt:lpstr>Quantitative Analysis Of Variables Correlated With Housing Price And Demand</vt:lpstr>
      <vt:lpstr>Introduction</vt:lpstr>
      <vt:lpstr>Data Collection &amp; Preprocessing</vt:lpstr>
      <vt:lpstr>Algorithms Used</vt:lpstr>
      <vt:lpstr>Model 1 Interpretation</vt:lpstr>
      <vt:lpstr>Model 2 Interpretation</vt:lpstr>
      <vt:lpstr>Comparison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Quantitative Analysis Of Variables Correlated With Housing Price And Demand</dc:title>
  <dc:creator>Kakumanu, Leela Navaneeth</dc:creator>
  <cp:lastModifiedBy>Gokul Satvik</cp:lastModifiedBy>
  <cp:revision>14</cp:revision>
  <dcterms:created xsi:type="dcterms:W3CDTF">2023-11-26T01:01:54Z</dcterms:created>
  <dcterms:modified xsi:type="dcterms:W3CDTF">2025-02-19T06:30:45Z</dcterms:modified>
</cp:coreProperties>
</file>