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4" r:id="rId4"/>
    <p:sldId id="271" r:id="rId5"/>
    <p:sldId id="272" r:id="rId6"/>
    <p:sldId id="273" r:id="rId7"/>
    <p:sldId id="274" r:id="rId8"/>
    <p:sldId id="275" r:id="rId9"/>
    <p:sldId id="276" r:id="rId10"/>
    <p:sldId id="278" r:id="rId11"/>
    <p:sldId id="279" r:id="rId12"/>
    <p:sldId id="280" r:id="rId13"/>
    <p:sldId id="281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D023CE-B09A-49D9-BDE8-A978F81F8710}" v="26" dt="2024-12-08T16:13:22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76" y="8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790972" y="3778934"/>
            <a:ext cx="1419712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582217"/>
            <a:ext cx="8062912" cy="1102519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1687710"/>
            <a:ext cx="8062912" cy="131445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4509493"/>
            <a:ext cx="5791200" cy="273844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C3707BF1-44B0-4B8A-BF7A-ECC0B444E80D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4238028"/>
            <a:ext cx="5791200" cy="273844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4314231"/>
            <a:ext cx="502920" cy="273844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A41E9EE7-CDAA-4323-98A0-3A7DC1255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7BF1-44B0-4B8A-BF7A-ECC0B444E80D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9EE7-CDAA-4323-98A0-3A7DC1255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85750"/>
            <a:ext cx="1905000" cy="41148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85750"/>
            <a:ext cx="6248400" cy="41148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7BF1-44B0-4B8A-BF7A-ECC0B444E80D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9EE7-CDAA-4323-98A0-3A7DC1255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621"/>
            <a:ext cx="8229600" cy="1049274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106"/>
            <a:ext cx="8229600" cy="3429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4860036"/>
            <a:ext cx="2133600" cy="226314"/>
          </a:xfrm>
        </p:spPr>
        <p:txBody>
          <a:bodyPr/>
          <a:lstStyle/>
          <a:p>
            <a:fld id="{C3707BF1-44B0-4B8A-BF7A-ECC0B444E80D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4860728"/>
            <a:ext cx="4260056" cy="22562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9EE7-CDAA-4323-98A0-3A7DC1255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5276"/>
            <a:ext cx="9129932" cy="5127674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790972" y="70339"/>
            <a:ext cx="1419712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4857750"/>
            <a:ext cx="2133600" cy="228600"/>
          </a:xfrm>
        </p:spPr>
        <p:txBody>
          <a:bodyPr/>
          <a:lstStyle/>
          <a:p>
            <a:fld id="{C3707BF1-44B0-4B8A-BF7A-ECC0B444E80D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4860728"/>
            <a:ext cx="4260056" cy="22562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607219"/>
            <a:ext cx="502920" cy="225624"/>
          </a:xfrm>
        </p:spPr>
        <p:txBody>
          <a:bodyPr/>
          <a:lstStyle/>
          <a:p>
            <a:fld id="{A41E9EE7-CDAA-4323-98A0-3A7DC1255C4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6" y="7036"/>
            <a:ext cx="2672861" cy="1425157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5276"/>
            <a:ext cx="9136966" cy="513295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3598"/>
            <a:ext cx="7239000" cy="1021557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225152"/>
            <a:ext cx="3886200" cy="17145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1829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1829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3600" cy="226314"/>
          </a:xfrm>
        </p:spPr>
        <p:txBody>
          <a:bodyPr/>
          <a:lstStyle/>
          <a:p>
            <a:fld id="{C3707BF1-44B0-4B8A-BF7A-ECC0B444E80D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0056" cy="22631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4860727"/>
            <a:ext cx="502920" cy="226314"/>
          </a:xfrm>
        </p:spPr>
        <p:txBody>
          <a:bodyPr/>
          <a:lstStyle/>
          <a:p>
            <a:fld id="{A41E9EE7-CDAA-4323-98A0-3A7DC1255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18049"/>
            <a:ext cx="1066800" cy="4615434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18049"/>
            <a:ext cx="581024" cy="226314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2570343"/>
            <a:ext cx="581024" cy="226314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18049"/>
            <a:ext cx="6858000" cy="226314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2570343"/>
            <a:ext cx="6858000" cy="22631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0552" cy="226314"/>
          </a:xfrm>
        </p:spPr>
        <p:txBody>
          <a:bodyPr/>
          <a:lstStyle/>
          <a:p>
            <a:fld id="{C3707BF1-44B0-4B8A-BF7A-ECC0B444E80D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4860727"/>
            <a:ext cx="4261104" cy="22631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4862322"/>
            <a:ext cx="502920" cy="226314"/>
          </a:xfrm>
        </p:spPr>
        <p:txBody>
          <a:bodyPr/>
          <a:lstStyle>
            <a:lvl1pPr algn="ctr">
              <a:defRPr/>
            </a:lvl1pPr>
          </a:lstStyle>
          <a:p>
            <a:fld id="{A41E9EE7-CDAA-4323-98A0-3A7DC1255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7BF1-44B0-4B8A-BF7A-ECC0B444E80D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9EE7-CDAA-4323-98A0-3A7DC1255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4860727"/>
            <a:ext cx="2133600" cy="226314"/>
          </a:xfrm>
        </p:spPr>
        <p:txBody>
          <a:bodyPr/>
          <a:lstStyle/>
          <a:p>
            <a:fld id="{C3707BF1-44B0-4B8A-BF7A-ECC0B444E80D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4861418"/>
            <a:ext cx="4260056" cy="22562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4860727"/>
            <a:ext cx="502920" cy="226314"/>
          </a:xfrm>
        </p:spPr>
        <p:txBody>
          <a:bodyPr/>
          <a:lstStyle/>
          <a:p>
            <a:fld id="{A41E9EE7-CDAA-4323-98A0-3A7DC1255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75748"/>
            <a:ext cx="914400" cy="44577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275748"/>
            <a:ext cx="2438400" cy="44577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240030"/>
            <a:ext cx="5276088" cy="449199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4917186"/>
            <a:ext cx="2133600" cy="226314"/>
          </a:xfrm>
        </p:spPr>
        <p:txBody>
          <a:bodyPr/>
          <a:lstStyle>
            <a:lvl1pPr>
              <a:defRPr sz="900"/>
            </a:lvl1pPr>
          </a:lstStyle>
          <a:p>
            <a:fld id="{C3707BF1-44B0-4B8A-BF7A-ECC0B444E80D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4917186"/>
            <a:ext cx="5143120" cy="226314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4917186"/>
            <a:ext cx="502920" cy="226314"/>
          </a:xfrm>
        </p:spPr>
        <p:txBody>
          <a:bodyPr/>
          <a:lstStyle>
            <a:lvl1pPr>
              <a:defRPr sz="900"/>
            </a:lvl1pPr>
          </a:lstStyle>
          <a:p>
            <a:fld id="{A41E9EE7-CDAA-4323-98A0-3A7DC1255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13172"/>
            <a:ext cx="914400" cy="48006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280474"/>
            <a:ext cx="7333488" cy="41148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4400550"/>
            <a:ext cx="7333488" cy="51435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4917186"/>
            <a:ext cx="2103120" cy="226314"/>
          </a:xfrm>
        </p:spPr>
        <p:txBody>
          <a:bodyPr/>
          <a:lstStyle>
            <a:lvl1pPr>
              <a:defRPr sz="900"/>
            </a:lvl1pPr>
          </a:lstStyle>
          <a:p>
            <a:fld id="{C3707BF1-44B0-4B8A-BF7A-ECC0B444E80D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4917877"/>
            <a:ext cx="4948072" cy="226314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4917186"/>
            <a:ext cx="365760" cy="226314"/>
          </a:xfrm>
        </p:spPr>
        <p:txBody>
          <a:bodyPr/>
          <a:lstStyle>
            <a:lvl1pPr algn="ctr">
              <a:defRPr sz="900"/>
            </a:lvl1pPr>
          </a:lstStyle>
          <a:p>
            <a:fld id="{A41E9EE7-CDAA-4323-98A0-3A7DC1255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0552"/>
            <a:ext cx="9129932" cy="5127674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276"/>
            <a:ext cx="9136966" cy="513295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6" y="3711308"/>
            <a:ext cx="2672861" cy="1425157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00621"/>
            <a:ext cx="8229600" cy="104927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412106"/>
            <a:ext cx="8229600" cy="3429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4860727"/>
            <a:ext cx="2133600" cy="22631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C3707BF1-44B0-4B8A-BF7A-ECC0B444E80D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4861418"/>
            <a:ext cx="4260056" cy="22562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4860727"/>
            <a:ext cx="502920" cy="22631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41E9EE7-CDAA-4323-98A0-3A7DC1255C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72BF6C-DC42-4A45-9F2F-02F6900508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04800" y="2696595"/>
            <a:ext cx="9448799" cy="1102519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E-commerce Product Analysis using Web Scraping &amp;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7288" y="3867150"/>
            <a:ext cx="8062912" cy="1314450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GOKUL.L|09 Dec 2024|</a:t>
            </a:r>
          </a:p>
          <a:p>
            <a:r>
              <a:rPr lang="en-US" b="1" dirty="0">
                <a:solidFill>
                  <a:srgbClr val="FFFF00"/>
                </a:solidFill>
              </a:rPr>
              <a:t>JULY ONLINE FN|08.04.2025|</a:t>
            </a:r>
          </a:p>
        </p:txBody>
      </p:sp>
    </p:spTree>
    <p:custDataLst>
      <p:tags r:id="rId1"/>
    </p:custDataLst>
  </p:cSld>
  <p:clrMapOvr>
    <a:masterClrMapping/>
  </p:clrMapOvr>
  <p:transition advTm="3995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4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17B8A6-E407-49D4-97DD-1E48E12E9F2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9050"/>
            <a:ext cx="8229600" cy="599479"/>
          </a:xfrm>
        </p:spPr>
        <p:txBody>
          <a:bodyPr>
            <a:normAutofit/>
          </a:bodyPr>
          <a:lstStyle/>
          <a:p>
            <a:pPr algn="r"/>
            <a:r>
              <a:rPr lang="en-US" sz="2800" dirty="0"/>
              <a:t>Model Performance Comparison</a:t>
            </a:r>
            <a:endParaRPr lang="en-US" sz="3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E906D7-8D7E-4D5A-955B-15716766F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13777"/>
            <a:ext cx="7287642" cy="42963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B44A98-D88C-4971-9EB1-CAB23C7B2775}"/>
              </a:ext>
            </a:extLst>
          </p:cNvPr>
          <p:cNvSpPr txBox="1"/>
          <p:nvPr/>
        </p:nvSpPr>
        <p:spPr>
          <a:xfrm>
            <a:off x="7287642" y="713422"/>
            <a:ext cx="1856358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</a:rPr>
              <a:t>Conclusion:</a:t>
            </a:r>
            <a:r>
              <a:rPr lang="en-US" dirty="0">
                <a:solidFill>
                  <a:schemeClr val="bg1"/>
                </a:solidFill>
              </a:rPr>
              <a:t> Tree-based models performed the best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485723"/>
      </p:ext>
    </p:extLst>
  </p:cSld>
  <p:clrMapOvr>
    <a:masterClrMapping/>
  </p:clrMapOvr>
  <p:transition advTm="1212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17B8A6-E407-49D4-97DD-1E48E12E9F2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9050"/>
            <a:ext cx="8229600" cy="599479"/>
          </a:xfrm>
        </p:spPr>
        <p:txBody>
          <a:bodyPr>
            <a:normAutofit/>
          </a:bodyPr>
          <a:lstStyle/>
          <a:p>
            <a:pPr algn="r"/>
            <a:r>
              <a:rPr lang="en-US" sz="2800" dirty="0"/>
              <a:t>Hyperparameter Tuning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6C54E5-27A6-4353-B03A-79AA8DE08307}"/>
              </a:ext>
            </a:extLst>
          </p:cNvPr>
          <p:cNvSpPr txBox="1">
            <a:spLocks/>
          </p:cNvSpPr>
          <p:nvPr/>
        </p:nvSpPr>
        <p:spPr>
          <a:xfrm>
            <a:off x="-1" y="613084"/>
            <a:ext cx="9144001" cy="4530416"/>
          </a:xfrm>
          <a:prstGeom prst="rect">
            <a:avLst/>
          </a:prstGeom>
          <a:noFill/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n-US" sz="2000" b="1" u="sng" dirty="0"/>
              <a:t>Model Tuned: </a:t>
            </a:r>
          </a:p>
          <a:p>
            <a:pPr>
              <a:buFont typeface="Wingdings 2"/>
              <a:buNone/>
            </a:pPr>
            <a:endParaRPr lang="en-US" sz="600" b="1" u="sng" dirty="0"/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XGBoost (best performer)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Technique: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GridSearchCV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with 5-fold cross-validation</a:t>
            </a:r>
          </a:p>
          <a:p>
            <a:pPr>
              <a:buFont typeface="Wingdings 2"/>
              <a:buNone/>
            </a:pPr>
            <a:endParaRPr lang="en-US" sz="800" b="1" u="sng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buFont typeface="Wingdings 2"/>
              <a:buNone/>
            </a:pPr>
            <a:r>
              <a:rPr lang="en-US" sz="2000" b="1" u="sng" dirty="0">
                <a:solidFill>
                  <a:schemeClr val="tx1">
                    <a:lumMod val="95000"/>
                  </a:schemeClr>
                </a:solidFill>
              </a:rPr>
              <a:t>Parameters Tuned:</a:t>
            </a:r>
          </a:p>
          <a:p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n_estimators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: [100, 150, 200]</a:t>
            </a:r>
          </a:p>
          <a:p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learning_rate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: [0.01, 0.1, 0.2]</a:t>
            </a:r>
          </a:p>
          <a:p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max_depth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: [3, 5, 7]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Subsample: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colsample_bytree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800" dirty="0">
              <a:solidFill>
                <a:schemeClr val="tx1">
                  <a:lumMod val="95000"/>
                </a:schemeClr>
              </a:solidFill>
            </a:endParaRPr>
          </a:p>
          <a:p>
            <a:pPr marL="64008" indent="0">
              <a:buNone/>
            </a:pPr>
            <a:r>
              <a:rPr lang="en-US" sz="2000" b="1" u="sng" dirty="0">
                <a:solidFill>
                  <a:schemeClr val="tx1">
                    <a:lumMod val="95000"/>
                  </a:schemeClr>
                </a:solidFill>
              </a:rPr>
              <a:t>Best Parameters:</a:t>
            </a:r>
          </a:p>
          <a:p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n_estimators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=150,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learning_rate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=0.1,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max_depth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=3, subsample=0.8,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colsample_bytree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=0.8 Resulting Accuracy: 100%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9396506"/>
      </p:ext>
    </p:extLst>
  </p:cSld>
  <p:clrMapOvr>
    <a:masterClrMapping/>
  </p:clrMapOvr>
  <p:transition advTm="1212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17B8A6-E407-49D4-97DD-1E48E12E9F2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9050"/>
            <a:ext cx="8229600" cy="599479"/>
          </a:xfrm>
        </p:spPr>
        <p:txBody>
          <a:bodyPr>
            <a:normAutofit/>
          </a:bodyPr>
          <a:lstStyle/>
          <a:p>
            <a:pPr algn="r"/>
            <a:r>
              <a:rPr lang="en-US" sz="2800" dirty="0"/>
              <a:t>Insights &amp; Recommendations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6C54E5-27A6-4353-B03A-79AA8DE08307}"/>
              </a:ext>
            </a:extLst>
          </p:cNvPr>
          <p:cNvSpPr txBox="1">
            <a:spLocks/>
          </p:cNvSpPr>
          <p:nvPr/>
        </p:nvSpPr>
        <p:spPr>
          <a:xfrm>
            <a:off x="-1" y="613084"/>
            <a:ext cx="9144001" cy="4530416"/>
          </a:xfrm>
          <a:prstGeom prst="rect">
            <a:avLst/>
          </a:prstGeom>
          <a:noFill/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endParaRPr lang="en-US" sz="2000" b="1" u="sng" dirty="0"/>
          </a:p>
          <a:p>
            <a:pPr>
              <a:buFont typeface="Wingdings 2"/>
              <a:buNone/>
            </a:pPr>
            <a:r>
              <a:rPr lang="en-US" sz="2000" b="1" u="sng" dirty="0"/>
              <a:t>Insights:</a:t>
            </a:r>
          </a:p>
          <a:p>
            <a:r>
              <a:rPr lang="en-US" sz="2000" dirty="0"/>
              <a:t>Product categories can be predicted using only price and rating</a:t>
            </a:r>
          </a:p>
          <a:p>
            <a:r>
              <a:rPr lang="en-US" sz="2000" dirty="0"/>
              <a:t>Clustering shows clear segmentation in product tiers </a:t>
            </a:r>
          </a:p>
          <a:p>
            <a:r>
              <a:rPr lang="en-US" sz="2000" dirty="0"/>
              <a:t>Tree-based models (Random Forest, XGBoost) are very effective</a:t>
            </a:r>
          </a:p>
          <a:p>
            <a:endParaRPr lang="en-US" sz="8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buFont typeface="Wingdings 2"/>
              <a:buNone/>
            </a:pPr>
            <a:r>
              <a:rPr lang="en-US" sz="2000" b="1" u="sng" dirty="0">
                <a:solidFill>
                  <a:schemeClr val="tx1">
                    <a:lumMod val="95000"/>
                  </a:schemeClr>
                </a:solidFill>
              </a:rPr>
              <a:t>Recommendations: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Use clustering to define pricing strategy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Deploy classification model to auto-tag new products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Combine with customer data for personalized product recommendations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4057058"/>
      </p:ext>
    </p:extLst>
  </p:cSld>
  <p:clrMapOvr>
    <a:masterClrMapping/>
  </p:clrMapOvr>
  <p:transition advTm="1212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17B8A6-E407-49D4-97DD-1E48E12E9F2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9050"/>
            <a:ext cx="8229600" cy="599479"/>
          </a:xfrm>
        </p:spPr>
        <p:txBody>
          <a:bodyPr>
            <a:normAutofit/>
          </a:bodyPr>
          <a:lstStyle/>
          <a:p>
            <a:pPr algn="r"/>
            <a:r>
              <a:rPr lang="en-US" sz="2800" dirty="0"/>
              <a:t>Conclusion &amp; Deliverables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6C54E5-27A6-4353-B03A-79AA8DE08307}"/>
              </a:ext>
            </a:extLst>
          </p:cNvPr>
          <p:cNvSpPr txBox="1">
            <a:spLocks/>
          </p:cNvSpPr>
          <p:nvPr/>
        </p:nvSpPr>
        <p:spPr>
          <a:xfrm>
            <a:off x="-1" y="613084"/>
            <a:ext cx="9144001" cy="4530416"/>
          </a:xfrm>
          <a:prstGeom prst="rect">
            <a:avLst/>
          </a:prstGeom>
          <a:noFill/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n-US" sz="2000" b="1" u="sng" dirty="0"/>
              <a:t>Achievements:</a:t>
            </a:r>
          </a:p>
          <a:p>
            <a:r>
              <a:rPr lang="en-US" sz="2000" dirty="0"/>
              <a:t>Cleaned and analyzed product data</a:t>
            </a:r>
          </a:p>
          <a:p>
            <a:r>
              <a:rPr lang="en-US" sz="2000" dirty="0"/>
              <a:t>Built &amp; evaluated five ML models</a:t>
            </a:r>
          </a:p>
          <a:p>
            <a:r>
              <a:rPr lang="en-US" sz="2000" dirty="0"/>
              <a:t>Identified top-performing model (XGBoost)</a:t>
            </a:r>
          </a:p>
          <a:p>
            <a:r>
              <a:rPr lang="en-US" sz="2000" dirty="0"/>
              <a:t>Successfully performed clustering</a:t>
            </a:r>
          </a:p>
          <a:p>
            <a:endParaRPr lang="en-US" sz="8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buFont typeface="Wingdings 2"/>
              <a:buNone/>
            </a:pPr>
            <a:r>
              <a:rPr lang="en-US" sz="2000" b="1" u="sng" dirty="0">
                <a:solidFill>
                  <a:schemeClr val="tx1">
                    <a:lumMod val="95000"/>
                  </a:schemeClr>
                </a:solidFill>
              </a:rPr>
              <a:t>Final Assets: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updated_products_data.csv</a:t>
            </a:r>
          </a:p>
          <a:p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products.db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(SQLite)</a:t>
            </a:r>
          </a:p>
          <a:p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final_model.pkl</a:t>
            </a:r>
            <a:endParaRPr lang="en-US" sz="2000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sz="800" dirty="0">
              <a:solidFill>
                <a:schemeClr val="tx1">
                  <a:lumMod val="95000"/>
                </a:schemeClr>
              </a:solidFill>
            </a:endParaRPr>
          </a:p>
          <a:p>
            <a:pPr marL="64008" indent="0">
              <a:buNone/>
            </a:pPr>
            <a:r>
              <a:rPr lang="en-US" sz="2000" b="1" u="sng" dirty="0">
                <a:solidFill>
                  <a:schemeClr val="tx1">
                    <a:lumMod val="95000"/>
                  </a:schemeClr>
                </a:solidFill>
              </a:rPr>
              <a:t>Next Steps: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Model deployment or integration with e-commerce platforms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8700142"/>
      </p:ext>
    </p:extLst>
  </p:cSld>
  <p:clrMapOvr>
    <a:masterClrMapping/>
  </p:clrMapOvr>
  <p:transition advTm="1212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B72DBE-8B87-EAD2-D476-CC2A815BB6D3}"/>
              </a:ext>
            </a:extLst>
          </p:cNvPr>
          <p:cNvSpPr txBox="1"/>
          <p:nvPr/>
        </p:nvSpPr>
        <p:spPr>
          <a:xfrm>
            <a:off x="439006" y="313999"/>
            <a:ext cx="5108858" cy="53091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r>
              <a:rPr lang="en-US" sz="3000" dirty="0">
                <a:latin typeface="Algerian"/>
                <a:cs typeface="Aharoni"/>
              </a:rPr>
              <a:t>Questions &amp; Discussion:</a:t>
            </a:r>
            <a:endParaRPr 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4D02A5-2499-023A-1601-45A3F9FE054A}"/>
              </a:ext>
            </a:extLst>
          </p:cNvPr>
          <p:cNvSpPr txBox="1"/>
          <p:nvPr/>
        </p:nvSpPr>
        <p:spPr>
          <a:xfrm>
            <a:off x="388470" y="934009"/>
            <a:ext cx="8365066" cy="348557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endParaRPr lang="en-US" sz="4800" b="1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4800" b="1" dirty="0">
                <a:latin typeface="Times New Roman"/>
                <a:ea typeface="+mn-lt"/>
                <a:cs typeface="+mn-lt"/>
              </a:rPr>
              <a:t>Any Questions?</a:t>
            </a:r>
            <a:endParaRPr lang="en-US" sz="4800" dirty="0">
              <a:latin typeface="Times New Roman"/>
              <a:ea typeface="+mn-lt"/>
              <a:cs typeface="Times New Roman"/>
            </a:endParaRPr>
          </a:p>
          <a:p>
            <a:endParaRPr lang="en-US" sz="3000" b="1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4800" b="1" dirty="0">
                <a:latin typeface="Times New Roman"/>
                <a:ea typeface="+mn-lt"/>
                <a:cs typeface="+mn-lt"/>
              </a:rPr>
              <a:t>Suggestions for Improvement?</a:t>
            </a:r>
          </a:p>
          <a:p>
            <a:pPr>
              <a:buFont typeface="Arial"/>
              <a:buChar char="•"/>
            </a:pPr>
            <a:endParaRPr lang="en-US" sz="4800" b="1" dirty="0">
              <a:latin typeface="Times New Roman"/>
              <a:cs typeface="Times New Roman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5057032"/>
      </p:ext>
    </p:extLst>
  </p:cSld>
  <p:clrMapOvr>
    <a:masterClrMapping/>
  </p:clrMapOvr>
  <p:transition spd="slow" advTm="19312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ictur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9" y="0"/>
            <a:ext cx="9142961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4D02A5-2499-023A-1601-45A3F9FE054A}"/>
              </a:ext>
            </a:extLst>
          </p:cNvPr>
          <p:cNvSpPr txBox="1"/>
          <p:nvPr/>
        </p:nvSpPr>
        <p:spPr>
          <a:xfrm>
            <a:off x="3752771" y="4136565"/>
            <a:ext cx="5291906" cy="9002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dirty="0">
                <a:latin typeface="Algerian"/>
                <a:ea typeface="+mn-lt"/>
                <a:cs typeface="+mn-lt"/>
              </a:rPr>
              <a:t>THANK YOU ALL</a:t>
            </a:r>
          </a:p>
        </p:txBody>
      </p:sp>
    </p:spTree>
    <p:extLst>
      <p:ext uri="{BB962C8B-B14F-4D97-AF65-F5344CB8AC3E}">
        <p14:creationId xmlns:p14="http://schemas.microsoft.com/office/powerpoint/2010/main" val="1391525104"/>
      </p:ext>
    </p:extLst>
  </p:cSld>
  <p:clrMapOvr>
    <a:masterClrMapping/>
  </p:clrMapOvr>
  <p:transition spd="slow" advTm="13532">
    <p:split orient="vert"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1E9BDA-FEE2-4F82-AD12-E7BD62FC9B2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599479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dirty="0"/>
              <a:t>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2950"/>
            <a:ext cx="8763000" cy="41910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000" b="1" u="sng" dirty="0"/>
          </a:p>
          <a:p>
            <a:pPr>
              <a:buNone/>
            </a:pPr>
            <a:r>
              <a:rPr lang="en-US" sz="2000" b="1" u="sng" dirty="0"/>
              <a:t>Objective:</a:t>
            </a:r>
          </a:p>
          <a:p>
            <a:r>
              <a:rPr lang="en-US" sz="1800" dirty="0"/>
              <a:t>To explore, analyze, and model e-commerce product data for insights and category prediction.</a:t>
            </a:r>
          </a:p>
          <a:p>
            <a:pPr>
              <a:buNone/>
            </a:pPr>
            <a:endParaRPr lang="en-US" sz="500" b="1" dirty="0"/>
          </a:p>
          <a:p>
            <a:pPr>
              <a:buNone/>
            </a:pPr>
            <a:r>
              <a:rPr lang="en-US" sz="2000" b="1" u="sng" dirty="0"/>
              <a:t>Key Focus Areas:</a:t>
            </a:r>
          </a:p>
          <a:p>
            <a:r>
              <a:rPr lang="en-US" sz="1800" dirty="0"/>
              <a:t>Understanding product price &amp; rating trends</a:t>
            </a:r>
          </a:p>
          <a:p>
            <a:r>
              <a:rPr lang="en-US" sz="1800" dirty="0"/>
              <a:t>Clustering products based on features</a:t>
            </a:r>
          </a:p>
          <a:p>
            <a:r>
              <a:rPr lang="en-US" sz="1800" dirty="0"/>
              <a:t>Predicting product categories using classification models</a:t>
            </a:r>
          </a:p>
          <a:p>
            <a:endParaRPr lang="en-US" sz="800" dirty="0"/>
          </a:p>
          <a:p>
            <a:pPr>
              <a:buNone/>
            </a:pPr>
            <a:r>
              <a:rPr lang="en-US" sz="2000" b="1" u="sng" dirty="0"/>
              <a:t>Tools &amp; Technologies Used:</a:t>
            </a:r>
          </a:p>
          <a:p>
            <a:r>
              <a:rPr lang="en-US" sz="1800" dirty="0"/>
              <a:t>Python, Pandas, Matplotlib, Seaborn</a:t>
            </a:r>
          </a:p>
          <a:p>
            <a:r>
              <a:rPr lang="en-US" sz="1800" dirty="0"/>
              <a:t>Scikit-learn, XGBoost, SQLite, </a:t>
            </a:r>
            <a:r>
              <a:rPr lang="en-US" sz="1800" dirty="0" err="1"/>
              <a:t>Jupyter</a:t>
            </a:r>
            <a:r>
              <a:rPr lang="en-US" sz="1800" dirty="0"/>
              <a:t> Notebook</a:t>
            </a:r>
          </a:p>
        </p:txBody>
      </p:sp>
    </p:spTree>
    <p:custDataLst>
      <p:tags r:id="rId1"/>
    </p:custDataLst>
  </p:cSld>
  <p:clrMapOvr>
    <a:masterClrMapping/>
  </p:clrMapOvr>
  <p:transition advTm="786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1232455-B899-4B4E-BBF6-6CAAA24D07A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9050"/>
            <a:ext cx="8229600" cy="599479"/>
          </a:xfrm>
        </p:spPr>
        <p:txBody>
          <a:bodyPr>
            <a:normAutofit/>
          </a:bodyPr>
          <a:lstStyle/>
          <a:p>
            <a:pPr algn="r"/>
            <a:r>
              <a:rPr lang="en-US" sz="2800" dirty="0"/>
              <a:t>Dataset Overview</a:t>
            </a:r>
            <a:endParaRPr lang="en-US" sz="36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4C9F39-76C7-4A3E-9138-6CC86B6EB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476250"/>
            <a:ext cx="8801100" cy="44577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u="sng" dirty="0"/>
              <a:t>Data Description:</a:t>
            </a:r>
          </a:p>
          <a:p>
            <a:r>
              <a:rPr lang="en-US" sz="1600" dirty="0"/>
              <a:t>Collected 2940 product records using web scraping</a:t>
            </a:r>
          </a:p>
          <a:p>
            <a:endParaRPr lang="en-US" sz="1600" dirty="0"/>
          </a:p>
          <a:p>
            <a:pPr>
              <a:buNone/>
            </a:pPr>
            <a:r>
              <a:rPr lang="en-US" sz="1600" b="1" u="sng" dirty="0"/>
              <a:t>Fields include: </a:t>
            </a:r>
          </a:p>
          <a:p>
            <a:r>
              <a:rPr lang="en-US" sz="1600" dirty="0"/>
              <a:t>Product Name</a:t>
            </a:r>
          </a:p>
          <a:p>
            <a:r>
              <a:rPr lang="en-US" sz="1600" dirty="0"/>
              <a:t>Category </a:t>
            </a:r>
          </a:p>
          <a:p>
            <a:r>
              <a:rPr lang="en-US" sz="1600" dirty="0"/>
              <a:t>Price (INR)</a:t>
            </a:r>
          </a:p>
          <a:p>
            <a:r>
              <a:rPr lang="en-US" sz="1600" dirty="0"/>
              <a:t>Rating</a:t>
            </a:r>
          </a:p>
          <a:p>
            <a:r>
              <a:rPr lang="en-US" sz="1600" dirty="0"/>
              <a:t>Review Count, etc.</a:t>
            </a:r>
          </a:p>
          <a:p>
            <a:endParaRPr lang="en-US" sz="1600" dirty="0"/>
          </a:p>
          <a:p>
            <a:pPr>
              <a:buNone/>
            </a:pPr>
            <a:r>
              <a:rPr lang="en-US" sz="1600" b="1" u="sng" dirty="0"/>
              <a:t>Target Column (for Classification): </a:t>
            </a:r>
          </a:p>
          <a:p>
            <a:r>
              <a:rPr lang="en-US" sz="1600" dirty="0"/>
              <a:t>Product Category</a:t>
            </a:r>
          </a:p>
          <a:p>
            <a:endParaRPr lang="en-US" sz="1600" dirty="0"/>
          </a:p>
          <a:p>
            <a:pPr>
              <a:buNone/>
            </a:pPr>
            <a:r>
              <a:rPr lang="en-US" sz="1600" b="1" u="sng" dirty="0"/>
              <a:t>Unsupervised Features (for Clustering):</a:t>
            </a:r>
          </a:p>
          <a:p>
            <a:r>
              <a:rPr lang="en-US" sz="1600" dirty="0"/>
              <a:t>Price and Rating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B4B7B3-89BA-4782-AA69-B62C450B35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331"/>
          <a:stretch/>
        </p:blipFill>
        <p:spPr>
          <a:xfrm>
            <a:off x="4445315" y="1657350"/>
            <a:ext cx="4622485" cy="26576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advTm="1212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17B8A6-E407-49D4-97DD-1E48E12E9F2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9050"/>
            <a:ext cx="8229600" cy="599479"/>
          </a:xfrm>
        </p:spPr>
        <p:txBody>
          <a:bodyPr>
            <a:normAutofit/>
          </a:bodyPr>
          <a:lstStyle/>
          <a:p>
            <a:pPr algn="r"/>
            <a:r>
              <a:rPr lang="en-US" sz="2800" dirty="0"/>
              <a:t>Data Cleaning &amp; Preparation</a:t>
            </a:r>
            <a:endParaRPr lang="en-US" sz="36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4C9F39-76C7-4A3E-9138-6CC86B6EB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476250"/>
            <a:ext cx="8801100" cy="44577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000" b="1" u="sng" dirty="0"/>
          </a:p>
          <a:p>
            <a:pPr>
              <a:buNone/>
            </a:pPr>
            <a:r>
              <a:rPr lang="en-US" sz="2000" b="1" u="sng" dirty="0"/>
              <a:t>Initial Issues Found:</a:t>
            </a:r>
          </a:p>
          <a:p>
            <a:r>
              <a:rPr lang="en-US" sz="2000" dirty="0"/>
              <a:t>Null values in some rows</a:t>
            </a:r>
          </a:p>
          <a:p>
            <a:r>
              <a:rPr lang="en-US" sz="2000" dirty="0"/>
              <a:t>Price recorded as strings (e.g., "₹999" instead of 999)</a:t>
            </a:r>
          </a:p>
          <a:p>
            <a:endParaRPr lang="en-US" sz="800" dirty="0"/>
          </a:p>
          <a:p>
            <a:pPr>
              <a:buNone/>
            </a:pPr>
            <a:r>
              <a:rPr lang="en-US" sz="2000" b="1" u="sng" dirty="0"/>
              <a:t>Actions Taken:</a:t>
            </a:r>
          </a:p>
          <a:p>
            <a:r>
              <a:rPr lang="en-US" sz="2000" dirty="0"/>
              <a:t>Dropped nulls and Missing Values</a:t>
            </a:r>
          </a:p>
          <a:p>
            <a:r>
              <a:rPr lang="en-US" sz="2000" dirty="0"/>
              <a:t>Converted price to integer</a:t>
            </a:r>
          </a:p>
          <a:p>
            <a:r>
              <a:rPr lang="en-US" sz="2000" dirty="0"/>
              <a:t>Normalized categorical data (e.g., categories with different spellings)</a:t>
            </a:r>
          </a:p>
          <a:p>
            <a:endParaRPr lang="en-US" sz="800" dirty="0"/>
          </a:p>
          <a:p>
            <a:pPr>
              <a:buNone/>
            </a:pPr>
            <a:r>
              <a:rPr lang="en-US" sz="2000" b="1" u="sng" dirty="0"/>
              <a:t>Result: </a:t>
            </a:r>
          </a:p>
          <a:p>
            <a:r>
              <a:rPr lang="en-US" sz="2000" dirty="0"/>
              <a:t>Clean dataset saved as updated_products_data.csv</a:t>
            </a:r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96504"/>
      </p:ext>
    </p:extLst>
  </p:cSld>
  <p:clrMapOvr>
    <a:masterClrMapping/>
  </p:clrMapOvr>
  <p:transition advTm="1212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17B8A6-E407-49D4-97DD-1E48E12E9F2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9050"/>
            <a:ext cx="8229600" cy="599479"/>
          </a:xfrm>
        </p:spPr>
        <p:txBody>
          <a:bodyPr>
            <a:normAutofit/>
          </a:bodyPr>
          <a:lstStyle/>
          <a:p>
            <a:pPr algn="r"/>
            <a:r>
              <a:rPr lang="en-US" sz="2800" dirty="0"/>
              <a:t>Data Storage in SQL</a:t>
            </a:r>
            <a:endParaRPr lang="en-US" sz="36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4C9F39-76C7-4A3E-9138-6CC86B6EB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476250"/>
            <a:ext cx="8801100" cy="44577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000" b="1" u="sng" dirty="0"/>
          </a:p>
          <a:p>
            <a:pPr>
              <a:buNone/>
            </a:pPr>
            <a:r>
              <a:rPr lang="en-US" sz="2000" b="1" u="sng" dirty="0"/>
              <a:t>Why SQL?</a:t>
            </a:r>
          </a:p>
          <a:p>
            <a:pPr>
              <a:buNone/>
            </a:pPr>
            <a:endParaRPr lang="en-US" sz="2000" b="1" u="sng" dirty="0"/>
          </a:p>
          <a:p>
            <a:r>
              <a:rPr lang="en-US" sz="2000" dirty="0"/>
              <a:t>Structured, query-friendly format</a:t>
            </a:r>
          </a:p>
          <a:p>
            <a:r>
              <a:rPr lang="en-US" sz="2000" dirty="0"/>
              <a:t>Easy to access subsets of data</a:t>
            </a:r>
          </a:p>
          <a:p>
            <a:endParaRPr lang="en-US" sz="2000" dirty="0"/>
          </a:p>
          <a:p>
            <a:pPr>
              <a:buNone/>
            </a:pPr>
            <a:r>
              <a:rPr lang="en-US" sz="2000" b="1" u="sng" dirty="0"/>
              <a:t>Implementation:</a:t>
            </a:r>
          </a:p>
          <a:p>
            <a:pPr>
              <a:buNone/>
            </a:pPr>
            <a:endParaRPr lang="en-US" sz="2000" b="1" u="sng" dirty="0"/>
          </a:p>
          <a:p>
            <a:r>
              <a:rPr lang="en-US" sz="2000" dirty="0"/>
              <a:t>Used SQLite with </a:t>
            </a:r>
            <a:r>
              <a:rPr lang="en-US" sz="2000" dirty="0" err="1"/>
              <a:t>SQLAlchemy</a:t>
            </a:r>
            <a:r>
              <a:rPr lang="en-US" sz="2000" dirty="0"/>
              <a:t> in Python</a:t>
            </a:r>
          </a:p>
          <a:p>
            <a:r>
              <a:rPr lang="en-US" sz="2000" dirty="0"/>
              <a:t>Stored cleaned data in a products table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74B756-5588-4DB0-A5A2-B3DE533D2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539569"/>
            <a:ext cx="4038600" cy="2260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DD7B8-2D75-44D7-BC6D-88E3F8EA3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2800350"/>
            <a:ext cx="3352800" cy="22607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1228805"/>
      </p:ext>
    </p:extLst>
  </p:cSld>
  <p:clrMapOvr>
    <a:masterClrMapping/>
  </p:clrMapOvr>
  <p:transition advTm="1212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17B8A6-E407-49D4-97DD-1E48E12E9F2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9050"/>
            <a:ext cx="8229600" cy="599479"/>
          </a:xfrm>
        </p:spPr>
        <p:txBody>
          <a:bodyPr>
            <a:normAutofit/>
          </a:bodyPr>
          <a:lstStyle/>
          <a:p>
            <a:pPr algn="r"/>
            <a:r>
              <a:rPr lang="en-US" sz="2800" dirty="0"/>
              <a:t>Exploratory Data Analysis (EDA)</a:t>
            </a:r>
            <a:endParaRPr lang="en-US" sz="36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B21F6C-59E1-4103-BB5A-A8BC874EE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r="2434"/>
          <a:stretch/>
        </p:blipFill>
        <p:spPr>
          <a:xfrm>
            <a:off x="4288970" y="2787680"/>
            <a:ext cx="4855029" cy="235582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10902F-84F6-4747-BDED-C9CC8D8A7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580428"/>
            <a:ext cx="4288969" cy="301632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1E314CF-053F-4C33-A19A-EFFD3C28B543}"/>
              </a:ext>
            </a:extLst>
          </p:cNvPr>
          <p:cNvSpPr txBox="1">
            <a:spLocks/>
          </p:cNvSpPr>
          <p:nvPr/>
        </p:nvSpPr>
        <p:spPr>
          <a:xfrm>
            <a:off x="-4" y="3596754"/>
            <a:ext cx="4288971" cy="1546745"/>
          </a:xfrm>
          <a:prstGeom prst="rect">
            <a:avLst/>
          </a:prstGeom>
          <a:solidFill>
            <a:schemeClr val="tx1"/>
          </a:solidFill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endParaRPr lang="en-US" sz="8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Font typeface="Wingdings 2"/>
              <a:buNone/>
            </a:pPr>
            <a:r>
              <a:rPr lang="en-US" sz="20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Distribution of Ratings: </a:t>
            </a:r>
          </a:p>
          <a:p>
            <a:r>
              <a:rPr lang="en-US" sz="2000" dirty="0">
                <a:solidFill>
                  <a:schemeClr val="bg1"/>
                </a:solidFill>
              </a:rPr>
              <a:t>Most products fall between 2.7 and 3.4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734C9E-E8FB-433B-BDCC-8D18AB53A00D}"/>
              </a:ext>
            </a:extLst>
          </p:cNvPr>
          <p:cNvSpPr txBox="1">
            <a:spLocks/>
          </p:cNvSpPr>
          <p:nvPr/>
        </p:nvSpPr>
        <p:spPr>
          <a:xfrm>
            <a:off x="4288967" y="580427"/>
            <a:ext cx="3124200" cy="2207252"/>
          </a:xfrm>
          <a:prstGeom prst="rect">
            <a:avLst/>
          </a:prstGeom>
          <a:solidFill>
            <a:schemeClr val="tx1"/>
          </a:solidFill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endParaRPr lang="en-US" sz="20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09B47F6-68BD-4123-932C-EECA9788FB5F}"/>
              </a:ext>
            </a:extLst>
          </p:cNvPr>
          <p:cNvSpPr txBox="1">
            <a:spLocks/>
          </p:cNvSpPr>
          <p:nvPr/>
        </p:nvSpPr>
        <p:spPr>
          <a:xfrm>
            <a:off x="5410200" y="580427"/>
            <a:ext cx="3733800" cy="2207252"/>
          </a:xfrm>
          <a:prstGeom prst="rect">
            <a:avLst/>
          </a:prstGeom>
          <a:solidFill>
            <a:schemeClr val="tx1"/>
          </a:solidFill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endParaRPr lang="en-US" sz="20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Font typeface="Wingdings 2"/>
              <a:buNone/>
            </a:pPr>
            <a:r>
              <a:rPr lang="en-US" sz="20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Top Categories: </a:t>
            </a:r>
          </a:p>
          <a:p>
            <a:r>
              <a:rPr lang="en-US" sz="2000" dirty="0">
                <a:solidFill>
                  <a:schemeClr val="bg1"/>
                </a:solidFill>
              </a:rPr>
              <a:t>Tablets</a:t>
            </a:r>
          </a:p>
          <a:p>
            <a:r>
              <a:rPr lang="en-US" sz="2000" dirty="0">
                <a:solidFill>
                  <a:schemeClr val="bg1"/>
                </a:solidFill>
              </a:rPr>
              <a:t>Laptops</a:t>
            </a:r>
          </a:p>
          <a:p>
            <a:r>
              <a:rPr lang="en-US" sz="2000" dirty="0">
                <a:solidFill>
                  <a:schemeClr val="bg1"/>
                </a:solidFill>
              </a:rPr>
              <a:t>Smartphones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3028283"/>
      </p:ext>
    </p:extLst>
  </p:cSld>
  <p:clrMapOvr>
    <a:masterClrMapping/>
  </p:clrMapOvr>
  <p:transition advTm="1212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4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17B8A6-E407-49D4-97DD-1E48E12E9F2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9050"/>
            <a:ext cx="8229600" cy="599479"/>
          </a:xfrm>
        </p:spPr>
        <p:txBody>
          <a:bodyPr>
            <a:normAutofit/>
          </a:bodyPr>
          <a:lstStyle/>
          <a:p>
            <a:pPr algn="r"/>
            <a:r>
              <a:rPr lang="en-US" sz="2800" dirty="0"/>
              <a:t>Unsupervised Learning – Clustering</a:t>
            </a:r>
            <a:endParaRPr lang="en-US" sz="36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20A987D-A502-4A9B-BEC0-196BE722C6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200" y="1047750"/>
            <a:ext cx="4952998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3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Algorithm Used:</a:t>
            </a:r>
            <a:r>
              <a:rPr kumimoji="0" lang="en-US" altLang="en-US" sz="23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Tx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K-Means Clustering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Features Used: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Tx/>
            </a:pPr>
            <a:r>
              <a:rPr lang="en-US" altLang="en-US" sz="2300" dirty="0">
                <a:latin typeface="+mj-lt"/>
              </a:rPr>
              <a:t>Price (INR) and Rating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Clusters Tried: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342900" marR="0" lvl="0" indent="-3429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Tx/>
              <a:tabLst/>
            </a:pPr>
            <a:r>
              <a:rPr lang="en-US" altLang="en-US" sz="2300" dirty="0">
                <a:latin typeface="+mj-lt"/>
              </a:rPr>
              <a:t>3 to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Optimal Number of Clusters: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342900" marR="0" lvl="0" indent="-3429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Tx/>
              <a:tabLst/>
            </a:pPr>
            <a:r>
              <a:rPr lang="en-US" altLang="en-US" sz="2300" dirty="0">
                <a:latin typeface="+mj-lt"/>
              </a:rPr>
              <a:t>3 (based on Elbow Method)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Case: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342900" marR="0" lvl="0" indent="-3429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SzTx/>
              <a:tabLst/>
            </a:pPr>
            <a:r>
              <a:rPr lang="en-US" altLang="en-US" sz="2300" dirty="0">
                <a:latin typeface="+mj-lt"/>
              </a:rPr>
              <a:t>Helps identify product tiers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7665AB-44FB-47F2-9A66-D9A38028B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2345" y="1123950"/>
            <a:ext cx="4475455" cy="335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5397622"/>
      </p:ext>
    </p:extLst>
  </p:cSld>
  <p:clrMapOvr>
    <a:masterClrMapping/>
  </p:clrMapOvr>
  <p:transition advTm="1212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17B8A6-E407-49D4-97DD-1E48E12E9F2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9050"/>
            <a:ext cx="8229600" cy="599479"/>
          </a:xfrm>
        </p:spPr>
        <p:txBody>
          <a:bodyPr>
            <a:normAutofit/>
          </a:bodyPr>
          <a:lstStyle/>
          <a:p>
            <a:pPr algn="r"/>
            <a:r>
              <a:rPr lang="en-US" sz="2800" dirty="0"/>
              <a:t>Clustering Visualization</a:t>
            </a:r>
            <a:endParaRPr lang="en-US" sz="3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84064B-6AB3-4DF5-96AA-F72E655C9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613085"/>
            <a:ext cx="4724399" cy="2701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A2FE25-4932-4380-B065-9FF9A8853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41596"/>
            <a:ext cx="4455106" cy="270190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86C06B-638E-4DA0-903C-F77319F55A6C}"/>
              </a:ext>
            </a:extLst>
          </p:cNvPr>
          <p:cNvSpPr txBox="1">
            <a:spLocks/>
          </p:cNvSpPr>
          <p:nvPr/>
        </p:nvSpPr>
        <p:spPr>
          <a:xfrm>
            <a:off x="-1" y="613084"/>
            <a:ext cx="4419599" cy="1828511"/>
          </a:xfrm>
          <a:prstGeom prst="rect">
            <a:avLst/>
          </a:prstGeom>
          <a:solidFill>
            <a:schemeClr val="tx1"/>
          </a:solidFill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endParaRPr lang="en-US" sz="8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Font typeface="Wingdings 2"/>
              <a:buNone/>
            </a:pPr>
            <a:endParaRPr lang="en-US" sz="14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Font typeface="Wingdings 2"/>
              <a:buNone/>
            </a:pPr>
            <a:r>
              <a:rPr lang="en-US" sz="1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Scatter Plot of Clusters: </a:t>
            </a:r>
          </a:p>
          <a:p>
            <a:r>
              <a:rPr lang="en-US" sz="1400" dirty="0">
                <a:solidFill>
                  <a:schemeClr val="bg1"/>
                </a:solidFill>
              </a:rPr>
              <a:t>X-axis: Price</a:t>
            </a:r>
          </a:p>
          <a:p>
            <a:r>
              <a:rPr lang="en-US" sz="1400" dirty="0">
                <a:solidFill>
                  <a:schemeClr val="bg1"/>
                </a:solidFill>
              </a:rPr>
              <a:t>Y-axis: Rating</a:t>
            </a:r>
          </a:p>
          <a:p>
            <a:r>
              <a:rPr lang="en-US" sz="1400" dirty="0">
                <a:solidFill>
                  <a:schemeClr val="bg1"/>
                </a:solidFill>
              </a:rPr>
              <a:t>Each color represents a cluster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B2EFA33-4166-4528-A419-E6EBC5F5B0BB}"/>
              </a:ext>
            </a:extLst>
          </p:cNvPr>
          <p:cNvSpPr txBox="1">
            <a:spLocks/>
          </p:cNvSpPr>
          <p:nvPr/>
        </p:nvSpPr>
        <p:spPr>
          <a:xfrm>
            <a:off x="4455107" y="3314988"/>
            <a:ext cx="4688892" cy="1828511"/>
          </a:xfrm>
          <a:prstGeom prst="rect">
            <a:avLst/>
          </a:prstGeom>
          <a:solidFill>
            <a:schemeClr val="tx1"/>
          </a:solidFill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endParaRPr lang="en-US" sz="5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Font typeface="Wingdings 2"/>
              <a:buNone/>
            </a:pPr>
            <a:r>
              <a:rPr lang="en-US" sz="1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Cluster Insights: </a:t>
            </a:r>
          </a:p>
          <a:p>
            <a:r>
              <a:rPr lang="en-US" sz="1400" dirty="0">
                <a:solidFill>
                  <a:schemeClr val="bg1"/>
                </a:solidFill>
              </a:rPr>
              <a:t>Cluster 0: High price, high rating – Premium products</a:t>
            </a:r>
          </a:p>
          <a:p>
            <a:r>
              <a:rPr lang="en-US" sz="1400" dirty="0">
                <a:solidFill>
                  <a:schemeClr val="bg1"/>
                </a:solidFill>
              </a:rPr>
              <a:t>Cluster 1: Low price, high rating – Value for money</a:t>
            </a:r>
          </a:p>
          <a:p>
            <a:r>
              <a:rPr lang="en-US" sz="1400" dirty="0">
                <a:solidFill>
                  <a:schemeClr val="bg1"/>
                </a:solidFill>
              </a:rPr>
              <a:t> Cluster 2: Low price, low rating – Budget items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883946"/>
      </p:ext>
    </p:extLst>
  </p:cSld>
  <p:clrMapOvr>
    <a:masterClrMapping/>
  </p:clrMapOvr>
  <p:transition advTm="1212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17B8A6-E407-49D4-97DD-1E48E12E9F2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9050"/>
            <a:ext cx="8229600" cy="599479"/>
          </a:xfrm>
        </p:spPr>
        <p:txBody>
          <a:bodyPr>
            <a:normAutofit/>
          </a:bodyPr>
          <a:lstStyle/>
          <a:p>
            <a:pPr algn="r"/>
            <a:r>
              <a:rPr lang="en-US" sz="2800" dirty="0"/>
              <a:t>Supervised Learning – Classification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86C06B-638E-4DA0-903C-F77319F55A6C}"/>
              </a:ext>
            </a:extLst>
          </p:cNvPr>
          <p:cNvSpPr txBox="1">
            <a:spLocks/>
          </p:cNvSpPr>
          <p:nvPr/>
        </p:nvSpPr>
        <p:spPr>
          <a:xfrm>
            <a:off x="-1" y="613084"/>
            <a:ext cx="9144001" cy="4530416"/>
          </a:xfrm>
          <a:prstGeom prst="rect">
            <a:avLst/>
          </a:prstGeom>
          <a:noFill/>
        </p:spPr>
        <p:txBody>
          <a:bodyPr vert="horz" anchor="t"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endParaRPr lang="en-US" sz="1400" b="1" u="sng" dirty="0"/>
          </a:p>
          <a:p>
            <a:pPr>
              <a:buFont typeface="Wingdings 2"/>
              <a:buNone/>
            </a:pPr>
            <a:r>
              <a:rPr lang="en-US" sz="1400" b="1" u="sng" dirty="0"/>
              <a:t>Objective: </a:t>
            </a:r>
          </a:p>
          <a:p>
            <a:r>
              <a:rPr lang="en-US" sz="1400" dirty="0"/>
              <a:t>Predict the product category</a:t>
            </a:r>
          </a:p>
          <a:p>
            <a:endParaRPr lang="en-US" sz="1400" dirty="0"/>
          </a:p>
          <a:p>
            <a:pPr marL="64008" indent="0">
              <a:buNone/>
            </a:pPr>
            <a:r>
              <a:rPr lang="en-US" sz="1400" b="1" u="sng" dirty="0"/>
              <a:t>Algorithms Used:</a:t>
            </a:r>
          </a:p>
          <a:p>
            <a:r>
              <a:rPr lang="en-US" sz="1400" dirty="0"/>
              <a:t>Logistic Regression</a:t>
            </a:r>
          </a:p>
          <a:p>
            <a:r>
              <a:rPr lang="en-US" sz="1400" dirty="0"/>
              <a:t>Support Vector Machine (SVM)</a:t>
            </a:r>
          </a:p>
          <a:p>
            <a:r>
              <a:rPr lang="en-US" sz="1400" dirty="0"/>
              <a:t>k-Nearest Neighbors (k-NN)</a:t>
            </a:r>
          </a:p>
          <a:p>
            <a:r>
              <a:rPr lang="en-US" sz="1400" dirty="0"/>
              <a:t>Random Forest</a:t>
            </a:r>
          </a:p>
          <a:p>
            <a:r>
              <a:rPr lang="en-US" sz="1400" dirty="0"/>
              <a:t>XGBoost</a:t>
            </a:r>
          </a:p>
          <a:p>
            <a:pPr>
              <a:buFont typeface="Wingdings 2"/>
              <a:buNone/>
            </a:pPr>
            <a:endParaRPr lang="en-US" sz="1400" b="1" u="sng" dirty="0"/>
          </a:p>
          <a:p>
            <a:pPr>
              <a:buFont typeface="Wingdings 2"/>
              <a:buNone/>
            </a:pPr>
            <a:r>
              <a:rPr lang="en-US" sz="1400" b="1" u="sng" dirty="0"/>
              <a:t>Data Split: </a:t>
            </a:r>
          </a:p>
          <a:p>
            <a:pPr>
              <a:buFont typeface="Wingdings 2"/>
              <a:buNone/>
            </a:pPr>
            <a:r>
              <a:rPr lang="en-US" sz="1400" dirty="0"/>
              <a:t>80% training, 20% testing</a:t>
            </a:r>
          </a:p>
          <a:p>
            <a:pPr>
              <a:buFont typeface="Wingdings 2"/>
              <a:buNone/>
            </a:pPr>
            <a:endParaRPr lang="en-US" sz="1400" dirty="0"/>
          </a:p>
          <a:p>
            <a:pPr>
              <a:buFont typeface="Wingdings 2"/>
              <a:buNone/>
            </a:pPr>
            <a:r>
              <a:rPr lang="en-US" sz="1400" b="1" u="sng" dirty="0"/>
              <a:t>Evaluation Metrics: .</a:t>
            </a:r>
          </a:p>
          <a:p>
            <a:pPr>
              <a:buFont typeface="Wingdings 2"/>
              <a:buNone/>
            </a:pPr>
            <a:r>
              <a:rPr lang="en-US" sz="1400" dirty="0"/>
              <a:t>Accuracy &amp; F1 Score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61D4D2-E176-4F1C-9D53-B67538218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868" y="666750"/>
            <a:ext cx="5241132" cy="2362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B112D9-D5DB-4B98-8A33-19F22C7A36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2868" y="3000375"/>
            <a:ext cx="5241132" cy="17081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4339536"/>
      </p:ext>
    </p:extLst>
  </p:cSld>
  <p:clrMapOvr>
    <a:masterClrMapping/>
  </p:clrMapOvr>
  <p:transition advTm="1212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1.2|1.2|21.8|95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1.2|1.2|21.8|95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1.2|1.2|21.8|95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1.2|1.2|21.8|95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4|1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5|0.6|0.4|0.4|0.5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1.2|1.2|21.8|95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1.2|1.2|21.8|95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1.2|1.2|21.8|95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1.2|1.2|21.8|95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1.2|1.2|21.8|95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1.2|1.2|21.8|95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1.2|1.2|21.8|95.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2233</TotalTime>
  <Words>626</Words>
  <Application>Microsoft Office PowerPoint</Application>
  <PresentationFormat>On-screen Show (16:9)</PresentationFormat>
  <Paragraphs>151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Algerian</vt:lpstr>
      <vt:lpstr>Arial</vt:lpstr>
      <vt:lpstr>Century Gothic</vt:lpstr>
      <vt:lpstr>Times New Roman</vt:lpstr>
      <vt:lpstr>Verdana</vt:lpstr>
      <vt:lpstr>Wingdings</vt:lpstr>
      <vt:lpstr>Wingdings 2</vt:lpstr>
      <vt:lpstr>Verve</vt:lpstr>
      <vt:lpstr>E-commerce Product Analysis using Web Scraping &amp; Machine Learning</vt:lpstr>
      <vt:lpstr>Project Introduction</vt:lpstr>
      <vt:lpstr>Dataset Overview</vt:lpstr>
      <vt:lpstr>Data Cleaning &amp; Preparation</vt:lpstr>
      <vt:lpstr>Data Storage in SQL</vt:lpstr>
      <vt:lpstr>Exploratory Data Analysis (EDA)</vt:lpstr>
      <vt:lpstr>Unsupervised Learning – Clustering</vt:lpstr>
      <vt:lpstr>Clustering Visualization</vt:lpstr>
      <vt:lpstr>Supervised Learning – Classification</vt:lpstr>
      <vt:lpstr>Model Performance Comparison</vt:lpstr>
      <vt:lpstr>Hyperparameter Tuning</vt:lpstr>
      <vt:lpstr>Insights &amp; Recommendations</vt:lpstr>
      <vt:lpstr>Conclusion &amp; Deliverables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 Scope: Present and Future</dc:title>
  <dc:creator>Admin</dc:creator>
  <cp:lastModifiedBy>Admin</cp:lastModifiedBy>
  <cp:revision>127</cp:revision>
  <dcterms:created xsi:type="dcterms:W3CDTF">2024-12-08T11:10:34Z</dcterms:created>
  <dcterms:modified xsi:type="dcterms:W3CDTF">2025-04-08T03:45:50Z</dcterms:modified>
</cp:coreProperties>
</file>