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3B4E7-901D-41D3-BDC6-90F2FF0D9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C7B37-7389-4CE0-A5B0-BDEA6B0D6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D5935-540A-44CC-BE65-3FF96E1EF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BF1D-BFAD-4E5E-BCFC-36031A84ED0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DF9D5-AC79-483C-93D3-5616FBBD0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5AB10-CFD0-4A9A-A51E-AE48A4D2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6F7B-A54D-4DF9-9695-4DF01E39C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64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7C52A-3104-403A-B26B-C0D8EF67D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BE66A-660E-428A-9CE5-356657289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765A2-156B-4D56-8AB6-0BD3E4FB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BF1D-BFAD-4E5E-BCFC-36031A84ED0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684EC-18E5-4EEF-8190-56FC0337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F6E90-F625-4A4D-A8DF-62998DA5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6F7B-A54D-4DF9-9695-4DF01E39C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07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0FE0A-28FF-4D50-95E6-209A0D73B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7A939-1724-4AAF-975C-5BC993A05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F7B6-DF80-49E5-89E2-9AFFFBD2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BF1D-BFAD-4E5E-BCFC-36031A84ED0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3007E-A08B-433D-A1EE-95D68FFA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D2C85-00B9-4399-896F-8768BE7A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6F7B-A54D-4DF9-9695-4DF01E39C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86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A4EF-87A8-405D-8300-0526934F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34D3A-D4D6-4AAE-A9A4-05B36539F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05D3F-75AB-4072-ADCC-CA599327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BF1D-BFAD-4E5E-BCFC-36031A84ED0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2CB25-9A9E-435D-95D3-86620F58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A801B-2BB5-41F6-AA2A-A6B618DF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6F7B-A54D-4DF9-9695-4DF01E39C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45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0009-30C0-4CD6-94D8-A89D7187F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5AF18-2ACF-4C7E-83BC-DBBAFD298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38480-20F7-468D-8DAA-B8FE323A1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BF1D-BFAD-4E5E-BCFC-36031A84ED0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6A9A1-23A9-4D11-B390-BC4EBF6C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48889-0091-4FBA-8448-4EC73C28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6F7B-A54D-4DF9-9695-4DF01E39C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01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3C6D-0249-4B4F-A562-FE6FEE47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7FD5B-A538-4E11-83B1-D4373AC08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9773B-8C62-42F7-AB2C-CCEA787ED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AFD36-21F4-4AA9-8802-FE6D2F542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BF1D-BFAD-4E5E-BCFC-36031A84ED0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78E95-59DC-4ADC-8974-74DEC4F3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A49C1-5BF8-4B5E-AF9E-7FBA66A7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6F7B-A54D-4DF9-9695-4DF01E39C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38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C2C6-A472-4998-BE19-7220BE70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16E3E-3371-46BE-A8AD-CB1CC5474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0EB29-B6B4-451A-B9D9-BD815998E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DFF987-8727-4D1C-A884-E3D79E282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5CF5A-E4FA-4B49-A559-C7AAB6222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04DE3-641D-4B97-8DD8-D58559A5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BF1D-BFAD-4E5E-BCFC-36031A84ED0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E6FD3-5B4C-4FFD-9BFB-CAC0BC82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507C7-8791-4CDB-9C95-F7AE8FA1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6F7B-A54D-4DF9-9695-4DF01E39C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25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78EB-227D-48F2-ACA7-8BF63A20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2AD779-39BB-429F-BA79-30AB4FF4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BF1D-BFAD-4E5E-BCFC-36031A84ED0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8219E-0DA0-4E79-8243-8CB97DC4B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9079F-3B9C-431C-928A-F50E0C8E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6F7B-A54D-4DF9-9695-4DF01E39C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09913-9EA9-4396-A860-88E9B742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BF1D-BFAD-4E5E-BCFC-36031A84ED0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212CB-3932-4258-8999-A148A4FC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16E9C-1EF6-4816-820F-839D8A4C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6F7B-A54D-4DF9-9695-4DF01E39C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07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BDF2-D281-454A-8039-0D4F26A24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2A7B3-ED14-4E51-B9D2-EC5572919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AE239-E4D1-4C43-BFC8-CB2A2D0A8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551C8-EE9E-48EE-9294-886AFDCC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BF1D-BFAD-4E5E-BCFC-36031A84ED0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F176C-C0C2-4D4B-A97D-7F01B69F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5A183-11CC-4CC7-B8C4-8EC673F0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6F7B-A54D-4DF9-9695-4DF01E39C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62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3CF18-3198-4911-B9A2-F9EA84922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E74F1-0949-4B28-A863-2F3EDCC32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FF318-5B37-4A02-B574-B0FEEEFD9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42824-4AAF-4093-B5E3-DCAA8273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BF1D-BFAD-4E5E-BCFC-36031A84ED0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EEA32-9F2F-4CD1-B248-559136B3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698CE-E0CE-48C8-812A-7DEFAB17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6F7B-A54D-4DF9-9695-4DF01E39C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93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640211-FC83-493B-B646-6A57A92DF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BCC5B-0D51-4DA2-BC74-6596E026A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6BAC1-068A-4902-A364-8595002F8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6BF1D-BFAD-4E5E-BCFC-36031A84ED0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2C9AB-7040-47AE-99D8-F3149F7D2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484A8-A0E0-48ED-8982-B1EEEE7CA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A6F7B-A54D-4DF9-9695-4DF01E39C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18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BD60-4D39-4924-B573-3256C1E6B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Angular 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1DEA4-5C72-4AD9-9B14-7270822FC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1611791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81D7-8AF9-4AF9-8C0F-B2B3256F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MVC is all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E053E-8715-455A-8CB9-E6FF62D47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Divide and conquer</a:t>
            </a:r>
          </a:p>
          <a:p>
            <a:r>
              <a:rPr lang="en-IN" dirty="0"/>
              <a:t>Increase cohesion</a:t>
            </a:r>
          </a:p>
          <a:p>
            <a:r>
              <a:rPr lang="en-IN" dirty="0"/>
              <a:t>Reduce coupling</a:t>
            </a:r>
          </a:p>
          <a:p>
            <a:r>
              <a:rPr lang="en-IN" dirty="0"/>
              <a:t>Increase reuse</a:t>
            </a:r>
          </a:p>
          <a:p>
            <a:r>
              <a:rPr lang="en-IN" dirty="0"/>
              <a:t>Design for flexibility</a:t>
            </a:r>
          </a:p>
          <a:p>
            <a:r>
              <a:rPr lang="en-IN" dirty="0"/>
              <a:t>Advantages</a:t>
            </a:r>
          </a:p>
          <a:p>
            <a:pPr lvl="1"/>
            <a:r>
              <a:rPr lang="en-IN" dirty="0"/>
              <a:t>Codes are easy to maintain and extend</a:t>
            </a:r>
          </a:p>
          <a:p>
            <a:pPr lvl="1"/>
            <a:r>
              <a:rPr lang="en-IN" dirty="0"/>
              <a:t>MVC model component can be tested separately</a:t>
            </a:r>
          </a:p>
          <a:p>
            <a:pPr lvl="1"/>
            <a:r>
              <a:rPr lang="en-IN" dirty="0"/>
              <a:t>components of MVC can be developed simultaneously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8465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BD12-6B83-4E6A-80D4-47072714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Building AngularJS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2DB9-B1B6-4D37-87A9-FCDF6E30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AngularJS is distributed as a JavaScript file, and can be added to a web page with a script tag: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="https://ajax.googleapis.com/ajax/libs/</a:t>
            </a:r>
            <a:r>
              <a:rPr lang="en-IN" dirty="0" err="1"/>
              <a:t>angularjs</a:t>
            </a:r>
            <a:r>
              <a:rPr lang="en-IN" dirty="0"/>
              <a:t>/1.6.9/angular.min.js"&gt;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/>
              <a:t>&lt;/script&gt;</a:t>
            </a:r>
          </a:p>
          <a:p>
            <a:pPr>
              <a:lnSpc>
                <a:spcPct val="150000"/>
              </a:lnSpc>
            </a:pPr>
            <a:r>
              <a:rPr lang="en-IN" dirty="0"/>
              <a:t>AngularJS extends HTML with ng-directives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The </a:t>
            </a:r>
            <a:r>
              <a:rPr lang="en-IN" b="1" dirty="0"/>
              <a:t>ng-app</a:t>
            </a:r>
            <a:r>
              <a:rPr lang="en-IN" dirty="0"/>
              <a:t> directive defines an AngularJS application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The </a:t>
            </a:r>
            <a:r>
              <a:rPr lang="en-IN" b="1" dirty="0"/>
              <a:t>ng-model</a:t>
            </a:r>
            <a:r>
              <a:rPr lang="en-IN" dirty="0"/>
              <a:t> directive binds the value of HTML controls (input, select, </a:t>
            </a:r>
            <a:r>
              <a:rPr lang="en-IN" dirty="0" err="1"/>
              <a:t>textarea</a:t>
            </a:r>
            <a:r>
              <a:rPr lang="en-IN" dirty="0"/>
              <a:t>) to application data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The </a:t>
            </a:r>
            <a:r>
              <a:rPr lang="en-IN" b="1" dirty="0"/>
              <a:t>ng-bind</a:t>
            </a:r>
            <a:r>
              <a:rPr lang="en-IN" dirty="0"/>
              <a:t> directive binds application data to the HTML view.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12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54EF-B338-4790-8073-8AAD43FE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AngularJS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8232C-8648-4325-9264-13C4826A9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AngularJS binds data to HTML using Expressions.</a:t>
            </a:r>
          </a:p>
          <a:p>
            <a:pPr algn="just"/>
            <a:r>
              <a:rPr lang="en-IN" dirty="0"/>
              <a:t>AngularJS expressions can be written inside double braces: </a:t>
            </a:r>
          </a:p>
          <a:p>
            <a:pPr marL="0" indent="0" algn="just">
              <a:buNone/>
            </a:pPr>
            <a:r>
              <a:rPr lang="en-IN" dirty="0">
                <a:highlight>
                  <a:srgbClr val="FFFF00"/>
                </a:highlight>
              </a:rPr>
              <a:t>{{ expression }}</a:t>
            </a:r>
          </a:p>
          <a:p>
            <a:pPr algn="just"/>
            <a:r>
              <a:rPr lang="en-IN" dirty="0"/>
              <a:t>AngularJS expressions can also be written inside a directive: </a:t>
            </a:r>
          </a:p>
          <a:p>
            <a:pPr marL="0" indent="0" algn="just">
              <a:buNone/>
            </a:pPr>
            <a:r>
              <a:rPr lang="en-IN" dirty="0">
                <a:highlight>
                  <a:srgbClr val="FFFF00"/>
                </a:highlight>
              </a:rPr>
              <a:t>ng-bind="expression"</a:t>
            </a:r>
          </a:p>
          <a:p>
            <a:pPr algn="just"/>
            <a:r>
              <a:rPr lang="en-IN" dirty="0"/>
              <a:t>AngularJS will resolve the expression, and return the result exactly where the expression is written.</a:t>
            </a:r>
          </a:p>
          <a:p>
            <a:pPr algn="just"/>
            <a:r>
              <a:rPr lang="en-IN" dirty="0"/>
              <a:t>AngularJS expressions are much like JavaScript expressions: They can contain literals, operators, and variables.</a:t>
            </a:r>
          </a:p>
          <a:p>
            <a:pPr marL="0" indent="0" algn="just">
              <a:buNone/>
            </a:pPr>
            <a:r>
              <a:rPr lang="en-IN" dirty="0"/>
              <a:t>Example </a:t>
            </a:r>
            <a:r>
              <a:rPr lang="en-IN" dirty="0">
                <a:highlight>
                  <a:srgbClr val="FFFF00"/>
                </a:highlight>
              </a:rPr>
              <a:t>{{ 5 + 5 }} or {{ </a:t>
            </a:r>
            <a:r>
              <a:rPr lang="en-IN" dirty="0" err="1">
                <a:highlight>
                  <a:srgbClr val="FFFF00"/>
                </a:highlight>
              </a:rPr>
              <a:t>firstName</a:t>
            </a:r>
            <a:r>
              <a:rPr lang="en-IN" dirty="0">
                <a:highlight>
                  <a:srgbClr val="FFFF00"/>
                </a:highlight>
              </a:rPr>
              <a:t> + " " + </a:t>
            </a:r>
            <a:r>
              <a:rPr lang="en-IN" dirty="0" err="1">
                <a:highlight>
                  <a:srgbClr val="FFFF00"/>
                </a:highlight>
              </a:rPr>
              <a:t>lastName</a:t>
            </a:r>
            <a:r>
              <a:rPr lang="en-IN" dirty="0">
                <a:highlight>
                  <a:srgbClr val="FFFF00"/>
                </a:highlight>
              </a:rPr>
              <a:t> }}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5414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FB13-869B-4BD5-8295-52F17C2EA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AngularJS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6D799-DC7A-4307-8B12-6D45965F5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6192"/>
            <a:ext cx="10515600" cy="4796401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</a:pPr>
            <a:r>
              <a:rPr lang="en-IN" dirty="0"/>
              <a:t>AngularJS lets you extend HTML with new attributes called Directives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AngularJS has a set of built-in directives which offers functionality to your applications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AngularJS also lets you define your own directives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AngularJS directives are extended HTML attributes with the prefix </a:t>
            </a:r>
            <a:r>
              <a:rPr lang="en-IN" dirty="0">
                <a:highlight>
                  <a:srgbClr val="FFFF00"/>
                </a:highlight>
              </a:rPr>
              <a:t>ng-</a:t>
            </a:r>
          </a:p>
          <a:p>
            <a:pPr lvl="1" algn="just">
              <a:lnSpc>
                <a:spcPct val="100000"/>
              </a:lnSpc>
            </a:pPr>
            <a:r>
              <a:rPr lang="en-IN" dirty="0"/>
              <a:t>The </a:t>
            </a:r>
            <a:r>
              <a:rPr lang="en-IN" dirty="0">
                <a:highlight>
                  <a:srgbClr val="FFFF00"/>
                </a:highlight>
              </a:rPr>
              <a:t>ng-app</a:t>
            </a:r>
            <a:r>
              <a:rPr lang="en-IN" dirty="0"/>
              <a:t> directive initializes an AngularJS application</a:t>
            </a:r>
          </a:p>
          <a:p>
            <a:pPr lvl="1" algn="just">
              <a:lnSpc>
                <a:spcPct val="100000"/>
              </a:lnSpc>
            </a:pPr>
            <a:r>
              <a:rPr lang="en-IN" dirty="0"/>
              <a:t>The </a:t>
            </a:r>
            <a:r>
              <a:rPr lang="en-IN" dirty="0">
                <a:highlight>
                  <a:srgbClr val="FFFF00"/>
                </a:highlight>
              </a:rPr>
              <a:t>ng-</a:t>
            </a:r>
            <a:r>
              <a:rPr lang="en-IN" dirty="0" err="1">
                <a:highlight>
                  <a:srgbClr val="FFFF00"/>
                </a:highlight>
              </a:rPr>
              <a:t>init</a:t>
            </a:r>
            <a:r>
              <a:rPr lang="en-IN" dirty="0"/>
              <a:t> directive initializes application data</a:t>
            </a:r>
          </a:p>
          <a:p>
            <a:pPr lvl="1" algn="just">
              <a:lnSpc>
                <a:spcPct val="100000"/>
              </a:lnSpc>
            </a:pPr>
            <a:r>
              <a:rPr lang="en-IN" dirty="0"/>
              <a:t>The </a:t>
            </a:r>
            <a:r>
              <a:rPr lang="en-IN" dirty="0">
                <a:highlight>
                  <a:srgbClr val="FFFF00"/>
                </a:highlight>
              </a:rPr>
              <a:t>ng-model</a:t>
            </a:r>
            <a:r>
              <a:rPr lang="en-IN" dirty="0"/>
              <a:t> directive binds the value of HTML controls (input, select, </a:t>
            </a:r>
            <a:r>
              <a:rPr lang="en-IN" dirty="0" err="1"/>
              <a:t>textarea</a:t>
            </a:r>
            <a:r>
              <a:rPr lang="en-IN" dirty="0"/>
              <a:t>) to application data</a:t>
            </a:r>
          </a:p>
          <a:p>
            <a:pPr lvl="1" algn="just">
              <a:lnSpc>
                <a:spcPct val="100000"/>
              </a:lnSpc>
            </a:pPr>
            <a:r>
              <a:rPr lang="en-IN" dirty="0"/>
              <a:t>The </a:t>
            </a:r>
            <a:r>
              <a:rPr lang="en-IN" dirty="0">
                <a:highlight>
                  <a:srgbClr val="FFFF00"/>
                </a:highlight>
              </a:rPr>
              <a:t>ng-repeat</a:t>
            </a:r>
            <a:r>
              <a:rPr lang="en-IN" dirty="0"/>
              <a:t> directive repeats an HTML element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highlight>
                  <a:srgbClr val="00FFFF"/>
                </a:highlight>
              </a:rPr>
              <a:t>How to create your own directives?</a:t>
            </a:r>
          </a:p>
          <a:p>
            <a:pPr algn="just">
              <a:lnSpc>
                <a:spcPct val="100000"/>
              </a:lnSpc>
            </a:pPr>
            <a:endParaRPr lang="en-IN" dirty="0"/>
          </a:p>
          <a:p>
            <a:pPr algn="just"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795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7B1EB-678E-4848-B936-A17363744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998"/>
          </a:xfrm>
        </p:spPr>
        <p:txBody>
          <a:bodyPr/>
          <a:lstStyle/>
          <a:p>
            <a:r>
              <a:rPr lang="en-IN" b="1" dirty="0"/>
              <a:t>AngularJS Modules and 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D927C-D440-49A3-9E45-7E7F103E7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143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In AngularJS, a module defines an application. It is a container for the different parts of your application like controller, services, filters, directives etc.</a:t>
            </a:r>
          </a:p>
          <a:p>
            <a:pPr lvl="1" algn="just"/>
            <a:r>
              <a:rPr lang="en-IN" dirty="0">
                <a:highlight>
                  <a:srgbClr val="FFFF00"/>
                </a:highlight>
              </a:rPr>
              <a:t>var app = </a:t>
            </a:r>
            <a:r>
              <a:rPr lang="en-IN" dirty="0" err="1">
                <a:highlight>
                  <a:srgbClr val="FFFF00"/>
                </a:highlight>
              </a:rPr>
              <a:t>angular.module</a:t>
            </a:r>
            <a:r>
              <a:rPr lang="en-IN" dirty="0">
                <a:highlight>
                  <a:srgbClr val="FFFF00"/>
                </a:highlight>
              </a:rPr>
              <a:t>("Module-name", []);</a:t>
            </a:r>
          </a:p>
          <a:p>
            <a:pPr algn="just"/>
            <a:r>
              <a:rPr lang="en-IN" dirty="0"/>
              <a:t>AngularJS controllers control the data of AngularJS applications</a:t>
            </a:r>
          </a:p>
          <a:p>
            <a:pPr algn="just"/>
            <a:r>
              <a:rPr lang="en-IN" dirty="0"/>
              <a:t>AngularJS controllers are regular JavaScript Objects containing attributes/properties and functions</a:t>
            </a:r>
          </a:p>
          <a:p>
            <a:pPr algn="just"/>
            <a:r>
              <a:rPr lang="en-IN" dirty="0"/>
              <a:t>Each controller accepts </a:t>
            </a:r>
            <a:r>
              <a:rPr lang="en-IN" dirty="0">
                <a:highlight>
                  <a:srgbClr val="FFFF00"/>
                </a:highlight>
              </a:rPr>
              <a:t>$scope</a:t>
            </a:r>
            <a:r>
              <a:rPr lang="en-IN" dirty="0"/>
              <a:t> as a parameter which refers to the application/module that controller is to control</a:t>
            </a:r>
          </a:p>
          <a:p>
            <a:pPr algn="just"/>
            <a:r>
              <a:rPr lang="en-IN" dirty="0"/>
              <a:t>The </a:t>
            </a:r>
            <a:r>
              <a:rPr lang="en-IN" dirty="0">
                <a:highlight>
                  <a:srgbClr val="FFFF00"/>
                </a:highlight>
              </a:rPr>
              <a:t>ng-controller</a:t>
            </a:r>
            <a:r>
              <a:rPr lang="en-IN" dirty="0"/>
              <a:t> directive defines the application controller.</a:t>
            </a:r>
          </a:p>
          <a:p>
            <a:pPr lvl="1" algn="just"/>
            <a:r>
              <a:rPr lang="en-IN" dirty="0" err="1">
                <a:highlight>
                  <a:srgbClr val="FFFF00"/>
                </a:highlight>
              </a:rPr>
              <a:t>app.controller</a:t>
            </a:r>
            <a:r>
              <a:rPr lang="en-IN" dirty="0">
                <a:highlight>
                  <a:srgbClr val="FFFF00"/>
                </a:highlight>
              </a:rPr>
              <a:t>(“Controller-name", function($scope) { ... } );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695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6DBCD-F0EC-41D4-8CE4-1FA03EC7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494"/>
          </a:xfrm>
        </p:spPr>
        <p:txBody>
          <a:bodyPr/>
          <a:lstStyle/>
          <a:p>
            <a:r>
              <a:rPr lang="en-IN" b="1" dirty="0"/>
              <a:t>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BCCD2-409F-4FE0-8A25-F5AEABD3F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620"/>
            <a:ext cx="10515600" cy="4982343"/>
          </a:xfrm>
        </p:spPr>
        <p:txBody>
          <a:bodyPr>
            <a:normAutofit/>
          </a:bodyPr>
          <a:lstStyle/>
          <a:p>
            <a:r>
              <a:rPr lang="en-IN" dirty="0"/>
              <a:t>Filters can be added in AngularJS to format data.</a:t>
            </a:r>
          </a:p>
          <a:p>
            <a:r>
              <a:rPr lang="en-IN" dirty="0"/>
              <a:t>AngularJS provides filters to transform data:</a:t>
            </a:r>
          </a:p>
          <a:p>
            <a:pPr lvl="1"/>
            <a:r>
              <a:rPr lang="en-IN" dirty="0">
                <a:highlight>
                  <a:srgbClr val="FFFF00"/>
                </a:highlight>
              </a:rPr>
              <a:t>currency</a:t>
            </a:r>
            <a:r>
              <a:rPr lang="en-IN" dirty="0"/>
              <a:t> Format a number to a currency format.</a:t>
            </a:r>
          </a:p>
          <a:p>
            <a:pPr lvl="1"/>
            <a:r>
              <a:rPr lang="en-IN" dirty="0">
                <a:highlight>
                  <a:srgbClr val="FFFF00"/>
                </a:highlight>
              </a:rPr>
              <a:t>date</a:t>
            </a:r>
            <a:r>
              <a:rPr lang="en-IN" dirty="0"/>
              <a:t> Format a date to a specified format.</a:t>
            </a:r>
          </a:p>
          <a:p>
            <a:pPr lvl="1"/>
            <a:r>
              <a:rPr lang="en-IN" dirty="0">
                <a:highlight>
                  <a:srgbClr val="FFFF00"/>
                </a:highlight>
              </a:rPr>
              <a:t>filter</a:t>
            </a:r>
            <a:r>
              <a:rPr lang="en-IN" dirty="0"/>
              <a:t> Select a subset of items from an array.</a:t>
            </a:r>
          </a:p>
          <a:p>
            <a:pPr lvl="1"/>
            <a:r>
              <a:rPr lang="en-IN" dirty="0">
                <a:highlight>
                  <a:srgbClr val="FFFF00"/>
                </a:highlight>
              </a:rPr>
              <a:t>json</a:t>
            </a:r>
            <a:r>
              <a:rPr lang="en-IN" dirty="0"/>
              <a:t> Format an object to a JSON string.</a:t>
            </a:r>
          </a:p>
          <a:p>
            <a:pPr lvl="1"/>
            <a:r>
              <a:rPr lang="en-IN" dirty="0" err="1">
                <a:highlight>
                  <a:srgbClr val="FFFF00"/>
                </a:highlight>
              </a:rPr>
              <a:t>limitTo</a:t>
            </a:r>
            <a:r>
              <a:rPr lang="en-IN" dirty="0"/>
              <a:t> Limits an array/string, into a specified number of elements/characters.</a:t>
            </a:r>
          </a:p>
          <a:p>
            <a:pPr lvl="1"/>
            <a:r>
              <a:rPr lang="en-IN" dirty="0">
                <a:highlight>
                  <a:srgbClr val="FFFF00"/>
                </a:highlight>
              </a:rPr>
              <a:t>lowercase</a:t>
            </a:r>
            <a:r>
              <a:rPr lang="en-IN" dirty="0"/>
              <a:t> Format a string to lower case.</a:t>
            </a:r>
          </a:p>
          <a:p>
            <a:pPr lvl="1"/>
            <a:r>
              <a:rPr lang="en-IN" dirty="0">
                <a:highlight>
                  <a:srgbClr val="FFFF00"/>
                </a:highlight>
              </a:rPr>
              <a:t>number</a:t>
            </a:r>
            <a:r>
              <a:rPr lang="en-IN" dirty="0"/>
              <a:t> Format a number to a string.</a:t>
            </a:r>
          </a:p>
          <a:p>
            <a:pPr lvl="1"/>
            <a:r>
              <a:rPr lang="en-IN" dirty="0" err="1">
                <a:highlight>
                  <a:srgbClr val="FFFF00"/>
                </a:highlight>
              </a:rPr>
              <a:t>orderBy</a:t>
            </a:r>
            <a:r>
              <a:rPr lang="en-IN" dirty="0"/>
              <a:t> Orders an array by an expression.</a:t>
            </a:r>
          </a:p>
          <a:p>
            <a:pPr lvl="1"/>
            <a:r>
              <a:rPr lang="en-IN" dirty="0">
                <a:highlight>
                  <a:srgbClr val="FFFF00"/>
                </a:highlight>
              </a:rPr>
              <a:t>uppercase</a:t>
            </a:r>
            <a:r>
              <a:rPr lang="en-IN" dirty="0"/>
              <a:t> Format a string to upper case.</a:t>
            </a:r>
          </a:p>
          <a:p>
            <a:pPr marL="457200" lvl="1" indent="0">
              <a:buNone/>
            </a:pPr>
            <a:r>
              <a:rPr lang="en-IN" b="1" dirty="0"/>
              <a:t>How to build a custom filter?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9031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8B002-BE31-4087-8EAB-528469B5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/>
          <a:lstStyle/>
          <a:p>
            <a:r>
              <a:rPr lang="en-IN" b="1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991C3-9574-49C3-9BDA-CC1BC02F1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68"/>
            <a:ext cx="10515600" cy="5412658"/>
          </a:xfrm>
        </p:spPr>
        <p:txBody>
          <a:bodyPr>
            <a:normAutofit/>
          </a:bodyPr>
          <a:lstStyle/>
          <a:p>
            <a:r>
              <a:rPr lang="en-IN" dirty="0"/>
              <a:t>In AngularJS you can make your own service, or use one of the many built-in services</a:t>
            </a:r>
          </a:p>
          <a:p>
            <a:r>
              <a:rPr lang="en-IN" dirty="0"/>
              <a:t>In AngularJS, a service is a function, or object, that is available for, and limited to, your AngularJS application.</a:t>
            </a:r>
          </a:p>
          <a:p>
            <a:pPr lvl="1"/>
            <a:r>
              <a:rPr lang="en-IN" dirty="0"/>
              <a:t>$location</a:t>
            </a:r>
          </a:p>
          <a:p>
            <a:pPr lvl="1"/>
            <a:r>
              <a:rPr lang="en-IN" dirty="0"/>
              <a:t>$http</a:t>
            </a:r>
          </a:p>
          <a:p>
            <a:pPr lvl="1"/>
            <a:r>
              <a:rPr lang="en-IN" dirty="0"/>
              <a:t>$timeout</a:t>
            </a:r>
          </a:p>
          <a:p>
            <a:pPr lvl="1"/>
            <a:r>
              <a:rPr lang="en-IN" dirty="0"/>
              <a:t>$interval</a:t>
            </a:r>
          </a:p>
          <a:p>
            <a:pPr lvl="1"/>
            <a:r>
              <a:rPr lang="en-IN" dirty="0"/>
              <a:t>etc</a:t>
            </a:r>
          </a:p>
          <a:p>
            <a:pPr lvl="1"/>
            <a:endParaRPr lang="en-IN" dirty="0"/>
          </a:p>
          <a:p>
            <a:pPr marL="457200" lvl="1" indent="0">
              <a:buNone/>
            </a:pPr>
            <a:r>
              <a:rPr lang="en-IN" dirty="0"/>
              <a:t>Create your own service: </a:t>
            </a:r>
          </a:p>
          <a:p>
            <a:pPr marL="457200" lvl="1" indent="0">
              <a:buNone/>
            </a:pPr>
            <a:r>
              <a:rPr lang="en-IN" dirty="0" err="1">
                <a:highlight>
                  <a:srgbClr val="FFFF00"/>
                </a:highlight>
              </a:rPr>
              <a:t>app.service</a:t>
            </a:r>
            <a:r>
              <a:rPr lang="en-IN" dirty="0">
                <a:highlight>
                  <a:srgbClr val="FFFF00"/>
                </a:highlight>
              </a:rPr>
              <a:t>('</a:t>
            </a:r>
            <a:r>
              <a:rPr lang="en-IN" dirty="0" err="1">
                <a:highlight>
                  <a:srgbClr val="FFFF00"/>
                </a:highlight>
              </a:rPr>
              <a:t>hexafy</a:t>
            </a:r>
            <a:r>
              <a:rPr lang="en-IN" dirty="0">
                <a:highlight>
                  <a:srgbClr val="FFFF00"/>
                </a:highlight>
              </a:rPr>
              <a:t>', function() {...} 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687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1A63-2A0D-4549-ADC0-4B5DCB18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89E50-9EBD-4C43-8750-AA47E4ED1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IN" b="0" i="0" dirty="0">
                <a:effectLst/>
                <a:latin typeface="Inter"/>
              </a:rPr>
              <a:t>Angular JS is an open source JavaScript framework that is used to build web applications. </a:t>
            </a:r>
          </a:p>
          <a:p>
            <a:pPr>
              <a:lnSpc>
                <a:spcPct val="150000"/>
              </a:lnSpc>
            </a:pPr>
            <a:r>
              <a:rPr lang="en-IN" b="0" i="0" dirty="0">
                <a:effectLst/>
                <a:latin typeface="Inter"/>
              </a:rPr>
              <a:t>It can be freely used, changed and shared by anyone.</a:t>
            </a:r>
          </a:p>
          <a:p>
            <a:pPr>
              <a:lnSpc>
                <a:spcPct val="150000"/>
              </a:lnSpc>
            </a:pPr>
            <a:r>
              <a:rPr lang="en-IN" b="0" i="0" dirty="0">
                <a:effectLst/>
                <a:latin typeface="Inter"/>
              </a:rPr>
              <a:t>Web framework that empowers developers to build fast, reliable applications.</a:t>
            </a:r>
          </a:p>
          <a:p>
            <a:pPr>
              <a:lnSpc>
                <a:spcPct val="150000"/>
              </a:lnSpc>
            </a:pPr>
            <a:r>
              <a:rPr lang="en-IN" b="0" i="0" dirty="0">
                <a:effectLst/>
                <a:latin typeface="Inter"/>
              </a:rPr>
              <a:t>Maintained by a dedicated team at Google</a:t>
            </a:r>
          </a:p>
          <a:p>
            <a:pPr lvl="1">
              <a:lnSpc>
                <a:spcPct val="150000"/>
              </a:lnSpc>
            </a:pPr>
            <a:r>
              <a:rPr lang="en-IN" b="0" i="0" dirty="0">
                <a:effectLst/>
                <a:latin typeface="Inter"/>
              </a:rPr>
              <a:t>provides a broad suite of tools, APIs, and libraries to simplify and streamline your development workflow</a:t>
            </a:r>
          </a:p>
          <a:p>
            <a:pPr>
              <a:lnSpc>
                <a:spcPct val="150000"/>
              </a:lnSpc>
            </a:pPr>
            <a:r>
              <a:rPr lang="en-IN" b="0" i="0" dirty="0">
                <a:effectLst/>
                <a:latin typeface="Inter"/>
              </a:rPr>
              <a:t>Angular gives you a solid platform</a:t>
            </a:r>
          </a:p>
          <a:p>
            <a:pPr lvl="1">
              <a:lnSpc>
                <a:spcPct val="150000"/>
              </a:lnSpc>
            </a:pPr>
            <a:r>
              <a:rPr lang="en-IN" b="0" i="0" dirty="0">
                <a:effectLst/>
                <a:latin typeface="Inter"/>
              </a:rPr>
              <a:t>to build fast, reliable applications </a:t>
            </a:r>
          </a:p>
          <a:p>
            <a:pPr lvl="1">
              <a:lnSpc>
                <a:spcPct val="150000"/>
              </a:lnSpc>
            </a:pPr>
            <a:r>
              <a:rPr lang="en-IN" b="0" i="0" dirty="0">
                <a:effectLst/>
                <a:latin typeface="Inter"/>
              </a:rPr>
              <a:t>that scale with both the size of your team and the size of your codebase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08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6798-7A78-4C49-B232-7A496111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267EE-2E08-48D7-B8EE-4B014C05F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Node.js - v^18.19.1 or newer</a:t>
            </a:r>
          </a:p>
          <a:p>
            <a:r>
              <a:rPr lang="en-IN" dirty="0"/>
              <a:t>Text editor - We recommend Visual Studio Code</a:t>
            </a:r>
          </a:p>
          <a:p>
            <a:r>
              <a:rPr lang="en-IN" dirty="0"/>
              <a:t>Terminal - Required for running Angular CLI commands</a:t>
            </a:r>
          </a:p>
        </p:txBody>
      </p:sp>
    </p:spTree>
    <p:extLst>
      <p:ext uri="{BB962C8B-B14F-4D97-AF65-F5344CB8AC3E}">
        <p14:creationId xmlns:p14="http://schemas.microsoft.com/office/powerpoint/2010/main" val="337151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1A45-804D-481F-BD27-9F8B60A4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AngularJS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073C5-44EE-4EEB-99CE-39F74FBAE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Services and Dependency Injection</a:t>
            </a:r>
          </a:p>
          <a:p>
            <a:r>
              <a:rPr lang="en-IN" dirty="0"/>
              <a:t>Two way data binding</a:t>
            </a:r>
          </a:p>
          <a:p>
            <a:r>
              <a:rPr lang="en-IN" dirty="0"/>
              <a:t>Testing</a:t>
            </a:r>
          </a:p>
          <a:p>
            <a:r>
              <a:rPr lang="en-IN" dirty="0"/>
              <a:t>Model View Controller</a:t>
            </a:r>
          </a:p>
          <a:p>
            <a:r>
              <a:rPr lang="fr-FR" dirty="0"/>
              <a:t>Directives, </a:t>
            </a:r>
            <a:r>
              <a:rPr lang="fr-FR" dirty="0" err="1"/>
              <a:t>filters</a:t>
            </a:r>
            <a:r>
              <a:rPr lang="fr-FR" dirty="0"/>
              <a:t>, modules, routes </a:t>
            </a:r>
            <a:r>
              <a:rPr lang="fr-FR" dirty="0" err="1"/>
              <a:t>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494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E410-D86B-44CE-B782-8347EB548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29" y="0"/>
            <a:ext cx="10515600" cy="1325563"/>
          </a:xfrm>
        </p:spPr>
        <p:txBody>
          <a:bodyPr/>
          <a:lstStyle/>
          <a:p>
            <a:r>
              <a:rPr lang="en-IN" dirty="0"/>
              <a:t>MVC Framework </a:t>
            </a:r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97CBF747-BC24-48CD-A6AF-6624F2B3F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945" y="1041758"/>
            <a:ext cx="8724364" cy="58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205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43E8B-BAFB-4652-A8C0-2F37B930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08809-13FF-47C4-859B-4054C219D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controller is the component that enables the interconnection between the views and the model so it acts as an intermediary.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Responsibilities:</a:t>
            </a:r>
          </a:p>
          <a:p>
            <a:pPr lvl="1" algn="just"/>
            <a:r>
              <a:rPr lang="en-IN" dirty="0"/>
              <a:t>Receiving user input and interpreting it.</a:t>
            </a:r>
          </a:p>
          <a:p>
            <a:pPr lvl="1" algn="just"/>
            <a:r>
              <a:rPr lang="en-IN" dirty="0"/>
              <a:t>Updating the Model based on user actions.</a:t>
            </a:r>
          </a:p>
          <a:p>
            <a:pPr lvl="1" algn="just"/>
            <a:r>
              <a:rPr lang="en-IN" dirty="0"/>
              <a:t>Selecting and displaying the appropriate View.</a:t>
            </a:r>
          </a:p>
          <a:p>
            <a:pPr marL="457200" lvl="1" indent="0" algn="just">
              <a:buNone/>
            </a:pPr>
            <a:endParaRPr lang="en-IN" dirty="0"/>
          </a:p>
          <a:p>
            <a:pPr marL="457200" lvl="1" indent="0" algn="just">
              <a:buNone/>
            </a:pPr>
            <a:r>
              <a:rPr lang="en-IN" dirty="0"/>
              <a:t>In a bookstore application, the Controller would handle actions such as searching for a book, adding a book to the cart, or checking out.</a:t>
            </a:r>
          </a:p>
        </p:txBody>
      </p:sp>
    </p:spTree>
    <p:extLst>
      <p:ext uri="{BB962C8B-B14F-4D97-AF65-F5344CB8AC3E}">
        <p14:creationId xmlns:p14="http://schemas.microsoft.com/office/powerpoint/2010/main" val="385410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3E36-DD59-4189-85DC-602207D6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IN" dirty="0"/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24667-7AE0-4838-9F82-798F407D2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129"/>
            <a:ext cx="10515600" cy="507083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</a:pPr>
            <a:r>
              <a:rPr lang="en-IN" dirty="0"/>
              <a:t>The View component is used for all the UI logic of the application</a:t>
            </a:r>
          </a:p>
          <a:p>
            <a:pPr algn="just">
              <a:lnSpc>
                <a:spcPct val="110000"/>
              </a:lnSpc>
            </a:pPr>
            <a:r>
              <a:rPr lang="en-IN" dirty="0"/>
              <a:t>It generates a user interface for the user</a:t>
            </a:r>
          </a:p>
          <a:p>
            <a:pPr algn="just">
              <a:lnSpc>
                <a:spcPct val="110000"/>
              </a:lnSpc>
            </a:pPr>
            <a:r>
              <a:rPr lang="en-IN" dirty="0"/>
              <a:t>Views are created by the data which is collected by the model component but these data aren’t taken directly but through the controller</a:t>
            </a:r>
          </a:p>
          <a:p>
            <a:pPr algn="just">
              <a:lnSpc>
                <a:spcPct val="110000"/>
              </a:lnSpc>
            </a:pPr>
            <a:r>
              <a:rPr lang="en-IN" dirty="0"/>
              <a:t>It only interacts with the controller.</a:t>
            </a:r>
          </a:p>
          <a:p>
            <a:pPr algn="just">
              <a:lnSpc>
                <a:spcPct val="110000"/>
              </a:lnSpc>
            </a:pPr>
            <a:r>
              <a:rPr lang="en-IN" dirty="0"/>
              <a:t>Responsibilities:</a:t>
            </a:r>
          </a:p>
          <a:p>
            <a:pPr lvl="1" algn="just">
              <a:lnSpc>
                <a:spcPct val="110000"/>
              </a:lnSpc>
            </a:pPr>
            <a:r>
              <a:rPr lang="en-IN" dirty="0"/>
              <a:t>Rendering data to the user in a specific format.</a:t>
            </a:r>
          </a:p>
          <a:p>
            <a:pPr lvl="1" algn="just">
              <a:lnSpc>
                <a:spcPct val="110000"/>
              </a:lnSpc>
            </a:pPr>
            <a:r>
              <a:rPr lang="en-IN" dirty="0"/>
              <a:t>Displaying the user interface elements.</a:t>
            </a:r>
          </a:p>
          <a:p>
            <a:pPr lvl="1" algn="just">
              <a:lnSpc>
                <a:spcPct val="110000"/>
              </a:lnSpc>
            </a:pPr>
            <a:r>
              <a:rPr lang="en-IN" dirty="0"/>
              <a:t>Updating the display when the Model changes.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en-IN" dirty="0"/>
              <a:t>In a bookstore application, the View would display the list of books, book details, and provide input fields for searching or filtering books.</a:t>
            </a:r>
          </a:p>
        </p:txBody>
      </p:sp>
    </p:spTree>
    <p:extLst>
      <p:ext uri="{BB962C8B-B14F-4D97-AF65-F5344CB8AC3E}">
        <p14:creationId xmlns:p14="http://schemas.microsoft.com/office/powerpoint/2010/main" val="977915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EDC4-2356-4E38-A20A-4AF6A7960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IN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E86E1-8464-46CB-9777-692BEE87A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2890"/>
            <a:ext cx="10515600" cy="5174073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IN" dirty="0"/>
              <a:t>The Model component corresponds to all the data-related logic that the user works with. </a:t>
            </a:r>
          </a:p>
          <a:p>
            <a:pPr algn="just">
              <a:lnSpc>
                <a:spcPct val="120000"/>
              </a:lnSpc>
            </a:pPr>
            <a:r>
              <a:rPr lang="en-IN" dirty="0"/>
              <a:t>This can represent either the data that is being transferred between the View and Controller components or any other business logic-related data.</a:t>
            </a:r>
          </a:p>
          <a:p>
            <a:pPr algn="just">
              <a:lnSpc>
                <a:spcPct val="120000"/>
              </a:lnSpc>
            </a:pPr>
            <a:r>
              <a:rPr lang="en-IN" dirty="0"/>
              <a:t>It can add or retrieve data from the database. </a:t>
            </a:r>
          </a:p>
          <a:p>
            <a:pPr algn="just">
              <a:lnSpc>
                <a:spcPct val="120000"/>
              </a:lnSpc>
            </a:pPr>
            <a:r>
              <a:rPr lang="en-IN" dirty="0"/>
              <a:t>It responds to the controller’s request because the controller can’t interact with the database by itself. </a:t>
            </a:r>
          </a:p>
          <a:p>
            <a:pPr algn="just">
              <a:lnSpc>
                <a:spcPct val="120000"/>
              </a:lnSpc>
            </a:pPr>
            <a:r>
              <a:rPr lang="en-IN" dirty="0"/>
              <a:t>The model interacts with the database and gives the required data back to the controller.</a:t>
            </a:r>
          </a:p>
          <a:p>
            <a:pPr algn="just">
              <a:lnSpc>
                <a:spcPct val="120000"/>
              </a:lnSpc>
            </a:pPr>
            <a:r>
              <a:rPr lang="en-IN" dirty="0"/>
              <a:t>Responsibilities:</a:t>
            </a:r>
          </a:p>
          <a:p>
            <a:pPr lvl="1" algn="just">
              <a:lnSpc>
                <a:spcPct val="120000"/>
              </a:lnSpc>
            </a:pPr>
            <a:r>
              <a:rPr lang="en-IN" dirty="0"/>
              <a:t>Managing data: CRUD (Create, Read, Update, Delete) operations.</a:t>
            </a:r>
          </a:p>
          <a:p>
            <a:pPr lvl="1" algn="just">
              <a:lnSpc>
                <a:spcPct val="120000"/>
              </a:lnSpc>
            </a:pPr>
            <a:r>
              <a:rPr lang="en-IN" dirty="0"/>
              <a:t>Enforcing business rules.</a:t>
            </a:r>
          </a:p>
          <a:p>
            <a:pPr lvl="1" algn="just">
              <a:lnSpc>
                <a:spcPct val="120000"/>
              </a:lnSpc>
            </a:pPr>
            <a:r>
              <a:rPr lang="en-IN" dirty="0"/>
              <a:t>Notifying the View and Controller of state changes.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IN" dirty="0"/>
              <a:t>In a bookstore application, the Model would handle data related to books, such as the book title, author, price, and stock level.</a:t>
            </a:r>
          </a:p>
        </p:txBody>
      </p:sp>
    </p:spTree>
    <p:extLst>
      <p:ext uri="{BB962C8B-B14F-4D97-AF65-F5344CB8AC3E}">
        <p14:creationId xmlns:p14="http://schemas.microsoft.com/office/powerpoint/2010/main" val="340313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C778-799D-4BD4-89C3-BE93D363C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441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An end-user sends a request to a server to get a list of students studying in a class</a:t>
            </a:r>
          </a:p>
        </p:txBody>
      </p:sp>
      <p:pic>
        <p:nvPicPr>
          <p:cNvPr id="3074" name="Picture 2" descr="Lightbox">
            <a:extLst>
              <a:ext uri="{FF2B5EF4-FFF2-40B4-BE49-F238E27FC236}">
                <a16:creationId xmlns:a16="http://schemas.microsoft.com/office/drawing/2014/main" id="{3358EF4A-1F62-4E80-993D-4647715AF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347" y="1376004"/>
            <a:ext cx="7675306" cy="511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53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1075</Words>
  <Application>Microsoft Office PowerPoint</Application>
  <PresentationFormat>Widescreen</PresentationFormat>
  <Paragraphs>121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Inter</vt:lpstr>
      <vt:lpstr>Office Theme</vt:lpstr>
      <vt:lpstr>Angular JS</vt:lpstr>
      <vt:lpstr>PowerPoint Presentation</vt:lpstr>
      <vt:lpstr>Prerequisites</vt:lpstr>
      <vt:lpstr>Advantages of AngularJS</vt:lpstr>
      <vt:lpstr>MVC Framework </vt:lpstr>
      <vt:lpstr>Controller</vt:lpstr>
      <vt:lpstr>View</vt:lpstr>
      <vt:lpstr>Model</vt:lpstr>
      <vt:lpstr>An end-user sends a request to a server to get a list of students studying in a class</vt:lpstr>
      <vt:lpstr>MVC is all about</vt:lpstr>
      <vt:lpstr>Building AngularJS Applications</vt:lpstr>
      <vt:lpstr>AngularJS Expressions</vt:lpstr>
      <vt:lpstr>AngularJS Directives</vt:lpstr>
      <vt:lpstr>AngularJS Modules and Controllers</vt:lpstr>
      <vt:lpstr>Filters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Remegius Praveen</dc:creator>
  <cp:lastModifiedBy>Remegius Praveen</cp:lastModifiedBy>
  <cp:revision>31</cp:revision>
  <dcterms:created xsi:type="dcterms:W3CDTF">2024-11-08T03:48:34Z</dcterms:created>
  <dcterms:modified xsi:type="dcterms:W3CDTF">2024-11-13T08:43:21Z</dcterms:modified>
</cp:coreProperties>
</file>