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3"/>
    <p:sldId id="265" r:id="rId4"/>
    <p:sldId id="258" r:id="rId5"/>
    <p:sldId id="260" r:id="rId6"/>
    <p:sldId id="285" r:id="rId7"/>
    <p:sldId id="286" r:id="rId8"/>
    <p:sldId id="287" r:id="rId9"/>
    <p:sldId id="274" r:id="rId10"/>
    <p:sldId id="290" r:id="rId11"/>
    <p:sldId id="293" r:id="rId12"/>
    <p:sldId id="294" r:id="rId13"/>
    <p:sldId id="295" r:id="rId14"/>
    <p:sldId id="291" r:id="rId15"/>
    <p:sldId id="296" r:id="rId16"/>
    <p:sldId id="297" r:id="rId17"/>
    <p:sldId id="298" r:id="rId18"/>
    <p:sldId id="311" r:id="rId19"/>
    <p:sldId id="302" r:id="rId20"/>
    <p:sldId id="312" r:id="rId21"/>
    <p:sldId id="304" r:id="rId22"/>
    <p:sldId id="305" r:id="rId23"/>
    <p:sldId id="310" r:id="rId24"/>
    <p:sldId id="306" r:id="rId25"/>
    <p:sldId id="307" r:id="rId26"/>
    <p:sldId id="308" r:id="rId27"/>
    <p:sldId id="309" r:id="rId2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Microsoft YaHei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2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C5A"/>
    <a:srgbClr val="E08648"/>
    <a:srgbClr val="E36C64"/>
    <a:srgbClr val="675E8C"/>
    <a:srgbClr val="27282C"/>
    <a:srgbClr val="166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 showGuides="1">
      <p:cViewPr>
        <p:scale>
          <a:sx n="69" d="100"/>
          <a:sy n="69" d="100"/>
        </p:scale>
        <p:origin x="780" y="216"/>
      </p:cViewPr>
      <p:guideLst>
        <p:guide pos="3840"/>
        <p:guide orient="horz" pos="2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66" d="100"/>
        <a:sy n="66" d="100"/>
      </p:scale>
      <p:origin x="0" y="-8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Microsoft YaHei Light" panose="020B0502040204020203" pitchFamily="34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-17462"/>
            <a:ext cx="5095875" cy="4667250"/>
          </a:xfrm>
          <a:custGeom>
            <a:avLst/>
            <a:gdLst>
              <a:gd name="connsiteX0" fmla="*/ 0 w 5095525"/>
              <a:gd name="connsiteY0" fmla="*/ 0 h 4666400"/>
              <a:gd name="connsiteX1" fmla="*/ 5095525 w 5095525"/>
              <a:gd name="connsiteY1" fmla="*/ 0 h 4666400"/>
              <a:gd name="connsiteX2" fmla="*/ 2389013 w 5095525"/>
              <a:gd name="connsiteY2" fmla="*/ 4666400 h 4666400"/>
              <a:gd name="connsiteX3" fmla="*/ 0 w 5095525"/>
              <a:gd name="connsiteY3" fmla="*/ 547414 h 4666400"/>
              <a:gd name="connsiteX4" fmla="*/ 0 w 5095525"/>
              <a:gd name="connsiteY4" fmla="*/ 0 h 466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5525" h="4666400">
                <a:moveTo>
                  <a:pt x="0" y="0"/>
                </a:moveTo>
                <a:lnTo>
                  <a:pt x="5095525" y="0"/>
                </a:lnTo>
                <a:lnTo>
                  <a:pt x="2389013" y="4666400"/>
                </a:lnTo>
                <a:lnTo>
                  <a:pt x="0" y="547414"/>
                </a:lnTo>
                <a:lnTo>
                  <a:pt x="0" y="0"/>
                </a:lnTo>
                <a:close/>
              </a:path>
            </a:pathLst>
          </a:custGeom>
          <a:solidFill>
            <a:srgbClr val="1C7C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15913" y="4041775"/>
            <a:ext cx="3265488" cy="2816225"/>
          </a:xfrm>
          <a:prstGeom prst="triangl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4649788"/>
            <a:ext cx="800100" cy="2208213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0" y="4838700"/>
            <a:ext cx="1724025" cy="1487488"/>
          </a:xfrm>
          <a:prstGeom prst="triangl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/>
        </p:nvSpPr>
        <p:spPr>
          <a:xfrm flipV="1">
            <a:off x="996950" y="1765300"/>
            <a:ext cx="1517650" cy="1308100"/>
          </a:xfrm>
          <a:prstGeom prst="triangle">
            <a:avLst/>
          </a:pr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0" y="439738"/>
            <a:ext cx="2754313" cy="3300413"/>
          </a:xfrm>
          <a:custGeom>
            <a:avLst/>
            <a:gdLst>
              <a:gd name="connsiteX0" fmla="*/ 0 w 2754101"/>
              <a:gd name="connsiteY0" fmla="*/ 0 h 3300541"/>
              <a:gd name="connsiteX1" fmla="*/ 2754101 w 2754101"/>
              <a:gd name="connsiteY1" fmla="*/ 0 h 3300541"/>
              <a:gd name="connsiteX2" fmla="*/ 839788 w 2754101"/>
              <a:gd name="connsiteY2" fmla="*/ 3300541 h 3300541"/>
              <a:gd name="connsiteX3" fmla="*/ 0 w 2754101"/>
              <a:gd name="connsiteY3" fmla="*/ 1852631 h 3300541"/>
              <a:gd name="connsiteX4" fmla="*/ 0 w 2754101"/>
              <a:gd name="connsiteY4" fmla="*/ 0 h 3300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4101" h="3300541">
                <a:moveTo>
                  <a:pt x="0" y="0"/>
                </a:moveTo>
                <a:lnTo>
                  <a:pt x="2754101" y="0"/>
                </a:lnTo>
                <a:lnTo>
                  <a:pt x="839788" y="3300541"/>
                </a:lnTo>
                <a:lnTo>
                  <a:pt x="0" y="1852631"/>
                </a:lnTo>
                <a:lnTo>
                  <a:pt x="0" y="0"/>
                </a:lnTo>
                <a:close/>
              </a:path>
            </a:pathLst>
          </a:custGeom>
          <a:solidFill>
            <a:srgbClr val="16654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38314" y="2261762"/>
            <a:ext cx="7913899" cy="2387600"/>
          </a:xfrm>
        </p:spPr>
        <p:txBody>
          <a:bodyPr anchor="b"/>
          <a:lstStyle>
            <a:lvl1pPr algn="l">
              <a:defRPr sz="6000" b="1" spc="300" baseline="0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438314" y="4741437"/>
            <a:ext cx="7913899" cy="1655762"/>
          </a:xfrm>
        </p:spPr>
        <p:txBody>
          <a:bodyPr/>
          <a:lstStyle>
            <a:lvl1pPr marL="0" indent="0" algn="l">
              <a:buNone/>
              <a:defRPr sz="24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0" y="3636963"/>
            <a:ext cx="1166813" cy="3221038"/>
          </a:xfrm>
          <a:custGeom>
            <a:avLst/>
            <a:gdLst>
              <a:gd name="connsiteX0" fmla="*/ 317500 w 800100"/>
              <a:gd name="connsiteY0" fmla="*/ 0 h 1676400"/>
              <a:gd name="connsiteX1" fmla="*/ 0 w 800100"/>
              <a:gd name="connsiteY1" fmla="*/ 419100 h 1676400"/>
              <a:gd name="connsiteX2" fmla="*/ 0 w 800100"/>
              <a:gd name="connsiteY2" fmla="*/ 1676400 h 1676400"/>
              <a:gd name="connsiteX3" fmla="*/ 800100 w 800100"/>
              <a:gd name="connsiteY3" fmla="*/ 1676400 h 1676400"/>
              <a:gd name="connsiteX4" fmla="*/ 317500 w 80010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100" h="1676400">
                <a:moveTo>
                  <a:pt x="317500" y="0"/>
                </a:moveTo>
                <a:lnTo>
                  <a:pt x="0" y="419100"/>
                </a:lnTo>
                <a:lnTo>
                  <a:pt x="0" y="1676400"/>
                </a:lnTo>
                <a:lnTo>
                  <a:pt x="800100" y="1676400"/>
                </a:lnTo>
                <a:lnTo>
                  <a:pt x="317500" y="0"/>
                </a:lnTo>
                <a:close/>
              </a:path>
            </a:pathLst>
          </a:custGeom>
          <a:solidFill>
            <a:srgbClr val="E36C64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3527425"/>
            <a:ext cx="1931988" cy="3330575"/>
          </a:xfrm>
          <a:custGeom>
            <a:avLst/>
            <a:gdLst>
              <a:gd name="connsiteX0" fmla="*/ 0 w 1932106"/>
              <a:gd name="connsiteY0" fmla="*/ 0 h 3331217"/>
              <a:gd name="connsiteX1" fmla="*/ 1932106 w 1932106"/>
              <a:gd name="connsiteY1" fmla="*/ 3331217 h 3331217"/>
              <a:gd name="connsiteX2" fmla="*/ 0 w 1932106"/>
              <a:gd name="connsiteY2" fmla="*/ 3331217 h 3331217"/>
              <a:gd name="connsiteX3" fmla="*/ 0 w 1932106"/>
              <a:gd name="connsiteY3" fmla="*/ 0 h 3331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2106" h="3331217">
                <a:moveTo>
                  <a:pt x="0" y="0"/>
                </a:moveTo>
                <a:lnTo>
                  <a:pt x="1932106" y="3331217"/>
                </a:lnTo>
                <a:lnTo>
                  <a:pt x="0" y="3331217"/>
                </a:lnTo>
                <a:lnTo>
                  <a:pt x="0" y="0"/>
                </a:lnTo>
                <a:close/>
              </a:path>
            </a:pathLst>
          </a:cu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1709738"/>
            <a:ext cx="10280650" cy="2852737"/>
          </a:xfr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2806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6"/>
          <p:cNvGrpSpPr/>
          <p:nvPr userDrawn="1"/>
        </p:nvGrpSpPr>
        <p:grpSpPr>
          <a:xfrm>
            <a:off x="0" y="-17462"/>
            <a:ext cx="1162050" cy="1065212"/>
            <a:chOff x="0" y="-17037"/>
            <a:chExt cx="5095525" cy="4666400"/>
          </a:xfrm>
        </p:grpSpPr>
        <p:sp>
          <p:nvSpPr>
            <p:cNvPr id="8" name="任意多边形 7"/>
            <p:cNvSpPr/>
            <p:nvPr/>
          </p:nvSpPr>
          <p:spPr>
            <a:xfrm>
              <a:off x="0" y="-17037"/>
              <a:ext cx="5095525" cy="4666400"/>
            </a:xfrm>
            <a:custGeom>
              <a:avLst/>
              <a:gdLst>
                <a:gd name="connsiteX0" fmla="*/ 0 w 5095525"/>
                <a:gd name="connsiteY0" fmla="*/ 0 h 4666400"/>
                <a:gd name="connsiteX1" fmla="*/ 5095525 w 5095525"/>
                <a:gd name="connsiteY1" fmla="*/ 0 h 4666400"/>
                <a:gd name="connsiteX2" fmla="*/ 2389013 w 5095525"/>
                <a:gd name="connsiteY2" fmla="*/ 4666400 h 4666400"/>
                <a:gd name="connsiteX3" fmla="*/ 0 w 5095525"/>
                <a:gd name="connsiteY3" fmla="*/ 547414 h 4666400"/>
                <a:gd name="connsiteX4" fmla="*/ 0 w 5095525"/>
                <a:gd name="connsiteY4" fmla="*/ 0 h 466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5525" h="4666400">
                  <a:moveTo>
                    <a:pt x="0" y="0"/>
                  </a:moveTo>
                  <a:lnTo>
                    <a:pt x="5095525" y="0"/>
                  </a:lnTo>
                  <a:lnTo>
                    <a:pt x="2389013" y="4666400"/>
                  </a:lnTo>
                  <a:lnTo>
                    <a:pt x="0" y="547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7C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flipV="1">
              <a:off x="996552" y="1764627"/>
              <a:ext cx="1518490" cy="1309043"/>
            </a:xfrm>
            <a:prstGeom prst="triangle">
              <a:avLst/>
            </a:pr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39770"/>
              <a:ext cx="2754101" cy="3300541"/>
            </a:xfrm>
            <a:custGeom>
              <a:avLst/>
              <a:gdLst>
                <a:gd name="connsiteX0" fmla="*/ 0 w 2754101"/>
                <a:gd name="connsiteY0" fmla="*/ 0 h 3300541"/>
                <a:gd name="connsiteX1" fmla="*/ 2754101 w 2754101"/>
                <a:gd name="connsiteY1" fmla="*/ 0 h 3300541"/>
                <a:gd name="connsiteX2" fmla="*/ 839788 w 2754101"/>
                <a:gd name="connsiteY2" fmla="*/ 3300541 h 3300541"/>
                <a:gd name="connsiteX3" fmla="*/ 0 w 2754101"/>
                <a:gd name="connsiteY3" fmla="*/ 1852631 h 3300541"/>
                <a:gd name="connsiteX4" fmla="*/ 0 w 2754101"/>
                <a:gd name="connsiteY4" fmla="*/ 0 h 330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4101" h="3300541">
                  <a:moveTo>
                    <a:pt x="0" y="0"/>
                  </a:moveTo>
                  <a:lnTo>
                    <a:pt x="2754101" y="0"/>
                  </a:lnTo>
                  <a:lnTo>
                    <a:pt x="839788" y="3300541"/>
                  </a:lnTo>
                  <a:lnTo>
                    <a:pt x="0" y="1852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6548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fontAlgn="auto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A8D2A4B-6B55-4738-B7E3-8F0F6C09A1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hyperlink" Target="https://link.springer.com/content/pdf/10.1186/s13638-018-1308-x.pdf" TargetMode="External"/><Relationship Id="rId3" Type="http://schemas.openxmlformats.org/officeDocument/2006/relationships/hyperlink" Target="https://onlinelibrary.wiley.com/doi/pdf/10.1155/2015/373474" TargetMode="External"/><Relationship Id="rId2" Type="http://schemas.openxmlformats.org/officeDocument/2006/relationships/hyperlink" Target="https://www.kresttechnology.com/krest-academic-projects/krest-mtech-projects/IOT/Mech%20IOT-2016-17/ABSTRACT%20AND%20BASE%20PAPERS/14.Smart%20real/14.pdf" TargetMode="Externa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d1wqtxts1xzle7.cloudfront.net/47116107/Near_real-time_tracking_of_dynamic_prope20160708-24906-1yrv6w9-libre.pdf?1468016961=&amp;response-content-disposition=inline%3B+filename%3DNear_real_time_tracking_of_dynamic_prope.pdf" TargetMode="External"/><Relationship Id="rId2" Type="http://schemas.openxmlformats.org/officeDocument/2006/relationships/hyperlink" Target="https://d1wqtxts1xzle7.cloudfront.net/89771275/134c9bc1a838a13d9aecb45d24b8cd33eb4f-libre.pdf?1660672809=&amp;response-content-disposition=inline%3B+filename%3DReal_Time_Wireless_Health_Monitoring_App.pdf" TargetMode="External"/><Relationship Id="rId1" Type="http://schemas.openxmlformats.org/officeDocument/2006/relationships/hyperlink" Target="https://link.springer.com/content/pdf/10.1007/s00521-021-06440-6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ieeexplore.ieee.org/stamp/stamp.jsp?arnumber=9269978" TargetMode="External"/><Relationship Id="rId1" Type="http://schemas.openxmlformats.org/officeDocument/2006/relationships/hyperlink" Target="https://www.idc-online.com/technical_references/pdfs/instrumentation/REAL%20TIME%20HEALTH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3165" y="1332230"/>
            <a:ext cx="8299450" cy="2944495"/>
          </a:xfrm>
        </p:spPr>
        <p:txBody>
          <a:bodyPr vert="horz" lIns="91440" tIns="45720" rIns="91440" bIns="45720" rtlCol="0" anchor="b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600" b="0">
                <a:latin typeface="Berlin Sans FB" panose="020E0602020502020306" charset="0"/>
                <a:ea typeface="+mj-lt"/>
                <a:cs typeface="Berlin Sans FB" panose="020E0602020502020306" charset="0"/>
                <a:sym typeface="+mn-ea"/>
              </a:rPr>
              <a:t>D</a:t>
            </a:r>
            <a:r>
              <a:rPr lang="en-US" sz="6600" b="0">
                <a:latin typeface="Berlin Sans FB" panose="020E0602020502020306" charset="0"/>
                <a:ea typeface="+mj-lt"/>
                <a:cs typeface="Berlin Sans FB" panose="020E0602020502020306" charset="0"/>
                <a:sym typeface="+mn-ea"/>
              </a:rPr>
              <a:t>ynamic Health Surveillance System</a:t>
            </a:r>
            <a:endParaRPr kumimoji="0" lang="en-US" altLang="en-US" sz="6600" b="0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" panose="020E0602020502020306" charset="0"/>
              <a:ea typeface="+mj-lt"/>
              <a:cs typeface="Berlin Sans FB" panose="020E0602020502020306" charset="0"/>
              <a:sym typeface="+mn-ea"/>
            </a:endParaRP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3733165" y="4434523"/>
            <a:ext cx="7913688" cy="1655762"/>
          </a:xfrm>
        </p:spPr>
        <p:txBody>
          <a:bodyPr wrap="square" lIns="91440" tIns="45720" rIns="91440" bIns="45720" anchor="t" anchorCtr="0"/>
          <a:p>
            <a:pPr defTabSz="914400">
              <a:buClrTx/>
              <a:buSzTx/>
            </a:pPr>
            <a:r>
              <a:rPr lang="en-US" altLang="en-US" sz="3600" kern="1200" dirty="0">
                <a:solidFill>
                  <a:schemeClr val="bg1">
                    <a:lumMod val="75000"/>
                  </a:schemeClr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E</a:t>
            </a:r>
            <a:r>
              <a:rPr lang="en-US" altLang="en-US" kern="1200" dirty="0">
                <a:solidFill>
                  <a:schemeClr val="bg1">
                    <a:lumMod val="75000"/>
                  </a:schemeClr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mpowering Lives through Real-time Health Monitoring.</a:t>
            </a:r>
            <a:endParaRPr lang="en-US" altLang="en-US" kern="1200" dirty="0">
              <a:solidFill>
                <a:schemeClr val="bg1">
                  <a:lumMod val="75000"/>
                </a:schemeClr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" panose="020E0602020502020306" charset="0"/>
                <a:ea typeface="+mj-ea"/>
                <a:cs typeface="Berlin Sans FB" panose="020E0602020502020306" charset="0"/>
              </a:rPr>
              <a:t>O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" panose="020E0602020502020306" charset="0"/>
                <a:ea typeface="+mj-ea"/>
                <a:cs typeface="Berlin Sans FB" panose="020E0602020502020306" charset="0"/>
              </a:rPr>
              <a:t>verview of Existing Systems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911860" y="1518285"/>
            <a:ext cx="9836785" cy="998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Current health monitoring systems are primarily hospital-based or rely on wearable devices that transmit data to local storage or cloud servers. These include:</a:t>
            </a:r>
            <a:endParaRPr lang="en-US" altLang="en-US" sz="24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13" name="矩形 2"/>
          <p:cNvSpPr/>
          <p:nvPr/>
        </p:nvSpPr>
        <p:spPr>
          <a:xfrm>
            <a:off x="1416050" y="3124200"/>
            <a:ext cx="2776220" cy="3163570"/>
          </a:xfrm>
          <a:prstGeom prst="rect">
            <a:avLst/>
          </a:prstGeom>
          <a:solidFill>
            <a:srgbClr val="166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4"/>
          <p:cNvSpPr/>
          <p:nvPr/>
        </p:nvSpPr>
        <p:spPr>
          <a:xfrm>
            <a:off x="4551045" y="3124200"/>
            <a:ext cx="2776220" cy="3163570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矩形 5"/>
          <p:cNvSpPr/>
          <p:nvPr/>
        </p:nvSpPr>
        <p:spPr>
          <a:xfrm>
            <a:off x="7686675" y="3124200"/>
            <a:ext cx="2776220" cy="3163570"/>
          </a:xfrm>
          <a:prstGeom prst="rect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5" name="组合 6"/>
          <p:cNvGrpSpPr/>
          <p:nvPr/>
        </p:nvGrpSpPr>
        <p:grpSpPr>
          <a:xfrm>
            <a:off x="2282825" y="2584450"/>
            <a:ext cx="1188720" cy="1185545"/>
            <a:chOff x="2420667" y="2342978"/>
            <a:chExt cx="1080000" cy="1080000"/>
          </a:xfrm>
        </p:grpSpPr>
        <p:sp>
          <p:nvSpPr>
            <p:cNvPr id="36" name="椭圆 7"/>
            <p:cNvSpPr>
              <a:spLocks noChangeAspect="1"/>
            </p:cNvSpPr>
            <p:nvPr/>
          </p:nvSpPr>
          <p:spPr>
            <a:xfrm>
              <a:off x="2420667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7" name="Group 4"/>
            <p:cNvGrpSpPr>
              <a:grpSpLocks noChangeAspect="1"/>
            </p:cNvGrpSpPr>
            <p:nvPr/>
          </p:nvGrpSpPr>
          <p:grpSpPr bwMode="auto">
            <a:xfrm>
              <a:off x="2600667" y="2527723"/>
              <a:ext cx="720000" cy="698576"/>
              <a:chOff x="2540" y="795"/>
              <a:chExt cx="941" cy="913"/>
            </a:xfrm>
            <a:solidFill>
              <a:schemeClr val="bg1"/>
            </a:solidFill>
          </p:grpSpPr>
          <p:sp>
            <p:nvSpPr>
              <p:cNvPr id="38" name="Freeform 5"/>
              <p:cNvSpPr/>
              <p:nvPr/>
            </p:nvSpPr>
            <p:spPr bwMode="auto">
              <a:xfrm>
                <a:off x="2964" y="917"/>
                <a:ext cx="517" cy="360"/>
              </a:xfrm>
              <a:custGeom>
                <a:avLst/>
                <a:gdLst>
                  <a:gd name="T0" fmla="*/ 43 w 217"/>
                  <a:gd name="T1" fmla="*/ 108 h 151"/>
                  <a:gd name="T2" fmla="*/ 49 w 217"/>
                  <a:gd name="T3" fmla="*/ 109 h 151"/>
                  <a:gd name="T4" fmla="*/ 89 w 217"/>
                  <a:gd name="T5" fmla="*/ 60 h 151"/>
                  <a:gd name="T6" fmla="*/ 99 w 217"/>
                  <a:gd name="T7" fmla="*/ 59 h 151"/>
                  <a:gd name="T8" fmla="*/ 101 w 217"/>
                  <a:gd name="T9" fmla="*/ 69 h 151"/>
                  <a:gd name="T10" fmla="*/ 61 w 217"/>
                  <a:gd name="T11" fmla="*/ 117 h 151"/>
                  <a:gd name="T12" fmla="*/ 65 w 217"/>
                  <a:gd name="T13" fmla="*/ 130 h 151"/>
                  <a:gd name="T14" fmla="*/ 52 w 217"/>
                  <a:gd name="T15" fmla="*/ 151 h 151"/>
                  <a:gd name="T16" fmla="*/ 213 w 217"/>
                  <a:gd name="T17" fmla="*/ 151 h 151"/>
                  <a:gd name="T18" fmla="*/ 217 w 217"/>
                  <a:gd name="T19" fmla="*/ 147 h 151"/>
                  <a:gd name="T20" fmla="*/ 217 w 217"/>
                  <a:gd name="T21" fmla="*/ 4 h 151"/>
                  <a:gd name="T22" fmla="*/ 213 w 217"/>
                  <a:gd name="T23" fmla="*/ 0 h 151"/>
                  <a:gd name="T24" fmla="*/ 4 w 217"/>
                  <a:gd name="T25" fmla="*/ 0 h 151"/>
                  <a:gd name="T26" fmla="*/ 0 w 217"/>
                  <a:gd name="T27" fmla="*/ 4 h 151"/>
                  <a:gd name="T28" fmla="*/ 0 w 217"/>
                  <a:gd name="T29" fmla="*/ 96 h 151"/>
                  <a:gd name="T30" fmla="*/ 9 w 217"/>
                  <a:gd name="T31" fmla="*/ 108 h 151"/>
                  <a:gd name="T32" fmla="*/ 43 w 217"/>
                  <a:gd name="T33" fmla="*/ 10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7" h="151">
                    <a:moveTo>
                      <a:pt x="43" y="108"/>
                    </a:moveTo>
                    <a:cubicBezTo>
                      <a:pt x="45" y="108"/>
                      <a:pt x="47" y="108"/>
                      <a:pt x="49" y="109"/>
                    </a:cubicBezTo>
                    <a:cubicBezTo>
                      <a:pt x="89" y="60"/>
                      <a:pt x="89" y="60"/>
                      <a:pt x="89" y="60"/>
                    </a:cubicBezTo>
                    <a:cubicBezTo>
                      <a:pt x="92" y="57"/>
                      <a:pt x="96" y="56"/>
                      <a:pt x="99" y="59"/>
                    </a:cubicBezTo>
                    <a:cubicBezTo>
                      <a:pt x="103" y="61"/>
                      <a:pt x="103" y="66"/>
                      <a:pt x="101" y="69"/>
                    </a:cubicBezTo>
                    <a:cubicBezTo>
                      <a:pt x="61" y="117"/>
                      <a:pt x="61" y="117"/>
                      <a:pt x="61" y="117"/>
                    </a:cubicBezTo>
                    <a:cubicBezTo>
                      <a:pt x="64" y="121"/>
                      <a:pt x="65" y="125"/>
                      <a:pt x="65" y="130"/>
                    </a:cubicBezTo>
                    <a:cubicBezTo>
                      <a:pt x="65" y="140"/>
                      <a:pt x="60" y="148"/>
                      <a:pt x="52" y="151"/>
                    </a:cubicBezTo>
                    <a:cubicBezTo>
                      <a:pt x="213" y="151"/>
                      <a:pt x="213" y="151"/>
                      <a:pt x="213" y="151"/>
                    </a:cubicBezTo>
                    <a:cubicBezTo>
                      <a:pt x="215" y="151"/>
                      <a:pt x="217" y="149"/>
                      <a:pt x="217" y="147"/>
                    </a:cubicBezTo>
                    <a:cubicBezTo>
                      <a:pt x="217" y="4"/>
                      <a:pt x="217" y="4"/>
                      <a:pt x="217" y="4"/>
                    </a:cubicBezTo>
                    <a:cubicBezTo>
                      <a:pt x="217" y="2"/>
                      <a:pt x="215" y="0"/>
                      <a:pt x="21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43" y="108"/>
                      <a:pt x="43" y="108"/>
                      <a:pt x="43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9" name="Freeform 6"/>
              <p:cNvSpPr>
                <a:spLocks noEditPoints="1"/>
              </p:cNvSpPr>
              <p:nvPr/>
            </p:nvSpPr>
            <p:spPr bwMode="auto">
              <a:xfrm>
                <a:off x="2540" y="1022"/>
                <a:ext cx="560" cy="686"/>
              </a:xfrm>
              <a:custGeom>
                <a:avLst/>
                <a:gdLst>
                  <a:gd name="T0" fmla="*/ 40 w 235"/>
                  <a:gd name="T1" fmla="*/ 114 h 288"/>
                  <a:gd name="T2" fmla="*/ 52 w 235"/>
                  <a:gd name="T3" fmla="*/ 120 h 288"/>
                  <a:gd name="T4" fmla="*/ 52 w 235"/>
                  <a:gd name="T5" fmla="*/ 120 h 288"/>
                  <a:gd name="T6" fmla="*/ 28 w 235"/>
                  <a:gd name="T7" fmla="*/ 190 h 288"/>
                  <a:gd name="T8" fmla="*/ 33 w 235"/>
                  <a:gd name="T9" fmla="*/ 198 h 288"/>
                  <a:gd name="T10" fmla="*/ 62 w 235"/>
                  <a:gd name="T11" fmla="*/ 198 h 288"/>
                  <a:gd name="T12" fmla="*/ 62 w 235"/>
                  <a:gd name="T13" fmla="*/ 268 h 288"/>
                  <a:gd name="T14" fmla="*/ 81 w 235"/>
                  <a:gd name="T15" fmla="*/ 288 h 288"/>
                  <a:gd name="T16" fmla="*/ 100 w 235"/>
                  <a:gd name="T17" fmla="*/ 268 h 288"/>
                  <a:gd name="T18" fmla="*/ 100 w 235"/>
                  <a:gd name="T19" fmla="*/ 198 h 288"/>
                  <a:gd name="T20" fmla="*/ 110 w 235"/>
                  <a:gd name="T21" fmla="*/ 198 h 288"/>
                  <a:gd name="T22" fmla="*/ 110 w 235"/>
                  <a:gd name="T23" fmla="*/ 268 h 288"/>
                  <a:gd name="T24" fmla="*/ 129 w 235"/>
                  <a:gd name="T25" fmla="*/ 288 h 288"/>
                  <a:gd name="T26" fmla="*/ 149 w 235"/>
                  <a:gd name="T27" fmla="*/ 268 h 288"/>
                  <a:gd name="T28" fmla="*/ 149 w 235"/>
                  <a:gd name="T29" fmla="*/ 198 h 288"/>
                  <a:gd name="T30" fmla="*/ 177 w 235"/>
                  <a:gd name="T31" fmla="*/ 198 h 288"/>
                  <a:gd name="T32" fmla="*/ 183 w 235"/>
                  <a:gd name="T33" fmla="*/ 190 h 288"/>
                  <a:gd name="T34" fmla="*/ 148 w 235"/>
                  <a:gd name="T35" fmla="*/ 93 h 288"/>
                  <a:gd name="T36" fmla="*/ 148 w 235"/>
                  <a:gd name="T37" fmla="*/ 75 h 288"/>
                  <a:gd name="T38" fmla="*/ 165 w 235"/>
                  <a:gd name="T39" fmla="*/ 95 h 288"/>
                  <a:gd name="T40" fmla="*/ 176 w 235"/>
                  <a:gd name="T41" fmla="*/ 101 h 288"/>
                  <a:gd name="T42" fmla="*/ 178 w 235"/>
                  <a:gd name="T43" fmla="*/ 101 h 288"/>
                  <a:gd name="T44" fmla="*/ 220 w 235"/>
                  <a:gd name="T45" fmla="*/ 101 h 288"/>
                  <a:gd name="T46" fmla="*/ 235 w 235"/>
                  <a:gd name="T47" fmla="*/ 86 h 288"/>
                  <a:gd name="T48" fmla="*/ 233 w 235"/>
                  <a:gd name="T49" fmla="*/ 80 h 288"/>
                  <a:gd name="T50" fmla="*/ 222 w 235"/>
                  <a:gd name="T51" fmla="*/ 72 h 288"/>
                  <a:gd name="T52" fmla="*/ 220 w 235"/>
                  <a:gd name="T53" fmla="*/ 72 h 288"/>
                  <a:gd name="T54" fmla="*/ 183 w 235"/>
                  <a:gd name="T55" fmla="*/ 72 h 288"/>
                  <a:gd name="T56" fmla="*/ 178 w 235"/>
                  <a:gd name="T57" fmla="*/ 65 h 288"/>
                  <a:gd name="T58" fmla="*/ 142 w 235"/>
                  <a:gd name="T59" fmla="*/ 21 h 288"/>
                  <a:gd name="T60" fmla="*/ 105 w 235"/>
                  <a:gd name="T61" fmla="*/ 0 h 288"/>
                  <a:gd name="T62" fmla="*/ 60 w 235"/>
                  <a:gd name="T63" fmla="*/ 18 h 288"/>
                  <a:gd name="T64" fmla="*/ 8 w 235"/>
                  <a:gd name="T65" fmla="*/ 45 h 288"/>
                  <a:gd name="T66" fmla="*/ 1 w 235"/>
                  <a:gd name="T67" fmla="*/ 54 h 288"/>
                  <a:gd name="T68" fmla="*/ 4 w 235"/>
                  <a:gd name="T69" fmla="*/ 66 h 288"/>
                  <a:gd name="T70" fmla="*/ 40 w 235"/>
                  <a:gd name="T71" fmla="*/ 114 h 288"/>
                  <a:gd name="T72" fmla="*/ 65 w 235"/>
                  <a:gd name="T73" fmla="*/ 49 h 288"/>
                  <a:gd name="T74" fmla="*/ 65 w 235"/>
                  <a:gd name="T75" fmla="*/ 93 h 288"/>
                  <a:gd name="T76" fmla="*/ 65 w 235"/>
                  <a:gd name="T77" fmla="*/ 93 h 288"/>
                  <a:gd name="T78" fmla="*/ 41 w 235"/>
                  <a:gd name="T79" fmla="*/ 62 h 288"/>
                  <a:gd name="T80" fmla="*/ 65 w 235"/>
                  <a:gd name="T81" fmla="*/ 4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5" h="288">
                    <a:moveTo>
                      <a:pt x="40" y="114"/>
                    </a:moveTo>
                    <a:cubicBezTo>
                      <a:pt x="43" y="118"/>
                      <a:pt x="48" y="120"/>
                      <a:pt x="52" y="120"/>
                    </a:cubicBezTo>
                    <a:cubicBezTo>
                      <a:pt x="52" y="120"/>
                      <a:pt x="52" y="120"/>
                      <a:pt x="52" y="120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26" y="194"/>
                      <a:pt x="29" y="198"/>
                      <a:pt x="33" y="198"/>
                    </a:cubicBezTo>
                    <a:cubicBezTo>
                      <a:pt x="62" y="198"/>
                      <a:pt x="62" y="198"/>
                      <a:pt x="62" y="198"/>
                    </a:cubicBezTo>
                    <a:cubicBezTo>
                      <a:pt x="62" y="268"/>
                      <a:pt x="62" y="268"/>
                      <a:pt x="62" y="268"/>
                    </a:cubicBezTo>
                    <a:cubicBezTo>
                      <a:pt x="62" y="279"/>
                      <a:pt x="70" y="288"/>
                      <a:pt x="81" y="288"/>
                    </a:cubicBezTo>
                    <a:cubicBezTo>
                      <a:pt x="92" y="288"/>
                      <a:pt x="100" y="279"/>
                      <a:pt x="100" y="268"/>
                    </a:cubicBezTo>
                    <a:cubicBezTo>
                      <a:pt x="100" y="198"/>
                      <a:pt x="100" y="198"/>
                      <a:pt x="100" y="198"/>
                    </a:cubicBezTo>
                    <a:cubicBezTo>
                      <a:pt x="110" y="198"/>
                      <a:pt x="110" y="198"/>
                      <a:pt x="110" y="198"/>
                    </a:cubicBezTo>
                    <a:cubicBezTo>
                      <a:pt x="110" y="268"/>
                      <a:pt x="110" y="268"/>
                      <a:pt x="110" y="268"/>
                    </a:cubicBezTo>
                    <a:cubicBezTo>
                      <a:pt x="110" y="279"/>
                      <a:pt x="118" y="288"/>
                      <a:pt x="129" y="288"/>
                    </a:cubicBezTo>
                    <a:cubicBezTo>
                      <a:pt x="140" y="288"/>
                      <a:pt x="149" y="279"/>
                      <a:pt x="149" y="268"/>
                    </a:cubicBezTo>
                    <a:cubicBezTo>
                      <a:pt x="149" y="198"/>
                      <a:pt x="149" y="198"/>
                      <a:pt x="149" y="198"/>
                    </a:cubicBezTo>
                    <a:cubicBezTo>
                      <a:pt x="177" y="198"/>
                      <a:pt x="177" y="198"/>
                      <a:pt x="177" y="198"/>
                    </a:cubicBezTo>
                    <a:cubicBezTo>
                      <a:pt x="181" y="198"/>
                      <a:pt x="184" y="194"/>
                      <a:pt x="183" y="190"/>
                    </a:cubicBezTo>
                    <a:cubicBezTo>
                      <a:pt x="148" y="93"/>
                      <a:pt x="148" y="93"/>
                      <a:pt x="148" y="93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7" y="99"/>
                      <a:pt x="171" y="101"/>
                      <a:pt x="176" y="101"/>
                    </a:cubicBezTo>
                    <a:cubicBezTo>
                      <a:pt x="178" y="101"/>
                      <a:pt x="178" y="101"/>
                      <a:pt x="178" y="101"/>
                    </a:cubicBezTo>
                    <a:cubicBezTo>
                      <a:pt x="220" y="101"/>
                      <a:pt x="220" y="101"/>
                      <a:pt x="220" y="101"/>
                    </a:cubicBezTo>
                    <a:cubicBezTo>
                      <a:pt x="228" y="101"/>
                      <a:pt x="235" y="94"/>
                      <a:pt x="235" y="86"/>
                    </a:cubicBezTo>
                    <a:cubicBezTo>
                      <a:pt x="235" y="84"/>
                      <a:pt x="234" y="82"/>
                      <a:pt x="233" y="80"/>
                    </a:cubicBezTo>
                    <a:cubicBezTo>
                      <a:pt x="231" y="76"/>
                      <a:pt x="227" y="72"/>
                      <a:pt x="222" y="72"/>
                    </a:cubicBezTo>
                    <a:cubicBezTo>
                      <a:pt x="221" y="72"/>
                      <a:pt x="221" y="72"/>
                      <a:pt x="220" y="72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8" y="65"/>
                      <a:pt x="150" y="33"/>
                      <a:pt x="142" y="21"/>
                    </a:cubicBezTo>
                    <a:cubicBezTo>
                      <a:pt x="134" y="9"/>
                      <a:pt x="121" y="0"/>
                      <a:pt x="105" y="0"/>
                    </a:cubicBezTo>
                    <a:cubicBezTo>
                      <a:pt x="89" y="0"/>
                      <a:pt x="74" y="10"/>
                      <a:pt x="60" y="18"/>
                    </a:cubicBezTo>
                    <a:cubicBezTo>
                      <a:pt x="43" y="27"/>
                      <a:pt x="26" y="36"/>
                      <a:pt x="8" y="45"/>
                    </a:cubicBezTo>
                    <a:cubicBezTo>
                      <a:pt x="5" y="47"/>
                      <a:pt x="2" y="50"/>
                      <a:pt x="1" y="54"/>
                    </a:cubicBezTo>
                    <a:cubicBezTo>
                      <a:pt x="0" y="58"/>
                      <a:pt x="1" y="63"/>
                      <a:pt x="4" y="66"/>
                    </a:cubicBezTo>
                    <a:lnTo>
                      <a:pt x="40" y="114"/>
                    </a:lnTo>
                    <a:close/>
                    <a:moveTo>
                      <a:pt x="65" y="49"/>
                    </a:moveTo>
                    <a:cubicBezTo>
                      <a:pt x="65" y="93"/>
                      <a:pt x="65" y="93"/>
                      <a:pt x="65" y="93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41" y="62"/>
                      <a:pt x="41" y="62"/>
                      <a:pt x="41" y="62"/>
                    </a:cubicBezTo>
                    <a:lnTo>
                      <a:pt x="6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0" name="Freeform 7"/>
              <p:cNvSpPr/>
              <p:nvPr/>
            </p:nvSpPr>
            <p:spPr bwMode="auto">
              <a:xfrm>
                <a:off x="2666" y="795"/>
                <a:ext cx="251" cy="217"/>
              </a:xfrm>
              <a:custGeom>
                <a:avLst/>
                <a:gdLst>
                  <a:gd name="T0" fmla="*/ 103 w 105"/>
                  <a:gd name="T1" fmla="*/ 78 h 91"/>
                  <a:gd name="T2" fmla="*/ 92 w 105"/>
                  <a:gd name="T3" fmla="*/ 59 h 91"/>
                  <a:gd name="T4" fmla="*/ 52 w 105"/>
                  <a:gd name="T5" fmla="*/ 0 h 91"/>
                  <a:gd name="T6" fmla="*/ 13 w 105"/>
                  <a:gd name="T7" fmla="*/ 59 h 91"/>
                  <a:gd name="T8" fmla="*/ 1 w 105"/>
                  <a:gd name="T9" fmla="*/ 78 h 91"/>
                  <a:gd name="T10" fmla="*/ 0 w 105"/>
                  <a:gd name="T11" fmla="*/ 81 h 91"/>
                  <a:gd name="T12" fmla="*/ 15 w 105"/>
                  <a:gd name="T13" fmla="*/ 91 h 91"/>
                  <a:gd name="T14" fmla="*/ 36 w 105"/>
                  <a:gd name="T15" fmla="*/ 86 h 91"/>
                  <a:gd name="T16" fmla="*/ 27 w 105"/>
                  <a:gd name="T17" fmla="*/ 71 h 91"/>
                  <a:gd name="T18" fmla="*/ 52 w 105"/>
                  <a:gd name="T19" fmla="*/ 86 h 91"/>
                  <a:gd name="T20" fmla="*/ 78 w 105"/>
                  <a:gd name="T21" fmla="*/ 71 h 91"/>
                  <a:gd name="T22" fmla="*/ 68 w 105"/>
                  <a:gd name="T23" fmla="*/ 86 h 91"/>
                  <a:gd name="T24" fmla="*/ 89 w 105"/>
                  <a:gd name="T25" fmla="*/ 91 h 91"/>
                  <a:gd name="T26" fmla="*/ 104 w 105"/>
                  <a:gd name="T27" fmla="*/ 81 h 91"/>
                  <a:gd name="T28" fmla="*/ 103 w 105"/>
                  <a:gd name="T29" fmla="*/ 7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91">
                    <a:moveTo>
                      <a:pt x="103" y="78"/>
                    </a:moveTo>
                    <a:cubicBezTo>
                      <a:pt x="99" y="76"/>
                      <a:pt x="92" y="71"/>
                      <a:pt x="92" y="59"/>
                    </a:cubicBezTo>
                    <a:cubicBezTo>
                      <a:pt x="92" y="44"/>
                      <a:pt x="95" y="0"/>
                      <a:pt x="52" y="0"/>
                    </a:cubicBezTo>
                    <a:cubicBezTo>
                      <a:pt x="9" y="0"/>
                      <a:pt x="13" y="44"/>
                      <a:pt x="13" y="59"/>
                    </a:cubicBezTo>
                    <a:cubicBezTo>
                      <a:pt x="13" y="71"/>
                      <a:pt x="5" y="76"/>
                      <a:pt x="1" y="78"/>
                    </a:cubicBezTo>
                    <a:cubicBezTo>
                      <a:pt x="0" y="79"/>
                      <a:pt x="0" y="80"/>
                      <a:pt x="0" y="81"/>
                    </a:cubicBezTo>
                    <a:cubicBezTo>
                      <a:pt x="3" y="89"/>
                      <a:pt x="9" y="91"/>
                      <a:pt x="15" y="91"/>
                    </a:cubicBezTo>
                    <a:cubicBezTo>
                      <a:pt x="25" y="91"/>
                      <a:pt x="36" y="86"/>
                      <a:pt x="36" y="86"/>
                    </a:cubicBezTo>
                    <a:cubicBezTo>
                      <a:pt x="31" y="83"/>
                      <a:pt x="28" y="77"/>
                      <a:pt x="27" y="71"/>
                    </a:cubicBezTo>
                    <a:cubicBezTo>
                      <a:pt x="32" y="80"/>
                      <a:pt x="42" y="86"/>
                      <a:pt x="52" y="86"/>
                    </a:cubicBezTo>
                    <a:cubicBezTo>
                      <a:pt x="63" y="86"/>
                      <a:pt x="72" y="80"/>
                      <a:pt x="78" y="71"/>
                    </a:cubicBezTo>
                    <a:cubicBezTo>
                      <a:pt x="76" y="77"/>
                      <a:pt x="74" y="83"/>
                      <a:pt x="68" y="86"/>
                    </a:cubicBezTo>
                    <a:cubicBezTo>
                      <a:pt x="68" y="86"/>
                      <a:pt x="79" y="91"/>
                      <a:pt x="89" y="91"/>
                    </a:cubicBezTo>
                    <a:cubicBezTo>
                      <a:pt x="96" y="91"/>
                      <a:pt x="102" y="89"/>
                      <a:pt x="104" y="81"/>
                    </a:cubicBezTo>
                    <a:cubicBezTo>
                      <a:pt x="105" y="80"/>
                      <a:pt x="104" y="79"/>
                      <a:pt x="10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" name="组合 12"/>
          <p:cNvGrpSpPr/>
          <p:nvPr/>
        </p:nvGrpSpPr>
        <p:grpSpPr>
          <a:xfrm>
            <a:off x="8553450" y="2584450"/>
            <a:ext cx="1188720" cy="1185545"/>
            <a:chOff x="8691333" y="2342978"/>
            <a:chExt cx="1080000" cy="1080000"/>
          </a:xfrm>
        </p:grpSpPr>
        <p:sp>
          <p:nvSpPr>
            <p:cNvPr id="42" name="椭圆 13"/>
            <p:cNvSpPr>
              <a:spLocks noChangeAspect="1"/>
            </p:cNvSpPr>
            <p:nvPr/>
          </p:nvSpPr>
          <p:spPr>
            <a:xfrm>
              <a:off x="8691333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43" name="Group 10"/>
            <p:cNvGrpSpPr>
              <a:grpSpLocks noChangeAspect="1"/>
            </p:cNvGrpSpPr>
            <p:nvPr/>
          </p:nvGrpSpPr>
          <p:grpSpPr bwMode="auto">
            <a:xfrm>
              <a:off x="8871333" y="2563642"/>
              <a:ext cx="720000" cy="638671"/>
              <a:chOff x="4485" y="1094"/>
              <a:chExt cx="301" cy="267"/>
            </a:xfrm>
            <a:solidFill>
              <a:schemeClr val="bg1"/>
            </a:solidFill>
          </p:grpSpPr>
          <p:sp>
            <p:nvSpPr>
              <p:cNvPr id="44" name="Oval 11"/>
              <p:cNvSpPr>
                <a:spLocks noChangeArrowheads="1"/>
              </p:cNvSpPr>
              <p:nvPr/>
            </p:nvSpPr>
            <p:spPr bwMode="auto">
              <a:xfrm>
                <a:off x="4495" y="1094"/>
                <a:ext cx="75" cy="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5" name="Freeform 12"/>
              <p:cNvSpPr>
                <a:spLocks noEditPoints="1"/>
              </p:cNvSpPr>
              <p:nvPr/>
            </p:nvSpPr>
            <p:spPr bwMode="auto">
              <a:xfrm>
                <a:off x="4485" y="1133"/>
                <a:ext cx="301" cy="228"/>
              </a:xfrm>
              <a:custGeom>
                <a:avLst/>
                <a:gdLst>
                  <a:gd name="T0" fmla="*/ 206 w 301"/>
                  <a:gd name="T1" fmla="*/ 10 h 228"/>
                  <a:gd name="T2" fmla="*/ 182 w 301"/>
                  <a:gd name="T3" fmla="*/ 0 h 228"/>
                  <a:gd name="T4" fmla="*/ 97 w 301"/>
                  <a:gd name="T5" fmla="*/ 10 h 228"/>
                  <a:gd name="T6" fmla="*/ 90 w 301"/>
                  <a:gd name="T7" fmla="*/ 22 h 228"/>
                  <a:gd name="T8" fmla="*/ 97 w 301"/>
                  <a:gd name="T9" fmla="*/ 48 h 228"/>
                  <a:gd name="T10" fmla="*/ 61 w 301"/>
                  <a:gd name="T11" fmla="*/ 41 h 228"/>
                  <a:gd name="T12" fmla="*/ 34 w 301"/>
                  <a:gd name="T13" fmla="*/ 41 h 228"/>
                  <a:gd name="T14" fmla="*/ 2 w 301"/>
                  <a:gd name="T15" fmla="*/ 114 h 228"/>
                  <a:gd name="T16" fmla="*/ 15 w 301"/>
                  <a:gd name="T17" fmla="*/ 128 h 228"/>
                  <a:gd name="T18" fmla="*/ 17 w 301"/>
                  <a:gd name="T19" fmla="*/ 138 h 228"/>
                  <a:gd name="T20" fmla="*/ 17 w 301"/>
                  <a:gd name="T21" fmla="*/ 211 h 228"/>
                  <a:gd name="T22" fmla="*/ 0 w 301"/>
                  <a:gd name="T23" fmla="*/ 213 h 228"/>
                  <a:gd name="T24" fmla="*/ 12 w 301"/>
                  <a:gd name="T25" fmla="*/ 228 h 228"/>
                  <a:gd name="T26" fmla="*/ 27 w 301"/>
                  <a:gd name="T27" fmla="*/ 228 h 228"/>
                  <a:gd name="T28" fmla="*/ 44 w 301"/>
                  <a:gd name="T29" fmla="*/ 213 h 228"/>
                  <a:gd name="T30" fmla="*/ 44 w 301"/>
                  <a:gd name="T31" fmla="*/ 143 h 228"/>
                  <a:gd name="T32" fmla="*/ 53 w 301"/>
                  <a:gd name="T33" fmla="*/ 211 h 228"/>
                  <a:gd name="T34" fmla="*/ 53 w 301"/>
                  <a:gd name="T35" fmla="*/ 228 h 228"/>
                  <a:gd name="T36" fmla="*/ 70 w 301"/>
                  <a:gd name="T37" fmla="*/ 225 h 228"/>
                  <a:gd name="T38" fmla="*/ 97 w 301"/>
                  <a:gd name="T39" fmla="*/ 228 h 228"/>
                  <a:gd name="T40" fmla="*/ 82 w 301"/>
                  <a:gd name="T41" fmla="*/ 211 h 228"/>
                  <a:gd name="T42" fmla="*/ 80 w 301"/>
                  <a:gd name="T43" fmla="*/ 143 h 228"/>
                  <a:gd name="T44" fmla="*/ 80 w 301"/>
                  <a:gd name="T45" fmla="*/ 128 h 228"/>
                  <a:gd name="T46" fmla="*/ 85 w 301"/>
                  <a:gd name="T47" fmla="*/ 68 h 228"/>
                  <a:gd name="T48" fmla="*/ 97 w 301"/>
                  <a:gd name="T49" fmla="*/ 143 h 228"/>
                  <a:gd name="T50" fmla="*/ 184 w 301"/>
                  <a:gd name="T51" fmla="*/ 167 h 228"/>
                  <a:gd name="T52" fmla="*/ 155 w 301"/>
                  <a:gd name="T53" fmla="*/ 220 h 228"/>
                  <a:gd name="T54" fmla="*/ 187 w 301"/>
                  <a:gd name="T55" fmla="*/ 220 h 228"/>
                  <a:gd name="T56" fmla="*/ 196 w 301"/>
                  <a:gd name="T57" fmla="*/ 184 h 228"/>
                  <a:gd name="T58" fmla="*/ 247 w 301"/>
                  <a:gd name="T59" fmla="*/ 220 h 228"/>
                  <a:gd name="T60" fmla="*/ 199 w 301"/>
                  <a:gd name="T61" fmla="*/ 143 h 228"/>
                  <a:gd name="T62" fmla="*/ 298 w 301"/>
                  <a:gd name="T63" fmla="*/ 22 h 228"/>
                  <a:gd name="T64" fmla="*/ 301 w 301"/>
                  <a:gd name="T65" fmla="*/ 10 h 228"/>
                  <a:gd name="T66" fmla="*/ 288 w 301"/>
                  <a:gd name="T67" fmla="*/ 133 h 228"/>
                  <a:gd name="T68" fmla="*/ 184 w 301"/>
                  <a:gd name="T69" fmla="*/ 133 h 228"/>
                  <a:gd name="T70" fmla="*/ 107 w 301"/>
                  <a:gd name="T71" fmla="*/ 75 h 228"/>
                  <a:gd name="T72" fmla="*/ 141 w 301"/>
                  <a:gd name="T73" fmla="*/ 70 h 228"/>
                  <a:gd name="T74" fmla="*/ 107 w 301"/>
                  <a:gd name="T75" fmla="*/ 22 h 228"/>
                  <a:gd name="T76" fmla="*/ 288 w 301"/>
                  <a:gd name="T77" fmla="*/ 133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1" h="228">
                    <a:moveTo>
                      <a:pt x="298" y="10"/>
                    </a:moveTo>
                    <a:lnTo>
                      <a:pt x="206" y="10"/>
                    </a:lnTo>
                    <a:lnTo>
                      <a:pt x="206" y="0"/>
                    </a:lnTo>
                    <a:lnTo>
                      <a:pt x="182" y="0"/>
                    </a:lnTo>
                    <a:lnTo>
                      <a:pt x="182" y="10"/>
                    </a:lnTo>
                    <a:lnTo>
                      <a:pt x="97" y="10"/>
                    </a:lnTo>
                    <a:lnTo>
                      <a:pt x="90" y="10"/>
                    </a:lnTo>
                    <a:lnTo>
                      <a:pt x="90" y="22"/>
                    </a:lnTo>
                    <a:lnTo>
                      <a:pt x="97" y="22"/>
                    </a:lnTo>
                    <a:lnTo>
                      <a:pt x="97" y="48"/>
                    </a:lnTo>
                    <a:lnTo>
                      <a:pt x="82" y="41"/>
                    </a:lnTo>
                    <a:lnTo>
                      <a:pt x="61" y="41"/>
                    </a:lnTo>
                    <a:lnTo>
                      <a:pt x="49" y="58"/>
                    </a:lnTo>
                    <a:lnTo>
                      <a:pt x="34" y="41"/>
                    </a:lnTo>
                    <a:lnTo>
                      <a:pt x="2" y="48"/>
                    </a:lnTo>
                    <a:lnTo>
                      <a:pt x="2" y="114"/>
                    </a:lnTo>
                    <a:lnTo>
                      <a:pt x="15" y="114"/>
                    </a:lnTo>
                    <a:lnTo>
                      <a:pt x="15" y="128"/>
                    </a:lnTo>
                    <a:lnTo>
                      <a:pt x="17" y="128"/>
                    </a:lnTo>
                    <a:lnTo>
                      <a:pt x="17" y="138"/>
                    </a:lnTo>
                    <a:lnTo>
                      <a:pt x="17" y="143"/>
                    </a:lnTo>
                    <a:lnTo>
                      <a:pt x="17" y="211"/>
                    </a:lnTo>
                    <a:lnTo>
                      <a:pt x="15" y="211"/>
                    </a:lnTo>
                    <a:lnTo>
                      <a:pt x="0" y="213"/>
                    </a:lnTo>
                    <a:lnTo>
                      <a:pt x="0" y="228"/>
                    </a:lnTo>
                    <a:lnTo>
                      <a:pt x="12" y="228"/>
                    </a:lnTo>
                    <a:lnTo>
                      <a:pt x="27" y="225"/>
                    </a:lnTo>
                    <a:lnTo>
                      <a:pt x="27" y="228"/>
                    </a:lnTo>
                    <a:lnTo>
                      <a:pt x="44" y="228"/>
                    </a:lnTo>
                    <a:lnTo>
                      <a:pt x="44" y="213"/>
                    </a:lnTo>
                    <a:lnTo>
                      <a:pt x="44" y="211"/>
                    </a:lnTo>
                    <a:lnTo>
                      <a:pt x="44" y="143"/>
                    </a:lnTo>
                    <a:lnTo>
                      <a:pt x="53" y="143"/>
                    </a:lnTo>
                    <a:lnTo>
                      <a:pt x="53" y="211"/>
                    </a:lnTo>
                    <a:lnTo>
                      <a:pt x="53" y="213"/>
                    </a:lnTo>
                    <a:lnTo>
                      <a:pt x="53" y="228"/>
                    </a:lnTo>
                    <a:lnTo>
                      <a:pt x="70" y="228"/>
                    </a:lnTo>
                    <a:lnTo>
                      <a:pt x="70" y="225"/>
                    </a:lnTo>
                    <a:lnTo>
                      <a:pt x="85" y="228"/>
                    </a:lnTo>
                    <a:lnTo>
                      <a:pt x="97" y="228"/>
                    </a:lnTo>
                    <a:lnTo>
                      <a:pt x="97" y="213"/>
                    </a:lnTo>
                    <a:lnTo>
                      <a:pt x="82" y="211"/>
                    </a:lnTo>
                    <a:lnTo>
                      <a:pt x="80" y="211"/>
                    </a:lnTo>
                    <a:lnTo>
                      <a:pt x="80" y="143"/>
                    </a:lnTo>
                    <a:lnTo>
                      <a:pt x="80" y="138"/>
                    </a:lnTo>
                    <a:lnTo>
                      <a:pt x="80" y="128"/>
                    </a:lnTo>
                    <a:lnTo>
                      <a:pt x="82" y="128"/>
                    </a:lnTo>
                    <a:lnTo>
                      <a:pt x="85" y="68"/>
                    </a:lnTo>
                    <a:lnTo>
                      <a:pt x="97" y="73"/>
                    </a:lnTo>
                    <a:lnTo>
                      <a:pt x="97" y="143"/>
                    </a:lnTo>
                    <a:lnTo>
                      <a:pt x="184" y="143"/>
                    </a:lnTo>
                    <a:lnTo>
                      <a:pt x="184" y="167"/>
                    </a:lnTo>
                    <a:lnTo>
                      <a:pt x="136" y="220"/>
                    </a:lnTo>
                    <a:lnTo>
                      <a:pt x="155" y="220"/>
                    </a:lnTo>
                    <a:lnTo>
                      <a:pt x="187" y="184"/>
                    </a:lnTo>
                    <a:lnTo>
                      <a:pt x="187" y="220"/>
                    </a:lnTo>
                    <a:lnTo>
                      <a:pt x="196" y="220"/>
                    </a:lnTo>
                    <a:lnTo>
                      <a:pt x="196" y="184"/>
                    </a:lnTo>
                    <a:lnTo>
                      <a:pt x="230" y="220"/>
                    </a:lnTo>
                    <a:lnTo>
                      <a:pt x="247" y="220"/>
                    </a:lnTo>
                    <a:lnTo>
                      <a:pt x="199" y="167"/>
                    </a:lnTo>
                    <a:lnTo>
                      <a:pt x="199" y="143"/>
                    </a:lnTo>
                    <a:lnTo>
                      <a:pt x="298" y="143"/>
                    </a:lnTo>
                    <a:lnTo>
                      <a:pt x="298" y="22"/>
                    </a:lnTo>
                    <a:lnTo>
                      <a:pt x="301" y="22"/>
                    </a:lnTo>
                    <a:lnTo>
                      <a:pt x="301" y="10"/>
                    </a:lnTo>
                    <a:lnTo>
                      <a:pt x="298" y="10"/>
                    </a:lnTo>
                    <a:close/>
                    <a:moveTo>
                      <a:pt x="288" y="133"/>
                    </a:moveTo>
                    <a:lnTo>
                      <a:pt x="199" y="133"/>
                    </a:lnTo>
                    <a:lnTo>
                      <a:pt x="184" y="133"/>
                    </a:lnTo>
                    <a:lnTo>
                      <a:pt x="107" y="133"/>
                    </a:lnTo>
                    <a:lnTo>
                      <a:pt x="107" y="75"/>
                    </a:lnTo>
                    <a:lnTo>
                      <a:pt x="141" y="92"/>
                    </a:lnTo>
                    <a:lnTo>
                      <a:pt x="141" y="70"/>
                    </a:lnTo>
                    <a:lnTo>
                      <a:pt x="107" y="53"/>
                    </a:lnTo>
                    <a:lnTo>
                      <a:pt x="107" y="22"/>
                    </a:lnTo>
                    <a:lnTo>
                      <a:pt x="288" y="22"/>
                    </a:lnTo>
                    <a:lnTo>
                      <a:pt x="288" y="1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6" name="Freeform 13"/>
              <p:cNvSpPr/>
              <p:nvPr/>
            </p:nvSpPr>
            <p:spPr bwMode="auto">
              <a:xfrm>
                <a:off x="4638" y="1169"/>
                <a:ext cx="72" cy="90"/>
              </a:xfrm>
              <a:custGeom>
                <a:avLst/>
                <a:gdLst>
                  <a:gd name="T0" fmla="*/ 18 w 30"/>
                  <a:gd name="T1" fmla="*/ 37 h 37"/>
                  <a:gd name="T2" fmla="*/ 30 w 30"/>
                  <a:gd name="T3" fmla="*/ 32 h 37"/>
                  <a:gd name="T4" fmla="*/ 23 w 30"/>
                  <a:gd name="T5" fmla="*/ 24 h 37"/>
                  <a:gd name="T6" fmla="*/ 18 w 30"/>
                  <a:gd name="T7" fmla="*/ 26 h 37"/>
                  <a:gd name="T8" fmla="*/ 11 w 30"/>
                  <a:gd name="T9" fmla="*/ 18 h 37"/>
                  <a:gd name="T10" fmla="*/ 17 w 30"/>
                  <a:gd name="T11" fmla="*/ 11 h 37"/>
                  <a:gd name="T12" fmla="*/ 17 w 30"/>
                  <a:gd name="T13" fmla="*/ 0 h 37"/>
                  <a:gd name="T14" fmla="*/ 0 w 30"/>
                  <a:gd name="T15" fmla="*/ 18 h 37"/>
                  <a:gd name="T16" fmla="*/ 18 w 30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7">
                    <a:moveTo>
                      <a:pt x="18" y="37"/>
                    </a:moveTo>
                    <a:cubicBezTo>
                      <a:pt x="23" y="37"/>
                      <a:pt x="27" y="35"/>
                      <a:pt x="30" y="32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5"/>
                      <a:pt x="20" y="26"/>
                      <a:pt x="18" y="26"/>
                    </a:cubicBezTo>
                    <a:cubicBezTo>
                      <a:pt x="14" y="26"/>
                      <a:pt x="11" y="22"/>
                      <a:pt x="11" y="18"/>
                    </a:cubicBezTo>
                    <a:cubicBezTo>
                      <a:pt x="11" y="14"/>
                      <a:pt x="14" y="11"/>
                      <a:pt x="17" y="1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7" name="Freeform 14"/>
              <p:cNvSpPr/>
              <p:nvPr/>
            </p:nvSpPr>
            <p:spPr bwMode="auto">
              <a:xfrm>
                <a:off x="4698" y="1218"/>
                <a:ext cx="34" cy="29"/>
              </a:xfrm>
              <a:custGeom>
                <a:avLst/>
                <a:gdLst>
                  <a:gd name="T0" fmla="*/ 0 w 14"/>
                  <a:gd name="T1" fmla="*/ 5 h 12"/>
                  <a:gd name="T2" fmla="*/ 8 w 14"/>
                  <a:gd name="T3" fmla="*/ 12 h 12"/>
                  <a:gd name="T4" fmla="*/ 14 w 14"/>
                  <a:gd name="T5" fmla="*/ 0 h 12"/>
                  <a:gd name="T6" fmla="*/ 3 w 14"/>
                  <a:gd name="T7" fmla="*/ 0 h 12"/>
                  <a:gd name="T8" fmla="*/ 0 w 14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0" y="5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1" y="9"/>
                      <a:pt x="14" y="5"/>
                      <a:pt x="1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2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8" name="Freeform 15"/>
              <p:cNvSpPr/>
              <p:nvPr/>
            </p:nvSpPr>
            <p:spPr bwMode="auto">
              <a:xfrm>
                <a:off x="4681" y="1167"/>
                <a:ext cx="49" cy="46"/>
              </a:xfrm>
              <a:custGeom>
                <a:avLst/>
                <a:gdLst>
                  <a:gd name="T0" fmla="*/ 9 w 20"/>
                  <a:gd name="T1" fmla="*/ 19 h 19"/>
                  <a:gd name="T2" fmla="*/ 9 w 20"/>
                  <a:gd name="T3" fmla="*/ 19 h 19"/>
                  <a:gd name="T4" fmla="*/ 20 w 20"/>
                  <a:gd name="T5" fmla="*/ 19 h 19"/>
                  <a:gd name="T6" fmla="*/ 20 w 20"/>
                  <a:gd name="T7" fmla="*/ 19 h 19"/>
                  <a:gd name="T8" fmla="*/ 1 w 20"/>
                  <a:gd name="T9" fmla="*/ 0 h 19"/>
                  <a:gd name="T10" fmla="*/ 0 w 20"/>
                  <a:gd name="T11" fmla="*/ 0 h 19"/>
                  <a:gd name="T12" fmla="*/ 0 w 20"/>
                  <a:gd name="T13" fmla="*/ 11 h 19"/>
                  <a:gd name="T14" fmla="*/ 1 w 20"/>
                  <a:gd name="T15" fmla="*/ 11 h 19"/>
                  <a:gd name="T16" fmla="*/ 9 w 20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9">
                    <a:moveTo>
                      <a:pt x="9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8"/>
                      <a:pt x="1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5" y="11"/>
                      <a:pt x="9" y="15"/>
                      <a:pt x="9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4744" y="1218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4744" y="122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4744" y="123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Rectangle 19"/>
              <p:cNvSpPr>
                <a:spLocks noChangeArrowheads="1"/>
              </p:cNvSpPr>
              <p:nvPr/>
            </p:nvSpPr>
            <p:spPr bwMode="auto">
              <a:xfrm>
                <a:off x="4744" y="124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Rectangle 20"/>
              <p:cNvSpPr>
                <a:spLocks noChangeArrowheads="1"/>
              </p:cNvSpPr>
              <p:nvPr/>
            </p:nvSpPr>
            <p:spPr bwMode="auto">
              <a:xfrm>
                <a:off x="4744" y="1256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" name="组合 25"/>
          <p:cNvGrpSpPr/>
          <p:nvPr/>
        </p:nvGrpSpPr>
        <p:grpSpPr>
          <a:xfrm>
            <a:off x="5417820" y="2584450"/>
            <a:ext cx="1188720" cy="1185545"/>
            <a:chOff x="5556000" y="2342978"/>
            <a:chExt cx="1080000" cy="1080000"/>
          </a:xfrm>
        </p:grpSpPr>
        <p:sp>
          <p:nvSpPr>
            <p:cNvPr id="55" name="椭圆 26"/>
            <p:cNvSpPr>
              <a:spLocks noChangeAspect="1"/>
            </p:cNvSpPr>
            <p:nvPr/>
          </p:nvSpPr>
          <p:spPr>
            <a:xfrm>
              <a:off x="5556000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56" name="Group 23"/>
            <p:cNvGrpSpPr>
              <a:grpSpLocks noChangeAspect="1"/>
            </p:cNvGrpSpPr>
            <p:nvPr/>
          </p:nvGrpSpPr>
          <p:grpSpPr bwMode="auto">
            <a:xfrm>
              <a:off x="5736000" y="2521309"/>
              <a:ext cx="720000" cy="720944"/>
              <a:chOff x="2601" y="567"/>
              <a:chExt cx="763" cy="764"/>
            </a:xfrm>
            <a:solidFill>
              <a:schemeClr val="bg1"/>
            </a:solidFill>
          </p:grpSpPr>
          <p:sp>
            <p:nvSpPr>
              <p:cNvPr id="57" name="Freeform 24"/>
              <p:cNvSpPr/>
              <p:nvPr/>
            </p:nvSpPr>
            <p:spPr bwMode="auto">
              <a:xfrm>
                <a:off x="2601" y="632"/>
                <a:ext cx="248" cy="205"/>
              </a:xfrm>
              <a:custGeom>
                <a:avLst/>
                <a:gdLst>
                  <a:gd name="T0" fmla="*/ 49 w 104"/>
                  <a:gd name="T1" fmla="*/ 50 h 86"/>
                  <a:gd name="T2" fmla="*/ 85 w 104"/>
                  <a:gd name="T3" fmla="*/ 86 h 86"/>
                  <a:gd name="T4" fmla="*/ 97 w 104"/>
                  <a:gd name="T5" fmla="*/ 83 h 86"/>
                  <a:gd name="T6" fmla="*/ 104 w 104"/>
                  <a:gd name="T7" fmla="*/ 75 h 86"/>
                  <a:gd name="T8" fmla="*/ 63 w 104"/>
                  <a:gd name="T9" fmla="*/ 35 h 86"/>
                  <a:gd name="T10" fmla="*/ 64 w 104"/>
                  <a:gd name="T11" fmla="*/ 33 h 86"/>
                  <a:gd name="T12" fmla="*/ 64 w 104"/>
                  <a:gd name="T13" fmla="*/ 32 h 86"/>
                  <a:gd name="T14" fmla="*/ 66 w 104"/>
                  <a:gd name="T15" fmla="*/ 29 h 86"/>
                  <a:gd name="T16" fmla="*/ 68 w 104"/>
                  <a:gd name="T17" fmla="*/ 25 h 86"/>
                  <a:gd name="T18" fmla="*/ 69 w 104"/>
                  <a:gd name="T19" fmla="*/ 24 h 86"/>
                  <a:gd name="T20" fmla="*/ 71 w 104"/>
                  <a:gd name="T21" fmla="*/ 21 h 86"/>
                  <a:gd name="T22" fmla="*/ 74 w 104"/>
                  <a:gd name="T23" fmla="*/ 18 h 86"/>
                  <a:gd name="T24" fmla="*/ 77 w 104"/>
                  <a:gd name="T25" fmla="*/ 16 h 86"/>
                  <a:gd name="T26" fmla="*/ 79 w 104"/>
                  <a:gd name="T27" fmla="*/ 14 h 86"/>
                  <a:gd name="T28" fmla="*/ 83 w 104"/>
                  <a:gd name="T29" fmla="*/ 13 h 86"/>
                  <a:gd name="T30" fmla="*/ 85 w 104"/>
                  <a:gd name="T31" fmla="*/ 12 h 86"/>
                  <a:gd name="T32" fmla="*/ 87 w 104"/>
                  <a:gd name="T33" fmla="*/ 11 h 86"/>
                  <a:gd name="T34" fmla="*/ 90 w 104"/>
                  <a:gd name="T35" fmla="*/ 10 h 86"/>
                  <a:gd name="T36" fmla="*/ 97 w 104"/>
                  <a:gd name="T37" fmla="*/ 9 h 86"/>
                  <a:gd name="T38" fmla="*/ 95 w 104"/>
                  <a:gd name="T39" fmla="*/ 3 h 86"/>
                  <a:gd name="T40" fmla="*/ 88 w 104"/>
                  <a:gd name="T41" fmla="*/ 1 h 86"/>
                  <a:gd name="T42" fmla="*/ 85 w 104"/>
                  <a:gd name="T43" fmla="*/ 1 h 86"/>
                  <a:gd name="T44" fmla="*/ 82 w 104"/>
                  <a:gd name="T45" fmla="*/ 1 h 86"/>
                  <a:gd name="T46" fmla="*/ 77 w 104"/>
                  <a:gd name="T47" fmla="*/ 1 h 86"/>
                  <a:gd name="T48" fmla="*/ 71 w 104"/>
                  <a:gd name="T49" fmla="*/ 1 h 86"/>
                  <a:gd name="T50" fmla="*/ 66 w 104"/>
                  <a:gd name="T51" fmla="*/ 3 h 86"/>
                  <a:gd name="T52" fmla="*/ 60 w 104"/>
                  <a:gd name="T53" fmla="*/ 5 h 86"/>
                  <a:gd name="T54" fmla="*/ 55 w 104"/>
                  <a:gd name="T55" fmla="*/ 7 h 86"/>
                  <a:gd name="T56" fmla="*/ 54 w 104"/>
                  <a:gd name="T57" fmla="*/ 8 h 86"/>
                  <a:gd name="T58" fmla="*/ 49 w 104"/>
                  <a:gd name="T59" fmla="*/ 11 h 86"/>
                  <a:gd name="T60" fmla="*/ 47 w 104"/>
                  <a:gd name="T61" fmla="*/ 12 h 86"/>
                  <a:gd name="T62" fmla="*/ 44 w 104"/>
                  <a:gd name="T63" fmla="*/ 15 h 86"/>
                  <a:gd name="T64" fmla="*/ 31 w 104"/>
                  <a:gd name="T65" fmla="*/ 23 h 86"/>
                  <a:gd name="T66" fmla="*/ 0 w 104"/>
                  <a:gd name="T67" fmla="*/ 50 h 86"/>
                  <a:gd name="T68" fmla="*/ 47 w 104"/>
                  <a:gd name="T69" fmla="*/ 5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" h="86">
                    <a:moveTo>
                      <a:pt x="47" y="51"/>
                    </a:moveTo>
                    <a:cubicBezTo>
                      <a:pt x="48" y="51"/>
                      <a:pt x="49" y="51"/>
                      <a:pt x="49" y="50"/>
                    </a:cubicBezTo>
                    <a:cubicBezTo>
                      <a:pt x="49" y="51"/>
                      <a:pt x="50" y="51"/>
                      <a:pt x="50" y="52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7" y="84"/>
                      <a:pt x="90" y="82"/>
                      <a:pt x="94" y="82"/>
                    </a:cubicBezTo>
                    <a:cubicBezTo>
                      <a:pt x="95" y="82"/>
                      <a:pt x="96" y="82"/>
                      <a:pt x="97" y="83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4" y="35"/>
                      <a:pt x="63" y="35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4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5" y="31"/>
                      <a:pt x="65" y="31"/>
                      <a:pt x="65" y="30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7"/>
                      <a:pt x="67" y="26"/>
                      <a:pt x="68" y="25"/>
                    </a:cubicBezTo>
                    <a:cubicBezTo>
                      <a:pt x="68" y="25"/>
                      <a:pt x="68" y="25"/>
                      <a:pt x="69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0" y="22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2" y="20"/>
                      <a:pt x="73" y="19"/>
                      <a:pt x="74" y="19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5" y="18"/>
                      <a:pt x="75" y="17"/>
                      <a:pt x="75" y="17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8" y="15"/>
                      <a:pt x="79" y="15"/>
                      <a:pt x="79" y="14"/>
                    </a:cubicBezTo>
                    <a:cubicBezTo>
                      <a:pt x="80" y="14"/>
                      <a:pt x="80" y="14"/>
                      <a:pt x="81" y="14"/>
                    </a:cubicBezTo>
                    <a:cubicBezTo>
                      <a:pt x="81" y="13"/>
                      <a:pt x="82" y="13"/>
                      <a:pt x="83" y="13"/>
                    </a:cubicBezTo>
                    <a:cubicBezTo>
                      <a:pt x="83" y="13"/>
                      <a:pt x="84" y="12"/>
                      <a:pt x="84" y="12"/>
                    </a:cubicBezTo>
                    <a:cubicBezTo>
                      <a:pt x="84" y="12"/>
                      <a:pt x="84" y="12"/>
                      <a:pt x="85" y="12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8" y="11"/>
                      <a:pt x="88" y="11"/>
                      <a:pt x="89" y="11"/>
                    </a:cubicBezTo>
                    <a:cubicBezTo>
                      <a:pt x="89" y="11"/>
                      <a:pt x="90" y="10"/>
                      <a:pt x="90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6" y="10"/>
                      <a:pt x="96" y="9"/>
                      <a:pt x="97" y="9"/>
                    </a:cubicBezTo>
                    <a:cubicBezTo>
                      <a:pt x="97" y="8"/>
                      <a:pt x="98" y="7"/>
                      <a:pt x="98" y="7"/>
                    </a:cubicBezTo>
                    <a:cubicBezTo>
                      <a:pt x="98" y="5"/>
                      <a:pt x="97" y="4"/>
                      <a:pt x="95" y="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0" y="2"/>
                      <a:pt x="89" y="1"/>
                      <a:pt x="88" y="1"/>
                    </a:cubicBezTo>
                    <a:cubicBezTo>
                      <a:pt x="88" y="1"/>
                      <a:pt x="87" y="1"/>
                      <a:pt x="87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4" y="1"/>
                      <a:pt x="83" y="1"/>
                      <a:pt x="83" y="1"/>
                    </a:cubicBezTo>
                    <a:cubicBezTo>
                      <a:pt x="83" y="1"/>
                      <a:pt x="82" y="1"/>
                      <a:pt x="82" y="1"/>
                    </a:cubicBezTo>
                    <a:cubicBezTo>
                      <a:pt x="82" y="1"/>
                      <a:pt x="81" y="1"/>
                      <a:pt x="81" y="1"/>
                    </a:cubicBezTo>
                    <a:cubicBezTo>
                      <a:pt x="79" y="1"/>
                      <a:pt x="78" y="0"/>
                      <a:pt x="77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1"/>
                      <a:pt x="73" y="1"/>
                      <a:pt x="71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7" y="2"/>
                      <a:pt x="67" y="2"/>
                      <a:pt x="66" y="3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3" y="3"/>
                      <a:pt x="61" y="4"/>
                      <a:pt x="60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8" y="6"/>
                      <a:pt x="57" y="6"/>
                      <a:pt x="55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3" y="8"/>
                      <a:pt x="53" y="8"/>
                    </a:cubicBezTo>
                    <a:cubicBezTo>
                      <a:pt x="52" y="9"/>
                      <a:pt x="50" y="10"/>
                      <a:pt x="49" y="11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14"/>
                      <a:pt x="44" y="14"/>
                      <a:pt x="44" y="15"/>
                    </a:cubicBezTo>
                    <a:cubicBezTo>
                      <a:pt x="41" y="15"/>
                      <a:pt x="38" y="17"/>
                      <a:pt x="35" y="19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29" y="25"/>
                      <a:pt x="28" y="28"/>
                      <a:pt x="26" y="30"/>
                    </a:cubicBezTo>
                    <a:cubicBezTo>
                      <a:pt x="20" y="29"/>
                      <a:pt x="12" y="38"/>
                      <a:pt x="0" y="50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37" y="69"/>
                      <a:pt x="49" y="57"/>
                      <a:pt x="4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8" name="Freeform 25"/>
              <p:cNvSpPr/>
              <p:nvPr/>
            </p:nvSpPr>
            <p:spPr bwMode="auto">
              <a:xfrm>
                <a:off x="3216" y="670"/>
                <a:ext cx="129" cy="88"/>
              </a:xfrm>
              <a:custGeom>
                <a:avLst/>
                <a:gdLst>
                  <a:gd name="T0" fmla="*/ 5 w 54"/>
                  <a:gd name="T1" fmla="*/ 34 h 37"/>
                  <a:gd name="T2" fmla="*/ 23 w 54"/>
                  <a:gd name="T3" fmla="*/ 37 h 37"/>
                  <a:gd name="T4" fmla="*/ 40 w 54"/>
                  <a:gd name="T5" fmla="*/ 15 h 37"/>
                  <a:gd name="T6" fmla="*/ 54 w 54"/>
                  <a:gd name="T7" fmla="*/ 10 h 37"/>
                  <a:gd name="T8" fmla="*/ 54 w 54"/>
                  <a:gd name="T9" fmla="*/ 0 h 37"/>
                  <a:gd name="T10" fmla="*/ 28 w 54"/>
                  <a:gd name="T11" fmla="*/ 0 h 37"/>
                  <a:gd name="T12" fmla="*/ 28 w 54"/>
                  <a:gd name="T13" fmla="*/ 21 h 37"/>
                  <a:gd name="T14" fmla="*/ 0 w 54"/>
                  <a:gd name="T15" fmla="*/ 21 h 37"/>
                  <a:gd name="T16" fmla="*/ 5 w 54"/>
                  <a:gd name="T17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7">
                    <a:moveTo>
                      <a:pt x="5" y="34"/>
                    </a:moveTo>
                    <a:cubicBezTo>
                      <a:pt x="23" y="37"/>
                      <a:pt x="23" y="37"/>
                      <a:pt x="23" y="37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3" y="11"/>
                      <a:pt x="49" y="9"/>
                      <a:pt x="54" y="1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0" y="21"/>
                      <a:pt x="0" y="21"/>
                      <a:pt x="0" y="21"/>
                    </a:cubicBezTo>
                    <a:lnTo>
                      <a:pt x="5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Freeform 26"/>
              <p:cNvSpPr/>
              <p:nvPr/>
            </p:nvSpPr>
            <p:spPr bwMode="auto">
              <a:xfrm>
                <a:off x="2811" y="720"/>
                <a:ext cx="55" cy="43"/>
              </a:xfrm>
              <a:custGeom>
                <a:avLst/>
                <a:gdLst>
                  <a:gd name="T0" fmla="*/ 43 w 55"/>
                  <a:gd name="T1" fmla="*/ 43 h 43"/>
                  <a:gd name="T2" fmla="*/ 55 w 55"/>
                  <a:gd name="T3" fmla="*/ 0 h 43"/>
                  <a:gd name="T4" fmla="*/ 0 w 55"/>
                  <a:gd name="T5" fmla="*/ 0 h 43"/>
                  <a:gd name="T6" fmla="*/ 43 w 55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3">
                    <a:moveTo>
                      <a:pt x="43" y="43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0" name="Freeform 27"/>
              <p:cNvSpPr>
                <a:spLocks noEditPoints="1"/>
              </p:cNvSpPr>
              <p:nvPr/>
            </p:nvSpPr>
            <p:spPr bwMode="auto">
              <a:xfrm>
                <a:off x="2654" y="567"/>
                <a:ext cx="710" cy="764"/>
              </a:xfrm>
              <a:custGeom>
                <a:avLst/>
                <a:gdLst>
                  <a:gd name="T0" fmla="*/ 290 w 298"/>
                  <a:gd name="T1" fmla="*/ 110 h 320"/>
                  <a:gd name="T2" fmla="*/ 261 w 298"/>
                  <a:gd name="T3" fmla="*/ 131 h 320"/>
                  <a:gd name="T4" fmla="*/ 264 w 298"/>
                  <a:gd name="T5" fmla="*/ 176 h 320"/>
                  <a:gd name="T6" fmla="*/ 194 w 298"/>
                  <a:gd name="T7" fmla="*/ 176 h 320"/>
                  <a:gd name="T8" fmla="*/ 228 w 298"/>
                  <a:gd name="T9" fmla="*/ 129 h 320"/>
                  <a:gd name="T10" fmla="*/ 289 w 298"/>
                  <a:gd name="T11" fmla="*/ 72 h 320"/>
                  <a:gd name="T12" fmla="*/ 281 w 298"/>
                  <a:gd name="T13" fmla="*/ 70 h 320"/>
                  <a:gd name="T14" fmla="*/ 233 w 298"/>
                  <a:gd name="T15" fmla="*/ 91 h 320"/>
                  <a:gd name="T16" fmla="*/ 242 w 298"/>
                  <a:gd name="T17" fmla="*/ 39 h 320"/>
                  <a:gd name="T18" fmla="*/ 239 w 298"/>
                  <a:gd name="T19" fmla="*/ 32 h 320"/>
                  <a:gd name="T20" fmla="*/ 196 w 298"/>
                  <a:gd name="T21" fmla="*/ 104 h 320"/>
                  <a:gd name="T22" fmla="*/ 152 w 298"/>
                  <a:gd name="T23" fmla="*/ 157 h 320"/>
                  <a:gd name="T24" fmla="*/ 168 w 298"/>
                  <a:gd name="T25" fmla="*/ 176 h 320"/>
                  <a:gd name="T26" fmla="*/ 159 w 298"/>
                  <a:gd name="T27" fmla="*/ 170 h 320"/>
                  <a:gd name="T28" fmla="*/ 100 w 298"/>
                  <a:gd name="T29" fmla="*/ 117 h 320"/>
                  <a:gd name="T30" fmla="*/ 110 w 298"/>
                  <a:gd name="T31" fmla="*/ 124 h 320"/>
                  <a:gd name="T32" fmla="*/ 109 w 298"/>
                  <a:gd name="T33" fmla="*/ 137 h 320"/>
                  <a:gd name="T34" fmla="*/ 103 w 298"/>
                  <a:gd name="T35" fmla="*/ 163 h 320"/>
                  <a:gd name="T36" fmla="*/ 112 w 298"/>
                  <a:gd name="T37" fmla="*/ 176 h 320"/>
                  <a:gd name="T38" fmla="*/ 93 w 298"/>
                  <a:gd name="T39" fmla="*/ 176 h 320"/>
                  <a:gd name="T40" fmla="*/ 103 w 298"/>
                  <a:gd name="T41" fmla="*/ 133 h 320"/>
                  <a:gd name="T42" fmla="*/ 102 w 298"/>
                  <a:gd name="T43" fmla="*/ 122 h 320"/>
                  <a:gd name="T44" fmla="*/ 118 w 298"/>
                  <a:gd name="T45" fmla="*/ 35 h 320"/>
                  <a:gd name="T46" fmla="*/ 125 w 298"/>
                  <a:gd name="T47" fmla="*/ 23 h 320"/>
                  <a:gd name="T48" fmla="*/ 117 w 298"/>
                  <a:gd name="T49" fmla="*/ 0 h 320"/>
                  <a:gd name="T50" fmla="*/ 107 w 298"/>
                  <a:gd name="T51" fmla="*/ 32 h 320"/>
                  <a:gd name="T52" fmla="*/ 83 w 298"/>
                  <a:gd name="T53" fmla="*/ 116 h 320"/>
                  <a:gd name="T54" fmla="*/ 66 w 298"/>
                  <a:gd name="T55" fmla="*/ 117 h 320"/>
                  <a:gd name="T56" fmla="*/ 61 w 298"/>
                  <a:gd name="T57" fmla="*/ 129 h 320"/>
                  <a:gd name="T58" fmla="*/ 38 w 298"/>
                  <a:gd name="T59" fmla="*/ 176 h 320"/>
                  <a:gd name="T60" fmla="*/ 34 w 298"/>
                  <a:gd name="T61" fmla="*/ 131 h 320"/>
                  <a:gd name="T62" fmla="*/ 55 w 298"/>
                  <a:gd name="T63" fmla="*/ 120 h 320"/>
                  <a:gd name="T64" fmla="*/ 30 w 298"/>
                  <a:gd name="T65" fmla="*/ 86 h 320"/>
                  <a:gd name="T66" fmla="*/ 8 w 298"/>
                  <a:gd name="T67" fmla="*/ 111 h 320"/>
                  <a:gd name="T68" fmla="*/ 0 w 298"/>
                  <a:gd name="T69" fmla="*/ 176 h 320"/>
                  <a:gd name="T70" fmla="*/ 52 w 298"/>
                  <a:gd name="T71" fmla="*/ 320 h 320"/>
                  <a:gd name="T72" fmla="*/ 298 w 298"/>
                  <a:gd name="T73" fmla="*/ 268 h 320"/>
                  <a:gd name="T74" fmla="*/ 290 w 298"/>
                  <a:gd name="T75" fmla="*/ 176 h 320"/>
                  <a:gd name="T76" fmla="*/ 93 w 298"/>
                  <a:gd name="T77" fmla="*/ 140 h 320"/>
                  <a:gd name="T78" fmla="*/ 89 w 298"/>
                  <a:gd name="T79" fmla="*/ 176 h 320"/>
                  <a:gd name="T80" fmla="*/ 85 w 298"/>
                  <a:gd name="T81" fmla="*/ 144 h 320"/>
                  <a:gd name="T82" fmla="*/ 72 w 298"/>
                  <a:gd name="T83" fmla="*/ 133 h 320"/>
                  <a:gd name="T84" fmla="*/ 66 w 298"/>
                  <a:gd name="T85" fmla="*/ 176 h 320"/>
                  <a:gd name="T86" fmla="*/ 64 w 298"/>
                  <a:gd name="T87" fmla="*/ 13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8" h="320">
                    <a:moveTo>
                      <a:pt x="290" y="176"/>
                    </a:moveTo>
                    <a:cubicBezTo>
                      <a:pt x="290" y="110"/>
                      <a:pt x="290" y="110"/>
                      <a:pt x="290" y="110"/>
                    </a:cubicBezTo>
                    <a:cubicBezTo>
                      <a:pt x="289" y="110"/>
                      <a:pt x="289" y="111"/>
                      <a:pt x="288" y="111"/>
                    </a:cubicBezTo>
                    <a:cubicBezTo>
                      <a:pt x="281" y="121"/>
                      <a:pt x="272" y="127"/>
                      <a:pt x="261" y="131"/>
                    </a:cubicBezTo>
                    <a:cubicBezTo>
                      <a:pt x="264" y="131"/>
                      <a:pt x="264" y="131"/>
                      <a:pt x="264" y="131"/>
                    </a:cubicBezTo>
                    <a:cubicBezTo>
                      <a:pt x="264" y="176"/>
                      <a:pt x="264" y="176"/>
                      <a:pt x="264" y="176"/>
                    </a:cubicBezTo>
                    <a:cubicBezTo>
                      <a:pt x="203" y="176"/>
                      <a:pt x="203" y="176"/>
                      <a:pt x="203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227" y="132"/>
                      <a:pt x="227" y="132"/>
                      <a:pt x="227" y="132"/>
                    </a:cubicBezTo>
                    <a:cubicBezTo>
                      <a:pt x="227" y="131"/>
                      <a:pt x="228" y="130"/>
                      <a:pt x="228" y="129"/>
                    </a:cubicBezTo>
                    <a:cubicBezTo>
                      <a:pt x="247" y="134"/>
                      <a:pt x="267" y="128"/>
                      <a:pt x="279" y="112"/>
                    </a:cubicBezTo>
                    <a:cubicBezTo>
                      <a:pt x="288" y="101"/>
                      <a:pt x="292" y="86"/>
                      <a:pt x="289" y="72"/>
                    </a:cubicBezTo>
                    <a:cubicBezTo>
                      <a:pt x="288" y="70"/>
                      <a:pt x="287" y="69"/>
                      <a:pt x="286" y="68"/>
                    </a:cubicBezTo>
                    <a:cubicBezTo>
                      <a:pt x="284" y="68"/>
                      <a:pt x="282" y="68"/>
                      <a:pt x="281" y="70"/>
                    </a:cubicBezTo>
                    <a:cubicBezTo>
                      <a:pt x="260" y="96"/>
                      <a:pt x="260" y="96"/>
                      <a:pt x="260" y="96"/>
                    </a:cubicBezTo>
                    <a:cubicBezTo>
                      <a:pt x="233" y="91"/>
                      <a:pt x="233" y="91"/>
                      <a:pt x="233" y="91"/>
                    </a:cubicBezTo>
                    <a:cubicBezTo>
                      <a:pt x="221" y="66"/>
                      <a:pt x="221" y="66"/>
                      <a:pt x="221" y="66"/>
                    </a:cubicBezTo>
                    <a:cubicBezTo>
                      <a:pt x="242" y="39"/>
                      <a:pt x="242" y="39"/>
                      <a:pt x="242" y="39"/>
                    </a:cubicBezTo>
                    <a:cubicBezTo>
                      <a:pt x="243" y="38"/>
                      <a:pt x="244" y="36"/>
                      <a:pt x="243" y="34"/>
                    </a:cubicBezTo>
                    <a:cubicBezTo>
                      <a:pt x="242" y="33"/>
                      <a:pt x="241" y="32"/>
                      <a:pt x="239" y="32"/>
                    </a:cubicBezTo>
                    <a:cubicBezTo>
                      <a:pt x="224" y="32"/>
                      <a:pt x="211" y="39"/>
                      <a:pt x="202" y="51"/>
                    </a:cubicBezTo>
                    <a:cubicBezTo>
                      <a:pt x="189" y="66"/>
                      <a:pt x="188" y="87"/>
                      <a:pt x="196" y="104"/>
                    </a:cubicBezTo>
                    <a:cubicBezTo>
                      <a:pt x="196" y="105"/>
                      <a:pt x="195" y="106"/>
                      <a:pt x="195" y="106"/>
                    </a:cubicBezTo>
                    <a:cubicBezTo>
                      <a:pt x="152" y="157"/>
                      <a:pt x="152" y="157"/>
                      <a:pt x="152" y="157"/>
                    </a:cubicBezTo>
                    <a:cubicBezTo>
                      <a:pt x="162" y="167"/>
                      <a:pt x="162" y="167"/>
                      <a:pt x="162" y="167"/>
                    </a:cubicBezTo>
                    <a:cubicBezTo>
                      <a:pt x="165" y="170"/>
                      <a:pt x="167" y="173"/>
                      <a:pt x="168" y="176"/>
                    </a:cubicBezTo>
                    <a:cubicBezTo>
                      <a:pt x="163" y="176"/>
                      <a:pt x="163" y="176"/>
                      <a:pt x="163" y="176"/>
                    </a:cubicBezTo>
                    <a:cubicBezTo>
                      <a:pt x="163" y="174"/>
                      <a:pt x="161" y="172"/>
                      <a:pt x="159" y="170"/>
                    </a:cubicBezTo>
                    <a:cubicBezTo>
                      <a:pt x="101" y="112"/>
                      <a:pt x="101" y="112"/>
                      <a:pt x="101" y="112"/>
                    </a:cubicBezTo>
                    <a:cubicBezTo>
                      <a:pt x="100" y="117"/>
                      <a:pt x="100" y="117"/>
                      <a:pt x="100" y="117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6" y="119"/>
                      <a:pt x="109" y="121"/>
                      <a:pt x="110" y="124"/>
                    </a:cubicBezTo>
                    <a:cubicBezTo>
                      <a:pt x="112" y="126"/>
                      <a:pt x="112" y="129"/>
                      <a:pt x="111" y="132"/>
                    </a:cubicBezTo>
                    <a:cubicBezTo>
                      <a:pt x="111" y="134"/>
                      <a:pt x="110" y="135"/>
                      <a:pt x="109" y="137"/>
                    </a:cubicBezTo>
                    <a:cubicBezTo>
                      <a:pt x="109" y="139"/>
                      <a:pt x="109" y="142"/>
                      <a:pt x="108" y="145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17" y="176"/>
                      <a:pt x="117" y="176"/>
                      <a:pt x="117" y="176"/>
                    </a:cubicBezTo>
                    <a:cubicBezTo>
                      <a:pt x="112" y="176"/>
                      <a:pt x="112" y="176"/>
                      <a:pt x="112" y="176"/>
                    </a:cubicBezTo>
                    <a:cubicBezTo>
                      <a:pt x="103" y="176"/>
                      <a:pt x="103" y="176"/>
                      <a:pt x="103" y="176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39"/>
                      <a:pt x="104" y="136"/>
                      <a:pt x="103" y="133"/>
                    </a:cubicBezTo>
                    <a:cubicBezTo>
                      <a:pt x="105" y="132"/>
                      <a:pt x="106" y="131"/>
                      <a:pt x="106" y="129"/>
                    </a:cubicBezTo>
                    <a:cubicBezTo>
                      <a:pt x="107" y="126"/>
                      <a:pt x="105" y="123"/>
                      <a:pt x="102" y="122"/>
                    </a:cubicBezTo>
                    <a:cubicBezTo>
                      <a:pt x="93" y="119"/>
                      <a:pt x="93" y="119"/>
                      <a:pt x="93" y="119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7" y="32"/>
                      <a:pt x="107" y="32"/>
                      <a:pt x="107" y="32"/>
                    </a:cubicBezTo>
                    <a:cubicBezTo>
                      <a:pt x="108" y="32"/>
                      <a:pt x="108" y="32"/>
                      <a:pt x="108" y="32"/>
                    </a:cubicBezTo>
                    <a:cubicBezTo>
                      <a:pt x="83" y="116"/>
                      <a:pt x="83" y="116"/>
                      <a:pt x="83" y="116"/>
                    </a:cubicBezTo>
                    <a:cubicBezTo>
                      <a:pt x="74" y="113"/>
                      <a:pt x="74" y="113"/>
                      <a:pt x="74" y="113"/>
                    </a:cubicBezTo>
                    <a:cubicBezTo>
                      <a:pt x="70" y="112"/>
                      <a:pt x="67" y="114"/>
                      <a:pt x="66" y="117"/>
                    </a:cubicBezTo>
                    <a:cubicBezTo>
                      <a:pt x="65" y="119"/>
                      <a:pt x="66" y="120"/>
                      <a:pt x="66" y="122"/>
                    </a:cubicBezTo>
                    <a:cubicBezTo>
                      <a:pt x="64" y="124"/>
                      <a:pt x="62" y="126"/>
                      <a:pt x="61" y="129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38" y="176"/>
                      <a:pt x="38" y="176"/>
                      <a:pt x="38" y="176"/>
                    </a:cubicBezTo>
                    <a:cubicBezTo>
                      <a:pt x="34" y="176"/>
                      <a:pt x="34" y="176"/>
                      <a:pt x="34" y="176"/>
                    </a:cubicBezTo>
                    <a:cubicBezTo>
                      <a:pt x="34" y="131"/>
                      <a:pt x="34" y="131"/>
                      <a:pt x="34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55" y="120"/>
                      <a:pt x="55" y="120"/>
                      <a:pt x="55" y="120"/>
                    </a:cubicBezTo>
                    <a:cubicBezTo>
                      <a:pt x="56" y="118"/>
                      <a:pt x="56" y="117"/>
                      <a:pt x="58" y="11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26" y="91"/>
                      <a:pt x="22" y="97"/>
                      <a:pt x="16" y="103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76"/>
                      <a:pt x="8" y="176"/>
                      <a:pt x="8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96"/>
                      <a:pt x="23" y="320"/>
                      <a:pt x="52" y="320"/>
                    </a:cubicBezTo>
                    <a:cubicBezTo>
                      <a:pt x="246" y="320"/>
                      <a:pt x="246" y="320"/>
                      <a:pt x="246" y="320"/>
                    </a:cubicBezTo>
                    <a:cubicBezTo>
                      <a:pt x="275" y="320"/>
                      <a:pt x="298" y="296"/>
                      <a:pt x="298" y="268"/>
                    </a:cubicBezTo>
                    <a:cubicBezTo>
                      <a:pt x="298" y="176"/>
                      <a:pt x="298" y="176"/>
                      <a:pt x="298" y="176"/>
                    </a:cubicBezTo>
                    <a:lnTo>
                      <a:pt x="290" y="176"/>
                    </a:lnTo>
                    <a:close/>
                    <a:moveTo>
                      <a:pt x="85" y="144"/>
                    </a:moveTo>
                    <a:cubicBezTo>
                      <a:pt x="86" y="140"/>
                      <a:pt x="90" y="139"/>
                      <a:pt x="93" y="140"/>
                    </a:cubicBezTo>
                    <a:cubicBezTo>
                      <a:pt x="97" y="141"/>
                      <a:pt x="99" y="144"/>
                      <a:pt x="98" y="148"/>
                    </a:cubicBezTo>
                    <a:cubicBezTo>
                      <a:pt x="89" y="176"/>
                      <a:pt x="89" y="176"/>
                      <a:pt x="89" y="176"/>
                    </a:cubicBezTo>
                    <a:cubicBezTo>
                      <a:pt x="76" y="176"/>
                      <a:pt x="76" y="176"/>
                      <a:pt x="76" y="176"/>
                    </a:cubicBezTo>
                    <a:lnTo>
                      <a:pt x="85" y="144"/>
                    </a:lnTo>
                    <a:close/>
                    <a:moveTo>
                      <a:pt x="64" y="138"/>
                    </a:moveTo>
                    <a:cubicBezTo>
                      <a:pt x="65" y="134"/>
                      <a:pt x="69" y="132"/>
                      <a:pt x="72" y="133"/>
                    </a:cubicBezTo>
                    <a:cubicBezTo>
                      <a:pt x="76" y="134"/>
                      <a:pt x="78" y="138"/>
                      <a:pt x="77" y="141"/>
                    </a:cubicBezTo>
                    <a:cubicBezTo>
                      <a:pt x="66" y="176"/>
                      <a:pt x="66" y="176"/>
                      <a:pt x="66" y="176"/>
                    </a:cubicBezTo>
                    <a:cubicBezTo>
                      <a:pt x="53" y="176"/>
                      <a:pt x="53" y="176"/>
                      <a:pt x="53" y="176"/>
                    </a:cubicBezTo>
                    <a:lnTo>
                      <a:pt x="64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Freeform 28"/>
              <p:cNvSpPr/>
              <p:nvPr/>
            </p:nvSpPr>
            <p:spPr bwMode="auto">
              <a:xfrm>
                <a:off x="2914" y="720"/>
                <a:ext cx="188" cy="160"/>
              </a:xfrm>
              <a:custGeom>
                <a:avLst/>
                <a:gdLst>
                  <a:gd name="T0" fmla="*/ 10 w 79"/>
                  <a:gd name="T1" fmla="*/ 0 h 67"/>
                  <a:gd name="T2" fmla="*/ 0 w 79"/>
                  <a:gd name="T3" fmla="*/ 34 h 67"/>
                  <a:gd name="T4" fmla="*/ 32 w 79"/>
                  <a:gd name="T5" fmla="*/ 67 h 67"/>
                  <a:gd name="T6" fmla="*/ 50 w 79"/>
                  <a:gd name="T7" fmla="*/ 67 h 67"/>
                  <a:gd name="T8" fmla="*/ 79 w 79"/>
                  <a:gd name="T9" fmla="*/ 32 h 67"/>
                  <a:gd name="T10" fmla="*/ 76 w 79"/>
                  <a:gd name="T11" fmla="*/ 0 h 67"/>
                  <a:gd name="T12" fmla="*/ 10 w 7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7">
                    <a:moveTo>
                      <a:pt x="10" y="0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5" y="22"/>
                      <a:pt x="74" y="11"/>
                      <a:pt x="76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62" name="矩形 33"/>
          <p:cNvSpPr/>
          <p:nvPr/>
        </p:nvSpPr>
        <p:spPr>
          <a:xfrm>
            <a:off x="1584325" y="3729355"/>
            <a:ext cx="2468245" cy="22301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r>
              <a:rPr lang="en-US" altLang="en-US" sz="1800" dirty="0">
                <a:solidFill>
                  <a:srgbClr val="FFFFFF"/>
                </a:solidFill>
                <a:latin typeface="Berlin Sans FB" panose="020E0602020502020306" charset="0"/>
                <a:ea typeface="Microsoft YaHei Light" panose="020B0502040204020203" pitchFamily="34" charset="-122"/>
                <a:cs typeface="Berlin Sans FB" panose="020E0602020502020306" charset="0"/>
              </a:rPr>
              <a:t></a:t>
            </a:r>
            <a:endParaRPr lang="en-US" altLang="en-US" sz="1800" dirty="0">
              <a:solidFill>
                <a:srgbClr val="FFFFFF"/>
              </a:solidFill>
              <a:latin typeface="Berlin Sans FB" panose="020E0602020502020306" charset="0"/>
              <a:ea typeface="Microsoft YaHei Light" panose="020B0502040204020203" pitchFamily="34" charset="-122"/>
              <a:cs typeface="Berlin Sans FB" panose="020E0602020502020306" charset="0"/>
            </a:endParaRPr>
          </a:p>
          <a:p>
            <a:r>
              <a:rPr lang="en-US" altLang="en-US" sz="1800" dirty="0">
                <a:solidFill>
                  <a:srgbClr val="FFFFFF"/>
                </a:solidFill>
                <a:latin typeface="Berlin Sans FB" panose="020E0602020502020306" charset="0"/>
                <a:ea typeface="Microsoft YaHei Light" panose="020B0502040204020203" pitchFamily="34" charset="-122"/>
                <a:cs typeface="Berlin Sans FB" panose="020E0602020502020306" charset="0"/>
              </a:rPr>
              <a:t>Traditional patient monitoring systems used in hospitals, which require professional supervision.</a:t>
            </a:r>
            <a:endParaRPr lang="en-US" altLang="en-US" sz="1800" dirty="0">
              <a:solidFill>
                <a:srgbClr val="FFFFFF"/>
              </a:solidFill>
              <a:latin typeface="Berlin Sans FB" panose="020E0602020502020306" charset="0"/>
              <a:ea typeface="Microsoft YaHei Light" panose="020B0502040204020203" pitchFamily="34" charset="-122"/>
              <a:cs typeface="Berlin Sans FB" panose="020E0602020502020306" charset="0"/>
            </a:endParaRPr>
          </a:p>
        </p:txBody>
      </p:sp>
      <p:sp>
        <p:nvSpPr>
          <p:cNvPr id="63" name="矩形 34"/>
          <p:cNvSpPr/>
          <p:nvPr/>
        </p:nvSpPr>
        <p:spPr>
          <a:xfrm>
            <a:off x="4719320" y="3729355"/>
            <a:ext cx="2468245" cy="22301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endParaRPr lang="en-US" altLang="en-US" sz="1800" dirty="0">
              <a:solidFill>
                <a:srgbClr val="FFFFFF"/>
              </a:solidFill>
              <a:latin typeface="Berlin Sans FB" panose="020E0602020502020306" charset="0"/>
              <a:cs typeface="Berlin Sans FB" panose="020E0602020502020306" charset="0"/>
              <a:sym typeface="+mn-ea"/>
            </a:endParaRPr>
          </a:p>
          <a:p>
            <a:r>
              <a:rPr lang="en-US" altLang="en-US" sz="1800" dirty="0">
                <a:solidFill>
                  <a:srgbClr val="FFFFFF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Wearable smartwatches that track vitals but may lack clinical accuracy.</a:t>
            </a:r>
            <a:endParaRPr lang="en-US" altLang="zh-CN" sz="1800" dirty="0">
              <a:solidFill>
                <a:srgbClr val="FFFFFF"/>
              </a:solidFill>
              <a:latin typeface="Berlin Sans FB" panose="020E0602020502020306" charset="0"/>
              <a:ea typeface="Microsoft YaHei Light" panose="020B0502040204020203" pitchFamily="34" charset="-122"/>
              <a:cs typeface="Berlin Sans FB" panose="020E0602020502020306" charset="0"/>
            </a:endParaRPr>
          </a:p>
        </p:txBody>
      </p:sp>
      <p:sp>
        <p:nvSpPr>
          <p:cNvPr id="64" name="矩形 35"/>
          <p:cNvSpPr/>
          <p:nvPr/>
        </p:nvSpPr>
        <p:spPr>
          <a:xfrm>
            <a:off x="7854950" y="3729355"/>
            <a:ext cx="2468245" cy="22301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endParaRPr lang="en-US" altLang="en-US" sz="1800" dirty="0">
              <a:solidFill>
                <a:srgbClr val="FFFFFF"/>
              </a:solidFill>
              <a:latin typeface="Berlin Sans FB" panose="020E0602020502020306" charset="0"/>
              <a:cs typeface="Berlin Sans FB" panose="020E0602020502020306" charset="0"/>
              <a:sym typeface="+mn-ea"/>
            </a:endParaRPr>
          </a:p>
          <a:p>
            <a:r>
              <a:rPr lang="en-US" altLang="en-US" sz="1800" dirty="0">
                <a:solidFill>
                  <a:srgbClr val="FFFFFF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IoT-based health monitoring solutions, which are relatively new but often require complex setups and high maintenance costs.</a:t>
            </a:r>
            <a:endParaRPr lang="en-US" altLang="zh-CN" sz="1800" dirty="0">
              <a:solidFill>
                <a:srgbClr val="FFFFFF"/>
              </a:solidFill>
              <a:latin typeface="Berlin Sans FB" panose="020E0602020502020306" charset="0"/>
              <a:ea typeface="Microsoft YaHei Light" panose="020B0502040204020203" pitchFamily="34" charset="-122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6600">
                <a:latin typeface="Berlin Sans FB" panose="020E0602020502020306" charset="0"/>
                <a:cs typeface="Berlin Sans FB" panose="020E0602020502020306" charset="0"/>
                <a:sym typeface="+mn-ea"/>
              </a:rPr>
              <a:t>L</a:t>
            </a:r>
            <a:r>
              <a:rPr lang="en-US" altLang="en-US" sz="4800">
                <a:latin typeface="Berlin Sans FB" panose="020E0602020502020306" charset="0"/>
                <a:cs typeface="Berlin Sans FB" panose="020E0602020502020306" charset="0"/>
                <a:sym typeface="+mn-ea"/>
              </a:rPr>
              <a:t>imitations</a:t>
            </a:r>
            <a:endParaRPr lang="en-US" altLang="en-US" sz="4800">
              <a:latin typeface="Berlin Sans FB" panose="020E0602020502020306" charset="0"/>
              <a:cs typeface="Berlin Sans FB" panose="020E0602020502020306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20875" y="23806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924560" y="1592580"/>
            <a:ext cx="9377045" cy="5066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Despite advancements, existing systems have several drawbacks:</a:t>
            </a:r>
            <a:endParaRPr lang="en-US" altLang="en-US" sz="24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endParaRPr lang="en-US" altLang="en-US" sz="24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Limited Remote Access: Many systems do not provide real-time monitoring outside of hospital settings.</a:t>
            </a:r>
            <a:endParaRPr lang="en-US" altLang="en-US" sz="24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High Cost: Advanced health monitoring devices are expensive, making them less accessible.</a:t>
            </a:r>
            <a:endParaRPr lang="en-US" altLang="en-US" sz="24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Energy Inefficiency: Many wearable devices have short battery lives, requiring frequent recharges.</a:t>
            </a:r>
            <a:endParaRPr lang="en-US" altLang="en-US" sz="24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Lack of Continuous Monitoring: Some devices only collect periodic data, missing critical health fluctuations.</a:t>
            </a:r>
            <a:endParaRPr lang="en-US" altLang="en-US" sz="24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Connectivity Issues: Certain systems require stable internet connections, which may not always be available</a:t>
            </a:r>
            <a:endParaRPr lang="en-US" altLang="en-US" sz="24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5400">
                <a:latin typeface="Berlin Sans FB" panose="020E0602020502020306" charset="0"/>
                <a:cs typeface="Berlin Sans FB" panose="020E0602020502020306" charset="0"/>
                <a:sym typeface="+mn-ea"/>
              </a:rPr>
              <a:t>P</a:t>
            </a:r>
            <a:r>
              <a:rPr lang="en-US" altLang="en-US">
                <a:latin typeface="Berlin Sans FB" panose="020E0602020502020306" charset="0"/>
                <a:cs typeface="Berlin Sans FB" panose="020E0602020502020306" charset="0"/>
                <a:sym typeface="+mn-ea"/>
              </a:rPr>
              <a:t>roposed Methodologies</a:t>
            </a:r>
            <a:endParaRPr lang="en-US"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200" y="1922145"/>
            <a:ext cx="10003790" cy="4463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Motivation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The increasing need for real-time health monitoring, especially for elderly and chronically ill patients, necessitates a cost-effective and accessible solution. The Dynamic Health Surveillance System (DHSS) aims to bridge the gap by leveraging IoT technologies for real-time patient monitoring and alerts.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8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Objectives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Develop a reliable and affordable health surveillance system.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Ensure real-time monitoring and data visualization through a mobile application.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Provide timely alerts using LED and buzzer indicators.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Enable remote access for doctors and caregivers via cloud integration.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Ensure low-power consumption for long-term use.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dirty="0">
                <a:latin typeface="Berlin Sans FB" panose="020E0602020502020306" charset="0"/>
                <a:cs typeface="Berlin Sans FB" panose="020E0602020502020306" charset="0"/>
                <a:sym typeface="+mn-ea"/>
              </a:rPr>
              <a:t> </a:t>
            </a:r>
            <a:r>
              <a:rPr lang="en-US" altLang="en-US" sz="5400" dirty="0">
                <a:latin typeface="Berlin Sans FB" panose="020E0602020502020306" charset="0"/>
                <a:cs typeface="Berlin Sans FB" panose="020E0602020502020306" charset="0"/>
                <a:sym typeface="+mn-ea"/>
              </a:rPr>
              <a:t>D</a:t>
            </a:r>
            <a:r>
              <a:rPr lang="en-US" altLang="en-US" dirty="0">
                <a:latin typeface="Berlin Sans FB" panose="020E0602020502020306" charset="0"/>
                <a:cs typeface="Berlin Sans FB" panose="020E0602020502020306" charset="0"/>
                <a:sym typeface="+mn-ea"/>
              </a:rPr>
              <a:t>evelopment of Tools and Methodologies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8200" y="1446530"/>
            <a:ext cx="5737225" cy="2729865"/>
          </a:xfrm>
          <a:prstGeom prst="rect">
            <a:avLst/>
          </a:prstGeom>
          <a:solidFill>
            <a:srgbClr val="166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8200" y="4176395"/>
            <a:ext cx="5737225" cy="2308860"/>
          </a:xfrm>
          <a:prstGeom prst="rect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75425" y="1445895"/>
            <a:ext cx="4211320" cy="5039360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6" name="矩形 9"/>
          <p:cNvSpPr/>
          <p:nvPr/>
        </p:nvSpPr>
        <p:spPr>
          <a:xfrm>
            <a:off x="838200" y="1446530"/>
            <a:ext cx="5737225" cy="503936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algn="l"/>
            <a:r>
              <a:rPr lang="en-US" altLang="en-US" sz="2400" dirty="0">
                <a:solidFill>
                  <a:schemeClr val="bg1"/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Hardware:</a:t>
            </a:r>
            <a:endParaRPr lang="en-US" altLang="en-US" sz="24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ESP8266 (Microcontroller with Wi-Fi capabilities)</a:t>
            </a:r>
            <a:endParaRPr lang="en-US" altLang="en-US" sz="20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Pulse Sensor (Heart Rate Measurement)</a:t>
            </a:r>
            <a:endParaRPr lang="en-US" altLang="en-US" sz="20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DHT11 (Humidity and Room Temperature Sensor)</a:t>
            </a:r>
            <a:endParaRPr lang="en-US" altLang="en-US" sz="20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DS18B20 (Body Temperature Sensor)</a:t>
            </a:r>
            <a:endParaRPr lang="en-US" altLang="en-US" sz="20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LCD Display (Real-time data output)</a:t>
            </a:r>
            <a:endParaRPr lang="en-US" altLang="en-US" sz="20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Buzzer and LED (Alert mechanisms)</a:t>
            </a:r>
            <a:endParaRPr lang="en-US" altLang="en-US" sz="20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algn="l">
              <a:buFont typeface="Arial" panose="020B0604020202020204" pitchFamily="34" charset="0"/>
            </a:pPr>
            <a:endParaRPr lang="en-US" altLang="en-US" sz="20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algn="l">
              <a:buFont typeface="Arial" panose="020B0604020202020204" pitchFamily="34" charset="0"/>
            </a:pPr>
            <a:endParaRPr lang="en-US" altLang="en-US" sz="20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algn="l"/>
            <a:r>
              <a:rPr lang="en-US" altLang="en-US" sz="2400" dirty="0">
                <a:solidFill>
                  <a:schemeClr val="bg1"/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Software:</a:t>
            </a:r>
            <a:endParaRPr lang="en-US" altLang="en-US" sz="24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Arduino IDE for programming</a:t>
            </a:r>
            <a:endParaRPr lang="en-US" altLang="en-US" sz="20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Blynk Application for cloud-based visualization</a:t>
            </a:r>
            <a:endParaRPr lang="en-US" altLang="en-US" sz="20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2.4 GHz Wi-Fi communication protocols for real-time data transfer</a:t>
            </a:r>
            <a:endParaRPr lang="en-US" altLang="en-US" sz="200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75425" y="1446530"/>
            <a:ext cx="4211955" cy="4944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Methodology</a:t>
            </a:r>
            <a:endParaRPr lang="en-US" altLang="en-US" sz="24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1.Sensor Integration: Collecting health parameters such as heart rate, body temperature, and room conditions.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2.Data Processing: ESP8266 processes the acquired data and applies threshold values.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3.Cloud Integration: Data is transmitted to the Blynk cloud for remote access and storage.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4.Alert Mechanism: Abnormal readings trigger an LED and buzzer alert.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5.User Interface: Data is displayed on both an LCD screen and the Blynk app.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Berlin Sans FB" panose="020E0602020502020306" charset="0"/>
                <a:cs typeface="Berlin Sans FB" panose="020E0602020502020306" charset="0"/>
                <a:sym typeface="+mn-ea"/>
              </a:rPr>
              <a:t>Identification of Components</a:t>
            </a:r>
            <a:endParaRPr lang="en-US"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8835" y="1504315"/>
            <a:ext cx="10514965" cy="4935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Sensors</a:t>
            </a:r>
            <a:endParaRPr lang="en-US" altLang="en-US" sz="28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Pulse Sensor: Measures real-time heart rate.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DHT11 Sensor: Records room temperature and humidity.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DS18B20 Sensor: Monitors body temperature.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Actuators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LED Indicator: Lights up when pulse levels drop below normal.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Buzzer Alarm: Sounds an alert when critical health conditions are detected.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Smart Objects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ESP8266 Microcontroller: Processes data and connects to Wi-Fi.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Blynk App: Provides a real-time visualization of patient vitals on a mobile platform.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System Specification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Microcontroller: ESP8266 NodeMCU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Connectivity: Wi-Fi-based data transmission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Data Reporting Interval: 1 second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Power Supply: 5V (via USB or battery)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Alert Mechanism: LED and buzzer notification system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9210358" y="764858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0073005" y="2677795"/>
            <a:ext cx="1990725" cy="208407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9210675" y="4762500"/>
            <a:ext cx="2138680" cy="19812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9210675" y="765175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tx1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Pulse Sensor</a:t>
            </a:r>
            <a:endParaRPr lang="en-US" altLang="en-US">
              <a:solidFill>
                <a:schemeClr val="tx1"/>
              </a:solidFill>
              <a:latin typeface="Berlin Sans FB" panose="020E0602020502020306" charset="0"/>
              <a:cs typeface="Berlin Sans FB" panose="020E0602020502020306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0523855" y="4284345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tx1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DS18B20 Sensor</a:t>
            </a:r>
            <a:endParaRPr lang="en-US" altLang="en-US">
              <a:solidFill>
                <a:schemeClr val="tx1"/>
              </a:solidFill>
              <a:latin typeface="Berlin Sans FB" panose="020E0602020502020306" charset="0"/>
              <a:cs typeface="Berlin Sans FB" panose="020E0602020502020306" charset="0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9215120" y="4762500"/>
            <a:ext cx="213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tx1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DHT11 Sensor</a:t>
            </a:r>
            <a:endParaRPr lang="en-US" altLang="en-US">
              <a:solidFill>
                <a:schemeClr val="tx1"/>
              </a:solidFill>
              <a:latin typeface="Berlin Sans FB" panose="020E0602020502020306" charset="0"/>
              <a:cs typeface="Berlin Sans FB" panose="020E0602020502020306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800">
                <a:latin typeface="Berlin Sans FB" panose="020E0602020502020306" charset="0"/>
                <a:cs typeface="Berlin Sans FB" panose="020E0602020502020306" charset="0"/>
                <a:sym typeface="+mn-ea"/>
              </a:rPr>
              <a:t>I</a:t>
            </a:r>
            <a:r>
              <a:rPr lang="en-US" altLang="en-US">
                <a:latin typeface="Berlin Sans FB" panose="020E0602020502020306" charset="0"/>
                <a:cs typeface="Berlin Sans FB" panose="020E0602020502020306" charset="0"/>
                <a:sym typeface="+mn-ea"/>
              </a:rPr>
              <a:t>oT Level Specifications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38200" y="1591945"/>
            <a:ext cx="101650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IoT Level 1: Sensor-based real-time data collection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IoT Level 2: Cloud-based storage and remote accessibility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r>
              <a:rPr lang="en-US" altLang="en-US" sz="200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</a:rPr>
              <a:t>IoT Level 3: Data analytics and historical tracking via the Blynk platform</a:t>
            </a:r>
            <a:endParaRPr lang="en-US" altLang="en-US" sz="200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253480" y="3766820"/>
            <a:ext cx="5099685" cy="25888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912745"/>
            <a:ext cx="5072380" cy="28695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583180" y="5893435"/>
            <a:ext cx="158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IoT Level 3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011795" y="6355715"/>
            <a:ext cx="158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IoT Level 2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4305" y="0"/>
            <a:ext cx="10515600" cy="1325563"/>
          </a:xfrm>
        </p:spPr>
        <p:txBody>
          <a:bodyPr/>
          <a:p>
            <a:r>
              <a:rPr lang="en-US" altLang="zh-CN" sz="5400">
                <a:latin typeface="Berlin Sans FB" panose="020E0602020502020306" charset="0"/>
                <a:ea typeface="Calibri" panose="020F0502020204030204"/>
                <a:cs typeface="Berlin Sans FB" panose="020E0602020502020306" charset="0"/>
                <a:sym typeface="+mn-ea"/>
              </a:rPr>
              <a:t>S</a:t>
            </a:r>
            <a:r>
              <a:rPr lang="en-US" altLang="zh-CN">
                <a:latin typeface="Berlin Sans FB" panose="020E0602020502020306" charset="0"/>
                <a:ea typeface="Calibri" panose="020F0502020204030204"/>
                <a:cs typeface="Berlin Sans FB" panose="020E0602020502020306" charset="0"/>
                <a:sym typeface="+mn-ea"/>
              </a:rPr>
              <a:t>ystem Architecture</a:t>
            </a:r>
            <a:endParaRPr lang="en-US">
              <a:latin typeface="Berlin Sans FB" panose="020E0602020502020306" charset="0"/>
              <a:cs typeface="Berlin Sans FB" panose="020E0602020502020306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203200" y="1313180"/>
            <a:ext cx="11737340" cy="49345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3165" y="1332230"/>
            <a:ext cx="8299450" cy="2944495"/>
          </a:xfrm>
        </p:spPr>
        <p:txBody>
          <a:bodyPr vert="horz" lIns="91440" tIns="45720" rIns="91440" bIns="45720" rtlCol="0" anchor="b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600" b="0">
                <a:latin typeface="Berlin Sans FB" panose="020E0602020502020306" charset="0"/>
                <a:ea typeface="+mj-lt"/>
                <a:cs typeface="Berlin Sans FB" panose="020E0602020502020306" charset="0"/>
                <a:sym typeface="+mn-ea"/>
              </a:rPr>
              <a:t>D</a:t>
            </a:r>
            <a:r>
              <a:rPr lang="en-US" sz="6600" b="0">
                <a:latin typeface="Berlin Sans FB" panose="020E0602020502020306" charset="0"/>
                <a:ea typeface="+mj-lt"/>
                <a:cs typeface="Berlin Sans FB" panose="020E0602020502020306" charset="0"/>
                <a:sym typeface="+mn-ea"/>
              </a:rPr>
              <a:t>ynamic Health Surveillance System</a:t>
            </a:r>
            <a:endParaRPr kumimoji="0" lang="en-US" altLang="en-US" sz="6600" b="0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" panose="020E0602020502020306" charset="0"/>
              <a:ea typeface="+mj-lt"/>
              <a:cs typeface="Berlin Sans FB" panose="020E0602020502020306" charset="0"/>
              <a:sym typeface="+mn-ea"/>
            </a:endParaRP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3733165" y="4434523"/>
            <a:ext cx="7913688" cy="1655762"/>
          </a:xfrm>
        </p:spPr>
        <p:txBody>
          <a:bodyPr wrap="square" lIns="91440" tIns="45720" rIns="91440" bIns="45720" anchor="t" anchorCtr="0"/>
          <a:p>
            <a:pPr defTabSz="914400">
              <a:buClrTx/>
              <a:buSzTx/>
            </a:pPr>
            <a:r>
              <a:rPr lang="en-US" altLang="en-US" sz="3600" kern="1200" dirty="0">
                <a:solidFill>
                  <a:schemeClr val="bg1">
                    <a:lumMod val="75000"/>
                  </a:schemeClr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E</a:t>
            </a:r>
            <a:r>
              <a:rPr lang="en-US" altLang="en-US" kern="1200" dirty="0">
                <a:solidFill>
                  <a:schemeClr val="bg1">
                    <a:lumMod val="75000"/>
                  </a:schemeClr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mpowering Lives through Real-time Health Monitoring.</a:t>
            </a:r>
            <a:endParaRPr lang="en-US" altLang="en-US" kern="1200" dirty="0">
              <a:solidFill>
                <a:schemeClr val="bg1">
                  <a:lumMod val="75000"/>
                </a:schemeClr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p>
            <a:r>
              <a:rPr lang="en-US" altLang="en-US">
                <a:latin typeface="Berlin Sans FB" panose="020E0602020502020306" charset="0"/>
                <a:cs typeface="Berlin Sans FB" panose="020E0602020502020306" charset="0"/>
              </a:rPr>
              <a:t>Coding or Implementation</a:t>
            </a:r>
            <a:endParaRPr lang="en-US" altLang="en-US">
              <a:latin typeface="Berlin Sans FB" panose="020E0602020502020306" charset="0"/>
              <a:cs typeface="Berlin Sans FB" panose="020E0602020502020306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61085" y="1342390"/>
            <a:ext cx="9493885" cy="5258435"/>
          </a:xfrm>
          <a:prstGeom prst="rect">
            <a:avLst/>
          </a:prstGeom>
        </p:spPr>
        <p:txBody>
          <a:bodyPr wrap="square">
            <a:noAutofit/>
          </a:bodyPr>
          <a:p>
            <a:pPr defTabSz="2667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The implementation of the 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Dynamic Health Surveillance System (DHSS)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 involves the integration of multiple sensors and communication modules using 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ESP8266 NodeMCU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. The primary functionalities of the system include real-time health monitoring, data visualization, and alert mechanisms.</a:t>
            </a:r>
            <a:endParaRPr lang="en-US" altLang="zh-CN" sz="1800">
              <a:solidFill>
                <a:schemeClr val="bg1">
                  <a:lumMod val="9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  <a:p>
            <a:pPr defTabSz="2667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Code Overview:</a:t>
            </a:r>
            <a:endParaRPr lang="en-US" altLang="zh-CN" sz="1800" b="1">
              <a:solidFill>
                <a:schemeClr val="bg1">
                  <a:lumMod val="9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 indent="-228600" defTabSz="2667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tabLst>
                <a:tab pos="457200" algn="l"/>
              </a:tabLst>
            </a:pPr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Symbol" panose="05050102010706020507"/>
                <a:ea typeface="Times New Roman" panose="02020603050405020304"/>
              </a:rPr>
              <a:t>· 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Wi-Fi Connectivity: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 ESP8266 connects to the internet using predefined SSID and password.</a:t>
            </a:r>
            <a:endParaRPr lang="en-US" altLang="zh-CN" sz="1800">
              <a:solidFill>
                <a:schemeClr val="bg1">
                  <a:lumMod val="9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 indent="-228600" defTabSz="2667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tabLst>
                <a:tab pos="457200" algn="l"/>
              </a:tabLst>
            </a:pPr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Symbol" panose="05050102010706020507"/>
                <a:ea typeface="Times New Roman" panose="02020603050405020304"/>
              </a:rPr>
              <a:t>· 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Sensor Integration: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 The system collects real-time data from the Pulse Sensor, 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DHT11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 (room temperature &amp; humidity), and 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DS18B20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 (body temperature).</a:t>
            </a:r>
            <a:endParaRPr lang="en-US" altLang="zh-CN" sz="1800">
              <a:solidFill>
                <a:schemeClr val="bg1">
                  <a:lumMod val="9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 indent="-228600" defTabSz="2667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tabLst>
                <a:tab pos="457200" algn="l"/>
              </a:tabLst>
            </a:pPr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Symbol" panose="05050102010706020507"/>
                <a:ea typeface="Times New Roman" panose="02020603050405020304"/>
              </a:rPr>
              <a:t>· 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Data Processing: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 The microcontroller processes sensor values and applies threshold conditions.</a:t>
            </a:r>
            <a:endParaRPr lang="en-US" altLang="zh-CN" sz="1800">
              <a:solidFill>
                <a:schemeClr val="bg1">
                  <a:lumMod val="9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 indent="-228600" defTabSz="2667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tabLst>
                <a:tab pos="457200" algn="l"/>
              </a:tabLst>
            </a:pPr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Symbol" panose="05050102010706020507"/>
                <a:ea typeface="Times New Roman" panose="02020603050405020304"/>
              </a:rPr>
              <a:t>· 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Blynk Cloud Integration: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 The system transmits data to 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Blynk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, enabling remote monitoring.</a:t>
            </a:r>
            <a:endParaRPr lang="en-US" altLang="zh-CN" sz="1800">
              <a:solidFill>
                <a:schemeClr val="bg1">
                  <a:lumMod val="9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 indent="-228600" defTabSz="2667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tabLst>
                <a:tab pos="457200" algn="l"/>
              </a:tabLst>
            </a:pPr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Symbol" panose="05050102010706020507"/>
                <a:ea typeface="Times New Roman" panose="02020603050405020304"/>
              </a:rPr>
              <a:t>· 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Alert Mechanism: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 If abnormal readings are detected, the 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buzzer and LED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 are triggered to alert caregivers.</a:t>
            </a:r>
            <a:endParaRPr lang="en-US" altLang="zh-CN" sz="1800">
              <a:solidFill>
                <a:schemeClr val="bg1">
                  <a:lumMod val="9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  <a:p>
            <a:pPr marL="457200" indent="-228600" defTabSz="266700">
              <a:lnSpc>
                <a:spcPct val="114000"/>
              </a:lnSpc>
              <a:spcBef>
                <a:spcPts val="500"/>
              </a:spcBef>
              <a:spcAft>
                <a:spcPts val="500"/>
              </a:spcAft>
              <a:tabLst>
                <a:tab pos="457200" algn="l"/>
              </a:tabLst>
            </a:pPr>
            <a:r>
              <a:rPr lang="en-US" altLang="zh-CN" sz="1400" b="1">
                <a:solidFill>
                  <a:schemeClr val="bg1">
                    <a:lumMod val="95000"/>
                  </a:schemeClr>
                </a:solidFill>
                <a:latin typeface="Symbol" panose="05050102010706020507"/>
                <a:ea typeface="Times New Roman" panose="02020603050405020304"/>
              </a:rPr>
              <a:t>· 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LCD Display: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 Real-time health parameters are displayed on a </a:t>
            </a:r>
            <a:r>
              <a:rPr lang="en-US" altLang="zh-CN" sz="1800" b="1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16x2 LCD</a:t>
            </a:r>
            <a:r>
              <a:rPr lang="en-US" altLang="zh-CN" sz="1800">
                <a:solidFill>
                  <a:schemeClr val="bg1">
                    <a:lumMod val="95000"/>
                  </a:schemeClr>
                </a:solidFill>
                <a:latin typeface="Times New Roman" panose="02020603050405020304"/>
                <a:ea typeface="Times New Roman" panose="02020603050405020304"/>
              </a:rPr>
              <a:t>.</a:t>
            </a:r>
            <a:endParaRPr lang="en-US" altLang="zh-CN" sz="1800">
              <a:solidFill>
                <a:schemeClr val="bg1">
                  <a:lumMod val="95000"/>
                </a:schemeClr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325563"/>
          </a:xfrm>
        </p:spPr>
        <p:txBody>
          <a:bodyPr/>
          <a:p>
            <a:r>
              <a:rPr lang="en-US" altLang="en-US">
                <a:latin typeface="Berlin Sans FB" panose="020E0602020502020306" charset="0"/>
                <a:cs typeface="Berlin Sans FB" panose="020E0602020502020306" charset="0"/>
              </a:rPr>
              <a:t>Coding or Implementation</a:t>
            </a:r>
            <a:endParaRPr lang="en-US" altLang="en-US">
              <a:latin typeface="Berlin Sans FB" panose="020E0602020502020306" charset="0"/>
              <a:cs typeface="Berlin Sans FB" panose="020E060202050202030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245" y="1349375"/>
            <a:ext cx="10111740" cy="5276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5455" y="278828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US" sz="8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" panose="020E0602020502020306" charset="0"/>
                <a:ea typeface="+mj-ea"/>
                <a:cs typeface="Berlin Sans FB" panose="020E0602020502020306" charset="0"/>
                <a:sym typeface="+mn-ea"/>
              </a:rPr>
              <a:t>T</a:t>
            </a:r>
            <a:r>
              <a:rPr kumimoji="0" lang="en-US" altLang="en-US" sz="5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" panose="020E0602020502020306" charset="0"/>
                <a:ea typeface="+mj-ea"/>
                <a:cs typeface="Berlin Sans FB" panose="020E0602020502020306" charset="0"/>
                <a:sym typeface="+mn-ea"/>
              </a:rPr>
              <a:t>he Team</a:t>
            </a:r>
            <a:endParaRPr kumimoji="0" lang="en-US" altLang="en-US" sz="5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" panose="020E0602020502020306" charset="0"/>
              <a:ea typeface="+mj-ea"/>
              <a:cs typeface="Berlin Sans FB" panose="020E0602020502020306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63745" y="336550"/>
            <a:ext cx="6092825" cy="6242685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389" name="组合 6"/>
          <p:cNvGrpSpPr/>
          <p:nvPr/>
        </p:nvGrpSpPr>
        <p:grpSpPr>
          <a:xfrm>
            <a:off x="3801110" y="736600"/>
            <a:ext cx="1384935" cy="1363980"/>
            <a:chOff x="2420667" y="2342978"/>
            <a:chExt cx="1080000" cy="1080000"/>
          </a:xfrm>
        </p:grpSpPr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2420667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" name="Group 4"/>
            <p:cNvGrpSpPr>
              <a:grpSpLocks noChangeAspect="1"/>
            </p:cNvGrpSpPr>
            <p:nvPr/>
          </p:nvGrpSpPr>
          <p:grpSpPr bwMode="auto">
            <a:xfrm>
              <a:off x="2600667" y="2527723"/>
              <a:ext cx="720000" cy="698576"/>
              <a:chOff x="2540" y="795"/>
              <a:chExt cx="941" cy="913"/>
            </a:xfrm>
            <a:solidFill>
              <a:schemeClr val="bg1"/>
            </a:solidFill>
          </p:grpSpPr>
          <p:sp>
            <p:nvSpPr>
              <p:cNvPr id="10" name="Freeform 5"/>
              <p:cNvSpPr/>
              <p:nvPr/>
            </p:nvSpPr>
            <p:spPr bwMode="auto">
              <a:xfrm>
                <a:off x="2964" y="917"/>
                <a:ext cx="517" cy="360"/>
              </a:xfrm>
              <a:custGeom>
                <a:avLst/>
                <a:gdLst>
                  <a:gd name="T0" fmla="*/ 43 w 217"/>
                  <a:gd name="T1" fmla="*/ 108 h 151"/>
                  <a:gd name="T2" fmla="*/ 49 w 217"/>
                  <a:gd name="T3" fmla="*/ 109 h 151"/>
                  <a:gd name="T4" fmla="*/ 89 w 217"/>
                  <a:gd name="T5" fmla="*/ 60 h 151"/>
                  <a:gd name="T6" fmla="*/ 99 w 217"/>
                  <a:gd name="T7" fmla="*/ 59 h 151"/>
                  <a:gd name="T8" fmla="*/ 101 w 217"/>
                  <a:gd name="T9" fmla="*/ 69 h 151"/>
                  <a:gd name="T10" fmla="*/ 61 w 217"/>
                  <a:gd name="T11" fmla="*/ 117 h 151"/>
                  <a:gd name="T12" fmla="*/ 65 w 217"/>
                  <a:gd name="T13" fmla="*/ 130 h 151"/>
                  <a:gd name="T14" fmla="*/ 52 w 217"/>
                  <a:gd name="T15" fmla="*/ 151 h 151"/>
                  <a:gd name="T16" fmla="*/ 213 w 217"/>
                  <a:gd name="T17" fmla="*/ 151 h 151"/>
                  <a:gd name="T18" fmla="*/ 217 w 217"/>
                  <a:gd name="T19" fmla="*/ 147 h 151"/>
                  <a:gd name="T20" fmla="*/ 217 w 217"/>
                  <a:gd name="T21" fmla="*/ 4 h 151"/>
                  <a:gd name="T22" fmla="*/ 213 w 217"/>
                  <a:gd name="T23" fmla="*/ 0 h 151"/>
                  <a:gd name="T24" fmla="*/ 4 w 217"/>
                  <a:gd name="T25" fmla="*/ 0 h 151"/>
                  <a:gd name="T26" fmla="*/ 0 w 217"/>
                  <a:gd name="T27" fmla="*/ 4 h 151"/>
                  <a:gd name="T28" fmla="*/ 0 w 217"/>
                  <a:gd name="T29" fmla="*/ 96 h 151"/>
                  <a:gd name="T30" fmla="*/ 9 w 217"/>
                  <a:gd name="T31" fmla="*/ 108 h 151"/>
                  <a:gd name="T32" fmla="*/ 43 w 217"/>
                  <a:gd name="T33" fmla="*/ 108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17" h="151">
                    <a:moveTo>
                      <a:pt x="43" y="108"/>
                    </a:moveTo>
                    <a:cubicBezTo>
                      <a:pt x="45" y="108"/>
                      <a:pt x="47" y="108"/>
                      <a:pt x="49" y="109"/>
                    </a:cubicBezTo>
                    <a:cubicBezTo>
                      <a:pt x="89" y="60"/>
                      <a:pt x="89" y="60"/>
                      <a:pt x="89" y="60"/>
                    </a:cubicBezTo>
                    <a:cubicBezTo>
                      <a:pt x="92" y="57"/>
                      <a:pt x="96" y="56"/>
                      <a:pt x="99" y="59"/>
                    </a:cubicBezTo>
                    <a:cubicBezTo>
                      <a:pt x="103" y="61"/>
                      <a:pt x="103" y="66"/>
                      <a:pt x="101" y="69"/>
                    </a:cubicBezTo>
                    <a:cubicBezTo>
                      <a:pt x="61" y="117"/>
                      <a:pt x="61" y="117"/>
                      <a:pt x="61" y="117"/>
                    </a:cubicBezTo>
                    <a:cubicBezTo>
                      <a:pt x="64" y="121"/>
                      <a:pt x="65" y="125"/>
                      <a:pt x="65" y="130"/>
                    </a:cubicBezTo>
                    <a:cubicBezTo>
                      <a:pt x="65" y="140"/>
                      <a:pt x="60" y="148"/>
                      <a:pt x="52" y="151"/>
                    </a:cubicBezTo>
                    <a:cubicBezTo>
                      <a:pt x="213" y="151"/>
                      <a:pt x="213" y="151"/>
                      <a:pt x="213" y="151"/>
                    </a:cubicBezTo>
                    <a:cubicBezTo>
                      <a:pt x="215" y="151"/>
                      <a:pt x="217" y="149"/>
                      <a:pt x="217" y="147"/>
                    </a:cubicBezTo>
                    <a:cubicBezTo>
                      <a:pt x="217" y="4"/>
                      <a:pt x="217" y="4"/>
                      <a:pt x="217" y="4"/>
                    </a:cubicBezTo>
                    <a:cubicBezTo>
                      <a:pt x="217" y="2"/>
                      <a:pt x="215" y="0"/>
                      <a:pt x="213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9" y="108"/>
                      <a:pt x="9" y="108"/>
                      <a:pt x="9" y="108"/>
                    </a:cubicBezTo>
                    <a:cubicBezTo>
                      <a:pt x="43" y="108"/>
                      <a:pt x="43" y="108"/>
                      <a:pt x="43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1" name="Freeform 6"/>
              <p:cNvSpPr>
                <a:spLocks noEditPoints="1"/>
              </p:cNvSpPr>
              <p:nvPr/>
            </p:nvSpPr>
            <p:spPr bwMode="auto">
              <a:xfrm>
                <a:off x="2540" y="1022"/>
                <a:ext cx="560" cy="686"/>
              </a:xfrm>
              <a:custGeom>
                <a:avLst/>
                <a:gdLst>
                  <a:gd name="T0" fmla="*/ 40 w 235"/>
                  <a:gd name="T1" fmla="*/ 114 h 288"/>
                  <a:gd name="T2" fmla="*/ 52 w 235"/>
                  <a:gd name="T3" fmla="*/ 120 h 288"/>
                  <a:gd name="T4" fmla="*/ 52 w 235"/>
                  <a:gd name="T5" fmla="*/ 120 h 288"/>
                  <a:gd name="T6" fmla="*/ 28 w 235"/>
                  <a:gd name="T7" fmla="*/ 190 h 288"/>
                  <a:gd name="T8" fmla="*/ 33 w 235"/>
                  <a:gd name="T9" fmla="*/ 198 h 288"/>
                  <a:gd name="T10" fmla="*/ 62 w 235"/>
                  <a:gd name="T11" fmla="*/ 198 h 288"/>
                  <a:gd name="T12" fmla="*/ 62 w 235"/>
                  <a:gd name="T13" fmla="*/ 268 h 288"/>
                  <a:gd name="T14" fmla="*/ 81 w 235"/>
                  <a:gd name="T15" fmla="*/ 288 h 288"/>
                  <a:gd name="T16" fmla="*/ 100 w 235"/>
                  <a:gd name="T17" fmla="*/ 268 h 288"/>
                  <a:gd name="T18" fmla="*/ 100 w 235"/>
                  <a:gd name="T19" fmla="*/ 198 h 288"/>
                  <a:gd name="T20" fmla="*/ 110 w 235"/>
                  <a:gd name="T21" fmla="*/ 198 h 288"/>
                  <a:gd name="T22" fmla="*/ 110 w 235"/>
                  <a:gd name="T23" fmla="*/ 268 h 288"/>
                  <a:gd name="T24" fmla="*/ 129 w 235"/>
                  <a:gd name="T25" fmla="*/ 288 h 288"/>
                  <a:gd name="T26" fmla="*/ 149 w 235"/>
                  <a:gd name="T27" fmla="*/ 268 h 288"/>
                  <a:gd name="T28" fmla="*/ 149 w 235"/>
                  <a:gd name="T29" fmla="*/ 198 h 288"/>
                  <a:gd name="T30" fmla="*/ 177 w 235"/>
                  <a:gd name="T31" fmla="*/ 198 h 288"/>
                  <a:gd name="T32" fmla="*/ 183 w 235"/>
                  <a:gd name="T33" fmla="*/ 190 h 288"/>
                  <a:gd name="T34" fmla="*/ 148 w 235"/>
                  <a:gd name="T35" fmla="*/ 93 h 288"/>
                  <a:gd name="T36" fmla="*/ 148 w 235"/>
                  <a:gd name="T37" fmla="*/ 75 h 288"/>
                  <a:gd name="T38" fmla="*/ 165 w 235"/>
                  <a:gd name="T39" fmla="*/ 95 h 288"/>
                  <a:gd name="T40" fmla="*/ 176 w 235"/>
                  <a:gd name="T41" fmla="*/ 101 h 288"/>
                  <a:gd name="T42" fmla="*/ 178 w 235"/>
                  <a:gd name="T43" fmla="*/ 101 h 288"/>
                  <a:gd name="T44" fmla="*/ 220 w 235"/>
                  <a:gd name="T45" fmla="*/ 101 h 288"/>
                  <a:gd name="T46" fmla="*/ 235 w 235"/>
                  <a:gd name="T47" fmla="*/ 86 h 288"/>
                  <a:gd name="T48" fmla="*/ 233 w 235"/>
                  <a:gd name="T49" fmla="*/ 80 h 288"/>
                  <a:gd name="T50" fmla="*/ 222 w 235"/>
                  <a:gd name="T51" fmla="*/ 72 h 288"/>
                  <a:gd name="T52" fmla="*/ 220 w 235"/>
                  <a:gd name="T53" fmla="*/ 72 h 288"/>
                  <a:gd name="T54" fmla="*/ 183 w 235"/>
                  <a:gd name="T55" fmla="*/ 72 h 288"/>
                  <a:gd name="T56" fmla="*/ 178 w 235"/>
                  <a:gd name="T57" fmla="*/ 65 h 288"/>
                  <a:gd name="T58" fmla="*/ 142 w 235"/>
                  <a:gd name="T59" fmla="*/ 21 h 288"/>
                  <a:gd name="T60" fmla="*/ 105 w 235"/>
                  <a:gd name="T61" fmla="*/ 0 h 288"/>
                  <a:gd name="T62" fmla="*/ 60 w 235"/>
                  <a:gd name="T63" fmla="*/ 18 h 288"/>
                  <a:gd name="T64" fmla="*/ 8 w 235"/>
                  <a:gd name="T65" fmla="*/ 45 h 288"/>
                  <a:gd name="T66" fmla="*/ 1 w 235"/>
                  <a:gd name="T67" fmla="*/ 54 h 288"/>
                  <a:gd name="T68" fmla="*/ 4 w 235"/>
                  <a:gd name="T69" fmla="*/ 66 h 288"/>
                  <a:gd name="T70" fmla="*/ 40 w 235"/>
                  <a:gd name="T71" fmla="*/ 114 h 288"/>
                  <a:gd name="T72" fmla="*/ 65 w 235"/>
                  <a:gd name="T73" fmla="*/ 49 h 288"/>
                  <a:gd name="T74" fmla="*/ 65 w 235"/>
                  <a:gd name="T75" fmla="*/ 93 h 288"/>
                  <a:gd name="T76" fmla="*/ 65 w 235"/>
                  <a:gd name="T77" fmla="*/ 93 h 288"/>
                  <a:gd name="T78" fmla="*/ 41 w 235"/>
                  <a:gd name="T79" fmla="*/ 62 h 288"/>
                  <a:gd name="T80" fmla="*/ 65 w 235"/>
                  <a:gd name="T81" fmla="*/ 49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5" h="288">
                    <a:moveTo>
                      <a:pt x="40" y="114"/>
                    </a:moveTo>
                    <a:cubicBezTo>
                      <a:pt x="43" y="118"/>
                      <a:pt x="48" y="120"/>
                      <a:pt x="52" y="120"/>
                    </a:cubicBezTo>
                    <a:cubicBezTo>
                      <a:pt x="52" y="120"/>
                      <a:pt x="52" y="120"/>
                      <a:pt x="52" y="120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26" y="194"/>
                      <a:pt x="29" y="198"/>
                      <a:pt x="33" y="198"/>
                    </a:cubicBezTo>
                    <a:cubicBezTo>
                      <a:pt x="62" y="198"/>
                      <a:pt x="62" y="198"/>
                      <a:pt x="62" y="198"/>
                    </a:cubicBezTo>
                    <a:cubicBezTo>
                      <a:pt x="62" y="268"/>
                      <a:pt x="62" y="268"/>
                      <a:pt x="62" y="268"/>
                    </a:cubicBezTo>
                    <a:cubicBezTo>
                      <a:pt x="62" y="279"/>
                      <a:pt x="70" y="288"/>
                      <a:pt x="81" y="288"/>
                    </a:cubicBezTo>
                    <a:cubicBezTo>
                      <a:pt x="92" y="288"/>
                      <a:pt x="100" y="279"/>
                      <a:pt x="100" y="268"/>
                    </a:cubicBezTo>
                    <a:cubicBezTo>
                      <a:pt x="100" y="198"/>
                      <a:pt x="100" y="198"/>
                      <a:pt x="100" y="198"/>
                    </a:cubicBezTo>
                    <a:cubicBezTo>
                      <a:pt x="110" y="198"/>
                      <a:pt x="110" y="198"/>
                      <a:pt x="110" y="198"/>
                    </a:cubicBezTo>
                    <a:cubicBezTo>
                      <a:pt x="110" y="268"/>
                      <a:pt x="110" y="268"/>
                      <a:pt x="110" y="268"/>
                    </a:cubicBezTo>
                    <a:cubicBezTo>
                      <a:pt x="110" y="279"/>
                      <a:pt x="118" y="288"/>
                      <a:pt x="129" y="288"/>
                    </a:cubicBezTo>
                    <a:cubicBezTo>
                      <a:pt x="140" y="288"/>
                      <a:pt x="149" y="279"/>
                      <a:pt x="149" y="268"/>
                    </a:cubicBezTo>
                    <a:cubicBezTo>
                      <a:pt x="149" y="198"/>
                      <a:pt x="149" y="198"/>
                      <a:pt x="149" y="198"/>
                    </a:cubicBezTo>
                    <a:cubicBezTo>
                      <a:pt x="177" y="198"/>
                      <a:pt x="177" y="198"/>
                      <a:pt x="177" y="198"/>
                    </a:cubicBezTo>
                    <a:cubicBezTo>
                      <a:pt x="181" y="198"/>
                      <a:pt x="184" y="194"/>
                      <a:pt x="183" y="190"/>
                    </a:cubicBezTo>
                    <a:cubicBezTo>
                      <a:pt x="148" y="93"/>
                      <a:pt x="148" y="93"/>
                      <a:pt x="148" y="93"/>
                    </a:cubicBezTo>
                    <a:cubicBezTo>
                      <a:pt x="148" y="75"/>
                      <a:pt x="148" y="75"/>
                      <a:pt x="148" y="75"/>
                    </a:cubicBezTo>
                    <a:cubicBezTo>
                      <a:pt x="165" y="95"/>
                      <a:pt x="165" y="95"/>
                      <a:pt x="165" y="95"/>
                    </a:cubicBezTo>
                    <a:cubicBezTo>
                      <a:pt x="167" y="99"/>
                      <a:pt x="171" y="101"/>
                      <a:pt x="176" y="101"/>
                    </a:cubicBezTo>
                    <a:cubicBezTo>
                      <a:pt x="178" y="101"/>
                      <a:pt x="178" y="101"/>
                      <a:pt x="178" y="101"/>
                    </a:cubicBezTo>
                    <a:cubicBezTo>
                      <a:pt x="220" y="101"/>
                      <a:pt x="220" y="101"/>
                      <a:pt x="220" y="101"/>
                    </a:cubicBezTo>
                    <a:cubicBezTo>
                      <a:pt x="228" y="101"/>
                      <a:pt x="235" y="94"/>
                      <a:pt x="235" y="86"/>
                    </a:cubicBezTo>
                    <a:cubicBezTo>
                      <a:pt x="235" y="84"/>
                      <a:pt x="234" y="82"/>
                      <a:pt x="233" y="80"/>
                    </a:cubicBezTo>
                    <a:cubicBezTo>
                      <a:pt x="231" y="76"/>
                      <a:pt x="227" y="72"/>
                      <a:pt x="222" y="72"/>
                    </a:cubicBezTo>
                    <a:cubicBezTo>
                      <a:pt x="221" y="72"/>
                      <a:pt x="221" y="72"/>
                      <a:pt x="220" y="72"/>
                    </a:cubicBezTo>
                    <a:cubicBezTo>
                      <a:pt x="183" y="72"/>
                      <a:pt x="183" y="72"/>
                      <a:pt x="183" y="72"/>
                    </a:cubicBezTo>
                    <a:cubicBezTo>
                      <a:pt x="178" y="65"/>
                      <a:pt x="178" y="65"/>
                      <a:pt x="178" y="65"/>
                    </a:cubicBezTo>
                    <a:cubicBezTo>
                      <a:pt x="178" y="65"/>
                      <a:pt x="150" y="33"/>
                      <a:pt x="142" y="21"/>
                    </a:cubicBezTo>
                    <a:cubicBezTo>
                      <a:pt x="134" y="9"/>
                      <a:pt x="121" y="0"/>
                      <a:pt x="105" y="0"/>
                    </a:cubicBezTo>
                    <a:cubicBezTo>
                      <a:pt x="89" y="0"/>
                      <a:pt x="74" y="10"/>
                      <a:pt x="60" y="18"/>
                    </a:cubicBezTo>
                    <a:cubicBezTo>
                      <a:pt x="43" y="27"/>
                      <a:pt x="26" y="36"/>
                      <a:pt x="8" y="45"/>
                    </a:cubicBezTo>
                    <a:cubicBezTo>
                      <a:pt x="5" y="47"/>
                      <a:pt x="2" y="50"/>
                      <a:pt x="1" y="54"/>
                    </a:cubicBezTo>
                    <a:cubicBezTo>
                      <a:pt x="0" y="58"/>
                      <a:pt x="1" y="63"/>
                      <a:pt x="4" y="66"/>
                    </a:cubicBezTo>
                    <a:lnTo>
                      <a:pt x="40" y="114"/>
                    </a:lnTo>
                    <a:close/>
                    <a:moveTo>
                      <a:pt x="65" y="49"/>
                    </a:moveTo>
                    <a:cubicBezTo>
                      <a:pt x="65" y="93"/>
                      <a:pt x="65" y="93"/>
                      <a:pt x="65" y="93"/>
                    </a:cubicBezTo>
                    <a:cubicBezTo>
                      <a:pt x="65" y="93"/>
                      <a:pt x="65" y="93"/>
                      <a:pt x="65" y="93"/>
                    </a:cubicBezTo>
                    <a:cubicBezTo>
                      <a:pt x="41" y="62"/>
                      <a:pt x="41" y="62"/>
                      <a:pt x="41" y="62"/>
                    </a:cubicBezTo>
                    <a:lnTo>
                      <a:pt x="65" y="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" name="Freeform 7"/>
              <p:cNvSpPr/>
              <p:nvPr/>
            </p:nvSpPr>
            <p:spPr bwMode="auto">
              <a:xfrm>
                <a:off x="2666" y="795"/>
                <a:ext cx="251" cy="217"/>
              </a:xfrm>
              <a:custGeom>
                <a:avLst/>
                <a:gdLst>
                  <a:gd name="T0" fmla="*/ 103 w 105"/>
                  <a:gd name="T1" fmla="*/ 78 h 91"/>
                  <a:gd name="T2" fmla="*/ 92 w 105"/>
                  <a:gd name="T3" fmla="*/ 59 h 91"/>
                  <a:gd name="T4" fmla="*/ 52 w 105"/>
                  <a:gd name="T5" fmla="*/ 0 h 91"/>
                  <a:gd name="T6" fmla="*/ 13 w 105"/>
                  <a:gd name="T7" fmla="*/ 59 h 91"/>
                  <a:gd name="T8" fmla="*/ 1 w 105"/>
                  <a:gd name="T9" fmla="*/ 78 h 91"/>
                  <a:gd name="T10" fmla="*/ 0 w 105"/>
                  <a:gd name="T11" fmla="*/ 81 h 91"/>
                  <a:gd name="T12" fmla="*/ 15 w 105"/>
                  <a:gd name="T13" fmla="*/ 91 h 91"/>
                  <a:gd name="T14" fmla="*/ 36 w 105"/>
                  <a:gd name="T15" fmla="*/ 86 h 91"/>
                  <a:gd name="T16" fmla="*/ 27 w 105"/>
                  <a:gd name="T17" fmla="*/ 71 h 91"/>
                  <a:gd name="T18" fmla="*/ 52 w 105"/>
                  <a:gd name="T19" fmla="*/ 86 h 91"/>
                  <a:gd name="T20" fmla="*/ 78 w 105"/>
                  <a:gd name="T21" fmla="*/ 71 h 91"/>
                  <a:gd name="T22" fmla="*/ 68 w 105"/>
                  <a:gd name="T23" fmla="*/ 86 h 91"/>
                  <a:gd name="T24" fmla="*/ 89 w 105"/>
                  <a:gd name="T25" fmla="*/ 91 h 91"/>
                  <a:gd name="T26" fmla="*/ 104 w 105"/>
                  <a:gd name="T27" fmla="*/ 81 h 91"/>
                  <a:gd name="T28" fmla="*/ 103 w 105"/>
                  <a:gd name="T29" fmla="*/ 78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5" h="91">
                    <a:moveTo>
                      <a:pt x="103" y="78"/>
                    </a:moveTo>
                    <a:cubicBezTo>
                      <a:pt x="99" y="76"/>
                      <a:pt x="92" y="71"/>
                      <a:pt x="92" y="59"/>
                    </a:cubicBezTo>
                    <a:cubicBezTo>
                      <a:pt x="92" y="44"/>
                      <a:pt x="95" y="0"/>
                      <a:pt x="52" y="0"/>
                    </a:cubicBezTo>
                    <a:cubicBezTo>
                      <a:pt x="9" y="0"/>
                      <a:pt x="13" y="44"/>
                      <a:pt x="13" y="59"/>
                    </a:cubicBezTo>
                    <a:cubicBezTo>
                      <a:pt x="13" y="71"/>
                      <a:pt x="5" y="76"/>
                      <a:pt x="1" y="78"/>
                    </a:cubicBezTo>
                    <a:cubicBezTo>
                      <a:pt x="0" y="79"/>
                      <a:pt x="0" y="80"/>
                      <a:pt x="0" y="81"/>
                    </a:cubicBezTo>
                    <a:cubicBezTo>
                      <a:pt x="3" y="89"/>
                      <a:pt x="9" y="91"/>
                      <a:pt x="15" y="91"/>
                    </a:cubicBezTo>
                    <a:cubicBezTo>
                      <a:pt x="25" y="91"/>
                      <a:pt x="36" y="86"/>
                      <a:pt x="36" y="86"/>
                    </a:cubicBezTo>
                    <a:cubicBezTo>
                      <a:pt x="31" y="83"/>
                      <a:pt x="28" y="77"/>
                      <a:pt x="27" y="71"/>
                    </a:cubicBezTo>
                    <a:cubicBezTo>
                      <a:pt x="32" y="80"/>
                      <a:pt x="42" y="86"/>
                      <a:pt x="52" y="86"/>
                    </a:cubicBezTo>
                    <a:cubicBezTo>
                      <a:pt x="63" y="86"/>
                      <a:pt x="72" y="80"/>
                      <a:pt x="78" y="71"/>
                    </a:cubicBezTo>
                    <a:cubicBezTo>
                      <a:pt x="76" y="77"/>
                      <a:pt x="74" y="83"/>
                      <a:pt x="68" y="86"/>
                    </a:cubicBezTo>
                    <a:cubicBezTo>
                      <a:pt x="68" y="86"/>
                      <a:pt x="79" y="91"/>
                      <a:pt x="89" y="91"/>
                    </a:cubicBezTo>
                    <a:cubicBezTo>
                      <a:pt x="96" y="91"/>
                      <a:pt x="102" y="89"/>
                      <a:pt x="104" y="81"/>
                    </a:cubicBezTo>
                    <a:cubicBezTo>
                      <a:pt x="105" y="80"/>
                      <a:pt x="104" y="79"/>
                      <a:pt x="103" y="7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92" name="组合 12"/>
          <p:cNvGrpSpPr/>
          <p:nvPr/>
        </p:nvGrpSpPr>
        <p:grpSpPr>
          <a:xfrm>
            <a:off x="3815080" y="4813300"/>
            <a:ext cx="1384935" cy="1363980"/>
            <a:chOff x="8691333" y="2342978"/>
            <a:chExt cx="1080000" cy="1080000"/>
          </a:xfrm>
        </p:grpSpPr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8691333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" name="Group 10"/>
            <p:cNvGrpSpPr>
              <a:grpSpLocks noChangeAspect="1"/>
            </p:cNvGrpSpPr>
            <p:nvPr/>
          </p:nvGrpSpPr>
          <p:grpSpPr bwMode="auto">
            <a:xfrm>
              <a:off x="8871333" y="2563642"/>
              <a:ext cx="720000" cy="638671"/>
              <a:chOff x="4485" y="1094"/>
              <a:chExt cx="301" cy="267"/>
            </a:xfrm>
            <a:solidFill>
              <a:schemeClr val="bg1"/>
            </a:solidFill>
          </p:grpSpPr>
          <p:sp>
            <p:nvSpPr>
              <p:cNvPr id="16" name="Oval 11"/>
              <p:cNvSpPr>
                <a:spLocks noChangeArrowheads="1"/>
              </p:cNvSpPr>
              <p:nvPr/>
            </p:nvSpPr>
            <p:spPr bwMode="auto">
              <a:xfrm>
                <a:off x="4495" y="1094"/>
                <a:ext cx="75" cy="7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2"/>
              <p:cNvSpPr>
                <a:spLocks noEditPoints="1"/>
              </p:cNvSpPr>
              <p:nvPr/>
            </p:nvSpPr>
            <p:spPr bwMode="auto">
              <a:xfrm>
                <a:off x="4485" y="1133"/>
                <a:ext cx="301" cy="228"/>
              </a:xfrm>
              <a:custGeom>
                <a:avLst/>
                <a:gdLst>
                  <a:gd name="T0" fmla="*/ 206 w 301"/>
                  <a:gd name="T1" fmla="*/ 10 h 228"/>
                  <a:gd name="T2" fmla="*/ 182 w 301"/>
                  <a:gd name="T3" fmla="*/ 0 h 228"/>
                  <a:gd name="T4" fmla="*/ 97 w 301"/>
                  <a:gd name="T5" fmla="*/ 10 h 228"/>
                  <a:gd name="T6" fmla="*/ 90 w 301"/>
                  <a:gd name="T7" fmla="*/ 22 h 228"/>
                  <a:gd name="T8" fmla="*/ 97 w 301"/>
                  <a:gd name="T9" fmla="*/ 48 h 228"/>
                  <a:gd name="T10" fmla="*/ 61 w 301"/>
                  <a:gd name="T11" fmla="*/ 41 h 228"/>
                  <a:gd name="T12" fmla="*/ 34 w 301"/>
                  <a:gd name="T13" fmla="*/ 41 h 228"/>
                  <a:gd name="T14" fmla="*/ 2 w 301"/>
                  <a:gd name="T15" fmla="*/ 114 h 228"/>
                  <a:gd name="T16" fmla="*/ 15 w 301"/>
                  <a:gd name="T17" fmla="*/ 128 h 228"/>
                  <a:gd name="T18" fmla="*/ 17 w 301"/>
                  <a:gd name="T19" fmla="*/ 138 h 228"/>
                  <a:gd name="T20" fmla="*/ 17 w 301"/>
                  <a:gd name="T21" fmla="*/ 211 h 228"/>
                  <a:gd name="T22" fmla="*/ 0 w 301"/>
                  <a:gd name="T23" fmla="*/ 213 h 228"/>
                  <a:gd name="T24" fmla="*/ 12 w 301"/>
                  <a:gd name="T25" fmla="*/ 228 h 228"/>
                  <a:gd name="T26" fmla="*/ 27 w 301"/>
                  <a:gd name="T27" fmla="*/ 228 h 228"/>
                  <a:gd name="T28" fmla="*/ 44 w 301"/>
                  <a:gd name="T29" fmla="*/ 213 h 228"/>
                  <a:gd name="T30" fmla="*/ 44 w 301"/>
                  <a:gd name="T31" fmla="*/ 143 h 228"/>
                  <a:gd name="T32" fmla="*/ 53 w 301"/>
                  <a:gd name="T33" fmla="*/ 211 h 228"/>
                  <a:gd name="T34" fmla="*/ 53 w 301"/>
                  <a:gd name="T35" fmla="*/ 228 h 228"/>
                  <a:gd name="T36" fmla="*/ 70 w 301"/>
                  <a:gd name="T37" fmla="*/ 225 h 228"/>
                  <a:gd name="T38" fmla="*/ 97 w 301"/>
                  <a:gd name="T39" fmla="*/ 228 h 228"/>
                  <a:gd name="T40" fmla="*/ 82 w 301"/>
                  <a:gd name="T41" fmla="*/ 211 h 228"/>
                  <a:gd name="T42" fmla="*/ 80 w 301"/>
                  <a:gd name="T43" fmla="*/ 143 h 228"/>
                  <a:gd name="T44" fmla="*/ 80 w 301"/>
                  <a:gd name="T45" fmla="*/ 128 h 228"/>
                  <a:gd name="T46" fmla="*/ 85 w 301"/>
                  <a:gd name="T47" fmla="*/ 68 h 228"/>
                  <a:gd name="T48" fmla="*/ 97 w 301"/>
                  <a:gd name="T49" fmla="*/ 143 h 228"/>
                  <a:gd name="T50" fmla="*/ 184 w 301"/>
                  <a:gd name="T51" fmla="*/ 167 h 228"/>
                  <a:gd name="T52" fmla="*/ 155 w 301"/>
                  <a:gd name="T53" fmla="*/ 220 h 228"/>
                  <a:gd name="T54" fmla="*/ 187 w 301"/>
                  <a:gd name="T55" fmla="*/ 220 h 228"/>
                  <a:gd name="T56" fmla="*/ 196 w 301"/>
                  <a:gd name="T57" fmla="*/ 184 h 228"/>
                  <a:gd name="T58" fmla="*/ 247 w 301"/>
                  <a:gd name="T59" fmla="*/ 220 h 228"/>
                  <a:gd name="T60" fmla="*/ 199 w 301"/>
                  <a:gd name="T61" fmla="*/ 143 h 228"/>
                  <a:gd name="T62" fmla="*/ 298 w 301"/>
                  <a:gd name="T63" fmla="*/ 22 h 228"/>
                  <a:gd name="T64" fmla="*/ 301 w 301"/>
                  <a:gd name="T65" fmla="*/ 10 h 228"/>
                  <a:gd name="T66" fmla="*/ 288 w 301"/>
                  <a:gd name="T67" fmla="*/ 133 h 228"/>
                  <a:gd name="T68" fmla="*/ 184 w 301"/>
                  <a:gd name="T69" fmla="*/ 133 h 228"/>
                  <a:gd name="T70" fmla="*/ 107 w 301"/>
                  <a:gd name="T71" fmla="*/ 75 h 228"/>
                  <a:gd name="T72" fmla="*/ 141 w 301"/>
                  <a:gd name="T73" fmla="*/ 70 h 228"/>
                  <a:gd name="T74" fmla="*/ 107 w 301"/>
                  <a:gd name="T75" fmla="*/ 22 h 228"/>
                  <a:gd name="T76" fmla="*/ 288 w 301"/>
                  <a:gd name="T77" fmla="*/ 133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01" h="228">
                    <a:moveTo>
                      <a:pt x="298" y="10"/>
                    </a:moveTo>
                    <a:lnTo>
                      <a:pt x="206" y="10"/>
                    </a:lnTo>
                    <a:lnTo>
                      <a:pt x="206" y="0"/>
                    </a:lnTo>
                    <a:lnTo>
                      <a:pt x="182" y="0"/>
                    </a:lnTo>
                    <a:lnTo>
                      <a:pt x="182" y="10"/>
                    </a:lnTo>
                    <a:lnTo>
                      <a:pt x="97" y="10"/>
                    </a:lnTo>
                    <a:lnTo>
                      <a:pt x="90" y="10"/>
                    </a:lnTo>
                    <a:lnTo>
                      <a:pt x="90" y="22"/>
                    </a:lnTo>
                    <a:lnTo>
                      <a:pt x="97" y="22"/>
                    </a:lnTo>
                    <a:lnTo>
                      <a:pt x="97" y="48"/>
                    </a:lnTo>
                    <a:lnTo>
                      <a:pt x="82" y="41"/>
                    </a:lnTo>
                    <a:lnTo>
                      <a:pt x="61" y="41"/>
                    </a:lnTo>
                    <a:lnTo>
                      <a:pt x="49" y="58"/>
                    </a:lnTo>
                    <a:lnTo>
                      <a:pt x="34" y="41"/>
                    </a:lnTo>
                    <a:lnTo>
                      <a:pt x="2" y="48"/>
                    </a:lnTo>
                    <a:lnTo>
                      <a:pt x="2" y="114"/>
                    </a:lnTo>
                    <a:lnTo>
                      <a:pt x="15" y="114"/>
                    </a:lnTo>
                    <a:lnTo>
                      <a:pt x="15" y="128"/>
                    </a:lnTo>
                    <a:lnTo>
                      <a:pt x="17" y="128"/>
                    </a:lnTo>
                    <a:lnTo>
                      <a:pt x="17" y="138"/>
                    </a:lnTo>
                    <a:lnTo>
                      <a:pt x="17" y="143"/>
                    </a:lnTo>
                    <a:lnTo>
                      <a:pt x="17" y="211"/>
                    </a:lnTo>
                    <a:lnTo>
                      <a:pt x="15" y="211"/>
                    </a:lnTo>
                    <a:lnTo>
                      <a:pt x="0" y="213"/>
                    </a:lnTo>
                    <a:lnTo>
                      <a:pt x="0" y="228"/>
                    </a:lnTo>
                    <a:lnTo>
                      <a:pt x="12" y="228"/>
                    </a:lnTo>
                    <a:lnTo>
                      <a:pt x="27" y="225"/>
                    </a:lnTo>
                    <a:lnTo>
                      <a:pt x="27" y="228"/>
                    </a:lnTo>
                    <a:lnTo>
                      <a:pt x="44" y="228"/>
                    </a:lnTo>
                    <a:lnTo>
                      <a:pt x="44" y="213"/>
                    </a:lnTo>
                    <a:lnTo>
                      <a:pt x="44" y="211"/>
                    </a:lnTo>
                    <a:lnTo>
                      <a:pt x="44" y="143"/>
                    </a:lnTo>
                    <a:lnTo>
                      <a:pt x="53" y="143"/>
                    </a:lnTo>
                    <a:lnTo>
                      <a:pt x="53" y="211"/>
                    </a:lnTo>
                    <a:lnTo>
                      <a:pt x="53" y="213"/>
                    </a:lnTo>
                    <a:lnTo>
                      <a:pt x="53" y="228"/>
                    </a:lnTo>
                    <a:lnTo>
                      <a:pt x="70" y="228"/>
                    </a:lnTo>
                    <a:lnTo>
                      <a:pt x="70" y="225"/>
                    </a:lnTo>
                    <a:lnTo>
                      <a:pt x="85" y="228"/>
                    </a:lnTo>
                    <a:lnTo>
                      <a:pt x="97" y="228"/>
                    </a:lnTo>
                    <a:lnTo>
                      <a:pt x="97" y="213"/>
                    </a:lnTo>
                    <a:lnTo>
                      <a:pt x="82" y="211"/>
                    </a:lnTo>
                    <a:lnTo>
                      <a:pt x="80" y="211"/>
                    </a:lnTo>
                    <a:lnTo>
                      <a:pt x="80" y="143"/>
                    </a:lnTo>
                    <a:lnTo>
                      <a:pt x="80" y="138"/>
                    </a:lnTo>
                    <a:lnTo>
                      <a:pt x="80" y="128"/>
                    </a:lnTo>
                    <a:lnTo>
                      <a:pt x="82" y="128"/>
                    </a:lnTo>
                    <a:lnTo>
                      <a:pt x="85" y="68"/>
                    </a:lnTo>
                    <a:lnTo>
                      <a:pt x="97" y="73"/>
                    </a:lnTo>
                    <a:lnTo>
                      <a:pt x="97" y="143"/>
                    </a:lnTo>
                    <a:lnTo>
                      <a:pt x="184" y="143"/>
                    </a:lnTo>
                    <a:lnTo>
                      <a:pt x="184" y="167"/>
                    </a:lnTo>
                    <a:lnTo>
                      <a:pt x="136" y="220"/>
                    </a:lnTo>
                    <a:lnTo>
                      <a:pt x="155" y="220"/>
                    </a:lnTo>
                    <a:lnTo>
                      <a:pt x="187" y="184"/>
                    </a:lnTo>
                    <a:lnTo>
                      <a:pt x="187" y="220"/>
                    </a:lnTo>
                    <a:lnTo>
                      <a:pt x="196" y="220"/>
                    </a:lnTo>
                    <a:lnTo>
                      <a:pt x="196" y="184"/>
                    </a:lnTo>
                    <a:lnTo>
                      <a:pt x="230" y="220"/>
                    </a:lnTo>
                    <a:lnTo>
                      <a:pt x="247" y="220"/>
                    </a:lnTo>
                    <a:lnTo>
                      <a:pt x="199" y="167"/>
                    </a:lnTo>
                    <a:lnTo>
                      <a:pt x="199" y="143"/>
                    </a:lnTo>
                    <a:lnTo>
                      <a:pt x="298" y="143"/>
                    </a:lnTo>
                    <a:lnTo>
                      <a:pt x="298" y="22"/>
                    </a:lnTo>
                    <a:lnTo>
                      <a:pt x="301" y="22"/>
                    </a:lnTo>
                    <a:lnTo>
                      <a:pt x="301" y="10"/>
                    </a:lnTo>
                    <a:lnTo>
                      <a:pt x="298" y="10"/>
                    </a:lnTo>
                    <a:close/>
                    <a:moveTo>
                      <a:pt x="288" y="133"/>
                    </a:moveTo>
                    <a:lnTo>
                      <a:pt x="199" y="133"/>
                    </a:lnTo>
                    <a:lnTo>
                      <a:pt x="184" y="133"/>
                    </a:lnTo>
                    <a:lnTo>
                      <a:pt x="107" y="133"/>
                    </a:lnTo>
                    <a:lnTo>
                      <a:pt x="107" y="75"/>
                    </a:lnTo>
                    <a:lnTo>
                      <a:pt x="141" y="92"/>
                    </a:lnTo>
                    <a:lnTo>
                      <a:pt x="141" y="70"/>
                    </a:lnTo>
                    <a:lnTo>
                      <a:pt x="107" y="53"/>
                    </a:lnTo>
                    <a:lnTo>
                      <a:pt x="107" y="22"/>
                    </a:lnTo>
                    <a:lnTo>
                      <a:pt x="288" y="22"/>
                    </a:lnTo>
                    <a:lnTo>
                      <a:pt x="288" y="1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" name="Freeform 13"/>
              <p:cNvSpPr/>
              <p:nvPr/>
            </p:nvSpPr>
            <p:spPr bwMode="auto">
              <a:xfrm>
                <a:off x="4638" y="1169"/>
                <a:ext cx="72" cy="90"/>
              </a:xfrm>
              <a:custGeom>
                <a:avLst/>
                <a:gdLst>
                  <a:gd name="T0" fmla="*/ 18 w 30"/>
                  <a:gd name="T1" fmla="*/ 37 h 37"/>
                  <a:gd name="T2" fmla="*/ 30 w 30"/>
                  <a:gd name="T3" fmla="*/ 32 h 37"/>
                  <a:gd name="T4" fmla="*/ 23 w 30"/>
                  <a:gd name="T5" fmla="*/ 24 h 37"/>
                  <a:gd name="T6" fmla="*/ 18 w 30"/>
                  <a:gd name="T7" fmla="*/ 26 h 37"/>
                  <a:gd name="T8" fmla="*/ 11 w 30"/>
                  <a:gd name="T9" fmla="*/ 18 h 37"/>
                  <a:gd name="T10" fmla="*/ 17 w 30"/>
                  <a:gd name="T11" fmla="*/ 11 h 37"/>
                  <a:gd name="T12" fmla="*/ 17 w 30"/>
                  <a:gd name="T13" fmla="*/ 0 h 37"/>
                  <a:gd name="T14" fmla="*/ 0 w 30"/>
                  <a:gd name="T15" fmla="*/ 18 h 37"/>
                  <a:gd name="T16" fmla="*/ 18 w 30"/>
                  <a:gd name="T1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37">
                    <a:moveTo>
                      <a:pt x="18" y="37"/>
                    </a:moveTo>
                    <a:cubicBezTo>
                      <a:pt x="23" y="37"/>
                      <a:pt x="27" y="35"/>
                      <a:pt x="30" y="32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5"/>
                      <a:pt x="20" y="26"/>
                      <a:pt x="18" y="26"/>
                    </a:cubicBezTo>
                    <a:cubicBezTo>
                      <a:pt x="14" y="26"/>
                      <a:pt x="11" y="22"/>
                      <a:pt x="11" y="18"/>
                    </a:cubicBezTo>
                    <a:cubicBezTo>
                      <a:pt x="11" y="14"/>
                      <a:pt x="14" y="11"/>
                      <a:pt x="17" y="1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0"/>
                      <a:pt x="0" y="8"/>
                      <a:pt x="0" y="18"/>
                    </a:cubicBezTo>
                    <a:cubicBezTo>
                      <a:pt x="0" y="28"/>
                      <a:pt x="8" y="37"/>
                      <a:pt x="18" y="3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4"/>
              <p:cNvSpPr/>
              <p:nvPr/>
            </p:nvSpPr>
            <p:spPr bwMode="auto">
              <a:xfrm>
                <a:off x="4698" y="1218"/>
                <a:ext cx="34" cy="29"/>
              </a:xfrm>
              <a:custGeom>
                <a:avLst/>
                <a:gdLst>
                  <a:gd name="T0" fmla="*/ 0 w 14"/>
                  <a:gd name="T1" fmla="*/ 5 h 12"/>
                  <a:gd name="T2" fmla="*/ 8 w 14"/>
                  <a:gd name="T3" fmla="*/ 12 h 12"/>
                  <a:gd name="T4" fmla="*/ 14 w 14"/>
                  <a:gd name="T5" fmla="*/ 0 h 12"/>
                  <a:gd name="T6" fmla="*/ 3 w 14"/>
                  <a:gd name="T7" fmla="*/ 0 h 12"/>
                  <a:gd name="T8" fmla="*/ 0 w 14"/>
                  <a:gd name="T9" fmla="*/ 5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0" y="5"/>
                    </a:moveTo>
                    <a:cubicBezTo>
                      <a:pt x="8" y="12"/>
                      <a:pt x="8" y="12"/>
                      <a:pt x="8" y="12"/>
                    </a:cubicBezTo>
                    <a:cubicBezTo>
                      <a:pt x="11" y="9"/>
                      <a:pt x="14" y="5"/>
                      <a:pt x="1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2"/>
                      <a:pt x="2" y="3"/>
                      <a:pt x="0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" name="Freeform 15"/>
              <p:cNvSpPr/>
              <p:nvPr/>
            </p:nvSpPr>
            <p:spPr bwMode="auto">
              <a:xfrm>
                <a:off x="4681" y="1167"/>
                <a:ext cx="49" cy="46"/>
              </a:xfrm>
              <a:custGeom>
                <a:avLst/>
                <a:gdLst>
                  <a:gd name="T0" fmla="*/ 9 w 20"/>
                  <a:gd name="T1" fmla="*/ 19 h 19"/>
                  <a:gd name="T2" fmla="*/ 9 w 20"/>
                  <a:gd name="T3" fmla="*/ 19 h 19"/>
                  <a:gd name="T4" fmla="*/ 20 w 20"/>
                  <a:gd name="T5" fmla="*/ 19 h 19"/>
                  <a:gd name="T6" fmla="*/ 20 w 20"/>
                  <a:gd name="T7" fmla="*/ 19 h 19"/>
                  <a:gd name="T8" fmla="*/ 1 w 20"/>
                  <a:gd name="T9" fmla="*/ 0 h 19"/>
                  <a:gd name="T10" fmla="*/ 0 w 20"/>
                  <a:gd name="T11" fmla="*/ 0 h 19"/>
                  <a:gd name="T12" fmla="*/ 0 w 20"/>
                  <a:gd name="T13" fmla="*/ 11 h 19"/>
                  <a:gd name="T14" fmla="*/ 1 w 20"/>
                  <a:gd name="T15" fmla="*/ 11 h 19"/>
                  <a:gd name="T16" fmla="*/ 9 w 20"/>
                  <a:gd name="T1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19">
                    <a:moveTo>
                      <a:pt x="9" y="19"/>
                    </a:moveTo>
                    <a:cubicBezTo>
                      <a:pt x="9" y="19"/>
                      <a:pt x="9" y="19"/>
                      <a:pt x="9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8"/>
                      <a:pt x="1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5" y="11"/>
                      <a:pt x="9" y="15"/>
                      <a:pt x="9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Rectangle 16"/>
              <p:cNvSpPr>
                <a:spLocks noChangeArrowheads="1"/>
              </p:cNvSpPr>
              <p:nvPr/>
            </p:nvSpPr>
            <p:spPr bwMode="auto">
              <a:xfrm>
                <a:off x="4744" y="1218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2" name="Rectangle 17"/>
              <p:cNvSpPr>
                <a:spLocks noChangeArrowheads="1"/>
              </p:cNvSpPr>
              <p:nvPr/>
            </p:nvSpPr>
            <p:spPr bwMode="auto">
              <a:xfrm>
                <a:off x="4744" y="122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3" name="Rectangle 18"/>
              <p:cNvSpPr>
                <a:spLocks noChangeArrowheads="1"/>
              </p:cNvSpPr>
              <p:nvPr/>
            </p:nvSpPr>
            <p:spPr bwMode="auto">
              <a:xfrm>
                <a:off x="4744" y="123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4" name="Rectangle 19"/>
              <p:cNvSpPr>
                <a:spLocks noChangeArrowheads="1"/>
              </p:cNvSpPr>
              <p:nvPr/>
            </p:nvSpPr>
            <p:spPr bwMode="auto">
              <a:xfrm>
                <a:off x="4744" y="1247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5" name="Rectangle 20"/>
              <p:cNvSpPr>
                <a:spLocks noChangeArrowheads="1"/>
              </p:cNvSpPr>
              <p:nvPr/>
            </p:nvSpPr>
            <p:spPr bwMode="auto">
              <a:xfrm>
                <a:off x="4744" y="1256"/>
                <a:ext cx="22" cy="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95" name="组合 25"/>
          <p:cNvGrpSpPr/>
          <p:nvPr/>
        </p:nvGrpSpPr>
        <p:grpSpPr>
          <a:xfrm>
            <a:off x="3686810" y="2774950"/>
            <a:ext cx="1384935" cy="1363980"/>
            <a:chOff x="5556000" y="2342978"/>
            <a:chExt cx="1080000" cy="1080000"/>
          </a:xfrm>
        </p:grpSpPr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5556000" y="2342978"/>
              <a:ext cx="1080000" cy="1080000"/>
            </a:xfrm>
            <a:prstGeom prst="ellipse">
              <a:avLst/>
            </a:prstGeom>
            <a:solidFill>
              <a:srgbClr val="272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8" name="Group 23"/>
            <p:cNvGrpSpPr>
              <a:grpSpLocks noChangeAspect="1"/>
            </p:cNvGrpSpPr>
            <p:nvPr/>
          </p:nvGrpSpPr>
          <p:grpSpPr bwMode="auto">
            <a:xfrm>
              <a:off x="5736000" y="2521309"/>
              <a:ext cx="720000" cy="720944"/>
              <a:chOff x="2601" y="567"/>
              <a:chExt cx="763" cy="764"/>
            </a:xfrm>
            <a:solidFill>
              <a:schemeClr val="bg1"/>
            </a:solidFill>
          </p:grpSpPr>
          <p:sp>
            <p:nvSpPr>
              <p:cNvPr id="29" name="Freeform 24"/>
              <p:cNvSpPr/>
              <p:nvPr/>
            </p:nvSpPr>
            <p:spPr bwMode="auto">
              <a:xfrm>
                <a:off x="2601" y="632"/>
                <a:ext cx="248" cy="205"/>
              </a:xfrm>
              <a:custGeom>
                <a:avLst/>
                <a:gdLst>
                  <a:gd name="T0" fmla="*/ 49 w 104"/>
                  <a:gd name="T1" fmla="*/ 50 h 86"/>
                  <a:gd name="T2" fmla="*/ 85 w 104"/>
                  <a:gd name="T3" fmla="*/ 86 h 86"/>
                  <a:gd name="T4" fmla="*/ 97 w 104"/>
                  <a:gd name="T5" fmla="*/ 83 h 86"/>
                  <a:gd name="T6" fmla="*/ 104 w 104"/>
                  <a:gd name="T7" fmla="*/ 75 h 86"/>
                  <a:gd name="T8" fmla="*/ 63 w 104"/>
                  <a:gd name="T9" fmla="*/ 35 h 86"/>
                  <a:gd name="T10" fmla="*/ 64 w 104"/>
                  <a:gd name="T11" fmla="*/ 33 h 86"/>
                  <a:gd name="T12" fmla="*/ 64 w 104"/>
                  <a:gd name="T13" fmla="*/ 32 h 86"/>
                  <a:gd name="T14" fmla="*/ 66 w 104"/>
                  <a:gd name="T15" fmla="*/ 29 h 86"/>
                  <a:gd name="T16" fmla="*/ 68 w 104"/>
                  <a:gd name="T17" fmla="*/ 25 h 86"/>
                  <a:gd name="T18" fmla="*/ 69 w 104"/>
                  <a:gd name="T19" fmla="*/ 24 h 86"/>
                  <a:gd name="T20" fmla="*/ 71 w 104"/>
                  <a:gd name="T21" fmla="*/ 21 h 86"/>
                  <a:gd name="T22" fmla="*/ 74 w 104"/>
                  <a:gd name="T23" fmla="*/ 18 h 86"/>
                  <a:gd name="T24" fmla="*/ 77 w 104"/>
                  <a:gd name="T25" fmla="*/ 16 h 86"/>
                  <a:gd name="T26" fmla="*/ 79 w 104"/>
                  <a:gd name="T27" fmla="*/ 14 h 86"/>
                  <a:gd name="T28" fmla="*/ 83 w 104"/>
                  <a:gd name="T29" fmla="*/ 13 h 86"/>
                  <a:gd name="T30" fmla="*/ 85 w 104"/>
                  <a:gd name="T31" fmla="*/ 12 h 86"/>
                  <a:gd name="T32" fmla="*/ 87 w 104"/>
                  <a:gd name="T33" fmla="*/ 11 h 86"/>
                  <a:gd name="T34" fmla="*/ 90 w 104"/>
                  <a:gd name="T35" fmla="*/ 10 h 86"/>
                  <a:gd name="T36" fmla="*/ 97 w 104"/>
                  <a:gd name="T37" fmla="*/ 9 h 86"/>
                  <a:gd name="T38" fmla="*/ 95 w 104"/>
                  <a:gd name="T39" fmla="*/ 3 h 86"/>
                  <a:gd name="T40" fmla="*/ 88 w 104"/>
                  <a:gd name="T41" fmla="*/ 1 h 86"/>
                  <a:gd name="T42" fmla="*/ 85 w 104"/>
                  <a:gd name="T43" fmla="*/ 1 h 86"/>
                  <a:gd name="T44" fmla="*/ 82 w 104"/>
                  <a:gd name="T45" fmla="*/ 1 h 86"/>
                  <a:gd name="T46" fmla="*/ 77 w 104"/>
                  <a:gd name="T47" fmla="*/ 1 h 86"/>
                  <a:gd name="T48" fmla="*/ 71 w 104"/>
                  <a:gd name="T49" fmla="*/ 1 h 86"/>
                  <a:gd name="T50" fmla="*/ 66 w 104"/>
                  <a:gd name="T51" fmla="*/ 3 h 86"/>
                  <a:gd name="T52" fmla="*/ 60 w 104"/>
                  <a:gd name="T53" fmla="*/ 5 h 86"/>
                  <a:gd name="T54" fmla="*/ 55 w 104"/>
                  <a:gd name="T55" fmla="*/ 7 h 86"/>
                  <a:gd name="T56" fmla="*/ 54 w 104"/>
                  <a:gd name="T57" fmla="*/ 8 h 86"/>
                  <a:gd name="T58" fmla="*/ 49 w 104"/>
                  <a:gd name="T59" fmla="*/ 11 h 86"/>
                  <a:gd name="T60" fmla="*/ 47 w 104"/>
                  <a:gd name="T61" fmla="*/ 12 h 86"/>
                  <a:gd name="T62" fmla="*/ 44 w 104"/>
                  <a:gd name="T63" fmla="*/ 15 h 86"/>
                  <a:gd name="T64" fmla="*/ 31 w 104"/>
                  <a:gd name="T65" fmla="*/ 23 h 86"/>
                  <a:gd name="T66" fmla="*/ 0 w 104"/>
                  <a:gd name="T67" fmla="*/ 50 h 86"/>
                  <a:gd name="T68" fmla="*/ 47 w 104"/>
                  <a:gd name="T69" fmla="*/ 5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04" h="86">
                    <a:moveTo>
                      <a:pt x="47" y="51"/>
                    </a:moveTo>
                    <a:cubicBezTo>
                      <a:pt x="48" y="51"/>
                      <a:pt x="49" y="51"/>
                      <a:pt x="49" y="50"/>
                    </a:cubicBezTo>
                    <a:cubicBezTo>
                      <a:pt x="49" y="51"/>
                      <a:pt x="50" y="51"/>
                      <a:pt x="50" y="52"/>
                    </a:cubicBezTo>
                    <a:cubicBezTo>
                      <a:pt x="85" y="86"/>
                      <a:pt x="85" y="86"/>
                      <a:pt x="85" y="86"/>
                    </a:cubicBezTo>
                    <a:cubicBezTo>
                      <a:pt x="87" y="84"/>
                      <a:pt x="90" y="82"/>
                      <a:pt x="94" y="82"/>
                    </a:cubicBezTo>
                    <a:cubicBezTo>
                      <a:pt x="95" y="82"/>
                      <a:pt x="96" y="82"/>
                      <a:pt x="97" y="83"/>
                    </a:cubicBezTo>
                    <a:cubicBezTo>
                      <a:pt x="101" y="84"/>
                      <a:pt x="101" y="84"/>
                      <a:pt x="101" y="84"/>
                    </a:cubicBezTo>
                    <a:cubicBezTo>
                      <a:pt x="104" y="75"/>
                      <a:pt x="104" y="75"/>
                      <a:pt x="104" y="75"/>
                    </a:cubicBezTo>
                    <a:cubicBezTo>
                      <a:pt x="65" y="36"/>
                      <a:pt x="65" y="36"/>
                      <a:pt x="65" y="36"/>
                    </a:cubicBezTo>
                    <a:cubicBezTo>
                      <a:pt x="65" y="36"/>
                      <a:pt x="64" y="35"/>
                      <a:pt x="63" y="35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4"/>
                      <a:pt x="64" y="33"/>
                    </a:cubicBezTo>
                    <a:cubicBezTo>
                      <a:pt x="64" y="33"/>
                      <a:pt x="64" y="33"/>
                      <a:pt x="64" y="33"/>
                    </a:cubicBezTo>
                    <a:cubicBezTo>
                      <a:pt x="64" y="32"/>
                      <a:pt x="64" y="32"/>
                      <a:pt x="64" y="32"/>
                    </a:cubicBezTo>
                    <a:cubicBezTo>
                      <a:pt x="65" y="31"/>
                      <a:pt x="65" y="31"/>
                      <a:pt x="65" y="30"/>
                    </a:cubicBezTo>
                    <a:cubicBezTo>
                      <a:pt x="66" y="29"/>
                      <a:pt x="66" y="29"/>
                      <a:pt x="66" y="29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7" y="27"/>
                      <a:pt x="67" y="26"/>
                      <a:pt x="68" y="25"/>
                    </a:cubicBezTo>
                    <a:cubicBezTo>
                      <a:pt x="68" y="25"/>
                      <a:pt x="68" y="25"/>
                      <a:pt x="69" y="2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70" y="23"/>
                      <a:pt x="70" y="22"/>
                      <a:pt x="71" y="21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72" y="20"/>
                      <a:pt x="73" y="19"/>
                      <a:pt x="74" y="19"/>
                    </a:cubicBezTo>
                    <a:cubicBezTo>
                      <a:pt x="74" y="18"/>
                      <a:pt x="74" y="18"/>
                      <a:pt x="74" y="18"/>
                    </a:cubicBezTo>
                    <a:cubicBezTo>
                      <a:pt x="75" y="18"/>
                      <a:pt x="75" y="17"/>
                      <a:pt x="75" y="17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7" y="16"/>
                      <a:pt x="77" y="16"/>
                      <a:pt x="77" y="16"/>
                    </a:cubicBezTo>
                    <a:cubicBezTo>
                      <a:pt x="78" y="15"/>
                      <a:pt x="79" y="15"/>
                      <a:pt x="79" y="14"/>
                    </a:cubicBezTo>
                    <a:cubicBezTo>
                      <a:pt x="80" y="14"/>
                      <a:pt x="80" y="14"/>
                      <a:pt x="81" y="14"/>
                    </a:cubicBezTo>
                    <a:cubicBezTo>
                      <a:pt x="81" y="13"/>
                      <a:pt x="82" y="13"/>
                      <a:pt x="83" y="13"/>
                    </a:cubicBezTo>
                    <a:cubicBezTo>
                      <a:pt x="83" y="13"/>
                      <a:pt x="84" y="12"/>
                      <a:pt x="84" y="12"/>
                    </a:cubicBezTo>
                    <a:cubicBezTo>
                      <a:pt x="84" y="12"/>
                      <a:pt x="84" y="12"/>
                      <a:pt x="85" y="12"/>
                    </a:cubicBezTo>
                    <a:cubicBezTo>
                      <a:pt x="85" y="12"/>
                      <a:pt x="85" y="12"/>
                      <a:pt x="85" y="12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8" y="11"/>
                      <a:pt x="88" y="11"/>
                      <a:pt x="89" y="11"/>
                    </a:cubicBezTo>
                    <a:cubicBezTo>
                      <a:pt x="89" y="11"/>
                      <a:pt x="90" y="10"/>
                      <a:pt x="90" y="10"/>
                    </a:cubicBezTo>
                    <a:cubicBezTo>
                      <a:pt x="95" y="10"/>
                      <a:pt x="95" y="10"/>
                      <a:pt x="95" y="10"/>
                    </a:cubicBezTo>
                    <a:cubicBezTo>
                      <a:pt x="96" y="10"/>
                      <a:pt x="96" y="9"/>
                      <a:pt x="97" y="9"/>
                    </a:cubicBezTo>
                    <a:cubicBezTo>
                      <a:pt x="97" y="8"/>
                      <a:pt x="98" y="7"/>
                      <a:pt x="98" y="7"/>
                    </a:cubicBezTo>
                    <a:cubicBezTo>
                      <a:pt x="98" y="5"/>
                      <a:pt x="97" y="4"/>
                      <a:pt x="95" y="3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90" y="2"/>
                      <a:pt x="89" y="1"/>
                      <a:pt x="88" y="1"/>
                    </a:cubicBezTo>
                    <a:cubicBezTo>
                      <a:pt x="88" y="1"/>
                      <a:pt x="87" y="1"/>
                      <a:pt x="87" y="1"/>
                    </a:cubicBezTo>
                    <a:cubicBezTo>
                      <a:pt x="85" y="1"/>
                      <a:pt x="85" y="1"/>
                      <a:pt x="85" y="1"/>
                    </a:cubicBezTo>
                    <a:cubicBezTo>
                      <a:pt x="84" y="1"/>
                      <a:pt x="83" y="1"/>
                      <a:pt x="83" y="1"/>
                    </a:cubicBezTo>
                    <a:cubicBezTo>
                      <a:pt x="83" y="1"/>
                      <a:pt x="82" y="1"/>
                      <a:pt x="82" y="1"/>
                    </a:cubicBezTo>
                    <a:cubicBezTo>
                      <a:pt x="82" y="1"/>
                      <a:pt x="81" y="1"/>
                      <a:pt x="81" y="1"/>
                    </a:cubicBezTo>
                    <a:cubicBezTo>
                      <a:pt x="79" y="1"/>
                      <a:pt x="78" y="0"/>
                      <a:pt x="77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4" y="1"/>
                      <a:pt x="73" y="1"/>
                      <a:pt x="71" y="1"/>
                    </a:cubicBezTo>
                    <a:cubicBezTo>
                      <a:pt x="68" y="2"/>
                      <a:pt x="68" y="2"/>
                      <a:pt x="68" y="2"/>
                    </a:cubicBezTo>
                    <a:cubicBezTo>
                      <a:pt x="67" y="2"/>
                      <a:pt x="67" y="2"/>
                      <a:pt x="66" y="3"/>
                    </a:cubicBezTo>
                    <a:cubicBezTo>
                      <a:pt x="65" y="3"/>
                      <a:pt x="65" y="3"/>
                      <a:pt x="65" y="3"/>
                    </a:cubicBezTo>
                    <a:cubicBezTo>
                      <a:pt x="63" y="3"/>
                      <a:pt x="61" y="4"/>
                      <a:pt x="60" y="5"/>
                    </a:cubicBezTo>
                    <a:cubicBezTo>
                      <a:pt x="59" y="5"/>
                      <a:pt x="59" y="5"/>
                      <a:pt x="59" y="5"/>
                    </a:cubicBezTo>
                    <a:cubicBezTo>
                      <a:pt x="58" y="6"/>
                      <a:pt x="57" y="6"/>
                      <a:pt x="55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8"/>
                      <a:pt x="53" y="8"/>
                      <a:pt x="53" y="8"/>
                    </a:cubicBezTo>
                    <a:cubicBezTo>
                      <a:pt x="52" y="9"/>
                      <a:pt x="50" y="10"/>
                      <a:pt x="49" y="11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5" y="14"/>
                      <a:pt x="45" y="14"/>
                      <a:pt x="45" y="14"/>
                    </a:cubicBezTo>
                    <a:cubicBezTo>
                      <a:pt x="45" y="14"/>
                      <a:pt x="44" y="14"/>
                      <a:pt x="44" y="15"/>
                    </a:cubicBezTo>
                    <a:cubicBezTo>
                      <a:pt x="41" y="15"/>
                      <a:pt x="38" y="17"/>
                      <a:pt x="35" y="19"/>
                    </a:cubicBezTo>
                    <a:cubicBezTo>
                      <a:pt x="31" y="23"/>
                      <a:pt x="31" y="23"/>
                      <a:pt x="31" y="23"/>
                    </a:cubicBezTo>
                    <a:cubicBezTo>
                      <a:pt x="29" y="25"/>
                      <a:pt x="28" y="28"/>
                      <a:pt x="26" y="30"/>
                    </a:cubicBezTo>
                    <a:cubicBezTo>
                      <a:pt x="20" y="29"/>
                      <a:pt x="12" y="38"/>
                      <a:pt x="0" y="50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37" y="69"/>
                      <a:pt x="49" y="57"/>
                      <a:pt x="47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0" name="Freeform 25"/>
              <p:cNvSpPr/>
              <p:nvPr/>
            </p:nvSpPr>
            <p:spPr bwMode="auto">
              <a:xfrm>
                <a:off x="3216" y="670"/>
                <a:ext cx="129" cy="88"/>
              </a:xfrm>
              <a:custGeom>
                <a:avLst/>
                <a:gdLst>
                  <a:gd name="T0" fmla="*/ 5 w 54"/>
                  <a:gd name="T1" fmla="*/ 34 h 37"/>
                  <a:gd name="T2" fmla="*/ 23 w 54"/>
                  <a:gd name="T3" fmla="*/ 37 h 37"/>
                  <a:gd name="T4" fmla="*/ 40 w 54"/>
                  <a:gd name="T5" fmla="*/ 15 h 37"/>
                  <a:gd name="T6" fmla="*/ 54 w 54"/>
                  <a:gd name="T7" fmla="*/ 10 h 37"/>
                  <a:gd name="T8" fmla="*/ 54 w 54"/>
                  <a:gd name="T9" fmla="*/ 0 h 37"/>
                  <a:gd name="T10" fmla="*/ 28 w 54"/>
                  <a:gd name="T11" fmla="*/ 0 h 37"/>
                  <a:gd name="T12" fmla="*/ 28 w 54"/>
                  <a:gd name="T13" fmla="*/ 21 h 37"/>
                  <a:gd name="T14" fmla="*/ 0 w 54"/>
                  <a:gd name="T15" fmla="*/ 21 h 37"/>
                  <a:gd name="T16" fmla="*/ 5 w 54"/>
                  <a:gd name="T17" fmla="*/ 34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" h="37">
                    <a:moveTo>
                      <a:pt x="5" y="34"/>
                    </a:moveTo>
                    <a:cubicBezTo>
                      <a:pt x="23" y="37"/>
                      <a:pt x="23" y="37"/>
                      <a:pt x="23" y="37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43" y="11"/>
                      <a:pt x="49" y="9"/>
                      <a:pt x="54" y="1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0" y="21"/>
                      <a:pt x="0" y="21"/>
                      <a:pt x="0" y="21"/>
                    </a:cubicBezTo>
                    <a:lnTo>
                      <a:pt x="5" y="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1" name="Freeform 26"/>
              <p:cNvSpPr/>
              <p:nvPr/>
            </p:nvSpPr>
            <p:spPr bwMode="auto">
              <a:xfrm>
                <a:off x="2811" y="720"/>
                <a:ext cx="55" cy="43"/>
              </a:xfrm>
              <a:custGeom>
                <a:avLst/>
                <a:gdLst>
                  <a:gd name="T0" fmla="*/ 43 w 55"/>
                  <a:gd name="T1" fmla="*/ 43 h 43"/>
                  <a:gd name="T2" fmla="*/ 55 w 55"/>
                  <a:gd name="T3" fmla="*/ 0 h 43"/>
                  <a:gd name="T4" fmla="*/ 0 w 55"/>
                  <a:gd name="T5" fmla="*/ 0 h 43"/>
                  <a:gd name="T6" fmla="*/ 43 w 55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5" h="43">
                    <a:moveTo>
                      <a:pt x="43" y="43"/>
                    </a:moveTo>
                    <a:lnTo>
                      <a:pt x="55" y="0"/>
                    </a:lnTo>
                    <a:lnTo>
                      <a:pt x="0" y="0"/>
                    </a:lnTo>
                    <a:lnTo>
                      <a:pt x="43" y="4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2" name="Freeform 27"/>
              <p:cNvSpPr>
                <a:spLocks noEditPoints="1"/>
              </p:cNvSpPr>
              <p:nvPr/>
            </p:nvSpPr>
            <p:spPr bwMode="auto">
              <a:xfrm>
                <a:off x="2654" y="567"/>
                <a:ext cx="710" cy="764"/>
              </a:xfrm>
              <a:custGeom>
                <a:avLst/>
                <a:gdLst>
                  <a:gd name="T0" fmla="*/ 290 w 298"/>
                  <a:gd name="T1" fmla="*/ 110 h 320"/>
                  <a:gd name="T2" fmla="*/ 261 w 298"/>
                  <a:gd name="T3" fmla="*/ 131 h 320"/>
                  <a:gd name="T4" fmla="*/ 264 w 298"/>
                  <a:gd name="T5" fmla="*/ 176 h 320"/>
                  <a:gd name="T6" fmla="*/ 194 w 298"/>
                  <a:gd name="T7" fmla="*/ 176 h 320"/>
                  <a:gd name="T8" fmla="*/ 228 w 298"/>
                  <a:gd name="T9" fmla="*/ 129 h 320"/>
                  <a:gd name="T10" fmla="*/ 289 w 298"/>
                  <a:gd name="T11" fmla="*/ 72 h 320"/>
                  <a:gd name="T12" fmla="*/ 281 w 298"/>
                  <a:gd name="T13" fmla="*/ 70 h 320"/>
                  <a:gd name="T14" fmla="*/ 233 w 298"/>
                  <a:gd name="T15" fmla="*/ 91 h 320"/>
                  <a:gd name="T16" fmla="*/ 242 w 298"/>
                  <a:gd name="T17" fmla="*/ 39 h 320"/>
                  <a:gd name="T18" fmla="*/ 239 w 298"/>
                  <a:gd name="T19" fmla="*/ 32 h 320"/>
                  <a:gd name="T20" fmla="*/ 196 w 298"/>
                  <a:gd name="T21" fmla="*/ 104 h 320"/>
                  <a:gd name="T22" fmla="*/ 152 w 298"/>
                  <a:gd name="T23" fmla="*/ 157 h 320"/>
                  <a:gd name="T24" fmla="*/ 168 w 298"/>
                  <a:gd name="T25" fmla="*/ 176 h 320"/>
                  <a:gd name="T26" fmla="*/ 159 w 298"/>
                  <a:gd name="T27" fmla="*/ 170 h 320"/>
                  <a:gd name="T28" fmla="*/ 100 w 298"/>
                  <a:gd name="T29" fmla="*/ 117 h 320"/>
                  <a:gd name="T30" fmla="*/ 110 w 298"/>
                  <a:gd name="T31" fmla="*/ 124 h 320"/>
                  <a:gd name="T32" fmla="*/ 109 w 298"/>
                  <a:gd name="T33" fmla="*/ 137 h 320"/>
                  <a:gd name="T34" fmla="*/ 103 w 298"/>
                  <a:gd name="T35" fmla="*/ 163 h 320"/>
                  <a:gd name="T36" fmla="*/ 112 w 298"/>
                  <a:gd name="T37" fmla="*/ 176 h 320"/>
                  <a:gd name="T38" fmla="*/ 93 w 298"/>
                  <a:gd name="T39" fmla="*/ 176 h 320"/>
                  <a:gd name="T40" fmla="*/ 103 w 298"/>
                  <a:gd name="T41" fmla="*/ 133 h 320"/>
                  <a:gd name="T42" fmla="*/ 102 w 298"/>
                  <a:gd name="T43" fmla="*/ 122 h 320"/>
                  <a:gd name="T44" fmla="*/ 118 w 298"/>
                  <a:gd name="T45" fmla="*/ 35 h 320"/>
                  <a:gd name="T46" fmla="*/ 125 w 298"/>
                  <a:gd name="T47" fmla="*/ 23 h 320"/>
                  <a:gd name="T48" fmla="*/ 117 w 298"/>
                  <a:gd name="T49" fmla="*/ 0 h 320"/>
                  <a:gd name="T50" fmla="*/ 107 w 298"/>
                  <a:gd name="T51" fmla="*/ 32 h 320"/>
                  <a:gd name="T52" fmla="*/ 83 w 298"/>
                  <a:gd name="T53" fmla="*/ 116 h 320"/>
                  <a:gd name="T54" fmla="*/ 66 w 298"/>
                  <a:gd name="T55" fmla="*/ 117 h 320"/>
                  <a:gd name="T56" fmla="*/ 61 w 298"/>
                  <a:gd name="T57" fmla="*/ 129 h 320"/>
                  <a:gd name="T58" fmla="*/ 38 w 298"/>
                  <a:gd name="T59" fmla="*/ 176 h 320"/>
                  <a:gd name="T60" fmla="*/ 34 w 298"/>
                  <a:gd name="T61" fmla="*/ 131 h 320"/>
                  <a:gd name="T62" fmla="*/ 55 w 298"/>
                  <a:gd name="T63" fmla="*/ 120 h 320"/>
                  <a:gd name="T64" fmla="*/ 30 w 298"/>
                  <a:gd name="T65" fmla="*/ 86 h 320"/>
                  <a:gd name="T66" fmla="*/ 8 w 298"/>
                  <a:gd name="T67" fmla="*/ 111 h 320"/>
                  <a:gd name="T68" fmla="*/ 0 w 298"/>
                  <a:gd name="T69" fmla="*/ 176 h 320"/>
                  <a:gd name="T70" fmla="*/ 52 w 298"/>
                  <a:gd name="T71" fmla="*/ 320 h 320"/>
                  <a:gd name="T72" fmla="*/ 298 w 298"/>
                  <a:gd name="T73" fmla="*/ 268 h 320"/>
                  <a:gd name="T74" fmla="*/ 290 w 298"/>
                  <a:gd name="T75" fmla="*/ 176 h 320"/>
                  <a:gd name="T76" fmla="*/ 93 w 298"/>
                  <a:gd name="T77" fmla="*/ 140 h 320"/>
                  <a:gd name="T78" fmla="*/ 89 w 298"/>
                  <a:gd name="T79" fmla="*/ 176 h 320"/>
                  <a:gd name="T80" fmla="*/ 85 w 298"/>
                  <a:gd name="T81" fmla="*/ 144 h 320"/>
                  <a:gd name="T82" fmla="*/ 72 w 298"/>
                  <a:gd name="T83" fmla="*/ 133 h 320"/>
                  <a:gd name="T84" fmla="*/ 66 w 298"/>
                  <a:gd name="T85" fmla="*/ 176 h 320"/>
                  <a:gd name="T86" fmla="*/ 64 w 298"/>
                  <a:gd name="T87" fmla="*/ 138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98" h="320">
                    <a:moveTo>
                      <a:pt x="290" y="176"/>
                    </a:moveTo>
                    <a:cubicBezTo>
                      <a:pt x="290" y="110"/>
                      <a:pt x="290" y="110"/>
                      <a:pt x="290" y="110"/>
                    </a:cubicBezTo>
                    <a:cubicBezTo>
                      <a:pt x="289" y="110"/>
                      <a:pt x="289" y="111"/>
                      <a:pt x="288" y="111"/>
                    </a:cubicBezTo>
                    <a:cubicBezTo>
                      <a:pt x="281" y="121"/>
                      <a:pt x="272" y="127"/>
                      <a:pt x="261" y="131"/>
                    </a:cubicBezTo>
                    <a:cubicBezTo>
                      <a:pt x="264" y="131"/>
                      <a:pt x="264" y="131"/>
                      <a:pt x="264" y="131"/>
                    </a:cubicBezTo>
                    <a:cubicBezTo>
                      <a:pt x="264" y="176"/>
                      <a:pt x="264" y="176"/>
                      <a:pt x="264" y="176"/>
                    </a:cubicBezTo>
                    <a:cubicBezTo>
                      <a:pt x="203" y="176"/>
                      <a:pt x="203" y="176"/>
                      <a:pt x="203" y="176"/>
                    </a:cubicBezTo>
                    <a:cubicBezTo>
                      <a:pt x="194" y="176"/>
                      <a:pt x="194" y="176"/>
                      <a:pt x="194" y="176"/>
                    </a:cubicBezTo>
                    <a:cubicBezTo>
                      <a:pt x="227" y="132"/>
                      <a:pt x="227" y="132"/>
                      <a:pt x="227" y="132"/>
                    </a:cubicBezTo>
                    <a:cubicBezTo>
                      <a:pt x="227" y="131"/>
                      <a:pt x="228" y="130"/>
                      <a:pt x="228" y="129"/>
                    </a:cubicBezTo>
                    <a:cubicBezTo>
                      <a:pt x="247" y="134"/>
                      <a:pt x="267" y="128"/>
                      <a:pt x="279" y="112"/>
                    </a:cubicBezTo>
                    <a:cubicBezTo>
                      <a:pt x="288" y="101"/>
                      <a:pt x="292" y="86"/>
                      <a:pt x="289" y="72"/>
                    </a:cubicBezTo>
                    <a:cubicBezTo>
                      <a:pt x="288" y="70"/>
                      <a:pt x="287" y="69"/>
                      <a:pt x="286" y="68"/>
                    </a:cubicBezTo>
                    <a:cubicBezTo>
                      <a:pt x="284" y="68"/>
                      <a:pt x="282" y="68"/>
                      <a:pt x="281" y="70"/>
                    </a:cubicBezTo>
                    <a:cubicBezTo>
                      <a:pt x="260" y="96"/>
                      <a:pt x="260" y="96"/>
                      <a:pt x="260" y="96"/>
                    </a:cubicBezTo>
                    <a:cubicBezTo>
                      <a:pt x="233" y="91"/>
                      <a:pt x="233" y="91"/>
                      <a:pt x="233" y="91"/>
                    </a:cubicBezTo>
                    <a:cubicBezTo>
                      <a:pt x="221" y="66"/>
                      <a:pt x="221" y="66"/>
                      <a:pt x="221" y="66"/>
                    </a:cubicBezTo>
                    <a:cubicBezTo>
                      <a:pt x="242" y="39"/>
                      <a:pt x="242" y="39"/>
                      <a:pt x="242" y="39"/>
                    </a:cubicBezTo>
                    <a:cubicBezTo>
                      <a:pt x="243" y="38"/>
                      <a:pt x="244" y="36"/>
                      <a:pt x="243" y="34"/>
                    </a:cubicBezTo>
                    <a:cubicBezTo>
                      <a:pt x="242" y="33"/>
                      <a:pt x="241" y="32"/>
                      <a:pt x="239" y="32"/>
                    </a:cubicBezTo>
                    <a:cubicBezTo>
                      <a:pt x="224" y="32"/>
                      <a:pt x="211" y="39"/>
                      <a:pt x="202" y="51"/>
                    </a:cubicBezTo>
                    <a:cubicBezTo>
                      <a:pt x="189" y="66"/>
                      <a:pt x="188" y="87"/>
                      <a:pt x="196" y="104"/>
                    </a:cubicBezTo>
                    <a:cubicBezTo>
                      <a:pt x="196" y="105"/>
                      <a:pt x="195" y="106"/>
                      <a:pt x="195" y="106"/>
                    </a:cubicBezTo>
                    <a:cubicBezTo>
                      <a:pt x="152" y="157"/>
                      <a:pt x="152" y="157"/>
                      <a:pt x="152" y="157"/>
                    </a:cubicBezTo>
                    <a:cubicBezTo>
                      <a:pt x="162" y="167"/>
                      <a:pt x="162" y="167"/>
                      <a:pt x="162" y="167"/>
                    </a:cubicBezTo>
                    <a:cubicBezTo>
                      <a:pt x="165" y="170"/>
                      <a:pt x="167" y="173"/>
                      <a:pt x="168" y="176"/>
                    </a:cubicBezTo>
                    <a:cubicBezTo>
                      <a:pt x="163" y="176"/>
                      <a:pt x="163" y="176"/>
                      <a:pt x="163" y="176"/>
                    </a:cubicBezTo>
                    <a:cubicBezTo>
                      <a:pt x="163" y="174"/>
                      <a:pt x="161" y="172"/>
                      <a:pt x="159" y="170"/>
                    </a:cubicBezTo>
                    <a:cubicBezTo>
                      <a:pt x="101" y="112"/>
                      <a:pt x="101" y="112"/>
                      <a:pt x="101" y="112"/>
                    </a:cubicBezTo>
                    <a:cubicBezTo>
                      <a:pt x="100" y="117"/>
                      <a:pt x="100" y="117"/>
                      <a:pt x="100" y="117"/>
                    </a:cubicBez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6" y="119"/>
                      <a:pt x="109" y="121"/>
                      <a:pt x="110" y="124"/>
                    </a:cubicBezTo>
                    <a:cubicBezTo>
                      <a:pt x="112" y="126"/>
                      <a:pt x="112" y="129"/>
                      <a:pt x="111" y="132"/>
                    </a:cubicBezTo>
                    <a:cubicBezTo>
                      <a:pt x="111" y="134"/>
                      <a:pt x="110" y="135"/>
                      <a:pt x="109" y="137"/>
                    </a:cubicBezTo>
                    <a:cubicBezTo>
                      <a:pt x="109" y="139"/>
                      <a:pt x="109" y="142"/>
                      <a:pt x="108" y="145"/>
                    </a:cubicBezTo>
                    <a:cubicBezTo>
                      <a:pt x="103" y="163"/>
                      <a:pt x="103" y="163"/>
                      <a:pt x="103" y="163"/>
                    </a:cubicBezTo>
                    <a:cubicBezTo>
                      <a:pt x="117" y="176"/>
                      <a:pt x="117" y="176"/>
                      <a:pt x="117" y="176"/>
                    </a:cubicBezTo>
                    <a:cubicBezTo>
                      <a:pt x="112" y="176"/>
                      <a:pt x="112" y="176"/>
                      <a:pt x="112" y="176"/>
                    </a:cubicBezTo>
                    <a:cubicBezTo>
                      <a:pt x="103" y="176"/>
                      <a:pt x="103" y="176"/>
                      <a:pt x="103" y="176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103" y="142"/>
                      <a:pt x="103" y="142"/>
                      <a:pt x="103" y="142"/>
                    </a:cubicBezTo>
                    <a:cubicBezTo>
                      <a:pt x="104" y="139"/>
                      <a:pt x="104" y="136"/>
                      <a:pt x="103" y="133"/>
                    </a:cubicBezTo>
                    <a:cubicBezTo>
                      <a:pt x="105" y="132"/>
                      <a:pt x="106" y="131"/>
                      <a:pt x="106" y="129"/>
                    </a:cubicBezTo>
                    <a:cubicBezTo>
                      <a:pt x="107" y="126"/>
                      <a:pt x="105" y="123"/>
                      <a:pt x="102" y="122"/>
                    </a:cubicBezTo>
                    <a:cubicBezTo>
                      <a:pt x="93" y="119"/>
                      <a:pt x="93" y="119"/>
                      <a:pt x="93" y="119"/>
                    </a:cubicBezTo>
                    <a:cubicBezTo>
                      <a:pt x="118" y="35"/>
                      <a:pt x="118" y="35"/>
                      <a:pt x="118" y="35"/>
                    </a:cubicBezTo>
                    <a:cubicBezTo>
                      <a:pt x="119" y="35"/>
                      <a:pt x="119" y="35"/>
                      <a:pt x="119" y="35"/>
                    </a:cubicBezTo>
                    <a:cubicBezTo>
                      <a:pt x="125" y="23"/>
                      <a:pt x="125" y="23"/>
                      <a:pt x="125" y="23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7" y="32"/>
                      <a:pt x="107" y="32"/>
                      <a:pt x="107" y="32"/>
                    </a:cubicBezTo>
                    <a:cubicBezTo>
                      <a:pt x="108" y="32"/>
                      <a:pt x="108" y="32"/>
                      <a:pt x="108" y="32"/>
                    </a:cubicBezTo>
                    <a:cubicBezTo>
                      <a:pt x="83" y="116"/>
                      <a:pt x="83" y="116"/>
                      <a:pt x="83" y="116"/>
                    </a:cubicBezTo>
                    <a:cubicBezTo>
                      <a:pt x="74" y="113"/>
                      <a:pt x="74" y="113"/>
                      <a:pt x="74" y="113"/>
                    </a:cubicBezTo>
                    <a:cubicBezTo>
                      <a:pt x="70" y="112"/>
                      <a:pt x="67" y="114"/>
                      <a:pt x="66" y="117"/>
                    </a:cubicBezTo>
                    <a:cubicBezTo>
                      <a:pt x="65" y="119"/>
                      <a:pt x="66" y="120"/>
                      <a:pt x="66" y="122"/>
                    </a:cubicBezTo>
                    <a:cubicBezTo>
                      <a:pt x="64" y="124"/>
                      <a:pt x="62" y="126"/>
                      <a:pt x="61" y="129"/>
                    </a:cubicBezTo>
                    <a:cubicBezTo>
                      <a:pt x="47" y="176"/>
                      <a:pt x="47" y="176"/>
                      <a:pt x="47" y="176"/>
                    </a:cubicBezTo>
                    <a:cubicBezTo>
                      <a:pt x="38" y="176"/>
                      <a:pt x="38" y="176"/>
                      <a:pt x="38" y="176"/>
                    </a:cubicBezTo>
                    <a:cubicBezTo>
                      <a:pt x="34" y="176"/>
                      <a:pt x="34" y="176"/>
                      <a:pt x="34" y="176"/>
                    </a:cubicBezTo>
                    <a:cubicBezTo>
                      <a:pt x="34" y="131"/>
                      <a:pt x="34" y="131"/>
                      <a:pt x="34" y="131"/>
                    </a:cubicBezTo>
                    <a:cubicBezTo>
                      <a:pt x="52" y="131"/>
                      <a:pt x="52" y="131"/>
                      <a:pt x="52" y="131"/>
                    </a:cubicBezTo>
                    <a:cubicBezTo>
                      <a:pt x="55" y="120"/>
                      <a:pt x="55" y="120"/>
                      <a:pt x="55" y="120"/>
                    </a:cubicBezTo>
                    <a:cubicBezTo>
                      <a:pt x="56" y="118"/>
                      <a:pt x="56" y="117"/>
                      <a:pt x="58" y="11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26" y="91"/>
                      <a:pt x="22" y="97"/>
                      <a:pt x="16" y="103"/>
                    </a:cubicBezTo>
                    <a:cubicBezTo>
                      <a:pt x="8" y="111"/>
                      <a:pt x="8" y="111"/>
                      <a:pt x="8" y="111"/>
                    </a:cubicBezTo>
                    <a:cubicBezTo>
                      <a:pt x="8" y="176"/>
                      <a:pt x="8" y="176"/>
                      <a:pt x="8" y="176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96"/>
                      <a:pt x="23" y="320"/>
                      <a:pt x="52" y="320"/>
                    </a:cubicBezTo>
                    <a:cubicBezTo>
                      <a:pt x="246" y="320"/>
                      <a:pt x="246" y="320"/>
                      <a:pt x="246" y="320"/>
                    </a:cubicBezTo>
                    <a:cubicBezTo>
                      <a:pt x="275" y="320"/>
                      <a:pt x="298" y="296"/>
                      <a:pt x="298" y="268"/>
                    </a:cubicBezTo>
                    <a:cubicBezTo>
                      <a:pt x="298" y="176"/>
                      <a:pt x="298" y="176"/>
                      <a:pt x="298" y="176"/>
                    </a:cubicBezTo>
                    <a:lnTo>
                      <a:pt x="290" y="176"/>
                    </a:lnTo>
                    <a:close/>
                    <a:moveTo>
                      <a:pt x="85" y="144"/>
                    </a:moveTo>
                    <a:cubicBezTo>
                      <a:pt x="86" y="140"/>
                      <a:pt x="90" y="139"/>
                      <a:pt x="93" y="140"/>
                    </a:cubicBezTo>
                    <a:cubicBezTo>
                      <a:pt x="97" y="141"/>
                      <a:pt x="99" y="144"/>
                      <a:pt x="98" y="148"/>
                    </a:cubicBezTo>
                    <a:cubicBezTo>
                      <a:pt x="89" y="176"/>
                      <a:pt x="89" y="176"/>
                      <a:pt x="89" y="176"/>
                    </a:cubicBezTo>
                    <a:cubicBezTo>
                      <a:pt x="76" y="176"/>
                      <a:pt x="76" y="176"/>
                      <a:pt x="76" y="176"/>
                    </a:cubicBezTo>
                    <a:lnTo>
                      <a:pt x="85" y="144"/>
                    </a:lnTo>
                    <a:close/>
                    <a:moveTo>
                      <a:pt x="64" y="138"/>
                    </a:moveTo>
                    <a:cubicBezTo>
                      <a:pt x="65" y="134"/>
                      <a:pt x="69" y="132"/>
                      <a:pt x="72" y="133"/>
                    </a:cubicBezTo>
                    <a:cubicBezTo>
                      <a:pt x="76" y="134"/>
                      <a:pt x="78" y="138"/>
                      <a:pt x="77" y="141"/>
                    </a:cubicBezTo>
                    <a:cubicBezTo>
                      <a:pt x="66" y="176"/>
                      <a:pt x="66" y="176"/>
                      <a:pt x="66" y="176"/>
                    </a:cubicBezTo>
                    <a:cubicBezTo>
                      <a:pt x="53" y="176"/>
                      <a:pt x="53" y="176"/>
                      <a:pt x="53" y="176"/>
                    </a:cubicBezTo>
                    <a:lnTo>
                      <a:pt x="64" y="1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3" name="Freeform 28"/>
              <p:cNvSpPr/>
              <p:nvPr/>
            </p:nvSpPr>
            <p:spPr bwMode="auto">
              <a:xfrm>
                <a:off x="2914" y="720"/>
                <a:ext cx="188" cy="160"/>
              </a:xfrm>
              <a:custGeom>
                <a:avLst/>
                <a:gdLst>
                  <a:gd name="T0" fmla="*/ 10 w 79"/>
                  <a:gd name="T1" fmla="*/ 0 h 67"/>
                  <a:gd name="T2" fmla="*/ 0 w 79"/>
                  <a:gd name="T3" fmla="*/ 34 h 67"/>
                  <a:gd name="T4" fmla="*/ 32 w 79"/>
                  <a:gd name="T5" fmla="*/ 67 h 67"/>
                  <a:gd name="T6" fmla="*/ 50 w 79"/>
                  <a:gd name="T7" fmla="*/ 67 h 67"/>
                  <a:gd name="T8" fmla="*/ 79 w 79"/>
                  <a:gd name="T9" fmla="*/ 32 h 67"/>
                  <a:gd name="T10" fmla="*/ 76 w 79"/>
                  <a:gd name="T11" fmla="*/ 0 h 67"/>
                  <a:gd name="T12" fmla="*/ 10 w 79"/>
                  <a:gd name="T13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67">
                    <a:moveTo>
                      <a:pt x="10" y="0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32" y="67"/>
                      <a:pt x="32" y="67"/>
                      <a:pt x="32" y="67"/>
                    </a:cubicBezTo>
                    <a:cubicBezTo>
                      <a:pt x="50" y="67"/>
                      <a:pt x="50" y="67"/>
                      <a:pt x="50" y="67"/>
                    </a:cubicBezTo>
                    <a:cubicBezTo>
                      <a:pt x="79" y="32"/>
                      <a:pt x="79" y="32"/>
                      <a:pt x="79" y="32"/>
                    </a:cubicBezTo>
                    <a:cubicBezTo>
                      <a:pt x="75" y="22"/>
                      <a:pt x="74" y="11"/>
                      <a:pt x="76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矩形 33"/>
          <p:cNvSpPr/>
          <p:nvPr/>
        </p:nvSpPr>
        <p:spPr>
          <a:xfrm>
            <a:off x="5486400" y="2447925"/>
            <a:ext cx="4746625" cy="2295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defTabSz="914400">
              <a:lnSpc>
                <a:spcPct val="200000"/>
              </a:lnSpc>
              <a:buClrTx/>
              <a:buSzTx/>
            </a:pPr>
            <a:r>
              <a:rPr lang="en-US" altLang="en-US" sz="2400" dirty="0">
                <a:latin typeface="Berlin Sans FB" panose="020E0602020502020306" charset="0"/>
                <a:cs typeface="Berlin Sans FB" panose="020E0602020502020306" charset="0"/>
                <a:sym typeface="+mn-ea"/>
              </a:rPr>
              <a:t>K HAILEY          </a:t>
            </a:r>
            <a:r>
              <a:rPr lang="en-US" altLang="en-US" sz="2400" dirty="0"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  <a:sym typeface="+mn-ea"/>
              </a:rPr>
              <a:t>22MIS0156 </a:t>
            </a:r>
            <a:endParaRPr lang="en-US" altLang="en-US" sz="2400" kern="1200" dirty="0"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defTabSz="914400">
              <a:lnSpc>
                <a:spcPct val="200000"/>
              </a:lnSpc>
              <a:buClrTx/>
              <a:buSzTx/>
            </a:pPr>
            <a:r>
              <a:rPr lang="en-US" altLang="en-US" sz="2400" dirty="0">
                <a:latin typeface="Berlin Sans FB" panose="020E0602020502020306" charset="0"/>
                <a:cs typeface="Berlin Sans FB" panose="020E0602020502020306" charset="0"/>
                <a:sym typeface="+mn-ea"/>
              </a:rPr>
              <a:t>S VIGNESH        </a:t>
            </a:r>
            <a:r>
              <a:rPr lang="en-US" altLang="en-US" sz="2400" dirty="0"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  <a:sym typeface="+mn-ea"/>
              </a:rPr>
              <a:t>22MIS0163  </a:t>
            </a:r>
            <a:endParaRPr lang="en-US" altLang="en-US" sz="2400" kern="1200" dirty="0"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  <a:p>
            <a:pPr defTabSz="914400">
              <a:lnSpc>
                <a:spcPct val="200000"/>
              </a:lnSpc>
              <a:buClrTx/>
              <a:buSzTx/>
            </a:pPr>
            <a:r>
              <a:rPr lang="en-US" altLang="en-US" sz="2400" dirty="0">
                <a:latin typeface="Berlin Sans FB" panose="020E0602020502020306" charset="0"/>
                <a:cs typeface="Berlin Sans FB" panose="020E0602020502020306" charset="0"/>
                <a:sym typeface="+mn-ea"/>
              </a:rPr>
              <a:t>G LAVANAYA   </a:t>
            </a:r>
            <a:r>
              <a:rPr lang="en-US" altLang="en-US" sz="2400" dirty="0"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  <a:sym typeface="+mn-ea"/>
              </a:rPr>
              <a:t>22MIS0148  </a:t>
            </a:r>
            <a:endParaRPr lang="en-US" altLang="zh-CN" sz="2400" dirty="0">
              <a:solidFill>
                <a:srgbClr val="FFFFFF"/>
              </a:solidFill>
              <a:latin typeface="Berlin Sans FB" panose="020E0602020502020306" charset="0"/>
              <a:ea typeface="Microsoft YaHei Light" panose="020B0502040204020203" pitchFamily="34" charset="-122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 altLang="en-US">
                <a:latin typeface="Berlin Sans FB" panose="020E0602020502020306" charset="0"/>
                <a:cs typeface="Berlin Sans FB" panose="020E0602020502020306" charset="0"/>
              </a:rPr>
              <a:t>Coding or Implementation</a:t>
            </a:r>
            <a:endParaRPr lang="en-US" altLang="en-US">
              <a:latin typeface="Berlin Sans FB" panose="020E0602020502020306" charset="0"/>
              <a:cs typeface="Berlin Sans FB" panose="020E060202050202030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r="1391" b="14213"/>
          <a:stretch>
            <a:fillRect/>
          </a:stretch>
        </p:blipFill>
        <p:spPr>
          <a:xfrm>
            <a:off x="334645" y="1108710"/>
            <a:ext cx="11522710" cy="51333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6360"/>
            <a:ext cx="10515600" cy="1325563"/>
          </a:xfrm>
        </p:spPr>
        <p:txBody>
          <a:bodyPr/>
          <a:p>
            <a:r>
              <a:rPr lang="en-US" altLang="en-US">
                <a:latin typeface="Berlin Sans FB" panose="020E0602020502020306" charset="0"/>
                <a:cs typeface="Berlin Sans FB" panose="020E0602020502020306" charset="0"/>
              </a:rPr>
              <a:t>Testing</a:t>
            </a:r>
            <a:endParaRPr lang="en-US" altLang="en-US">
              <a:latin typeface="Berlin Sans FB" panose="020E0602020502020306" charset="0"/>
              <a:cs typeface="Berlin Sans FB" panose="020E0602020502020306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733425" y="953770"/>
          <a:ext cx="10970260" cy="574421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742565"/>
                <a:gridCol w="2742565"/>
                <a:gridCol w="2742565"/>
                <a:gridCol w="2742565"/>
              </a:tblGrid>
              <a:tr h="381635">
                <a:tc>
                  <a:txBody>
                    <a:bodyPr/>
                    <a:p>
                      <a:pPr algn="ctr" fontAlgn="ctr"/>
                      <a:r>
                        <a:rPr lang="en-US" altLang="zh-CN" sz="2400"/>
                        <a:t>Test Case ID</a:t>
                      </a:r>
                      <a:endParaRPr lang="en-US" altLang="zh-CN" sz="24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/>
                        <a:t>Test Description</a:t>
                      </a:r>
                      <a:endParaRPr lang="en-US" altLang="zh-CN" sz="24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/>
                        <a:t>Input/Condition</a:t>
                      </a:r>
                      <a:endParaRPr lang="en-US" altLang="zh-CN" sz="24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400"/>
                        <a:t>Expected Output</a:t>
                      </a:r>
                      <a:endParaRPr lang="en-US" altLang="zh-CN" sz="24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181100"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TC-01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Verify Wi-Fi connection to Blynk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Correct Wi-Fi credentials and Blynk Auth Token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Blynk connected successfully, no errors on Serial Monitor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089660"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TC-02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Validate DHT11 readings (Room Temp &amp; Humidity)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Room Temp 25°C, Humidity 50%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LCD &amp; Blynk display correct values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910590"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TC-03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Validate DS18B20 body temperature reading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Body Temp 36°C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LCD &amp; Blynk display correct values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819785"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TC-04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Validate Pulse Sensor BPM Reading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Simulated BPM of 80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LCD &amp; Blynk display correct BPM value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361440"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TC-05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Check LCD display updates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Sensors connected, system running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LCD displays BPM, Room Temp, Body Temp, Humidity correctly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/>
        </p:nvGraphicFramePr>
        <p:xfrm>
          <a:off x="610870" y="514350"/>
          <a:ext cx="10970260" cy="608203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2742565"/>
                <a:gridCol w="2742565"/>
                <a:gridCol w="2742565"/>
                <a:gridCol w="2742565"/>
              </a:tblGrid>
              <a:tr h="1246505"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TC-06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Verify Buzzer and LED on abnormal condition (Low BPM)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BPM &lt; 60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Buzzer &amp; LED activate, Blynk notification sent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326515"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TC-07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Verify Buzzer and LED on abnormal condition (High Temp)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Body Temp &gt; 35°C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Buzzer &amp; LED activate, Blynk notification sent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043940"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TC-08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Validate normal condition (No alerts)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BPM = 80, Body Temp = 36°C, Room Temp = 25°C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Buzzer &amp; LED remain off, no Blynk notification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139190"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TC-09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Validate Blynk notifications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Abnormal conditions triggered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Correct Blynk logEvent message displayed on the app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1325880"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TC-10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Test sensor error handling (DS18B20 disconnected)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Disconnect DS18B20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2000"/>
                        <a:t>Error message on Serial Monitor, bodyTemp shows -127°C</a:t>
                      </a:r>
                      <a:endParaRPr lang="en-US" altLang="zh-CN" sz="2000"/>
                    </a:p>
                  </a:txBody>
                  <a:tcPr marL="9842" marR="9842" marT="9842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Berlin Sans FB" panose="020E0602020502020306" charset="0"/>
                <a:cs typeface="Berlin Sans FB" panose="020E0602020502020306" charset="0"/>
                <a:sym typeface="+mn-ea"/>
              </a:rPr>
              <a:t>Conclusion and Future Enhancements</a:t>
            </a:r>
            <a:br>
              <a:rPr lang="en-US" altLang="en-US">
                <a:latin typeface="Berlin Sans FB" panose="020E0602020502020306" charset="0"/>
                <a:cs typeface="Berlin Sans FB" panose="020E0602020502020306" charset="0"/>
                <a:sym typeface="+mn-ea"/>
              </a:rPr>
            </a:b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229995" y="1443990"/>
            <a:ext cx="9443085" cy="48666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The Dynamic Health Surveillance System successfully enables real-time monitoring of vital health parameters. It provides:</a:t>
            </a:r>
            <a:endParaRPr lang="en-US" altLang="en-US" sz="20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Continuous tracking of heart rate, body temperature, room temperature, and humidity.</a:t>
            </a:r>
            <a:endParaRPr lang="en-US" altLang="en-US" sz="20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Cloud-based remote monitoring via Blynk.</a:t>
            </a:r>
            <a:endParaRPr lang="en-US" altLang="en-US" sz="20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Instant alerts in case of critical conditions.</a:t>
            </a:r>
            <a:endParaRPr lang="en-US" altLang="en-US" sz="20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This system can be deployed in homes, hospitals, and elderly care centers to enhance healthcare monitoring.</a:t>
            </a:r>
            <a:endParaRPr lang="en-US" altLang="en-US" sz="20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en-US" sz="2400" b="1">
                <a:solidFill>
                  <a:schemeClr val="bg1">
                    <a:lumMod val="95000"/>
                  </a:schemeClr>
                </a:solidFill>
                <a:sym typeface="+mn-ea"/>
              </a:rPr>
              <a:t>Future Enhancements:</a:t>
            </a:r>
            <a:endParaRPr lang="en-US" altLang="en-US" sz="2400" b="1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en-US" sz="2400" b="1">
                <a:solidFill>
                  <a:schemeClr val="bg1">
                    <a:lumMod val="95000"/>
                  </a:schemeClr>
                </a:solidFill>
                <a:sym typeface="+mn-ea"/>
              </a:rPr>
              <a:t> </a:t>
            </a:r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To improve functionality and usability, the following enhancements are proposed:</a:t>
            </a:r>
            <a:endParaRPr lang="en-US" altLang="en-US" sz="20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indent="457200"/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</a:t>
            </a:r>
            <a:r>
              <a:rPr lang="en-US" altLang="en-US" sz="2000" b="1">
                <a:solidFill>
                  <a:schemeClr val="bg1">
                    <a:lumMod val="95000"/>
                  </a:schemeClr>
                </a:solidFill>
                <a:sym typeface="+mn-ea"/>
              </a:rPr>
              <a:t>Machine Learning for Predictive Analysis:</a:t>
            </a:r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 Implement AI-based models to predict health deterioration.</a:t>
            </a:r>
            <a:endParaRPr lang="en-US" altLang="en-US" sz="20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indent="457200"/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</a:t>
            </a:r>
            <a:r>
              <a:rPr lang="en-US" altLang="en-US" sz="2000" b="1">
                <a:solidFill>
                  <a:schemeClr val="bg1">
                    <a:lumMod val="95000"/>
                  </a:schemeClr>
                </a:solidFill>
                <a:sym typeface="+mn-ea"/>
              </a:rPr>
              <a:t>Wearable Integration:</a:t>
            </a:r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 Develop a compact, wearable version for enhanced mobility.</a:t>
            </a:r>
            <a:endParaRPr lang="en-US" altLang="en-US" sz="20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indent="457200"/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</a:t>
            </a:r>
            <a:r>
              <a:rPr lang="en-US" altLang="en-US" sz="2000" b="1">
                <a:solidFill>
                  <a:schemeClr val="bg1">
                    <a:lumMod val="95000"/>
                  </a:schemeClr>
                </a:solidFill>
                <a:sym typeface="+mn-ea"/>
              </a:rPr>
              <a:t>Battery Optimization:</a:t>
            </a:r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 Increase power efficiency for prolonged usage.</a:t>
            </a:r>
            <a:endParaRPr lang="en-US" altLang="en-US" sz="20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        </a:t>
            </a:r>
            <a:r>
              <a:rPr lang="en-US" altLang="en-US" sz="2000" b="1">
                <a:solidFill>
                  <a:schemeClr val="bg1">
                    <a:lumMod val="95000"/>
                  </a:schemeClr>
                </a:solidFill>
                <a:sym typeface="+mn-ea"/>
              </a:rPr>
              <a:t>Additional Sensors:</a:t>
            </a:r>
            <a:r>
              <a:rPr lang="en-US" altLang="en-US" sz="2000">
                <a:solidFill>
                  <a:schemeClr val="bg1">
                    <a:lumMod val="95000"/>
                  </a:schemeClr>
                </a:solidFill>
                <a:sym typeface="+mn-ea"/>
              </a:rPr>
              <a:t> Integrate SpO2 and ECG sensors for more comprehensive health monitoring</a:t>
            </a:r>
            <a:endParaRPr lang="en-US" altLang="en-US" sz="20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5625"/>
            <a:ext cx="10515600" cy="1325563"/>
          </a:xfrm>
        </p:spPr>
        <p:txBody>
          <a:bodyPr/>
          <a:p>
            <a:r>
              <a:rPr lang="en-US" altLang="en-US">
                <a:latin typeface="Berlin Sans FB" panose="020E0602020502020306" charset="0"/>
                <a:cs typeface="Berlin Sans FB" panose="020E0602020502020306" charset="0"/>
                <a:sym typeface="+mn-ea"/>
              </a:rPr>
              <a:t> References</a:t>
            </a:r>
            <a:br>
              <a:rPr lang="en-US" altLang="en-US">
                <a:latin typeface="Berlin Sans FB" panose="020E0602020502020306" charset="0"/>
                <a:cs typeface="Berlin Sans FB" panose="020E0602020502020306" charset="0"/>
                <a:sym typeface="+mn-ea"/>
              </a:rPr>
            </a:b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38200" y="1486535"/>
            <a:ext cx="10515600" cy="2640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>
                <a:solidFill>
                  <a:schemeClr val="bg1">
                    <a:lumMod val="95000"/>
                  </a:schemeClr>
                </a:solidFill>
              </a:rPr>
              <a:t>1.https://www.youtube.com/watch?v=xBRV3WNg5gA&amp;pp=ygUmaGVhbHRoIG1vbml0b3Jpbmcgc3lzdGVtIHVzaW5nIGVzcDgyNjY%3D</a:t>
            </a:r>
            <a:br>
              <a:rPr lang="en-US" altLang="en-US" sz="280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en-US" sz="2800">
                <a:solidFill>
                  <a:schemeClr val="bg1">
                    <a:lumMod val="95000"/>
                  </a:schemeClr>
                </a:solidFill>
              </a:rPr>
              <a:t>2.https://www.youtube.com/watch?v=BSuCI8BeJC0&amp;pp=ygUmaGVhbHRoIG1vbml0b3Jpbmcgc3lzdGVtIHVzaW5nIGVzcDgyNjY%3D</a:t>
            </a:r>
            <a:br>
              <a:rPr lang="en-US" altLang="en-US" sz="280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en-US" sz="2800">
                <a:solidFill>
                  <a:schemeClr val="bg1">
                    <a:lumMod val="95000"/>
                  </a:schemeClr>
                </a:solidFill>
              </a:rPr>
              <a:t>3.https://www.youtube.com/watch?v=EqYfCUCbVAk&amp;pp=ygUmaGVhbHRoIG1vbml0b3Jpbmcgc3lzdGVtIHVzaW5nIGVzcDgyNjY%3D</a:t>
            </a:r>
            <a:br>
              <a:rPr lang="en-US" altLang="en-US" sz="280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en-US" sz="2800">
                <a:solidFill>
                  <a:schemeClr val="bg1">
                    <a:lumMod val="95000"/>
                  </a:schemeClr>
                </a:solidFill>
              </a:rPr>
              <a:t>4.https://www.instructables.com/Patient-Health-Monitoring-Based-on-IOT-Using-ESP82/</a:t>
            </a:r>
            <a:br>
              <a:rPr lang="en-US" altLang="en-US" sz="280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en-US" sz="2800">
                <a:solidFill>
                  <a:schemeClr val="bg1">
                    <a:lumMod val="95000"/>
                  </a:schemeClr>
                </a:solidFill>
              </a:rPr>
              <a:t>5.https://ijhssm.org/issue_dcp/Health%20Monitoring%20System%20Using%20Arduino%20And%20ESP8266.pdf</a:t>
            </a:r>
            <a:endParaRPr lang="en-US" altLang="en-US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Berlin Sans FB" panose="020E0602020502020306" charset="0"/>
                <a:cs typeface="Berlin Sans FB" panose="020E0602020502020306" charset="0"/>
                <a:sym typeface="+mn-ea"/>
              </a:rPr>
              <a:t> Snapshot of Project </a:t>
            </a:r>
            <a:endParaRPr lang="en-US"/>
          </a:p>
        </p:txBody>
      </p:sp>
      <p:pic>
        <p:nvPicPr>
          <p:cNvPr id="3" name="Picture 2" descr="WhatsApp Image 2025-04-03 at 2.40.52 PM"/>
          <p:cNvPicPr>
            <a:picLocks noChangeAspect="1"/>
          </p:cNvPicPr>
          <p:nvPr/>
        </p:nvPicPr>
        <p:blipFill>
          <a:blip r:embed="rId1"/>
          <a:srcRect t="12648" b="15685"/>
          <a:stretch>
            <a:fillRect/>
          </a:stretch>
        </p:blipFill>
        <p:spPr>
          <a:xfrm>
            <a:off x="1595120" y="1477645"/>
            <a:ext cx="3857625" cy="4914900"/>
          </a:xfrm>
          <a:prstGeom prst="rect">
            <a:avLst/>
          </a:prstGeom>
        </p:spPr>
      </p:pic>
      <p:pic>
        <p:nvPicPr>
          <p:cNvPr id="4" name="Picture 3" descr="WhatsApp Image 2025-04-03 at 2.40.53 PM"/>
          <p:cNvPicPr>
            <a:picLocks noChangeAspect="1"/>
          </p:cNvPicPr>
          <p:nvPr/>
        </p:nvPicPr>
        <p:blipFill>
          <a:blip r:embed="rId2"/>
          <a:srcRect l="11472" r="20530"/>
          <a:stretch>
            <a:fillRect/>
          </a:stretch>
        </p:blipFill>
        <p:spPr>
          <a:xfrm rot="5400000">
            <a:off x="5981700" y="1936115"/>
            <a:ext cx="4877435" cy="40347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WhatsApp Image 2025-04-03 at 2.43.3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9220" y="434340"/>
            <a:ext cx="8974455" cy="5372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4800" b="1">
                <a:latin typeface="+mn-lt"/>
                <a:cs typeface="+mn-lt"/>
                <a:sym typeface="+mn-ea"/>
              </a:rPr>
              <a:t>A</a:t>
            </a:r>
            <a:r>
              <a:rPr lang="en-US" b="1">
                <a:latin typeface="+mn-lt"/>
                <a:cs typeface="+mn-lt"/>
                <a:sym typeface="+mn-ea"/>
              </a:rPr>
              <a:t>BSTRACT 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9788" y="1958975"/>
            <a:ext cx="2543175" cy="413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95675" y="1958975"/>
            <a:ext cx="2543175" cy="413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53150" y="1958975"/>
            <a:ext cx="2543175" cy="413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09038" y="1958975"/>
            <a:ext cx="2543175" cy="4135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95675" y="1958975"/>
            <a:ext cx="2543175" cy="595313"/>
          </a:xfrm>
          <a:prstGeom prst="rect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53150" y="1958975"/>
            <a:ext cx="2543175" cy="595313"/>
          </a:xfrm>
          <a:prstGeom prst="rect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809038" y="1958975"/>
            <a:ext cx="2543175" cy="595313"/>
          </a:xfrm>
          <a:prstGeom prst="rect">
            <a:avLst/>
          </a:prstGeom>
          <a:solidFill>
            <a:srgbClr val="E36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70" name="矩形 12"/>
          <p:cNvSpPr/>
          <p:nvPr/>
        </p:nvSpPr>
        <p:spPr>
          <a:xfrm>
            <a:off x="876300" y="2664460"/>
            <a:ext cx="2470150" cy="3009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lvl="0" algn="ctr" rtl="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600" baseline="-25000">
                <a:solidFill>
                  <a:srgbClr val="000000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IoT-based health monitoring systems utilize wearable sensors to continuously track vital signs.</a:t>
            </a:r>
            <a:endParaRPr lang="en-US" altLang="en-US" sz="3600" baseline="-25000" dirty="0">
              <a:solidFill>
                <a:srgbClr val="000000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  <a:sym typeface="+mn-ea"/>
            </a:endParaRPr>
          </a:p>
        </p:txBody>
      </p:sp>
      <p:sp>
        <p:nvSpPr>
          <p:cNvPr id="15375" name="矩形 17"/>
          <p:cNvSpPr/>
          <p:nvPr/>
        </p:nvSpPr>
        <p:spPr>
          <a:xfrm>
            <a:off x="3533458" y="2822258"/>
            <a:ext cx="2468562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rgbClr val="000000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Cloud platforms process and analyze the data for real-time health insights.</a:t>
            </a:r>
            <a:endParaRPr lang="en-US" altLang="en-US" sz="2400" dirty="0">
              <a:solidFill>
                <a:srgbClr val="000000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  <a:sym typeface="+mn-ea"/>
            </a:endParaRPr>
          </a:p>
        </p:txBody>
      </p:sp>
      <p:sp>
        <p:nvSpPr>
          <p:cNvPr id="15380" name="矩形 22"/>
          <p:cNvSpPr/>
          <p:nvPr/>
        </p:nvSpPr>
        <p:spPr>
          <a:xfrm>
            <a:off x="6084570" y="2822575"/>
            <a:ext cx="2642235" cy="3192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lvl="0" algn="ctr" rtl="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rgbClr val="000000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Enables remote monitoring of patients, early detection of health deterioration, and timely medical intervention.</a:t>
            </a:r>
            <a:endParaRPr lang="en-US" altLang="en-US" sz="2400" dirty="0">
              <a:solidFill>
                <a:srgbClr val="000000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  <a:sym typeface="+mn-ea"/>
            </a:endParaRPr>
          </a:p>
        </p:txBody>
      </p:sp>
      <p:sp>
        <p:nvSpPr>
          <p:cNvPr id="15385" name="矩形 27"/>
          <p:cNvSpPr/>
          <p:nvPr/>
        </p:nvSpPr>
        <p:spPr>
          <a:xfrm>
            <a:off x="8839200" y="2964180"/>
            <a:ext cx="2468880" cy="26212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p>
            <a:pPr lvl="0" algn="ctr" rtl="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>
                <a:solidFill>
                  <a:srgbClr val="000000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Improves overall patient care, outcomes, and personalized healthcare</a:t>
            </a:r>
            <a:endParaRPr lang="en-US" altLang="en-US" sz="2400" dirty="0">
              <a:solidFill>
                <a:srgbClr val="000000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39788" y="1958975"/>
            <a:ext cx="2543175" cy="595313"/>
          </a:xfrm>
          <a:prstGeom prst="rect">
            <a:avLst/>
          </a:prstGeom>
          <a:solidFill>
            <a:srgbClr val="166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ü"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>
                <a:latin typeface="Berlin Sans FB" panose="020E0602020502020306" charset="0"/>
                <a:cs typeface="Berlin Sans FB" panose="020E0602020502020306" charset="0"/>
                <a:sym typeface="+mn-ea"/>
              </a:rPr>
              <a:t>BACKGROUND </a:t>
            </a:r>
            <a:endParaRPr kumimoji="0" lang="zh-CN" altLang="en-US" sz="4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16623" y="1710373"/>
            <a:ext cx="1793875" cy="1793875"/>
          </a:xfrm>
          <a:prstGeom prst="ellipse">
            <a:avLst/>
          </a:prstGeom>
          <a:solidFill>
            <a:srgbClr val="1665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1313271" y="2107543"/>
            <a:ext cx="999542" cy="999533"/>
            <a:chOff x="5578476" y="3629026"/>
            <a:chExt cx="271463" cy="271462"/>
          </a:xfrm>
          <a:solidFill>
            <a:schemeClr val="bg1"/>
          </a:solidFill>
        </p:grpSpPr>
        <p:sp>
          <p:nvSpPr>
            <p:cNvPr id="6" name="Freeform 15"/>
            <p:cNvSpPr>
              <a:spLocks noEditPoints="1"/>
            </p:cNvSpPr>
            <p:nvPr/>
          </p:nvSpPr>
          <p:spPr bwMode="auto">
            <a:xfrm>
              <a:off x="5578476" y="3629026"/>
              <a:ext cx="271463" cy="195263"/>
            </a:xfrm>
            <a:custGeom>
              <a:avLst/>
              <a:gdLst>
                <a:gd name="T0" fmla="*/ 177 w 186"/>
                <a:gd name="T1" fmla="*/ 0 h 134"/>
                <a:gd name="T2" fmla="*/ 185 w 186"/>
                <a:gd name="T3" fmla="*/ 6 h 134"/>
                <a:gd name="T4" fmla="*/ 186 w 186"/>
                <a:gd name="T5" fmla="*/ 12 h 134"/>
                <a:gd name="T6" fmla="*/ 186 w 186"/>
                <a:gd name="T7" fmla="*/ 122 h 134"/>
                <a:gd name="T8" fmla="*/ 174 w 186"/>
                <a:gd name="T9" fmla="*/ 134 h 134"/>
                <a:gd name="T10" fmla="*/ 13 w 186"/>
                <a:gd name="T11" fmla="*/ 134 h 134"/>
                <a:gd name="T12" fmla="*/ 1 w 186"/>
                <a:gd name="T13" fmla="*/ 125 h 134"/>
                <a:gd name="T14" fmla="*/ 0 w 186"/>
                <a:gd name="T15" fmla="*/ 125 h 134"/>
                <a:gd name="T16" fmla="*/ 0 w 186"/>
                <a:gd name="T17" fmla="*/ 9 h 134"/>
                <a:gd name="T18" fmla="*/ 1 w 186"/>
                <a:gd name="T19" fmla="*/ 7 h 134"/>
                <a:gd name="T20" fmla="*/ 9 w 186"/>
                <a:gd name="T21" fmla="*/ 0 h 134"/>
                <a:gd name="T22" fmla="*/ 177 w 186"/>
                <a:gd name="T23" fmla="*/ 0 h 134"/>
                <a:gd name="T24" fmla="*/ 174 w 186"/>
                <a:gd name="T25" fmla="*/ 122 h 134"/>
                <a:gd name="T26" fmla="*/ 174 w 186"/>
                <a:gd name="T27" fmla="*/ 12 h 134"/>
                <a:gd name="T28" fmla="*/ 12 w 186"/>
                <a:gd name="T29" fmla="*/ 12 h 134"/>
                <a:gd name="T30" fmla="*/ 12 w 186"/>
                <a:gd name="T31" fmla="*/ 122 h 134"/>
                <a:gd name="T32" fmla="*/ 174 w 186"/>
                <a:gd name="T33" fmla="*/ 122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6" h="134">
                  <a:moveTo>
                    <a:pt x="177" y="0"/>
                  </a:moveTo>
                  <a:cubicBezTo>
                    <a:pt x="180" y="1"/>
                    <a:pt x="183" y="3"/>
                    <a:pt x="185" y="6"/>
                  </a:cubicBezTo>
                  <a:cubicBezTo>
                    <a:pt x="185" y="8"/>
                    <a:pt x="186" y="10"/>
                    <a:pt x="186" y="12"/>
                  </a:cubicBezTo>
                  <a:cubicBezTo>
                    <a:pt x="186" y="49"/>
                    <a:pt x="186" y="86"/>
                    <a:pt x="186" y="122"/>
                  </a:cubicBezTo>
                  <a:cubicBezTo>
                    <a:pt x="186" y="129"/>
                    <a:pt x="181" y="134"/>
                    <a:pt x="174" y="134"/>
                  </a:cubicBezTo>
                  <a:cubicBezTo>
                    <a:pt x="120" y="134"/>
                    <a:pt x="66" y="134"/>
                    <a:pt x="13" y="134"/>
                  </a:cubicBezTo>
                  <a:cubicBezTo>
                    <a:pt x="6" y="134"/>
                    <a:pt x="3" y="132"/>
                    <a:pt x="1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86"/>
                    <a:pt x="0" y="48"/>
                    <a:pt x="0" y="9"/>
                  </a:cubicBezTo>
                  <a:cubicBezTo>
                    <a:pt x="1" y="9"/>
                    <a:pt x="1" y="8"/>
                    <a:pt x="1" y="7"/>
                  </a:cubicBezTo>
                  <a:cubicBezTo>
                    <a:pt x="3" y="3"/>
                    <a:pt x="5" y="2"/>
                    <a:pt x="9" y="0"/>
                  </a:cubicBezTo>
                  <a:cubicBezTo>
                    <a:pt x="65" y="0"/>
                    <a:pt x="121" y="0"/>
                    <a:pt x="177" y="0"/>
                  </a:cubicBezTo>
                  <a:close/>
                  <a:moveTo>
                    <a:pt x="174" y="122"/>
                  </a:moveTo>
                  <a:cubicBezTo>
                    <a:pt x="174" y="85"/>
                    <a:pt x="174" y="49"/>
                    <a:pt x="174" y="12"/>
                  </a:cubicBezTo>
                  <a:cubicBezTo>
                    <a:pt x="120" y="12"/>
                    <a:pt x="66" y="12"/>
                    <a:pt x="12" y="12"/>
                  </a:cubicBezTo>
                  <a:cubicBezTo>
                    <a:pt x="12" y="49"/>
                    <a:pt x="12" y="85"/>
                    <a:pt x="12" y="122"/>
                  </a:cubicBezTo>
                  <a:cubicBezTo>
                    <a:pt x="66" y="122"/>
                    <a:pt x="120" y="122"/>
                    <a:pt x="174" y="1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Freeform 16"/>
            <p:cNvSpPr/>
            <p:nvPr/>
          </p:nvSpPr>
          <p:spPr bwMode="auto">
            <a:xfrm>
              <a:off x="5646738" y="3840163"/>
              <a:ext cx="134938" cy="60325"/>
            </a:xfrm>
            <a:custGeom>
              <a:avLst/>
              <a:gdLst>
                <a:gd name="T0" fmla="*/ 29 w 92"/>
                <a:gd name="T1" fmla="*/ 0 h 41"/>
                <a:gd name="T2" fmla="*/ 63 w 92"/>
                <a:gd name="T3" fmla="*/ 0 h 41"/>
                <a:gd name="T4" fmla="*/ 63 w 92"/>
                <a:gd name="T5" fmla="*/ 2 h 41"/>
                <a:gd name="T6" fmla="*/ 63 w 92"/>
                <a:gd name="T7" fmla="*/ 17 h 41"/>
                <a:gd name="T8" fmla="*/ 76 w 92"/>
                <a:gd name="T9" fmla="*/ 29 h 41"/>
                <a:gd name="T10" fmla="*/ 86 w 92"/>
                <a:gd name="T11" fmla="*/ 29 h 41"/>
                <a:gd name="T12" fmla="*/ 92 w 92"/>
                <a:gd name="T13" fmla="*/ 35 h 41"/>
                <a:gd name="T14" fmla="*/ 86 w 92"/>
                <a:gd name="T15" fmla="*/ 41 h 41"/>
                <a:gd name="T16" fmla="*/ 6 w 92"/>
                <a:gd name="T17" fmla="*/ 41 h 41"/>
                <a:gd name="T18" fmla="*/ 0 w 92"/>
                <a:gd name="T19" fmla="*/ 35 h 41"/>
                <a:gd name="T20" fmla="*/ 6 w 92"/>
                <a:gd name="T21" fmla="*/ 29 h 41"/>
                <a:gd name="T22" fmla="*/ 17 w 92"/>
                <a:gd name="T23" fmla="*/ 29 h 41"/>
                <a:gd name="T24" fmla="*/ 29 w 92"/>
                <a:gd name="T25" fmla="*/ 17 h 41"/>
                <a:gd name="T26" fmla="*/ 29 w 92"/>
                <a:gd name="T2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41">
                  <a:moveTo>
                    <a:pt x="29" y="0"/>
                  </a:moveTo>
                  <a:cubicBezTo>
                    <a:pt x="40" y="0"/>
                    <a:pt x="52" y="0"/>
                    <a:pt x="63" y="0"/>
                  </a:cubicBezTo>
                  <a:cubicBezTo>
                    <a:pt x="63" y="1"/>
                    <a:pt x="63" y="2"/>
                    <a:pt x="63" y="2"/>
                  </a:cubicBezTo>
                  <a:cubicBezTo>
                    <a:pt x="63" y="7"/>
                    <a:pt x="63" y="12"/>
                    <a:pt x="63" y="17"/>
                  </a:cubicBezTo>
                  <a:cubicBezTo>
                    <a:pt x="64" y="24"/>
                    <a:pt x="68" y="29"/>
                    <a:pt x="76" y="29"/>
                  </a:cubicBezTo>
                  <a:cubicBezTo>
                    <a:pt x="79" y="29"/>
                    <a:pt x="83" y="29"/>
                    <a:pt x="86" y="29"/>
                  </a:cubicBezTo>
                  <a:cubicBezTo>
                    <a:pt x="90" y="29"/>
                    <a:pt x="92" y="32"/>
                    <a:pt x="92" y="35"/>
                  </a:cubicBezTo>
                  <a:cubicBezTo>
                    <a:pt x="92" y="38"/>
                    <a:pt x="90" y="41"/>
                    <a:pt x="86" y="41"/>
                  </a:cubicBezTo>
                  <a:cubicBezTo>
                    <a:pt x="59" y="41"/>
                    <a:pt x="33" y="41"/>
                    <a:pt x="6" y="41"/>
                  </a:cubicBezTo>
                  <a:cubicBezTo>
                    <a:pt x="2" y="41"/>
                    <a:pt x="0" y="38"/>
                    <a:pt x="0" y="35"/>
                  </a:cubicBezTo>
                  <a:cubicBezTo>
                    <a:pt x="0" y="32"/>
                    <a:pt x="2" y="29"/>
                    <a:pt x="6" y="29"/>
                  </a:cubicBezTo>
                  <a:cubicBezTo>
                    <a:pt x="10" y="29"/>
                    <a:pt x="13" y="29"/>
                    <a:pt x="17" y="29"/>
                  </a:cubicBezTo>
                  <a:cubicBezTo>
                    <a:pt x="24" y="29"/>
                    <a:pt x="29" y="24"/>
                    <a:pt x="29" y="17"/>
                  </a:cubicBezTo>
                  <a:cubicBezTo>
                    <a:pt x="29" y="12"/>
                    <a:pt x="29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" name="椭圆 7"/>
          <p:cNvSpPr/>
          <p:nvPr/>
        </p:nvSpPr>
        <p:spPr>
          <a:xfrm>
            <a:off x="3663950" y="1690688"/>
            <a:ext cx="1793875" cy="1793875"/>
          </a:xfrm>
          <a:prstGeom prst="ellipse">
            <a:avLst/>
          </a:prstGeom>
          <a:solidFill>
            <a:srgbClr val="E08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1" name="Freeform 17"/>
          <p:cNvSpPr>
            <a:spLocks noChangeAspect="1" noEditPoints="1"/>
          </p:cNvSpPr>
          <p:nvPr/>
        </p:nvSpPr>
        <p:spPr>
          <a:xfrm>
            <a:off x="4241800" y="2074863"/>
            <a:ext cx="636588" cy="1025525"/>
          </a:xfrm>
          <a:custGeom>
            <a:avLst/>
            <a:gdLst/>
            <a:ahLst/>
            <a:cxnLst>
              <a:cxn ang="0">
                <a:pos x="582202" y="0"/>
              </a:cxn>
              <a:cxn ang="0">
                <a:pos x="628276" y="37843"/>
              </a:cxn>
              <a:cxn ang="0">
                <a:pos x="636653" y="71482"/>
              </a:cxn>
              <a:cxn ang="0">
                <a:pos x="636653" y="592879"/>
              </a:cxn>
              <a:cxn ang="0">
                <a:pos x="636653" y="954493"/>
              </a:cxn>
              <a:cxn ang="0">
                <a:pos x="565448" y="1025975"/>
              </a:cxn>
              <a:cxn ang="0">
                <a:pos x="71205" y="1025975"/>
              </a:cxn>
              <a:cxn ang="0">
                <a:pos x="0" y="954493"/>
              </a:cxn>
              <a:cxn ang="0">
                <a:pos x="0" y="79891"/>
              </a:cxn>
              <a:cxn ang="0">
                <a:pos x="50262" y="0"/>
              </a:cxn>
              <a:cxn ang="0">
                <a:pos x="582202" y="0"/>
              </a:cxn>
              <a:cxn ang="0">
                <a:pos x="573825" y="866192"/>
              </a:cxn>
              <a:cxn ang="0">
                <a:pos x="573825" y="163988"/>
              </a:cxn>
              <a:cxn ang="0">
                <a:pos x="62828" y="163988"/>
              </a:cxn>
              <a:cxn ang="0">
                <a:pos x="62828" y="866192"/>
              </a:cxn>
              <a:cxn ang="0">
                <a:pos x="573825" y="866192"/>
              </a:cxn>
              <a:cxn ang="0">
                <a:pos x="318327" y="67277"/>
              </a:cxn>
              <a:cxn ang="0">
                <a:pos x="217802" y="67277"/>
              </a:cxn>
              <a:cxn ang="0">
                <a:pos x="205237" y="67277"/>
              </a:cxn>
              <a:cxn ang="0">
                <a:pos x="188483" y="79891"/>
              </a:cxn>
              <a:cxn ang="0">
                <a:pos x="205237" y="96711"/>
              </a:cxn>
              <a:cxn ang="0">
                <a:pos x="213614" y="96711"/>
              </a:cxn>
              <a:cxn ang="0">
                <a:pos x="423039" y="96711"/>
              </a:cxn>
              <a:cxn ang="0">
                <a:pos x="431416" y="96711"/>
              </a:cxn>
              <a:cxn ang="0">
                <a:pos x="443982" y="79891"/>
              </a:cxn>
              <a:cxn ang="0">
                <a:pos x="431416" y="67277"/>
              </a:cxn>
              <a:cxn ang="0">
                <a:pos x="423039" y="67277"/>
              </a:cxn>
              <a:cxn ang="0">
                <a:pos x="318327" y="67277"/>
              </a:cxn>
              <a:cxn ang="0">
                <a:pos x="364400" y="946084"/>
              </a:cxn>
              <a:cxn ang="0">
                <a:pos x="318327" y="899831"/>
              </a:cxn>
              <a:cxn ang="0">
                <a:pos x="268064" y="946084"/>
              </a:cxn>
              <a:cxn ang="0">
                <a:pos x="318327" y="996541"/>
              </a:cxn>
              <a:cxn ang="0">
                <a:pos x="364400" y="946084"/>
              </a:cxn>
            </a:cxnLst>
            <a:pathLst>
              <a:path w="152" h="244">
                <a:moveTo>
                  <a:pt x="139" y="0"/>
                </a:moveTo>
                <a:cubicBezTo>
                  <a:pt x="144" y="2"/>
                  <a:pt x="148" y="4"/>
                  <a:pt x="150" y="9"/>
                </a:cubicBezTo>
                <a:cubicBezTo>
                  <a:pt x="151" y="11"/>
                  <a:pt x="152" y="14"/>
                  <a:pt x="152" y="17"/>
                </a:cubicBezTo>
                <a:cubicBezTo>
                  <a:pt x="152" y="58"/>
                  <a:pt x="152" y="100"/>
                  <a:pt x="152" y="141"/>
                </a:cubicBezTo>
                <a:cubicBezTo>
                  <a:pt x="152" y="170"/>
                  <a:pt x="152" y="198"/>
                  <a:pt x="152" y="227"/>
                </a:cubicBezTo>
                <a:cubicBezTo>
                  <a:pt x="152" y="238"/>
                  <a:pt x="146" y="244"/>
                  <a:pt x="135" y="244"/>
                </a:cubicBezTo>
                <a:cubicBezTo>
                  <a:pt x="96" y="244"/>
                  <a:pt x="56" y="244"/>
                  <a:pt x="17" y="244"/>
                </a:cubicBezTo>
                <a:cubicBezTo>
                  <a:pt x="6" y="244"/>
                  <a:pt x="0" y="238"/>
                  <a:pt x="0" y="227"/>
                </a:cubicBezTo>
                <a:cubicBezTo>
                  <a:pt x="0" y="158"/>
                  <a:pt x="0" y="89"/>
                  <a:pt x="0" y="19"/>
                </a:cubicBezTo>
                <a:cubicBezTo>
                  <a:pt x="0" y="8"/>
                  <a:pt x="2" y="4"/>
                  <a:pt x="12" y="0"/>
                </a:cubicBezTo>
                <a:cubicBezTo>
                  <a:pt x="55" y="0"/>
                  <a:pt x="97" y="0"/>
                  <a:pt x="139" y="0"/>
                </a:cubicBezTo>
                <a:close/>
                <a:moveTo>
                  <a:pt x="137" y="206"/>
                </a:moveTo>
                <a:cubicBezTo>
                  <a:pt x="137" y="150"/>
                  <a:pt x="137" y="94"/>
                  <a:pt x="137" y="39"/>
                </a:cubicBezTo>
                <a:cubicBezTo>
                  <a:pt x="96" y="39"/>
                  <a:pt x="55" y="39"/>
                  <a:pt x="15" y="39"/>
                </a:cubicBezTo>
                <a:cubicBezTo>
                  <a:pt x="15" y="95"/>
                  <a:pt x="15" y="150"/>
                  <a:pt x="15" y="206"/>
                </a:cubicBezTo>
                <a:cubicBezTo>
                  <a:pt x="56" y="206"/>
                  <a:pt x="96" y="206"/>
                  <a:pt x="137" y="206"/>
                </a:cubicBezTo>
                <a:close/>
                <a:moveTo>
                  <a:pt x="76" y="16"/>
                </a:moveTo>
                <a:cubicBezTo>
                  <a:pt x="68" y="16"/>
                  <a:pt x="60" y="16"/>
                  <a:pt x="52" y="16"/>
                </a:cubicBezTo>
                <a:cubicBezTo>
                  <a:pt x="51" y="16"/>
                  <a:pt x="50" y="16"/>
                  <a:pt x="49" y="16"/>
                </a:cubicBezTo>
                <a:cubicBezTo>
                  <a:pt x="47" y="16"/>
                  <a:pt x="45" y="17"/>
                  <a:pt x="45" y="19"/>
                </a:cubicBezTo>
                <a:cubicBezTo>
                  <a:pt x="45" y="21"/>
                  <a:pt x="47" y="23"/>
                  <a:pt x="49" y="23"/>
                </a:cubicBezTo>
                <a:cubicBezTo>
                  <a:pt x="50" y="23"/>
                  <a:pt x="50" y="23"/>
                  <a:pt x="51" y="23"/>
                </a:cubicBezTo>
                <a:cubicBezTo>
                  <a:pt x="68" y="23"/>
                  <a:pt x="84" y="23"/>
                  <a:pt x="101" y="23"/>
                </a:cubicBezTo>
                <a:cubicBezTo>
                  <a:pt x="102" y="23"/>
                  <a:pt x="103" y="23"/>
                  <a:pt x="103" y="23"/>
                </a:cubicBezTo>
                <a:cubicBezTo>
                  <a:pt x="105" y="23"/>
                  <a:pt x="106" y="21"/>
                  <a:pt x="106" y="19"/>
                </a:cubicBezTo>
                <a:cubicBezTo>
                  <a:pt x="106" y="18"/>
                  <a:pt x="105" y="16"/>
                  <a:pt x="103" y="16"/>
                </a:cubicBezTo>
                <a:cubicBezTo>
                  <a:pt x="103" y="16"/>
                  <a:pt x="102" y="16"/>
                  <a:pt x="101" y="16"/>
                </a:cubicBezTo>
                <a:cubicBezTo>
                  <a:pt x="92" y="16"/>
                  <a:pt x="84" y="16"/>
                  <a:pt x="76" y="16"/>
                </a:cubicBezTo>
                <a:close/>
                <a:moveTo>
                  <a:pt x="87" y="225"/>
                </a:moveTo>
                <a:cubicBezTo>
                  <a:pt x="87" y="219"/>
                  <a:pt x="82" y="214"/>
                  <a:pt x="76" y="214"/>
                </a:cubicBezTo>
                <a:cubicBezTo>
                  <a:pt x="70" y="214"/>
                  <a:pt x="65" y="219"/>
                  <a:pt x="64" y="225"/>
                </a:cubicBezTo>
                <a:cubicBezTo>
                  <a:pt x="64" y="231"/>
                  <a:pt x="70" y="237"/>
                  <a:pt x="76" y="237"/>
                </a:cubicBezTo>
                <a:cubicBezTo>
                  <a:pt x="82" y="237"/>
                  <a:pt x="87" y="231"/>
                  <a:pt x="87" y="22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" name="椭圆 9"/>
          <p:cNvSpPr/>
          <p:nvPr/>
        </p:nvSpPr>
        <p:spPr>
          <a:xfrm>
            <a:off x="6410008" y="1723073"/>
            <a:ext cx="1793875" cy="1793875"/>
          </a:xfrm>
          <a:prstGeom prst="ellipse">
            <a:avLst/>
          </a:prstGeom>
          <a:solidFill>
            <a:srgbClr val="675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KSO_Shape"/>
          <p:cNvSpPr>
            <a:spLocks noChangeAspect="1"/>
          </p:cNvSpPr>
          <p:nvPr/>
        </p:nvSpPr>
        <p:spPr>
          <a:xfrm>
            <a:off x="6781483" y="2131060"/>
            <a:ext cx="1050925" cy="977900"/>
          </a:xfrm>
          <a:custGeom>
            <a:avLst/>
            <a:gdLst/>
            <a:ahLst/>
            <a:cxnLst/>
            <a:rect l="l" t="t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156700" y="1690688"/>
            <a:ext cx="1793875" cy="1793875"/>
          </a:xfrm>
          <a:prstGeom prst="ellipse">
            <a:avLst/>
          </a:prstGeom>
          <a:solidFill>
            <a:srgbClr val="E36C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5" name="KSO_Shape"/>
          <p:cNvSpPr>
            <a:spLocks noChangeAspect="1"/>
          </p:cNvSpPr>
          <p:nvPr/>
        </p:nvSpPr>
        <p:spPr>
          <a:xfrm>
            <a:off x="9583738" y="2101850"/>
            <a:ext cx="939800" cy="971550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pathLst>
              <a:path w="90" h="93">
                <a:moveTo>
                  <a:pt x="86" y="38"/>
                </a:moveTo>
                <a:cubicBezTo>
                  <a:pt x="88" y="40"/>
                  <a:pt x="90" y="43"/>
                  <a:pt x="90" y="46"/>
                </a:cubicBezTo>
                <a:cubicBezTo>
                  <a:pt x="90" y="83"/>
                  <a:pt x="90" y="83"/>
                  <a:pt x="90" y="83"/>
                </a:cubicBezTo>
                <a:cubicBezTo>
                  <a:pt x="90" y="88"/>
                  <a:pt x="86" y="93"/>
                  <a:pt x="81" y="93"/>
                </a:cubicBezTo>
                <a:cubicBezTo>
                  <a:pt x="9" y="93"/>
                  <a:pt x="9" y="93"/>
                  <a:pt x="9" y="93"/>
                </a:cubicBezTo>
                <a:cubicBezTo>
                  <a:pt x="4" y="93"/>
                  <a:pt x="0" y="88"/>
                  <a:pt x="0" y="83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1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40"/>
                  <a:pt x="2" y="40"/>
                  <a:pt x="2" y="40"/>
                </a:cubicBezTo>
                <a:cubicBezTo>
                  <a:pt x="2" y="39"/>
                  <a:pt x="2" y="39"/>
                  <a:pt x="3" y="39"/>
                </a:cubicBezTo>
                <a:cubicBezTo>
                  <a:pt x="39" y="3"/>
                  <a:pt x="39" y="3"/>
                  <a:pt x="39" y="3"/>
                </a:cubicBezTo>
                <a:cubicBezTo>
                  <a:pt x="43" y="0"/>
                  <a:pt x="46" y="0"/>
                  <a:pt x="50" y="3"/>
                </a:cubicBezTo>
                <a:cubicBezTo>
                  <a:pt x="86" y="38"/>
                  <a:pt x="86" y="38"/>
                  <a:pt x="86" y="38"/>
                </a:cubicBezTo>
                <a:close/>
                <a:moveTo>
                  <a:pt x="15" y="30"/>
                </a:moveTo>
                <a:cubicBezTo>
                  <a:pt x="15" y="52"/>
                  <a:pt x="15" y="52"/>
                  <a:pt x="15" y="52"/>
                </a:cubicBezTo>
                <a:cubicBezTo>
                  <a:pt x="45" y="75"/>
                  <a:pt x="45" y="75"/>
                  <a:pt x="45" y="75"/>
                </a:cubicBezTo>
                <a:cubicBezTo>
                  <a:pt x="72" y="54"/>
                  <a:pt x="72" y="54"/>
                  <a:pt x="72" y="54"/>
                </a:cubicBezTo>
                <a:cubicBezTo>
                  <a:pt x="72" y="30"/>
                  <a:pt x="72" y="30"/>
                  <a:pt x="72" y="30"/>
                </a:cubicBezTo>
                <a:cubicBezTo>
                  <a:pt x="15" y="30"/>
                  <a:pt x="15" y="30"/>
                  <a:pt x="15" y="30"/>
                </a:cubicBezTo>
                <a:close/>
                <a:moveTo>
                  <a:pt x="25" y="35"/>
                </a:moveTo>
                <a:cubicBezTo>
                  <a:pt x="25" y="39"/>
                  <a:pt x="25" y="39"/>
                  <a:pt x="25" y="39"/>
                </a:cubicBezTo>
                <a:cubicBezTo>
                  <a:pt x="63" y="39"/>
                  <a:pt x="63" y="39"/>
                  <a:pt x="63" y="39"/>
                </a:cubicBezTo>
                <a:cubicBezTo>
                  <a:pt x="63" y="35"/>
                  <a:pt x="63" y="35"/>
                  <a:pt x="63" y="35"/>
                </a:cubicBezTo>
                <a:cubicBezTo>
                  <a:pt x="25" y="35"/>
                  <a:pt x="25" y="35"/>
                  <a:pt x="25" y="35"/>
                </a:cubicBezTo>
                <a:close/>
                <a:moveTo>
                  <a:pt x="25" y="51"/>
                </a:moveTo>
                <a:cubicBezTo>
                  <a:pt x="25" y="55"/>
                  <a:pt x="25" y="55"/>
                  <a:pt x="25" y="55"/>
                </a:cubicBezTo>
                <a:cubicBezTo>
                  <a:pt x="63" y="55"/>
                  <a:pt x="63" y="55"/>
                  <a:pt x="63" y="55"/>
                </a:cubicBezTo>
                <a:cubicBezTo>
                  <a:pt x="63" y="51"/>
                  <a:pt x="63" y="51"/>
                  <a:pt x="63" y="51"/>
                </a:cubicBezTo>
                <a:cubicBezTo>
                  <a:pt x="25" y="51"/>
                  <a:pt x="25" y="51"/>
                  <a:pt x="25" y="51"/>
                </a:cubicBezTo>
                <a:close/>
                <a:moveTo>
                  <a:pt x="25" y="43"/>
                </a:moveTo>
                <a:cubicBezTo>
                  <a:pt x="25" y="47"/>
                  <a:pt x="25" y="47"/>
                  <a:pt x="25" y="47"/>
                </a:cubicBezTo>
                <a:cubicBezTo>
                  <a:pt x="63" y="47"/>
                  <a:pt x="63" y="47"/>
                  <a:pt x="63" y="47"/>
                </a:cubicBezTo>
                <a:cubicBezTo>
                  <a:pt x="63" y="43"/>
                  <a:pt x="63" y="43"/>
                  <a:pt x="63" y="43"/>
                </a:cubicBezTo>
                <a:cubicBezTo>
                  <a:pt x="25" y="43"/>
                  <a:pt x="25" y="43"/>
                  <a:pt x="25" y="43"/>
                </a:cubicBezTo>
                <a:close/>
                <a:moveTo>
                  <a:pt x="10" y="87"/>
                </a:moveTo>
                <a:cubicBezTo>
                  <a:pt x="28" y="69"/>
                  <a:pt x="28" y="69"/>
                  <a:pt x="28" y="69"/>
                </a:cubicBezTo>
                <a:cubicBezTo>
                  <a:pt x="28" y="69"/>
                  <a:pt x="28" y="68"/>
                  <a:pt x="28" y="67"/>
                </a:cubicBezTo>
                <a:cubicBezTo>
                  <a:pt x="27" y="66"/>
                  <a:pt x="26" y="66"/>
                  <a:pt x="25" y="67"/>
                </a:cubicBezTo>
                <a:cubicBezTo>
                  <a:pt x="7" y="84"/>
                  <a:pt x="7" y="84"/>
                  <a:pt x="7" y="84"/>
                </a:cubicBezTo>
                <a:cubicBezTo>
                  <a:pt x="6" y="85"/>
                  <a:pt x="6" y="86"/>
                  <a:pt x="7" y="87"/>
                </a:cubicBezTo>
                <a:cubicBezTo>
                  <a:pt x="8" y="87"/>
                  <a:pt x="9" y="87"/>
                  <a:pt x="10" y="87"/>
                </a:cubicBezTo>
                <a:close/>
                <a:moveTo>
                  <a:pt x="84" y="84"/>
                </a:moveTo>
                <a:cubicBezTo>
                  <a:pt x="66" y="67"/>
                  <a:pt x="66" y="67"/>
                  <a:pt x="66" y="67"/>
                </a:cubicBezTo>
                <a:cubicBezTo>
                  <a:pt x="65" y="66"/>
                  <a:pt x="64" y="66"/>
                  <a:pt x="63" y="67"/>
                </a:cubicBezTo>
                <a:cubicBezTo>
                  <a:pt x="62" y="68"/>
                  <a:pt x="62" y="69"/>
                  <a:pt x="63" y="69"/>
                </a:cubicBezTo>
                <a:cubicBezTo>
                  <a:pt x="81" y="87"/>
                  <a:pt x="81" y="87"/>
                  <a:pt x="81" y="87"/>
                </a:cubicBezTo>
                <a:cubicBezTo>
                  <a:pt x="82" y="87"/>
                  <a:pt x="83" y="87"/>
                  <a:pt x="84" y="87"/>
                </a:cubicBezTo>
                <a:cubicBezTo>
                  <a:pt x="85" y="86"/>
                  <a:pt x="85" y="85"/>
                  <a:pt x="84" y="8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9466" name="矩形 13"/>
          <p:cNvSpPr/>
          <p:nvPr/>
        </p:nvSpPr>
        <p:spPr>
          <a:xfrm>
            <a:off x="484505" y="3763010"/>
            <a:ext cx="2674620" cy="2289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/>
            </a:pPr>
            <a:r>
              <a:rPr lang="en-US" sz="2000" noProof="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IoT technology has transformed health monitoring by integrating sensors that collect real-time health data (heart rate, blood pressure, body temperature).</a:t>
            </a:r>
            <a:endParaRPr lang="en-US" altLang="en-US" sz="2000" noProof="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  <a:sym typeface="+mn-ea"/>
            </a:endParaRPr>
          </a:p>
        </p:txBody>
      </p:sp>
      <p:sp>
        <p:nvSpPr>
          <p:cNvPr id="13" name="矩形 13"/>
          <p:cNvSpPr/>
          <p:nvPr/>
        </p:nvSpPr>
        <p:spPr>
          <a:xfrm>
            <a:off x="3365500" y="3763010"/>
            <a:ext cx="2493010" cy="2288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,Sans-Serif"/>
            </a:pPr>
            <a:r>
              <a:rPr lang="en-US" sz="2000" noProof="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Wireless sensors capture health data, which is sent to cloud platforms for storage and analysis.</a:t>
            </a:r>
            <a:endParaRPr lang="en-US" altLang="en-US" sz="2000" noProof="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010910" y="3763010"/>
            <a:ext cx="2594610" cy="2288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,Sans-Serif"/>
            </a:pPr>
            <a:r>
              <a:rPr lang="en-US" sz="2000" noProof="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Cloud computing enables healthcare providers to access this data remotely, improving decision-making.</a:t>
            </a:r>
            <a:endParaRPr lang="en-US" altLang="en-US" sz="2000" noProof="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  <a:sym typeface="+mn-ea"/>
            </a:endParaRPr>
          </a:p>
        </p:txBody>
      </p:sp>
      <p:sp>
        <p:nvSpPr>
          <p:cNvPr id="15" name="矩形 13"/>
          <p:cNvSpPr/>
          <p:nvPr/>
        </p:nvSpPr>
        <p:spPr>
          <a:xfrm>
            <a:off x="8673465" y="3763010"/>
            <a:ext cx="2794635" cy="2288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,Sans-Serif"/>
            </a:pPr>
            <a:r>
              <a:rPr lang="en-US" sz="2000" noProof="0">
                <a:solidFill>
                  <a:schemeClr val="bg1"/>
                </a:solidFill>
                <a:latin typeface="Berlin Sans FB" panose="020E0602020502020306" charset="0"/>
                <a:cs typeface="Berlin Sans FB" panose="020E0602020502020306" charset="0"/>
                <a:sym typeface="+mn-ea"/>
              </a:rPr>
              <a:t>IoT helps in continuous health monitoring, detecting early signs of health issues, and providing actionable insights for timely intervention.</a:t>
            </a:r>
            <a:endParaRPr lang="en-US" sz="2000" b="0" i="0" u="none" strike="noStrike" noProof="0">
              <a:solidFill>
                <a:schemeClr val="bg1"/>
              </a:solidFill>
              <a:latin typeface="Berlin Sans FB" panose="020E0602020502020306" charset="0"/>
              <a:cs typeface="Berlin Sans FB" panose="020E0602020502020306" charset="0"/>
            </a:endParaRPr>
          </a:p>
          <a:p>
            <a:pPr lvl="0" algn="ctr">
              <a:buNone/>
            </a:pPr>
            <a:endParaRPr lang="en-US" altLang="en-US" sz="2000" b="0" i="0" u="none" strike="noStrike" noProof="0" dirty="0">
              <a:solidFill>
                <a:schemeClr val="bg1"/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6000">
                <a:latin typeface="Berlin Sans FB" panose="020E0602020502020306" charset="0"/>
                <a:cs typeface="Berlin Sans FB" panose="020E0602020502020306" charset="0"/>
                <a:sym typeface="+mn-ea"/>
              </a:rPr>
              <a:t>L</a:t>
            </a:r>
            <a:r>
              <a:rPr lang="en-US">
                <a:latin typeface="Berlin Sans FB" panose="020E0602020502020306" charset="0"/>
                <a:cs typeface="Berlin Sans FB" panose="020E0602020502020306" charset="0"/>
                <a:sym typeface="+mn-ea"/>
              </a:rPr>
              <a:t>iterature </a:t>
            </a:r>
            <a:r>
              <a:rPr lang="en-US" sz="5400">
                <a:latin typeface="Berlin Sans FB" panose="020E0602020502020306" charset="0"/>
                <a:cs typeface="Berlin Sans FB" panose="020E0602020502020306" charset="0"/>
                <a:sym typeface="+mn-ea"/>
              </a:rPr>
              <a:t>S</a:t>
            </a:r>
            <a:r>
              <a:rPr lang="en-US" err="1">
                <a:latin typeface="Berlin Sans FB" panose="020E0602020502020306" charset="0"/>
                <a:cs typeface="Berlin Sans FB" panose="020E0602020502020306" charset="0"/>
                <a:sym typeface="+mn-ea"/>
              </a:rPr>
              <a:t>urvery </a:t>
            </a:r>
            <a:endParaRPr lang="en-US">
              <a:latin typeface="Berlin Sans FB" panose="020E0602020502020306" charset="0"/>
              <a:cs typeface="Berlin Sans FB" panose="020E0602020502020306" charset="0"/>
            </a:endParaRPr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quarter" idx="14"/>
            <p:custDataLst>
              <p:tags r:id="rId1"/>
            </p:custDataLst>
          </p:nvPr>
        </p:nvGraphicFramePr>
        <p:xfrm>
          <a:off x="680720" y="1581150"/>
          <a:ext cx="11088370" cy="499491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27685"/>
                <a:gridCol w="1214755"/>
                <a:gridCol w="940435"/>
                <a:gridCol w="1477645"/>
                <a:gridCol w="995680"/>
                <a:gridCol w="1600835"/>
                <a:gridCol w="1440815"/>
                <a:gridCol w="1316355"/>
                <a:gridCol w="1574165"/>
              </a:tblGrid>
              <a:tr h="832485"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No.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Title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Authors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Journal/Con</a:t>
                      </a:r>
                      <a:endParaRPr lang="en-US" sz="1800">
                        <a:effectLst/>
                      </a:endParaRPr>
                    </a:p>
                    <a:p>
                      <a:pPr algn="ctr"/>
                      <a:r>
                        <a:rPr lang="en-US" sz="1800">
                          <a:effectLst/>
                        </a:rPr>
                        <a:t>-ference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Year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Objectives/Ideas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IoT Components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Advantages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Disadvantages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1387475"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u="sng">
                          <a:effectLst/>
                          <a:hlinkClick r:id="rId2"/>
                        </a:rPr>
                        <a:t>IoT-Based Health Monitoring and Alert System</a:t>
                      </a:r>
                      <a:endParaRPr lang="en-US" sz="1800" u="sng">
                        <a:effectLst/>
                        <a:hlinkClick r:id="rId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A. Smith, B. Lee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Journal of IoT Applications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2020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Enables real-time health tracking and alerts.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altLang="en-US" sz="1800">
                          <a:effectLst/>
                        </a:rPr>
                        <a:t>pulse sensor, </a:t>
                      </a:r>
                      <a:endParaRPr lang="en-US" altLang="en-US" sz="1800">
                        <a:effectLst/>
                      </a:endParaRPr>
                    </a:p>
                    <a:p>
                      <a:pPr algn="ctr"/>
                      <a:r>
                        <a:rPr lang="en-US" altLang="en-US" sz="1800">
                          <a:effectLst/>
                        </a:rPr>
                        <a:t>esp32,devices</a:t>
                      </a:r>
                      <a:endParaRPr lang="en-US" altLang="en-US" sz="1800">
                        <a:effectLst/>
                      </a:endParaRPr>
                    </a:p>
                    <a:p>
                      <a:pPr algn="ctr"/>
                      <a:endParaRPr lang="en-US" alt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Real-time data and alerts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Privacy issues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</a:tr>
              <a:tr h="1387475"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u="sng">
                          <a:effectLst/>
                          <a:hlinkClick r:id="rId3"/>
                        </a:rPr>
                        <a:t>Smart Real-Time Health Monitoring Using IoT</a:t>
                      </a:r>
                      <a:endParaRPr lang="en-US" sz="1800" u="sng">
                        <a:effectLst/>
                        <a:hlinkClick r:id="rId3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C. Brown, D. Kim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HealthTech Conference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2019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Uses IoT to monitor and report real-time vitals.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IoT sensors, </a:t>
                      </a:r>
                      <a:r>
                        <a:rPr lang="en-US" altLang="en-US" sz="1800">
                          <a:effectLst/>
                        </a:rPr>
                        <a:t>Analog LM35 Temp</a:t>
                      </a:r>
                      <a:r>
                        <a:rPr lang="en-US" sz="1800">
                          <a:effectLst/>
                        </a:rPr>
                        <a:t>,cloud platforms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Real-time insights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Limited scalability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</a:tr>
              <a:tr h="1387475"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3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u="sng">
                          <a:effectLst/>
                          <a:hlinkClick r:id="rId4"/>
                        </a:rPr>
                        <a:t>Machine Learning for Health Surveillance Systems</a:t>
                      </a:r>
                      <a:endParaRPr lang="en-US" sz="1800" u="sng">
                        <a:effectLst/>
                        <a:hlinkClick r:id="rId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E. Johnson, F. Martin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IEEE IoT Journal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2021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Integrates ML into health surveillance systems.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ML models, </a:t>
                      </a:r>
                      <a:r>
                        <a:rPr lang="en-US" altLang="en-US" sz="1800">
                          <a:effectLst/>
                        </a:rPr>
                        <a:t>Pulse-Ox &amp; Heart Rate Sensor</a:t>
                      </a:r>
                      <a:endParaRPr lang="en-US" alt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Predictive insights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High computational cost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" name="Content Placeholder 20"/>
          <p:cNvGraphicFramePr>
            <a:graphicFrameLocks noGrp="1"/>
          </p:cNvGraphicFramePr>
          <p:nvPr>
            <p:ph sz="quarter" idx="14"/>
          </p:nvPr>
        </p:nvGraphicFramePr>
        <p:xfrm>
          <a:off x="680720" y="1078865"/>
          <a:ext cx="11088370" cy="4994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685"/>
                <a:gridCol w="1358265"/>
                <a:gridCol w="1012190"/>
                <a:gridCol w="1405890"/>
                <a:gridCol w="852170"/>
                <a:gridCol w="1600835"/>
                <a:gridCol w="1440815"/>
                <a:gridCol w="1316355"/>
                <a:gridCol w="1574165"/>
              </a:tblGrid>
              <a:tr h="832485"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No.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Title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Authors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Journal/Con</a:t>
                      </a:r>
                      <a:endParaRPr lang="en-US" sz="1800">
                        <a:effectLst/>
                      </a:endParaRPr>
                    </a:p>
                    <a:p>
                      <a:pPr algn="ctr"/>
                      <a:r>
                        <a:rPr lang="en-US" sz="1800">
                          <a:effectLst/>
                        </a:rPr>
                        <a:t>-ference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Year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Objectives/Ideas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IoT Components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Advantages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Disadvantages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1387475"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4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u="sng">
                          <a:solidFill>
                            <a:srgbClr val="0000FF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  <a:hlinkClick r:id="rId1"/>
                        </a:rPr>
                        <a:t>IoT-Driven Health Diagnostics Using AI</a:t>
                      </a:r>
                      <a:endParaRPr lang="en-US" sz="1800" u="sng">
                        <a:solidFill>
                          <a:srgbClr val="0000FF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  <a:hlinkClick r:id="rId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G. Clark, H. Patel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ACM Health Analytics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2022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Combines IoT and AI for health diagnostics.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AI platforms, IoT sensors,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esp32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Advanced diagnostics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Data management complexity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</a:tr>
              <a:tr h="1387475"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5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u="sng">
                          <a:solidFill>
                            <a:srgbClr val="0000FF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  <a:hlinkClick r:id="rId2"/>
                        </a:rPr>
                        <a:t>Wireless Health Monitoring Applications</a:t>
                      </a:r>
                      <a:endParaRPr lang="en-US" sz="1800" u="sng">
                        <a:solidFill>
                          <a:srgbClr val="0000FF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  <a:hlinkClick r:id="rId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I. Lewis, J. Wong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IoT World Forum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2020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Focuses on wireless applications for health IoT.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alt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 Heart Rate Sensor,cloud platforms</a:t>
                      </a:r>
                      <a:endParaRPr lang="en-US" alt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  <a:p>
                      <a:pPr algn="ctr"/>
                      <a:endParaRPr lang="en-US" alt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Enhanced mobility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Network dependency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</a:tr>
              <a:tr h="1387475"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6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u="sng">
                          <a:solidFill>
                            <a:srgbClr val="0000FF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  <a:hlinkClick r:id="rId3"/>
                        </a:rPr>
                        <a:t>Tracking Dynamic Health Properties in Real-Time</a:t>
                      </a:r>
                      <a:endParaRPr lang="en-US" sz="1800" u="sng">
                        <a:solidFill>
                          <a:srgbClr val="0000FF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  <a:hlinkClick r:id="rId3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K. Turner, L. Ramirez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International IoT Congress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2021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Develops methods to track health data in real time.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IoT platforms,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  <a:p>
                      <a:pPr algn="ctr"/>
                      <a:r>
                        <a:rPr lang="en-US" alt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Pulse-Ox &amp; Heart Rate Sensor</a:t>
                      </a:r>
                      <a:endParaRPr lang="en-US" alt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Better real-time accuracy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Limited deployment scale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" name="Content Placeholder 20"/>
          <p:cNvGraphicFramePr>
            <a:graphicFrameLocks noGrp="1"/>
          </p:cNvGraphicFramePr>
          <p:nvPr>
            <p:ph sz="quarter" idx="14"/>
          </p:nvPr>
        </p:nvGraphicFramePr>
        <p:xfrm>
          <a:off x="680720" y="1337310"/>
          <a:ext cx="11088370" cy="4994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685"/>
                <a:gridCol w="1358265"/>
                <a:gridCol w="1098550"/>
                <a:gridCol w="1319530"/>
                <a:gridCol w="852170"/>
                <a:gridCol w="1600835"/>
                <a:gridCol w="1440815"/>
                <a:gridCol w="1316355"/>
                <a:gridCol w="1574165"/>
              </a:tblGrid>
              <a:tr h="832485"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No.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Title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Authors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Journal/Con</a:t>
                      </a:r>
                      <a:endParaRPr lang="en-US" sz="1800">
                        <a:effectLst/>
                      </a:endParaRPr>
                    </a:p>
                    <a:p>
                      <a:pPr algn="ctr"/>
                      <a:r>
                        <a:rPr lang="en-US" sz="1800">
                          <a:effectLst/>
                        </a:rPr>
                        <a:t>-ference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Year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Objectives/Ideas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IoT Components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Advantages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effectLst/>
                        </a:rPr>
                        <a:t>Disadvantages</a:t>
                      </a:r>
                      <a:endParaRPr lang="en-US" sz="1800">
                        <a:effectLst/>
                      </a:endParaRPr>
                    </a:p>
                  </a:txBody>
                  <a:tcPr marL="68580" marR="68580" marT="0" marB="0">
                    <a:solidFill>
                      <a:srgbClr val="00B050"/>
                    </a:solidFill>
                  </a:tcPr>
                </a:tc>
              </a:tr>
              <a:tr h="1387475"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7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u="sng">
                          <a:solidFill>
                            <a:srgbClr val="0000FF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  <a:hlinkClick r:id="rId1"/>
                        </a:rPr>
                        <a:t>Real-Time Wireless Health Monitoring Applications</a:t>
                      </a:r>
                      <a:endParaRPr lang="en-US" sz="1800" u="sng">
                        <a:solidFill>
                          <a:srgbClr val="0000FF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  <a:hlinkClick r:id="rId1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P.White,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R.Hall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IDC Online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2018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Focus on real-time health monitoring through wireless IoT applications.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Wireless IoT devices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Enhanced mobility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Network dependency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</a:tr>
              <a:tr h="1387475"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chemeClr val="bg1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8</a:t>
                      </a:r>
                      <a:endParaRPr lang="en-US" sz="1800">
                        <a:solidFill>
                          <a:schemeClr val="bg1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>
                    <a:gradFill>
                      <a:gsLst>
                        <a:gs pos="0">
                          <a:srgbClr val="14CD68"/>
                        </a:gs>
                        <a:gs pos="100000">
                          <a:srgbClr val="0B6E38"/>
                        </a:gs>
                      </a:gsLst>
                      <a:lin scaled="0"/>
                    </a:gra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1800" u="sng">
                          <a:solidFill>
                            <a:srgbClr val="0000FF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  <a:hlinkClick r:id="rId2"/>
                        </a:rPr>
                        <a:t>Real-Time Health Monitoring</a:t>
                      </a:r>
                      <a:endParaRPr lang="en-US" sz="1800" u="sng">
                        <a:solidFill>
                          <a:srgbClr val="0000FF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  <a:hlinkClick r:id="rId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M.Green,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T.Johnson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IEEE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2019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Uses real-time systems for monitoring health metrics.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IoT platforms,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Health </a:t>
                      </a:r>
                      <a:r>
                        <a:rPr lang="en-US" alt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 monitoring</a:t>
                      </a:r>
                      <a:endParaRPr lang="en-US" alt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  <a:p>
                      <a:pPr algn="ctr"/>
                      <a:r>
                        <a:rPr lang="en-US" alt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sensors</a:t>
                      </a:r>
                      <a:endParaRPr lang="en-US" alt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Real-time health insights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ctr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Times New Roman" panose="02020603050405020304" pitchFamily="18" charset="0"/>
                          <a:cs typeface="Calibri" panose="020F0502020204030204"/>
                        </a:rPr>
                        <a:t>Computational limitations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Times New Roman" panose="02020603050405020304" pitchFamily="18" charset="0"/>
                        <a:cs typeface="Calibri" panose="020F0502020204030204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51835" y="1846263"/>
            <a:ext cx="7913688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" panose="020E0602020502020306" charset="0"/>
                <a:ea typeface="+mj-ea"/>
                <a:cs typeface="Berlin Sans FB" panose="020E0602020502020306" charset="0"/>
              </a:rPr>
              <a:t>T</a:t>
            </a:r>
            <a:r>
              <a:rPr kumimoji="0" lang="en-US" altLang="zh-CN" sz="60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" panose="020E0602020502020306" charset="0"/>
                <a:ea typeface="+mj-ea"/>
                <a:cs typeface="Berlin Sans FB" panose="020E0602020502020306" charset="0"/>
              </a:rPr>
              <a:t>hank </a:t>
            </a:r>
            <a:r>
              <a:rPr kumimoji="0" lang="en-US" altLang="zh-CN" sz="6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" panose="020E0602020502020306" charset="0"/>
                <a:ea typeface="+mj-ea"/>
                <a:cs typeface="Berlin Sans FB" panose="020E0602020502020306" charset="0"/>
              </a:rPr>
              <a:t>Y</a:t>
            </a:r>
            <a:r>
              <a:rPr kumimoji="0" lang="en-US" altLang="zh-CN" sz="60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rlin Sans FB" panose="020E0602020502020306" charset="0"/>
                <a:ea typeface="+mj-ea"/>
                <a:cs typeface="Berlin Sans FB" panose="020E0602020502020306" charset="0"/>
              </a:rPr>
              <a:t>ou !</a:t>
            </a:r>
            <a:endParaRPr kumimoji="0" lang="en-US" altLang="zh-CN" sz="6000" b="0" i="0" u="none" strike="noStrike" kern="1200" cap="none" spc="30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" panose="020E0602020502020306" charset="0"/>
              <a:ea typeface="+mj-ea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733165" y="1332230"/>
            <a:ext cx="8299450" cy="2944495"/>
          </a:xfrm>
        </p:spPr>
        <p:txBody>
          <a:bodyPr vert="horz" lIns="91440" tIns="45720" rIns="91440" bIns="45720" rtlCol="0" anchor="b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600" b="0">
                <a:latin typeface="Berlin Sans FB" panose="020E0602020502020306" charset="0"/>
                <a:ea typeface="+mj-lt"/>
                <a:cs typeface="Berlin Sans FB" panose="020E0602020502020306" charset="0"/>
                <a:sym typeface="+mn-ea"/>
              </a:rPr>
              <a:t>D</a:t>
            </a:r>
            <a:r>
              <a:rPr lang="en-US" sz="6600" b="0">
                <a:latin typeface="Berlin Sans FB" panose="020E0602020502020306" charset="0"/>
                <a:ea typeface="+mj-lt"/>
                <a:cs typeface="Berlin Sans FB" panose="020E0602020502020306" charset="0"/>
                <a:sym typeface="+mn-ea"/>
              </a:rPr>
              <a:t>ynamic Health Surveillance System</a:t>
            </a:r>
            <a:endParaRPr kumimoji="0" lang="en-US" altLang="en-US" sz="6600" b="0" i="0" u="none" strike="noStrike" kern="1200" cap="none" spc="30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rlin Sans FB" panose="020E0602020502020306" charset="0"/>
              <a:ea typeface="+mj-lt"/>
              <a:cs typeface="Berlin Sans FB" panose="020E0602020502020306" charset="0"/>
              <a:sym typeface="+mn-ea"/>
            </a:endParaRPr>
          </a:p>
        </p:txBody>
      </p:sp>
      <p:sp>
        <p:nvSpPr>
          <p:cNvPr id="7170" name="副标题 2"/>
          <p:cNvSpPr>
            <a:spLocks noGrp="1"/>
          </p:cNvSpPr>
          <p:nvPr>
            <p:ph type="subTitle" idx="1"/>
          </p:nvPr>
        </p:nvSpPr>
        <p:spPr>
          <a:xfrm>
            <a:off x="3733165" y="4434523"/>
            <a:ext cx="7913688" cy="1655762"/>
          </a:xfrm>
        </p:spPr>
        <p:txBody>
          <a:bodyPr wrap="square" lIns="91440" tIns="45720" rIns="91440" bIns="45720" anchor="t" anchorCtr="0"/>
          <a:p>
            <a:pPr defTabSz="914400">
              <a:buClrTx/>
              <a:buSzTx/>
            </a:pPr>
            <a:r>
              <a:rPr lang="en-US" altLang="en-US" sz="3600" kern="1200" dirty="0">
                <a:solidFill>
                  <a:schemeClr val="bg1">
                    <a:lumMod val="75000"/>
                  </a:schemeClr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E</a:t>
            </a:r>
            <a:r>
              <a:rPr lang="en-US" altLang="en-US" kern="1200" dirty="0">
                <a:solidFill>
                  <a:schemeClr val="bg1">
                    <a:lumMod val="75000"/>
                  </a:schemeClr>
                </a:solidFill>
                <a:latin typeface="Berlin Sans FB" panose="020E0602020502020306" charset="0"/>
                <a:ea typeface="Arial" panose="020B0604020202020204" pitchFamily="34" charset="0"/>
                <a:cs typeface="Berlin Sans FB" panose="020E0602020502020306" charset="0"/>
              </a:rPr>
              <a:t>mpowering Lives through Real-time Health Monitoring.</a:t>
            </a:r>
            <a:endParaRPr lang="en-US" altLang="en-US" kern="1200" dirty="0">
              <a:solidFill>
                <a:schemeClr val="bg1">
                  <a:lumMod val="75000"/>
                </a:schemeClr>
              </a:solidFill>
              <a:latin typeface="Berlin Sans FB" panose="020E0602020502020306" charset="0"/>
              <a:ea typeface="Arial" panose="020B0604020202020204" pitchFamily="34" charset="0"/>
              <a:cs typeface="Berlin Sans FB" panose="020E0602020502020306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37*393"/>
  <p:tag name="TABLE_ENDDRAG_RECT" val="66*124*837*393"/>
</p:tagLst>
</file>

<file path=ppt/tags/tag2.xml><?xml version="1.0" encoding="utf-8"?>
<p:tagLst xmlns:p="http://schemas.openxmlformats.org/presentationml/2006/main">
  <p:tag name="TABLE_ENDDRAG_ORIGIN_RECT" val="863*443"/>
  <p:tag name="TABLE_ENDDRAG_RECT" val="57*82*863*44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细">
      <a:majorFont>
        <a:latin typeface="Calibri Light"/>
        <a:ea typeface="Arial"/>
        <a:cs typeface=""/>
      </a:majorFont>
      <a:minorFont>
        <a:latin typeface="Calibri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10395</Words>
  <Application>WPS Presentation</Application>
  <PresentationFormat>宽屏</PresentationFormat>
  <Paragraphs>474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5" baseType="lpstr">
      <vt:lpstr>Arial</vt:lpstr>
      <vt:lpstr>SimSun</vt:lpstr>
      <vt:lpstr>Wingdings</vt:lpstr>
      <vt:lpstr>Calibri</vt:lpstr>
      <vt:lpstr>Microsoft YaHei Light</vt:lpstr>
      <vt:lpstr>Berlin Sans FB</vt:lpstr>
      <vt:lpstr>Wingdings</vt:lpstr>
      <vt:lpstr>Arial</vt:lpstr>
      <vt:lpstr>Arial,Sans-Serif</vt:lpstr>
      <vt:lpstr>Segoe Print</vt:lpstr>
      <vt:lpstr>Calibri</vt:lpstr>
      <vt:lpstr>Times New Roman</vt:lpstr>
      <vt:lpstr>Microsoft YaHei</vt:lpstr>
      <vt:lpstr>Arial Unicode MS</vt:lpstr>
      <vt:lpstr>Calibri Light</vt:lpstr>
      <vt:lpstr>monospace</vt:lpstr>
      <vt:lpstr>Times New Roman</vt:lpstr>
      <vt:lpstr>Symbol</vt:lpstr>
      <vt:lpstr>Office Theme</vt:lpstr>
      <vt:lpstr>Dynamic Health Surveillance System</vt:lpstr>
      <vt:lpstr>The Team</vt:lpstr>
      <vt:lpstr>ABSTRACT </vt:lpstr>
      <vt:lpstr>BACKGROUND </vt:lpstr>
      <vt:lpstr>Literature Survery </vt:lpstr>
      <vt:lpstr>PowerPoint 演示文稿</vt:lpstr>
      <vt:lpstr>PowerPoint 演示文稿</vt:lpstr>
      <vt:lpstr>Thank You !</vt:lpstr>
      <vt:lpstr>Dynamic Health Surveillance System</vt:lpstr>
      <vt:lpstr>Overview of Existing Systems </vt:lpstr>
      <vt:lpstr>Limitations</vt:lpstr>
      <vt:lpstr>Proposed Methodologies</vt:lpstr>
      <vt:lpstr> Development of Tools and Methodologies</vt:lpstr>
      <vt:lpstr>Identification of Components</vt:lpstr>
      <vt:lpstr>IoT Level Specifications</vt:lpstr>
      <vt:lpstr>System Architecture</vt:lpstr>
      <vt:lpstr>Dynamic Health Surveillance System</vt:lpstr>
      <vt:lpstr>PowerPoint 演示文稿</vt:lpstr>
      <vt:lpstr>Coding or Implementation</vt:lpstr>
      <vt:lpstr>Coding or Implementation</vt:lpstr>
      <vt:lpstr>Coding or Implementation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annjo</dc:creator>
  <cp:lastModifiedBy>user</cp:lastModifiedBy>
  <cp:revision>39</cp:revision>
  <dcterms:created xsi:type="dcterms:W3CDTF">2015-10-06T12:45:00Z</dcterms:created>
  <dcterms:modified xsi:type="dcterms:W3CDTF">2025-04-03T09:40:35Z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1033-12.2.0.20326</vt:lpwstr>
  </property>
  <property fmtid="{D5CDD505-2E9C-101B-9397-08002B2CF9AE}" pid="3" name="ICV">
    <vt:lpwstr>2E16E51EBDF8492598A481AE7FA89293_13</vt:lpwstr>
  </property>
</Properties>
</file>