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906000" cy="6858000" type="A4"/>
  <p:notesSz cx="6797675" cy="9874250"/>
  <p:custDataLst>
    <p:tags r:id="rId8"/>
  </p:custDataLst>
  <p:defaultTextStyle>
    <a:defPPr>
      <a:defRPr lang="de-DE"/>
    </a:defPPr>
    <a:lvl1pPr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77838" indent="-20638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57263" indent="-42863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35100" indent="-63500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14525" indent="-85725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239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2BFAF"/>
    <a:srgbClr val="ACB7B2"/>
    <a:srgbClr val="AF1C63"/>
    <a:srgbClr val="6A9529"/>
    <a:srgbClr val="00A0D6"/>
    <a:srgbClr val="0085B3"/>
    <a:srgbClr val="005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28" y="-292"/>
      </p:cViewPr>
      <p:guideLst>
        <p:guide orient="horz"/>
        <p:guide pos="6239"/>
        <p:guide orient="horz" pos="572"/>
        <p:guide pos="3120"/>
        <p:guide pos="240"/>
        <p:guide pos="60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3713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r" defTabSz="957756" fontAlgn="auto">
              <a:spcBef>
                <a:spcPts val="0"/>
              </a:spcBef>
              <a:spcAft>
                <a:spcPts val="0"/>
              </a:spcAft>
              <a:defRPr sz="1500" dirty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wrap="square" lIns="87947" tIns="43973" rIns="87947" bIns="43973" numCol="1" anchor="b" anchorCtr="0" compatLnSpc="1">
            <a:prstTxWarp prst="textNoShape">
              <a:avLst/>
            </a:prstTxWarp>
          </a:bodyPr>
          <a:lstStyle>
            <a:lvl1pPr>
              <a:defRPr sz="800">
                <a:cs typeface="Arial" charset="0"/>
              </a:defRPr>
            </a:lvl1pPr>
          </a:lstStyle>
          <a:p>
            <a:r>
              <a:rPr lang="de-DE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87947" tIns="43973" rIns="87947" bIns="43973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cs typeface="Arial" charset="0"/>
              </a:defRPr>
            </a:lvl1pPr>
          </a:lstStyle>
          <a:p>
            <a:fld id="{9CE35E45-415E-E641-97BC-37AF95D9DA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12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defTabSz="95775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0744F492-1D04-8A43-B59A-804636477DFC}" type="datetimeFigureOut">
              <a:rPr lang="en-US"/>
              <a:pPr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defTabSz="95775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3395D905-7D9F-C848-B5AE-7AD799F159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3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56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00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72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3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567863" y="6661150"/>
            <a:ext cx="109537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1350D5BE-1927-F740-AE72-C1CE53F00324}" type="slidenum">
              <a:rPr lang="en-US" sz="700">
                <a:solidFill>
                  <a:schemeClr val="tx2"/>
                </a:solidFill>
              </a:rPr>
              <a:pPr algn="ctr"/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42113" y="6623050"/>
            <a:ext cx="26606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36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700" dirty="0">
                <a:solidFill>
                  <a:schemeClr val="tx2"/>
                </a:solidFill>
                <a:cs typeface="Helvetica Light" charset="0"/>
              </a:rPr>
              <a:t>Copyright © Capgemini 2023. All Rights Reserved</a:t>
            </a:r>
          </a:p>
        </p:txBody>
      </p: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1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1" name="Picture 2" descr="Capgemini logo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69913" y="205016"/>
            <a:ext cx="1924050" cy="57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96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11" Type="http://schemas.openxmlformats.org/officeDocument/2006/relationships/image" Target="../media/image2.png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1026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Placeholder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0"/>
            <a:ext cx="9906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323850" y="1501775"/>
            <a:ext cx="9437688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Text style level 2</a:t>
            </a:r>
          </a:p>
          <a:p>
            <a:pPr lvl="2"/>
            <a:r>
              <a:rPr lang="en-US"/>
              <a:t>Text style level 3</a:t>
            </a:r>
          </a:p>
          <a:p>
            <a:pPr lvl="3"/>
            <a:r>
              <a:rPr lang="en-US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9567863" y="6661150"/>
            <a:ext cx="109537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D5C7EE2D-2D84-6444-B6BD-5C0DECC263F1}" type="slidenum">
              <a:rPr lang="en-US" sz="700">
                <a:solidFill>
                  <a:schemeClr val="tx2"/>
                </a:solidFill>
              </a:rPr>
              <a:pPr algn="ctr"/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42113" y="6623050"/>
            <a:ext cx="26606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36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700" dirty="0">
                <a:solidFill>
                  <a:schemeClr val="tx2"/>
                </a:solidFill>
                <a:cs typeface="Helvetica Light" charset="0"/>
              </a:rPr>
              <a:t>Copyright © Capgemini 2023. All Rights Reserved</a:t>
            </a:r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9567863" y="6661150"/>
            <a:ext cx="109537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1350D5BE-1927-F740-AE72-C1CE53F00324}" type="slidenum">
              <a:rPr lang="en-US" sz="700">
                <a:solidFill>
                  <a:schemeClr val="tx2"/>
                </a:solidFill>
              </a:rPr>
              <a:pPr algn="ctr"/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pic>
        <p:nvPicPr>
          <p:cNvPr id="17" name="Picture 2" descr="Capgemini 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993" y="6351816"/>
            <a:ext cx="1924050" cy="5715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</p:sldLayoutIdLst>
  <p:txStyles>
    <p:titleStyle>
      <a:lvl1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2pPr>
      <a:lvl3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3pPr>
      <a:lvl4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4pPr>
      <a:lvl5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65100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0098C7"/>
        </a:buClr>
        <a:buFont typeface="Wingdings" charset="0"/>
        <a:buChar char="§"/>
        <a:defRPr sz="2200" kern="1200">
          <a:solidFill>
            <a:srgbClr val="4E4641"/>
          </a:solidFill>
          <a:latin typeface="+mn-lt"/>
          <a:ea typeface="ＭＳ Ｐゴシック" charset="0"/>
          <a:cs typeface="+mn-cs"/>
        </a:defRPr>
      </a:lvl1pPr>
      <a:lvl2pPr marL="355600" indent="-180975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charset="0"/>
        <a:buChar char="§"/>
        <a:defRPr kern="1200">
          <a:solidFill>
            <a:srgbClr val="4E4641"/>
          </a:solidFill>
          <a:latin typeface="+mn-lt"/>
          <a:ea typeface="ＭＳ Ｐゴシック" charset="0"/>
          <a:cs typeface="+mn-cs"/>
        </a:defRPr>
      </a:lvl2pPr>
      <a:lvl3pPr marL="536575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charset="0"/>
        <a:buChar char="•"/>
        <a:defRPr sz="1600" kern="1200">
          <a:solidFill>
            <a:srgbClr val="4E4641"/>
          </a:solidFill>
          <a:latin typeface="+mn-lt"/>
          <a:ea typeface="ＭＳ Ｐゴシック" charset="0"/>
          <a:cs typeface="+mn-cs"/>
        </a:defRPr>
      </a:lvl3pPr>
      <a:lvl4pPr marL="711200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charset="0"/>
        <a:buChar char="–"/>
        <a:defRPr sz="1400" kern="1200">
          <a:solidFill>
            <a:srgbClr val="4E4641"/>
          </a:solidFill>
          <a:latin typeface="+mn-lt"/>
          <a:ea typeface="ＭＳ Ｐゴシック" charset="0"/>
          <a:cs typeface="+mn-cs"/>
        </a:defRPr>
      </a:lvl4pPr>
      <a:lvl5pPr marL="1608138" indent="-192088" algn="l" defTabSz="912813" rtl="0" fontAlgn="base">
        <a:spcBef>
          <a:spcPct val="0"/>
        </a:spcBef>
        <a:spcAft>
          <a:spcPct val="0"/>
        </a:spcAft>
        <a:buClr>
          <a:srgbClr val="B1B1B1"/>
        </a:buClr>
        <a:buFont typeface="Arial" charset="0"/>
        <a:buChar char="–"/>
        <a:defRPr sz="1700" kern="1200">
          <a:solidFill>
            <a:srgbClr val="494949"/>
          </a:solidFill>
          <a:latin typeface="+mn-lt"/>
          <a:ea typeface="ＭＳ Ｐゴシック" charset="0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E59CCF-0537-4218-94CF-36EBC446535E}"/>
              </a:ext>
            </a:extLst>
          </p:cNvPr>
          <p:cNvSpPr txBox="1">
            <a:spLocks/>
          </p:cNvSpPr>
          <p:nvPr/>
        </p:nvSpPr>
        <p:spPr>
          <a:xfrm>
            <a:off x="243840" y="1001713"/>
            <a:ext cx="9418320" cy="5577210"/>
          </a:xfrm>
          <a:prstGeom prst="roundRect">
            <a:avLst>
              <a:gd name="adj" fmla="val 4183"/>
            </a:avLst>
          </a:prstGeom>
          <a:noFill/>
          <a:ln w="7620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33588" tIns="33059" rIns="33588" bIns="33059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>
                <a:latin typeface="Ubantu"/>
                <a:ea typeface="Verdana" panose="020B0604030504040204" pitchFamily="34" charset="0"/>
                <a:cs typeface="Segoe UI" panose="020B0502040204020203" pitchFamily="34" charset="0"/>
              </a:rPr>
              <a:t>Gokulnath R| Senior Analyst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7350" y="1049298"/>
            <a:ext cx="4046537" cy="1152000"/>
          </a:xfrm>
          <a:prstGeom prst="round2Diag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lIns="33588" tIns="33059" rIns="33588" bIns="33059" anchor="ctr"/>
          <a:lstStyle/>
          <a:p>
            <a:pPr indent="1255713" defTabSz="9577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bg1"/>
                </a:solidFill>
                <a:latin typeface="Ubantu"/>
                <a:ea typeface="+mn-ea"/>
                <a:cs typeface="Segoe UI" panose="020B0502040204020203" pitchFamily="34" charset="0"/>
              </a:rPr>
              <a:t>Gokulnath R</a:t>
            </a:r>
          </a:p>
          <a:p>
            <a:pPr indent="1255713" defTabSz="9577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bg1"/>
                </a:solidFill>
                <a:latin typeface="Ubantu"/>
                <a:ea typeface="+mn-ea"/>
                <a:cs typeface="Segoe UI" panose="020B0502040204020203" pitchFamily="34" charset="0"/>
              </a:rPr>
              <a:t>Associate Consultant</a:t>
            </a:r>
          </a:p>
          <a:p>
            <a:pPr indent="1255713" defTabSz="9577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bg1"/>
                </a:solidFill>
                <a:latin typeface="Ubantu"/>
                <a:ea typeface="+mn-ea"/>
                <a:cs typeface="Segoe UI" panose="020B0502040204020203" pitchFamily="34" charset="0"/>
              </a:rPr>
              <a:t>Insights &amp;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350" y="2174667"/>
            <a:ext cx="3983672" cy="25222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/>
          <a:lstStyle/>
          <a:p>
            <a:pPr defTabSz="957756" fontAlgn="auto">
              <a:spcBef>
                <a:spcPts val="200"/>
              </a:spcBef>
              <a:spcAft>
                <a:spcPts val="200"/>
              </a:spcAft>
              <a:defRPr/>
            </a:pPr>
            <a:r>
              <a:rPr lang="en-GB" sz="1100" b="1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  <a:cs typeface="Segoe UI" pitchFamily="34" charset="0"/>
              </a:rPr>
              <a:t>Personal Statement</a:t>
            </a:r>
          </a:p>
          <a:p>
            <a:pPr defTabSz="957756" fontAlgn="auto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</a:t>
            </a:r>
            <a:r>
              <a:rPr lang="en-IN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I have extensive experience in Python, SQL, and machine learning, which has allowed me to develop a strong foundation and expertise in these areas. </a:t>
            </a: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443014" y="2174667"/>
            <a:ext cx="5210018" cy="5878528"/>
          </a:xfrm>
          <a:prstGeom prst="rect">
            <a:avLst/>
          </a:prstGeom>
          <a:noFill/>
          <a:ln w="12700">
            <a:noFill/>
          </a:ln>
        </p:spPr>
        <p:txBody>
          <a:bodyPr rIns="0"/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Ubantu"/>
                <a:ea typeface="Segoe UI" panose="020B0502040204020203" pitchFamily="34" charset="0"/>
                <a:cs typeface="Segoe UI" panose="020B0502040204020203" pitchFamily="34" charset="0"/>
              </a:rPr>
              <a:t>Professional Experience Highlights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b="1" dirty="0">
              <a:solidFill>
                <a:schemeClr val="accent5">
                  <a:lumMod val="75000"/>
                </a:schemeClr>
              </a:solidFill>
              <a:latin typeface="Ubantu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100" dirty="0">
              <a:solidFill>
                <a:sysClr val="windowText" lastClr="000000"/>
              </a:solidFill>
              <a:latin typeface="Ubantu"/>
              <a:cs typeface="Segoe UI" panose="020B0502040204020203" pitchFamily="34" charset="0"/>
            </a:endParaRP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</a:pPr>
            <a:r>
              <a:rPr lang="en-GB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Digital Supply Chain Twin – Neo4j Developer (Jun 2023)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U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Used Neo4j as a database and used various algorithms like Page Rank, dijkstra's algorithm Centrality Algorithms.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U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Worked on various use cases like Warehouse Event.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AU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0" lvl="2" indent="0">
              <a:lnSpc>
                <a:spcPts val="1300"/>
              </a:lnSpc>
              <a:buClr>
                <a:srgbClr val="005B7C"/>
              </a:buClr>
              <a:buSzPct val="120000"/>
              <a:defRPr/>
            </a:pPr>
            <a:endParaRPr lang="en-US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EDITH  Retrofit (Feb 2024 – Aug 2024)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Code Adaptation: Modified existing code to replace the BDL source with the new EDITH source.</a:t>
            </a:r>
            <a:endParaRPr lang="en-US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Country Focus: Worked on NRMMET for EG and KSA.</a:t>
            </a:r>
            <a:r>
              <a:rPr lang="en-US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Nielsen Notebooks: Updated Period, Market, Product, Precursor and Fact notebooks to align with the new EDITH data.</a:t>
            </a:r>
            <a:endParaRPr lang="en-US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Data Comparison: Compared the results of the retrofitted code with the existing data flow to ensure accuracy.</a:t>
            </a:r>
            <a:endParaRPr lang="en-US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Identified discrepancies and retrofitted the code to match the expected data flow.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IN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  <a:defRPr/>
            </a:pPr>
            <a:endParaRPr lang="en-GB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87350" y="4839940"/>
            <a:ext cx="3760727" cy="1481619"/>
          </a:xfrm>
          <a:prstGeom prst="rect">
            <a:avLst/>
          </a:prstGeom>
          <a:noFill/>
          <a:ln w="12700">
            <a:noFill/>
          </a:ln>
        </p:spPr>
        <p:txBody>
          <a:bodyPr rIns="0"/>
          <a:lstStyle>
            <a:lvl1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accent2"/>
                </a:solidFill>
              </a:defRPr>
            </a:lvl1pPr>
            <a:lvl2pPr marL="363538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Wingdings" pitchFamily="2" charset="2"/>
              <a:buChar char="§"/>
              <a:defRPr sz="1200"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defTabSz="957756" fontAlgn="auto">
              <a:lnSpc>
                <a:spcPct val="100000"/>
              </a:lnSpc>
              <a:defRPr/>
            </a:pPr>
            <a:r>
              <a:rPr lang="en-GB" sz="1100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  <a:ea typeface="+mn-ea"/>
                <a:cs typeface="Segoe UI" pitchFamily="34" charset="0"/>
              </a:rPr>
              <a:t>Professional Qualifications and Certifications</a:t>
            </a:r>
          </a:p>
          <a:p>
            <a:pPr marL="171450" lvl="1" indent="-171450" defTabSz="914400">
              <a:lnSpc>
                <a:spcPts val="1200"/>
              </a:lnSpc>
              <a:buClr>
                <a:schemeClr val="accent5">
                  <a:lumMod val="75000"/>
                </a:schemeClr>
              </a:buClr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Python Basics</a:t>
            </a:r>
          </a:p>
          <a:p>
            <a:pPr marL="171450" lvl="1" indent="-171450" defTabSz="914400">
              <a:lnSpc>
                <a:spcPts val="1200"/>
              </a:lnSpc>
              <a:buClr>
                <a:schemeClr val="accent5">
                  <a:lumMod val="75000"/>
                </a:schemeClr>
              </a:buClr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Machine learning with python (IBMS)</a:t>
            </a:r>
          </a:p>
          <a:p>
            <a:pPr marL="171450" lvl="1" indent="-171450" defTabSz="914400">
              <a:lnSpc>
                <a:spcPts val="1200"/>
              </a:lnSpc>
              <a:buClr>
                <a:schemeClr val="accent5">
                  <a:lumMod val="75000"/>
                </a:schemeClr>
              </a:buClr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Neo4j certified Professional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dirty="0">
                <a:solidFill>
                  <a:schemeClr val="tx1"/>
                </a:solidFill>
              </a:rPr>
              <a:t>I am currently </a:t>
            </a:r>
            <a:r>
              <a:rPr lang="en-IN" sz="1000" b="0" dirty="0">
                <a:solidFill>
                  <a:schemeClr val="tx1"/>
                </a:solidFill>
                <a:latin typeface="Ubuntu" panose="020B0504030602030204" pitchFamily="34" charset="0"/>
              </a:rPr>
              <a:t>undergoing</a:t>
            </a:r>
            <a:r>
              <a:rPr lang="en-IN" sz="1000" b="0" dirty="0">
                <a:solidFill>
                  <a:schemeClr val="tx1"/>
                </a:solidFill>
              </a:rPr>
              <a:t> </a:t>
            </a:r>
            <a:r>
              <a:rPr lang="en-IN" sz="1000" b="0" dirty="0" err="1">
                <a:solidFill>
                  <a:schemeClr val="tx1"/>
                </a:solidFill>
              </a:rPr>
              <a:t>MLop's</a:t>
            </a:r>
            <a:r>
              <a:rPr lang="en-IN" sz="1000" b="0" dirty="0">
                <a:solidFill>
                  <a:schemeClr val="tx1"/>
                </a:solidFill>
              </a:rPr>
              <a:t> training, which includes AWS</a:t>
            </a:r>
            <a:r>
              <a:rPr lang="en-IN" sz="10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350" y="3191628"/>
            <a:ext cx="4191000" cy="1048764"/>
          </a:xfrm>
          <a:prstGeom prst="rect">
            <a:avLst/>
          </a:prstGeom>
        </p:spPr>
        <p:txBody>
          <a:bodyPr wrap="square" lIns="36000" rIns="36000">
            <a:noAutofit/>
          </a:bodyPr>
          <a:lstStyle/>
          <a:p>
            <a:pPr marL="188913" lvl="1" indent="-188913" defTabSz="957756" fontAlgn="auto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r>
              <a:rPr lang="en-GB" sz="1100" b="1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  <a:ea typeface="+mn-ea"/>
                <a:cs typeface="Segoe UI" pitchFamily="34" charset="0"/>
              </a:rPr>
              <a:t>Expertise and Competencies</a:t>
            </a:r>
            <a:endParaRPr lang="en-GB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SQL </a:t>
            </a: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Python </a:t>
            </a: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Python Libraries(Pandas  , Numpy and Matplotlib)</a:t>
            </a: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Machine Learning </a:t>
            </a:r>
            <a:r>
              <a:rPr lang="fr-FR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</a:t>
            </a: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fr-FR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Neo4j  and Cypher </a:t>
            </a: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endParaRPr lang="fr-FR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lvl="1" indent="-17145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endParaRPr lang="fr-FR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0" lvl="1" indent="0" defTabSz="91440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endParaRPr lang="fr-FR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56DA6-3951-41E5-975D-743D10F6C995}"/>
              </a:ext>
            </a:extLst>
          </p:cNvPr>
          <p:cNvSpPr>
            <a:spLocks noChangeAspect="1"/>
          </p:cNvSpPr>
          <p:nvPr/>
        </p:nvSpPr>
        <p:spPr>
          <a:xfrm>
            <a:off x="654310" y="1072737"/>
            <a:ext cx="936000" cy="11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 descr="A person in a blue shirt and tie&#10;&#10;Description automatically generated with medium confidence">
            <a:extLst>
              <a:ext uri="{FF2B5EF4-FFF2-40B4-BE49-F238E27FC236}">
                <a16:creationId xmlns:a16="http://schemas.microsoft.com/office/drawing/2014/main" id="{9DF5C995-8B3E-8B9B-3401-059658CE5E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0" y="1072737"/>
            <a:ext cx="936000" cy="112856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heme/theme1.xml><?xml version="1.0" encoding="utf-8"?>
<a:theme xmlns:a="http://schemas.openxmlformats.org/drawingml/2006/main" name="ppt_Template_Capgemini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135916FCBA744959C298F4C6B70F4" ma:contentTypeVersion="4" ma:contentTypeDescription="Create a new document." ma:contentTypeScope="" ma:versionID="af5d379e293c3e7cd6039d4d0224f64d">
  <xsd:schema xmlns:xsd="http://www.w3.org/2001/XMLSchema" xmlns:xs="http://www.w3.org/2001/XMLSchema" xmlns:p="http://schemas.microsoft.com/office/2006/metadata/properties" xmlns:ns2="98e62c7f-40b7-43c9-ab47-36cfa056b636" xmlns:ns3="28fb6c93-fc3c-44f8-93c0-4c674c688128" targetNamespace="http://schemas.microsoft.com/office/2006/metadata/properties" ma:root="true" ma:fieldsID="09cbfe6caea4e3183d7b2afacb8c446b" ns2:_="" ns3:_="">
    <xsd:import namespace="98e62c7f-40b7-43c9-ab47-36cfa056b636"/>
    <xsd:import namespace="28fb6c93-fc3c-44f8-93c0-4c674c6881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62c7f-40b7-43c9-ab47-36cfa056b6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b6c93-fc3c-44f8-93c0-4c674c688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E5C4DA-1BC3-412D-943B-30291C7FFD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86C583-B64E-4D83-9C2C-7080FE125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62c7f-40b7-43c9-ab47-36cfa056b636"/>
    <ds:schemaRef ds:uri="28fb6c93-fc3c-44f8-93c0-4c674c688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1DAC67-A78A-47BB-93D5-D1E09053425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8fb6c93-fc3c-44f8-93c0-4c674c688128"/>
    <ds:schemaRef ds:uri="98e62c7f-40b7-43c9-ab47-36cfa056b6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ppt_Template_Capgemini</Template>
  <TotalTime>2636</TotalTime>
  <Words>224</Words>
  <Application>Microsoft Office PowerPoint</Application>
  <PresentationFormat>A4 Paper (210x297 mm)</PresentationFormat>
  <Paragraphs>39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Helvetica Light</vt:lpstr>
      <vt:lpstr>Segoe UI</vt:lpstr>
      <vt:lpstr>Ubantu</vt:lpstr>
      <vt:lpstr>Ubuntu</vt:lpstr>
      <vt:lpstr>Wingdings</vt:lpstr>
      <vt:lpstr>ppt_Template_Capgemini</vt:lpstr>
      <vt:lpstr>think-cell Slide</vt:lpstr>
      <vt:lpstr>Gokulnath R| Senior Analyst</vt:lpstr>
    </vt:vector>
  </TitlesOfParts>
  <Company>Capgemini India Private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kfellows</dc:creator>
  <cp:lastModifiedBy>R, Gokulnath</cp:lastModifiedBy>
  <cp:revision>43</cp:revision>
  <dcterms:created xsi:type="dcterms:W3CDTF">2012-12-14T13:52:26Z</dcterms:created>
  <dcterms:modified xsi:type="dcterms:W3CDTF">2024-10-01T11:34:21Z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0x0101004FA135916FCBA744959C298F4C6B70F4</vt:lpwstr>
  </property>
</Properties>
</file>