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63" r:id="rId3"/>
    <p:sldId id="279" r:id="rId4"/>
    <p:sldId id="280" r:id="rId5"/>
    <p:sldId id="281" r:id="rId6"/>
    <p:sldId id="282" r:id="rId7"/>
    <p:sldId id="283" r:id="rId8"/>
    <p:sldId id="284" r:id="rId9"/>
    <p:sldId id="294" r:id="rId10"/>
    <p:sldId id="296" r:id="rId11"/>
    <p:sldId id="298" r:id="rId12"/>
    <p:sldId id="299" r:id="rId13"/>
    <p:sldId id="302" r:id="rId14"/>
    <p:sldId id="306" r:id="rId15"/>
    <p:sldId id="304" r:id="rId16"/>
    <p:sldId id="305" r:id="rId17"/>
    <p:sldId id="307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1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9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2841674" y="6625886"/>
            <a:ext cx="920027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6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6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1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2076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82636" y="4948518"/>
            <a:ext cx="3097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US" dirty="0" smtClean="0"/>
              <a:t>Pradeep </a:t>
            </a:r>
            <a:r>
              <a:rPr lang="en-US" smtClean="0"/>
              <a:t>E, Vigneshwaran </a:t>
            </a:r>
            <a:r>
              <a:rPr lang="en-US" dirty="0" smtClean="0"/>
              <a:t>A</a:t>
            </a:r>
          </a:p>
          <a:p>
            <a:r>
              <a:rPr lang="en-US" dirty="0" smtClean="0"/>
              <a:t>Programmer Analyst - Trainee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5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782052"/>
          </a:xfrm>
        </p:spPr>
        <p:txBody>
          <a:bodyPr/>
          <a:lstStyle/>
          <a:p>
            <a:r>
              <a:rPr lang="en-US" b="1" dirty="0" smtClean="0"/>
              <a:t>Cloud-based Database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90" y="890337"/>
            <a:ext cx="11882510" cy="5257800"/>
          </a:xfrm>
        </p:spPr>
        <p:txBody>
          <a:bodyPr>
            <a:noAutofit/>
          </a:bodyPr>
          <a:lstStyle/>
          <a:p>
            <a:r>
              <a:rPr lang="en-US" dirty="0"/>
              <a:t>Cloud-based database services, also known as Database as a Service (</a:t>
            </a:r>
            <a:r>
              <a:rPr lang="en-US" dirty="0" err="1"/>
              <a:t>DBaaS</a:t>
            </a:r>
            <a:r>
              <a:rPr lang="en-US" dirty="0"/>
              <a:t>), are a type of cloud computing service that provides database management and infrastructure as a fully managed solution. </a:t>
            </a:r>
            <a:endParaRPr lang="en-US" dirty="0" smtClean="0"/>
          </a:p>
          <a:p>
            <a:r>
              <a:rPr lang="en-US" b="1" dirty="0" smtClean="0"/>
              <a:t>Key Aspects:</a:t>
            </a:r>
          </a:p>
          <a:p>
            <a:pPr lvl="1"/>
            <a:r>
              <a:rPr lang="en-US" sz="2800" dirty="0" smtClean="0"/>
              <a:t>Managed  Infrastructure</a:t>
            </a:r>
          </a:p>
          <a:p>
            <a:pPr lvl="1"/>
            <a:r>
              <a:rPr lang="en-US" sz="2800" dirty="0" smtClean="0"/>
              <a:t>Automated Scaling</a:t>
            </a:r>
          </a:p>
          <a:p>
            <a:pPr lvl="1"/>
            <a:r>
              <a:rPr lang="en-US" sz="2800" dirty="0" smtClean="0"/>
              <a:t>High Availability</a:t>
            </a:r>
          </a:p>
          <a:p>
            <a:pPr lvl="1"/>
            <a:r>
              <a:rPr lang="en-US" sz="2800" dirty="0" smtClean="0"/>
              <a:t>Security and Compliance</a:t>
            </a:r>
          </a:p>
          <a:p>
            <a:pPr lvl="1"/>
            <a:r>
              <a:rPr lang="en-US" sz="2800" dirty="0" smtClean="0"/>
              <a:t>Maintenance and Patching</a:t>
            </a:r>
          </a:p>
          <a:p>
            <a:pPr lvl="1"/>
            <a:r>
              <a:rPr lang="en-US" sz="2800" dirty="0" smtClean="0"/>
              <a:t>Backup and Recovery</a:t>
            </a:r>
          </a:p>
          <a:p>
            <a:pPr lvl="1"/>
            <a:r>
              <a:rPr lang="en-US" sz="2800" dirty="0" smtClean="0"/>
              <a:t>Global Availability</a:t>
            </a:r>
          </a:p>
          <a:p>
            <a:pPr lvl="1"/>
            <a:r>
              <a:rPr lang="en-US" sz="2800" dirty="0" smtClean="0"/>
              <a:t>Cost Flexibility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77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5053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Current Trends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433" y="973871"/>
            <a:ext cx="11882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Cloud-Native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Trend: </a:t>
            </a:r>
            <a:r>
              <a:rPr lang="en-US" sz="2400" dirty="0" smtClean="0"/>
              <a:t>Designed </a:t>
            </a:r>
            <a:r>
              <a:rPr lang="en-US" sz="2400" dirty="0"/>
              <a:t>specifically for cloud </a:t>
            </a:r>
            <a:r>
              <a:rPr lang="en-US" sz="2400" dirty="0" smtClean="0"/>
              <a:t>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Benefit: </a:t>
            </a:r>
            <a:r>
              <a:rPr lang="en-US" sz="2400" dirty="0" smtClean="0"/>
              <a:t>Enables </a:t>
            </a:r>
            <a:r>
              <a:rPr lang="en-US" sz="2400" dirty="0"/>
              <a:t>greater flexibility, faster deployment, and reduced operational overhead.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Server less </a:t>
            </a:r>
            <a:r>
              <a:rPr lang="en-US" sz="2400" b="1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Trend: </a:t>
            </a:r>
            <a:r>
              <a:rPr lang="en-US" sz="2400" dirty="0" smtClean="0"/>
              <a:t>Allowing </a:t>
            </a:r>
            <a:r>
              <a:rPr lang="en-US" sz="2400" dirty="0"/>
              <a:t>developers to focus solely on application logic without managing database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Benefit: </a:t>
            </a:r>
            <a:r>
              <a:rPr lang="en-US" sz="2400" dirty="0" smtClean="0"/>
              <a:t>Simplify </a:t>
            </a:r>
            <a:r>
              <a:rPr lang="en-US" sz="2400" dirty="0"/>
              <a:t>development, reduce maintenance, and scale automatically.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Multi model </a:t>
            </a:r>
            <a:r>
              <a:rPr lang="en-US" sz="2400" b="1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Trend: </a:t>
            </a:r>
            <a:r>
              <a:rPr lang="en-US" sz="2400" dirty="0" smtClean="0"/>
              <a:t>Multiple data models within </a:t>
            </a:r>
            <a:r>
              <a:rPr lang="en-US" sz="2400" dirty="0"/>
              <a:t>a single database system, accommodating diverse data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Benefit: </a:t>
            </a:r>
            <a:r>
              <a:rPr lang="en-US" sz="2400" dirty="0"/>
              <a:t>Developers can work with varying data models within a unified </a:t>
            </a:r>
            <a:r>
              <a:rPr lang="en-US" sz="2400" dirty="0" smtClean="0"/>
              <a:t>platform.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2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44516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Distributed Database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613612"/>
            <a:ext cx="11882510" cy="5604308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b="1" dirty="0"/>
              <a:t>Trend: </a:t>
            </a:r>
            <a:r>
              <a:rPr lang="en-US" dirty="0"/>
              <a:t>Distribute data across multiple nodes or clusters to achieve scalability, fault tolerance.</a:t>
            </a:r>
          </a:p>
          <a:p>
            <a:pPr marL="742950" lvl="1" indent="-285750"/>
            <a:r>
              <a:rPr lang="en-US" b="1" dirty="0"/>
              <a:t>Benefit: </a:t>
            </a:r>
            <a:r>
              <a:rPr lang="en-US" dirty="0"/>
              <a:t>Enable organizations to handle large-scale data processing and serve global users efficiently.</a:t>
            </a:r>
            <a:endParaRPr lang="en-IN" dirty="0"/>
          </a:p>
          <a:p>
            <a:pPr marL="285750" indent="-285750"/>
            <a:r>
              <a:rPr lang="en-US" sz="2400" b="1" dirty="0"/>
              <a:t>Edge Computing Database</a:t>
            </a:r>
          </a:p>
          <a:p>
            <a:pPr marL="742950" lvl="1" indent="-285750"/>
            <a:r>
              <a:rPr lang="en-US" b="1" dirty="0"/>
              <a:t>Trend: </a:t>
            </a:r>
            <a:r>
              <a:rPr lang="en-US" dirty="0"/>
              <a:t>Store and process data closer to the point of data generation.</a:t>
            </a:r>
          </a:p>
          <a:p>
            <a:pPr marL="742950" lvl="1" indent="-285750"/>
            <a:r>
              <a:rPr lang="en-US" b="1" dirty="0"/>
              <a:t>Benefit: </a:t>
            </a:r>
            <a:r>
              <a:rPr lang="en-US" dirty="0"/>
              <a:t>Critical for </a:t>
            </a:r>
            <a:r>
              <a:rPr lang="en-US" dirty="0" err="1"/>
              <a:t>IoT</a:t>
            </a:r>
            <a:r>
              <a:rPr lang="en-US" dirty="0"/>
              <a:t>, mobile applications, and scenarios requiring rapid data analysis</a:t>
            </a:r>
            <a:r>
              <a:rPr lang="en-US" dirty="0" smtClean="0"/>
              <a:t>.</a:t>
            </a:r>
          </a:p>
          <a:p>
            <a:pPr marL="742950" lvl="1" indent="-285750"/>
            <a:endParaRPr lang="en-IN" dirty="0"/>
          </a:p>
          <a:p>
            <a:pPr marL="0" indent="0">
              <a:buNone/>
            </a:pPr>
            <a:r>
              <a:rPr lang="en-IN" b="1" dirty="0"/>
              <a:t>Ranking of the Most popular database management system worldwide 2023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94" y="4315218"/>
            <a:ext cx="7697274" cy="19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9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tructured </a:t>
            </a:r>
            <a:r>
              <a:rPr lang="en-IN" dirty="0"/>
              <a:t>Q</a:t>
            </a:r>
            <a:r>
              <a:rPr lang="en-IN" dirty="0" smtClean="0"/>
              <a:t>uery </a:t>
            </a:r>
            <a:r>
              <a:rPr lang="en-IN" dirty="0"/>
              <a:t>L</a:t>
            </a:r>
            <a:r>
              <a:rPr lang="en-IN" dirty="0" smtClean="0"/>
              <a:t>anguage </a:t>
            </a:r>
            <a:r>
              <a:rPr lang="en-IN" dirty="0"/>
              <a:t>(SQL</a:t>
            </a:r>
            <a:r>
              <a:rPr lang="en-IN" dirty="0" smtClean="0"/>
              <a:t>)   [ oracle 10g 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36978"/>
            <a:ext cx="11882510" cy="528094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Base Management System [DBMS</a:t>
            </a:r>
            <a:r>
              <a:rPr lang="en-US" b="1" dirty="0" smtClean="0"/>
              <a:t>] 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DBMS is used to store the Data in the database  in specified  Location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are stored in the forms of </a:t>
            </a:r>
            <a:r>
              <a:rPr lang="en-US" sz="2800" b="1" dirty="0" smtClean="0"/>
              <a:t>FILES 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 can Communicate in </a:t>
            </a:r>
            <a:r>
              <a:rPr lang="en-US" sz="2800" b="1" dirty="0" smtClean="0"/>
              <a:t>QUERY</a:t>
            </a:r>
            <a:r>
              <a:rPr lang="en-US" sz="2800" dirty="0" smtClean="0"/>
              <a:t> </a:t>
            </a:r>
            <a:r>
              <a:rPr lang="en-US" sz="2800" b="1" dirty="0" smtClean="0"/>
              <a:t>LANGUAGE.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DBMS Provides 2 Important </a:t>
            </a:r>
            <a:r>
              <a:rPr lang="en-US" sz="2800" dirty="0" smtClean="0"/>
              <a:t>Features 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SECURITY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AUTHORIZATION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b="1" dirty="0" smtClean="0"/>
          </a:p>
          <a:p>
            <a:pPr lvl="1">
              <a:lnSpc>
                <a:spcPct val="100000"/>
              </a:lnSpc>
            </a:pPr>
            <a:endParaRPr lang="en-US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3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587022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1"/>
                </a:solidFill>
              </a:rPr>
              <a:t>Relation Data Base Management System </a:t>
            </a:r>
            <a:r>
              <a:rPr lang="en-US" sz="3100" b="1" dirty="0" smtClean="0">
                <a:solidFill>
                  <a:schemeClr val="tx1"/>
                </a:solidFill>
              </a:rPr>
              <a:t>[RDBMS</a:t>
            </a:r>
            <a:r>
              <a:rPr lang="en-US" sz="3100" b="1" dirty="0">
                <a:solidFill>
                  <a:schemeClr val="tx1"/>
                </a:solidFill>
              </a:rPr>
              <a:t>] </a:t>
            </a:r>
            <a:r>
              <a:rPr lang="en-US" sz="3100" dirty="0">
                <a:solidFill>
                  <a:schemeClr val="tx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61068" y="722490"/>
            <a:ext cx="13803011" cy="5495430"/>
          </a:xfrm>
        </p:spPr>
        <p:txBody>
          <a:bodyPr/>
          <a:lstStyle/>
          <a:p>
            <a:pPr marL="2571750" lvl="5" indent="-285750"/>
            <a:r>
              <a:rPr lang="en-US" sz="2800" dirty="0"/>
              <a:t>RDBMS is also work as DBMS to stored the Data in Particular Location</a:t>
            </a:r>
          </a:p>
          <a:p>
            <a:pPr marL="2571750" lvl="5" indent="-285750"/>
            <a:r>
              <a:rPr lang="en-US" sz="2800" dirty="0"/>
              <a:t> Data are stored in the forms of </a:t>
            </a:r>
            <a:r>
              <a:rPr lang="en-US" sz="2800" b="1" dirty="0"/>
              <a:t>TABLES.</a:t>
            </a:r>
          </a:p>
          <a:p>
            <a:pPr marL="2571750" lvl="5" indent="-285750"/>
            <a:r>
              <a:rPr lang="en-US" sz="2800" dirty="0"/>
              <a:t>We can Communicate in </a:t>
            </a:r>
            <a:r>
              <a:rPr lang="en-IN" sz="2800" b="1" dirty="0"/>
              <a:t>STRUCTURED</a:t>
            </a:r>
            <a:r>
              <a:rPr lang="en-IN" sz="2800" dirty="0"/>
              <a:t> </a:t>
            </a:r>
            <a:r>
              <a:rPr lang="en-US" sz="2800" b="1" dirty="0"/>
              <a:t>QUERY</a:t>
            </a:r>
            <a:r>
              <a:rPr lang="en-US" sz="2800" dirty="0"/>
              <a:t> </a:t>
            </a:r>
            <a:r>
              <a:rPr lang="en-US" sz="2800" b="1" dirty="0" smtClean="0"/>
              <a:t>LANGUAGE.</a:t>
            </a:r>
            <a:endParaRPr lang="en-US" sz="2800" b="1" dirty="0"/>
          </a:p>
          <a:p>
            <a:pPr marL="2571750" lvl="5" indent="-285750"/>
            <a:r>
              <a:rPr lang="en-US" sz="2800" dirty="0" smtClean="0"/>
              <a:t>RDBMS </a:t>
            </a:r>
            <a:r>
              <a:rPr lang="en-US" sz="2800" dirty="0"/>
              <a:t>Provides 2 Important Features </a:t>
            </a:r>
            <a:endParaRPr lang="en-US" sz="2800" dirty="0" smtClean="0"/>
          </a:p>
          <a:p>
            <a:pPr marL="2571750" lvl="5" indent="-285750"/>
            <a:endParaRPr lang="en-US" sz="2800" dirty="0"/>
          </a:p>
          <a:p>
            <a:pPr marL="2571750" lvl="5" indent="-285750"/>
            <a:endParaRPr lang="en-US" sz="2800" dirty="0" smtClean="0"/>
          </a:p>
          <a:p>
            <a:pPr marL="2571750" lvl="5" indent="-285750"/>
            <a:endParaRPr lang="en-US" sz="2800" dirty="0"/>
          </a:p>
          <a:p>
            <a:pPr marL="2286000" lvl="5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1422400" y="2646192"/>
            <a:ext cx="7823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71950" lvl="8" indent="-514350">
              <a:buFont typeface="+mj-lt"/>
              <a:buAutoNum type="arabicPeriod"/>
            </a:pPr>
            <a:r>
              <a:rPr lang="en-US" sz="2400" b="1" dirty="0"/>
              <a:t>SECURITY                                                               </a:t>
            </a:r>
          </a:p>
          <a:p>
            <a:pPr marL="4171950" lvl="8" indent="-514350">
              <a:buFont typeface="+mj-lt"/>
              <a:buAutoNum type="arabicPeriod"/>
            </a:pPr>
            <a:r>
              <a:rPr lang="en-US" sz="2400" b="1" dirty="0"/>
              <a:t>AUTHORIZATION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3612657"/>
            <a:ext cx="2547297" cy="2294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72" y="2363611"/>
            <a:ext cx="4375389" cy="39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8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8015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Relation Data Base Management System </a:t>
            </a:r>
            <a:r>
              <a:rPr lang="en-US" dirty="0" smtClean="0">
                <a:solidFill>
                  <a:schemeClr val="tx1"/>
                </a:solidFill>
              </a:rPr>
              <a:t>[RDBMS</a:t>
            </a:r>
            <a:r>
              <a:rPr lang="en-US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rgbClr val="FFC000"/>
                </a:solidFill>
              </a:rPr>
              <a:t>  </a:t>
            </a:r>
            <a:br>
              <a:rPr lang="en-US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15999"/>
            <a:ext cx="11882510" cy="5247076"/>
          </a:xfrm>
        </p:spPr>
        <p:txBody>
          <a:bodyPr numCol="1">
            <a:normAutofit fontScale="92500" lnSpcReduction="1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Constraints</a:t>
            </a: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DATA TYPES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/>
              <a:t>Data types is used what kind of data or what  type of data we have store in the Particular  Memory Location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Varchar1/varachar2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Object</a:t>
            </a:r>
          </a:p>
          <a:p>
            <a:pPr lvl="1"/>
            <a:r>
              <a:rPr lang="en-US" b="1" dirty="0" smtClean="0"/>
              <a:t>Character Large Object [CLOB] ------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b="1" dirty="0" smtClean="0">
                <a:sym typeface="Wingdings" panose="05000000000000000000" pitchFamily="2" charset="2"/>
              </a:rPr>
              <a:t>tore </a:t>
            </a:r>
            <a:r>
              <a:rPr lang="en-US" b="1" dirty="0" err="1">
                <a:sym typeface="Wingdings" panose="05000000000000000000" pitchFamily="2" charset="2"/>
              </a:rPr>
              <a:t>u</a:t>
            </a:r>
            <a:r>
              <a:rPr lang="en-US" b="1" dirty="0" err="1" smtClean="0">
                <a:sym typeface="Wingdings" panose="05000000000000000000" pitchFamily="2" charset="2"/>
              </a:rPr>
              <a:t>pto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4GB</a:t>
            </a:r>
            <a:endParaRPr lang="en-US" b="1" dirty="0" smtClean="0">
              <a:solidFill>
                <a:schemeClr val="accent5"/>
              </a:solidFill>
            </a:endParaRPr>
          </a:p>
          <a:p>
            <a:pPr lvl="1"/>
            <a:r>
              <a:rPr lang="en-US" b="1" dirty="0" smtClean="0"/>
              <a:t>Binary large Object[BLOB]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677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35378"/>
          </a:xfrm>
        </p:spPr>
        <p:txBody>
          <a:bodyPr/>
          <a:lstStyle/>
          <a:p>
            <a:pPr marL="514350" indent="-514350"/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699912"/>
            <a:ext cx="11882510" cy="55180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Constraints Is used check the </a:t>
            </a:r>
            <a:r>
              <a:rPr lang="en-US" b="1" dirty="0" smtClean="0"/>
              <a:t>Additional validation of the  data .</a:t>
            </a:r>
          </a:p>
          <a:p>
            <a:pPr marL="0" indent="0">
              <a:buNone/>
            </a:pPr>
            <a:r>
              <a:rPr lang="en-US" b="1" dirty="0" smtClean="0"/>
              <a:t>Unique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Is used to Identify the  uniquely from the table</a:t>
            </a:r>
          </a:p>
          <a:p>
            <a:pPr marL="0" indent="0">
              <a:buNone/>
            </a:pPr>
            <a:r>
              <a:rPr lang="en-US" b="1" dirty="0" smtClean="0"/>
              <a:t>Not Null</a:t>
            </a:r>
          </a:p>
          <a:p>
            <a:pPr marL="457200" lvl="1" indent="0">
              <a:buNone/>
            </a:pPr>
            <a:r>
              <a:rPr lang="en-US" dirty="0" smtClean="0"/>
              <a:t>Is used to that </a:t>
            </a:r>
            <a:r>
              <a:rPr lang="en-US" sz="2000" dirty="0" smtClean="0"/>
              <a:t>specified</a:t>
            </a:r>
            <a:r>
              <a:rPr lang="en-US" dirty="0" smtClean="0"/>
              <a:t> column should not be Empty</a:t>
            </a:r>
          </a:p>
          <a:p>
            <a:pPr marL="0" indent="0">
              <a:buNone/>
            </a:pPr>
            <a:r>
              <a:rPr lang="en-US" b="1" dirty="0" smtClean="0"/>
              <a:t>Check</a:t>
            </a:r>
          </a:p>
          <a:p>
            <a:pPr marL="457200" lvl="1" indent="0">
              <a:buNone/>
            </a:pPr>
            <a:r>
              <a:rPr lang="en-US" dirty="0" smtClean="0"/>
              <a:t>Is used to </a:t>
            </a:r>
            <a:r>
              <a:rPr lang="en-US" sz="2000" dirty="0" smtClean="0"/>
              <a:t>check</a:t>
            </a:r>
            <a:r>
              <a:rPr lang="en-US" dirty="0" smtClean="0"/>
              <a:t> the Data the Specified data  </a:t>
            </a:r>
          </a:p>
          <a:p>
            <a:pPr marL="0" indent="0">
              <a:buNone/>
            </a:pPr>
            <a:r>
              <a:rPr lang="en-US" b="1" dirty="0" smtClean="0"/>
              <a:t>Primary Key</a:t>
            </a:r>
          </a:p>
          <a:p>
            <a:pPr marL="457200" lvl="1" indent="0">
              <a:buNone/>
            </a:pPr>
            <a:r>
              <a:rPr lang="en-US" dirty="0" smtClean="0"/>
              <a:t>Is used to identify the </a:t>
            </a:r>
            <a:r>
              <a:rPr lang="en-US" dirty="0"/>
              <a:t>Record </a:t>
            </a:r>
            <a:r>
              <a:rPr lang="en-US" dirty="0" smtClean="0"/>
              <a:t>uniquely from the table</a:t>
            </a:r>
          </a:p>
          <a:p>
            <a:pPr marL="0" indent="0">
              <a:buNone/>
            </a:pPr>
            <a:r>
              <a:rPr lang="en-US" b="1" dirty="0" smtClean="0"/>
              <a:t>Foreign Key</a:t>
            </a:r>
          </a:p>
          <a:p>
            <a:pPr marL="457200" lvl="1" indent="0">
              <a:buNone/>
            </a:pPr>
            <a:r>
              <a:rPr lang="en-US" dirty="0" smtClean="0"/>
              <a:t>Is used to </a:t>
            </a:r>
            <a:r>
              <a:rPr lang="en-US" sz="2000" dirty="0" smtClean="0"/>
              <a:t>Establish</a:t>
            </a:r>
            <a:r>
              <a:rPr lang="en-US" dirty="0" smtClean="0"/>
              <a:t> the connection Between the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57956"/>
          </a:xfrm>
        </p:spPr>
        <p:txBody>
          <a:bodyPr/>
          <a:lstStyle/>
          <a:p>
            <a:r>
              <a:rPr lang="en-US" dirty="0" smtClean="0"/>
              <a:t>SQL ---&gt;JOINS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93422"/>
            <a:ext cx="11882510" cy="52244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</a:t>
            </a:r>
            <a:r>
              <a:rPr lang="en-US" dirty="0" smtClean="0"/>
              <a:t>oins is used to join the </a:t>
            </a:r>
            <a:r>
              <a:rPr lang="en-US" dirty="0" smtClean="0"/>
              <a:t>multiple </a:t>
            </a:r>
            <a:r>
              <a:rPr lang="en-US" dirty="0"/>
              <a:t>table </a:t>
            </a:r>
            <a:r>
              <a:rPr lang="en-US" dirty="0" smtClean="0"/>
              <a:t>simultaneously.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1. Cartesian Joins</a:t>
            </a:r>
          </a:p>
          <a:p>
            <a:pPr marL="0" indent="0">
              <a:buNone/>
            </a:pPr>
            <a:r>
              <a:rPr lang="en-US" dirty="0" smtClean="0"/>
              <a:t>            2. Natural Joins</a:t>
            </a:r>
          </a:p>
          <a:p>
            <a:pPr marL="0" indent="0">
              <a:buNone/>
            </a:pPr>
            <a:r>
              <a:rPr lang="en-US" dirty="0" smtClean="0"/>
              <a:t>            3. </a:t>
            </a:r>
            <a:r>
              <a:rPr lang="en-US" dirty="0" smtClean="0"/>
              <a:t>Self </a:t>
            </a:r>
            <a:r>
              <a:rPr lang="en-US" dirty="0"/>
              <a:t>joins</a:t>
            </a:r>
          </a:p>
          <a:p>
            <a:pPr marL="0" indent="0">
              <a:buNone/>
            </a:pPr>
            <a:r>
              <a:rPr lang="en-US" dirty="0" smtClean="0"/>
              <a:t>            4. </a:t>
            </a:r>
            <a:r>
              <a:rPr lang="en-US" dirty="0"/>
              <a:t>Inner Joins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5. Outer Joins</a:t>
            </a:r>
          </a:p>
          <a:p>
            <a:pPr marL="0" indent="0">
              <a:buNone/>
            </a:pPr>
            <a:r>
              <a:rPr lang="en-US" dirty="0" smtClean="0"/>
              <a:t>                 A-- Right outer join    </a:t>
            </a:r>
          </a:p>
          <a:p>
            <a:pPr marL="0" indent="0">
              <a:buNone/>
            </a:pPr>
            <a:r>
              <a:rPr lang="en-US" dirty="0" smtClean="0"/>
              <a:t>                 B-- Left  outer join</a:t>
            </a:r>
          </a:p>
          <a:p>
            <a:pPr marL="0" indent="0">
              <a:buNone/>
            </a:pPr>
            <a:r>
              <a:rPr lang="en-US" dirty="0" smtClean="0"/>
              <a:t>                 C-- Full outer join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22" y="1598259"/>
            <a:ext cx="1905000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55" y="3427058"/>
            <a:ext cx="190500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89" y="3427059"/>
            <a:ext cx="190500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99" y="4808183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3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59" y="1671641"/>
            <a:ext cx="6773220" cy="3553321"/>
          </a:xfrm>
        </p:spPr>
      </p:pic>
    </p:spTree>
    <p:extLst>
      <p:ext uri="{BB962C8B-B14F-4D97-AF65-F5344CB8AC3E}">
        <p14:creationId xmlns:p14="http://schemas.microsoft.com/office/powerpoint/2010/main" val="4982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Database?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database is a collection of data that is organized and stored in a way that allows for efficient </a:t>
            </a:r>
            <a:r>
              <a:rPr lang="en-US" b="1" dirty="0"/>
              <a:t>retrieval</a:t>
            </a:r>
            <a:r>
              <a:rPr lang="en-US" dirty="0"/>
              <a:t>, </a:t>
            </a:r>
            <a:r>
              <a:rPr lang="en-US" b="1" dirty="0"/>
              <a:t>management</a:t>
            </a:r>
            <a:r>
              <a:rPr lang="en-US" dirty="0"/>
              <a:t>, and </a:t>
            </a:r>
            <a:r>
              <a:rPr lang="en-US" b="1" dirty="0"/>
              <a:t>manipulation</a:t>
            </a:r>
            <a:r>
              <a:rPr lang="en-US" dirty="0"/>
              <a:t> of information. </a:t>
            </a:r>
          </a:p>
          <a:p>
            <a:pPr marL="0" indent="0">
              <a:buNone/>
            </a:pPr>
            <a:r>
              <a:rPr lang="en-US" b="1" dirty="0"/>
              <a:t>Retrieval – </a:t>
            </a:r>
            <a:r>
              <a:rPr lang="en-US" dirty="0"/>
              <a:t>Querying</a:t>
            </a:r>
          </a:p>
          <a:p>
            <a:pPr marL="0" indent="0">
              <a:buNone/>
            </a:pPr>
            <a:r>
              <a:rPr lang="en-US" b="1" dirty="0"/>
              <a:t>Management – </a:t>
            </a:r>
            <a:r>
              <a:rPr lang="en-US" dirty="0"/>
              <a:t>Storage and Maintenance of data</a:t>
            </a:r>
          </a:p>
          <a:p>
            <a:pPr lvl="2"/>
            <a:r>
              <a:rPr lang="en-US" sz="2800" dirty="0"/>
              <a:t>Data Security</a:t>
            </a:r>
          </a:p>
          <a:p>
            <a:pPr lvl="2"/>
            <a:r>
              <a:rPr lang="en-US" sz="2800" dirty="0"/>
              <a:t>Backup and Recovery</a:t>
            </a:r>
          </a:p>
          <a:p>
            <a:pPr marL="0" indent="0">
              <a:buNone/>
            </a:pPr>
            <a:r>
              <a:rPr lang="en-IN" b="1" dirty="0"/>
              <a:t>Manipulation – </a:t>
            </a:r>
            <a:r>
              <a:rPr lang="en-IN" dirty="0"/>
              <a:t>Performing operation on the data</a:t>
            </a:r>
          </a:p>
          <a:p>
            <a:pPr lvl="2"/>
            <a:r>
              <a:rPr lang="en-US" sz="2800" dirty="0"/>
              <a:t>Querying , Updating</a:t>
            </a:r>
          </a:p>
          <a:p>
            <a:pPr lvl="2"/>
            <a:r>
              <a:rPr lang="en-US" sz="2800" dirty="0"/>
              <a:t>Inserting , Deleting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76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types of databases, each designed to address specific data storage and management requirements. Here are some common types of databases:</a:t>
            </a:r>
          </a:p>
          <a:p>
            <a:pPr lvl="2">
              <a:lnSpc>
                <a:spcPct val="100000"/>
              </a:lnSpc>
            </a:pPr>
            <a:r>
              <a:rPr lang="en-US" sz="2800" b="1" dirty="0"/>
              <a:t>Relation Database</a:t>
            </a:r>
          </a:p>
          <a:p>
            <a:pPr lvl="2"/>
            <a:r>
              <a:rPr lang="en-US" sz="2800" b="1" dirty="0"/>
              <a:t>Hierarchical Database</a:t>
            </a:r>
          </a:p>
          <a:p>
            <a:pPr lvl="2"/>
            <a:r>
              <a:rPr lang="en-US" sz="2800" b="1" dirty="0"/>
              <a:t>NoSql Database</a:t>
            </a:r>
          </a:p>
          <a:p>
            <a:pPr lvl="4"/>
            <a:r>
              <a:rPr lang="en-US" sz="2600" b="1" dirty="0"/>
              <a:t>Key Value</a:t>
            </a:r>
          </a:p>
          <a:p>
            <a:pPr lvl="4"/>
            <a:r>
              <a:rPr lang="en-US" sz="2600" b="1" dirty="0"/>
              <a:t>Document – Based</a:t>
            </a:r>
          </a:p>
          <a:p>
            <a:pPr lvl="4"/>
            <a:r>
              <a:rPr lang="en-US" sz="2600" b="1" dirty="0"/>
              <a:t>Graph – Based</a:t>
            </a:r>
          </a:p>
          <a:p>
            <a:pPr marL="1371600" lvl="3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5806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 databases store data in structured tables with rows and columns. Example : </a:t>
            </a:r>
            <a:r>
              <a:rPr lang="en-US" dirty="0" smtClean="0"/>
              <a:t>MySQL, Oracle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4" y="2959767"/>
            <a:ext cx="8325853" cy="31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hierarchical database is a type of database model where data is organized in a parent-child relationships.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8" y="2887578"/>
            <a:ext cx="7531769" cy="2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/>
              <a:t>NoSQL databases are designed to handle various types of unstructured, semi-structured, or highly dynamic data. They offer more flexibility in data storage and retrieval. Types of NoSQL databases include:</a:t>
            </a:r>
          </a:p>
          <a:p>
            <a:pPr>
              <a:lnSpc>
                <a:spcPct val="100000"/>
              </a:lnSpc>
            </a:pPr>
            <a:r>
              <a:rPr lang="en-IN" b="1" dirty="0"/>
              <a:t>Key-Value :</a:t>
            </a:r>
            <a:r>
              <a:rPr lang="en-IN" dirty="0"/>
              <a:t> Store data as key-value pairs. Example: Amazon DynamoDB.</a:t>
            </a:r>
            <a:endParaRPr lang="en-IN" b="1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33" y="4023462"/>
            <a:ext cx="146705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98867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3100" b="1" dirty="0">
                <a:solidFill>
                  <a:schemeClr val="tx1"/>
                </a:solidFill>
                <a:latin typeface="Söhne"/>
              </a:rPr>
              <a:t>Document – Based </a:t>
            </a:r>
            <a:r>
              <a:rPr lang="en-IN" sz="3100" b="1" dirty="0">
                <a:latin typeface="Söhne"/>
              </a:rPr>
              <a:t>:</a:t>
            </a:r>
            <a:r>
              <a:rPr lang="en-IN" sz="3100" dirty="0">
                <a:solidFill>
                  <a:srgbClr val="374151"/>
                </a:solidFill>
                <a:latin typeface="Söhne"/>
              </a:rPr>
              <a:t> Store data as documents (e.g., JSON). </a:t>
            </a:r>
            <a:br>
              <a:rPr lang="en-IN" sz="3100" dirty="0">
                <a:solidFill>
                  <a:srgbClr val="374151"/>
                </a:solidFill>
                <a:latin typeface="Söhne"/>
              </a:rPr>
            </a:br>
            <a:r>
              <a:rPr lang="en-IN" sz="3100" dirty="0">
                <a:solidFill>
                  <a:srgbClr val="374151"/>
                </a:solidFill>
                <a:latin typeface="Söhne"/>
              </a:rPr>
              <a:t>Example: MongoDB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434" y="988680"/>
            <a:ext cx="11882510" cy="5229240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Söhne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b="1" dirty="0" smtClean="0">
              <a:latin typeface="Söhne"/>
            </a:endParaRPr>
          </a:p>
          <a:p>
            <a:pPr marL="0" indent="0">
              <a:buNone/>
            </a:pPr>
            <a:endParaRPr lang="en-US" b="1" dirty="0" smtClean="0"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Söhne"/>
              </a:rPr>
              <a:t>Graph </a:t>
            </a:r>
            <a:r>
              <a:rPr lang="en-US" b="1" dirty="0">
                <a:latin typeface="Söhne"/>
              </a:rPr>
              <a:t>Databases: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Store data as nodes and edges to represent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74151"/>
                </a:solidFill>
                <a:latin typeface="Söhne"/>
              </a:rPr>
              <a:t>relationships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Example: Neo4j.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82" y="1301500"/>
            <a:ext cx="1409897" cy="149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80" y="4427621"/>
            <a:ext cx="2781300" cy="16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721894"/>
          </a:xfrm>
        </p:spPr>
        <p:txBody>
          <a:bodyPr/>
          <a:lstStyle/>
          <a:p>
            <a:r>
              <a:rPr lang="en-US" b="1" dirty="0"/>
              <a:t>Database Management Tools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634172"/>
              </p:ext>
            </p:extLst>
          </p:nvPr>
        </p:nvGraphicFramePr>
        <p:xfrm>
          <a:off x="158750" y="721891"/>
          <a:ext cx="11882439" cy="549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813"/>
                <a:gridCol w="3960813"/>
                <a:gridCol w="3960813"/>
              </a:tblGrid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 Examples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Speciality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Management Systems(DBMS)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MySQL, 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, Oracle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 functionality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 User Interface(GUI)</a:t>
                      </a:r>
                      <a:r>
                        <a:rPr lang="en-US" baseline="0" dirty="0" smtClean="0"/>
                        <a:t>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phpMyAdmin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pgAdmin</a:t>
                      </a:r>
                      <a:r>
                        <a:rPr lang="en-US" dirty="0" smtClean="0"/>
                        <a:t>, SSMS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interface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Line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 CLC,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pSQL</a:t>
                      </a:r>
                      <a:r>
                        <a:rPr lang="en-US" baseline="0" dirty="0" smtClean="0"/>
                        <a:t> CLC, SQL*Plus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based Interface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 Modelling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Erwin, </a:t>
                      </a:r>
                      <a:r>
                        <a:rPr lang="en-US" dirty="0" err="1" smtClean="0"/>
                        <a:t>Lucidchart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dbForge</a:t>
                      </a:r>
                      <a:r>
                        <a:rPr lang="en-US" baseline="0" dirty="0" smtClean="0"/>
                        <a:t> Studio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and Visualization</a:t>
                      </a:r>
                      <a:r>
                        <a:rPr lang="en-US" baseline="0" dirty="0" smtClean="0"/>
                        <a:t> assist</a:t>
                      </a:r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Editors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Dbeaver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HeidiSQL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SQL Workbench/J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and Execute SQL queries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Migration and ETL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</a:t>
                      </a:r>
                      <a:r>
                        <a:rPr lang="en-US" dirty="0" err="1" smtClean="0"/>
                        <a:t>NiFi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Talend</a:t>
                      </a:r>
                      <a:r>
                        <a:rPr lang="en-US" dirty="0" smtClean="0"/>
                        <a:t>, AWSDMS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Data Migration between Databases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Monitoring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Prometheus,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, SQLDM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 different properties of Database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Backup and Recovery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Veeam</a:t>
                      </a:r>
                      <a:r>
                        <a:rPr lang="en-US" baseline="0" dirty="0" smtClean="0"/>
                        <a:t> Backup, </a:t>
                      </a:r>
                      <a:r>
                        <a:rPr lang="en-US" baseline="0" dirty="0" err="1" smtClean="0"/>
                        <a:t>Bacula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Commvault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Automates data backup and</a:t>
                      </a:r>
                      <a:r>
                        <a:rPr lang="en-US" baseline="0" dirty="0" smtClean="0"/>
                        <a:t> recovery</a:t>
                      </a:r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Replication and Clustering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r>
                        <a:rPr lang="en-US" baseline="0" dirty="0" smtClean="0"/>
                        <a:t> rep., </a:t>
                      </a:r>
                      <a:r>
                        <a:rPr lang="en-US" baseline="0" dirty="0" err="1" smtClean="0"/>
                        <a:t>pSQL</a:t>
                      </a:r>
                      <a:r>
                        <a:rPr lang="en-US" baseline="0" dirty="0" smtClean="0"/>
                        <a:t> Str. rep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data Synchronization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NoSQL</a:t>
                      </a:r>
                      <a:r>
                        <a:rPr lang="en-US" dirty="0" smtClean="0"/>
                        <a:t> Management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r>
                        <a:rPr lang="en-US" dirty="0" smtClean="0"/>
                        <a:t> Compass, </a:t>
                      </a:r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DM,</a:t>
                      </a:r>
                      <a:r>
                        <a:rPr lang="en-US" baseline="0" dirty="0" smtClean="0"/>
                        <a:t> CQL shell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</a:t>
                      </a:r>
                      <a:r>
                        <a:rPr lang="en-US" dirty="0" err="1" smtClean="0"/>
                        <a:t>NoSQL</a:t>
                      </a:r>
                      <a:r>
                        <a:rPr lang="en-US" baseline="0" dirty="0" smtClean="0"/>
                        <a:t> Database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 Database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SAP</a:t>
                      </a:r>
                      <a:r>
                        <a:rPr lang="en-US" baseline="0" dirty="0" smtClean="0"/>
                        <a:t> HANA Studio, </a:t>
                      </a:r>
                      <a:r>
                        <a:rPr lang="en-US" baseline="0" dirty="0" err="1" smtClean="0"/>
                        <a:t>RedisInsight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for In-Memory Database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Cloud Based DBM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AWSMC,</a:t>
                      </a:r>
                      <a:r>
                        <a:rPr lang="en-US" baseline="0" dirty="0" smtClean="0"/>
                        <a:t> GCC, Azure Portal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based Interfaces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r>
                        <a:rPr lang="en-US" baseline="0" dirty="0" smtClean="0"/>
                        <a:t> and Orchestra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Kubernetes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Containerized deployment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Security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Imperva</a:t>
                      </a:r>
                      <a:r>
                        <a:rPr lang="en-US" dirty="0" smtClean="0"/>
                        <a:t> SS, McAfee DBS,</a:t>
                      </a:r>
                      <a:r>
                        <a:rPr lang="en-US" baseline="0" dirty="0" smtClean="0"/>
                        <a:t> IBM </a:t>
                      </a:r>
                      <a:r>
                        <a:rPr lang="en-US" baseline="0" dirty="0" err="1" smtClean="0"/>
                        <a:t>Guardium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Protects </a:t>
                      </a:r>
                      <a:r>
                        <a:rPr lang="en-US" dirty="0" err="1" smtClean="0"/>
                        <a:t>Databse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368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igital_Template" id="{5A3AD10F-DD54-49F5-AA79-3E7E4567C8C6}" vid="{32CA194C-6BBE-41F9-B110-AE619953BD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889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Söhne</vt:lpstr>
      <vt:lpstr>Wingdings</vt:lpstr>
      <vt:lpstr>1_Office Theme</vt:lpstr>
      <vt:lpstr>DATABASE</vt:lpstr>
      <vt:lpstr>DATABASE</vt:lpstr>
      <vt:lpstr>What is Database?</vt:lpstr>
      <vt:lpstr>Types of Databases</vt:lpstr>
      <vt:lpstr>Relational Database</vt:lpstr>
      <vt:lpstr>Hierarchical Database</vt:lpstr>
      <vt:lpstr>NoSql Database</vt:lpstr>
      <vt:lpstr>Document – Based : Store data as documents (e.g., JSON).  Example: MongoDB. </vt:lpstr>
      <vt:lpstr>Database Management Tools</vt:lpstr>
      <vt:lpstr>Cloud-based Database System</vt:lpstr>
      <vt:lpstr>Current Trends</vt:lpstr>
      <vt:lpstr>Distributed Database </vt:lpstr>
      <vt:lpstr>Structured Query Language (SQL)   [ oracle 10g ]</vt:lpstr>
      <vt:lpstr>Relation Data Base Management System [RDBMS]   </vt:lpstr>
      <vt:lpstr>Relation Data Base Management System [RDBMS]   </vt:lpstr>
      <vt:lpstr>CONSTRAINTS</vt:lpstr>
      <vt:lpstr>SQL ---&gt;JOINS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Vijander.s</dc:creator>
  <cp:lastModifiedBy>Gokul S</cp:lastModifiedBy>
  <cp:revision>91</cp:revision>
  <dcterms:created xsi:type="dcterms:W3CDTF">2021-01-18T11:51:30Z</dcterms:created>
  <dcterms:modified xsi:type="dcterms:W3CDTF">2023-09-07T07:16:16Z</dcterms:modified>
</cp:coreProperties>
</file>