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64" r:id="rId3"/>
    <p:sldId id="261" r:id="rId4"/>
    <p:sldId id="262" r:id="rId5"/>
    <p:sldId id="263" r:id="rId6"/>
    <p:sldId id="272" r:id="rId7"/>
    <p:sldId id="269" r:id="rId8"/>
    <p:sldId id="266" r:id="rId9"/>
    <p:sldId id="270" r:id="rId10"/>
    <p:sldId id="271" r:id="rId11"/>
    <p:sldId id="256" r:id="rId12"/>
    <p:sldId id="257" r:id="rId13"/>
    <p:sldId id="258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 autoAdjust="0"/>
  </p:normalViewPr>
  <p:slideViewPr>
    <p:cSldViewPr snapToGrid="0" showGuides="1">
      <p:cViewPr varScale="1">
        <p:scale>
          <a:sx n="94" d="100"/>
          <a:sy n="94" d="100"/>
        </p:scale>
        <p:origin x="-240" y="-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pPr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pPr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5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5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pPr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pPr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pPr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pPr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pPr/>
              <a:t>01-10-2024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pPr/>
              <a:t>01-10-2024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pPr/>
              <a:t>01-10-2024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pPr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pPr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pPr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=""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=""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=""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2731877" y="1261072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6210108" y="1264466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=""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=""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=""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683" r="988"/>
          <a:stretch>
            <a:fillRect/>
          </a:stretch>
        </p:blipFill>
        <p:spPr bwMode="auto">
          <a:xfrm>
            <a:off x="885825" y="781050"/>
            <a:ext cx="10277475" cy="584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525" y="902884"/>
            <a:ext cx="10306050" cy="5787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700" y="817665"/>
            <a:ext cx="10620375" cy="5962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/>
        </p:nvSpPr>
        <p:spPr>
          <a:xfrm>
            <a:off x="523875" y="981074"/>
            <a:ext cx="575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</a:t>
            </a:r>
            <a:r>
              <a:rPr lang="en-IN" b="1" dirty="0" smtClean="0">
                <a:solidFill>
                  <a:schemeClr val="bg1"/>
                </a:solidFill>
              </a:rPr>
              <a:t>Reasons for Analysing Bank Loan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450" y="1362075"/>
            <a:ext cx="111673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C000"/>
                </a:solidFill>
              </a:rPr>
              <a:t>Banks analyse loan data for several critical reasons:</a:t>
            </a:r>
            <a:endParaRPr lang="en-US" b="1" dirty="0" smtClean="0">
              <a:solidFill>
                <a:srgbClr val="FFC000"/>
              </a:solidFill>
            </a:endParaRPr>
          </a:p>
          <a:p>
            <a:r>
              <a:rPr lang="en-IN" b="1" dirty="0" smtClean="0">
                <a:solidFill>
                  <a:srgbClr val="FFC000"/>
                </a:solidFill>
              </a:rPr>
              <a:t>Risk Assessment:</a:t>
            </a:r>
            <a:r>
              <a:rPr lang="en-IN" dirty="0" smtClean="0">
                <a:solidFill>
                  <a:srgbClr val="FFC000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One of the primary purposes of analysing loan data is to assess the risk associated with lending to </a:t>
            </a:r>
            <a:r>
              <a:rPr lang="en-IN" dirty="0" smtClean="0">
                <a:solidFill>
                  <a:schemeClr val="bg1"/>
                </a:solidFill>
              </a:rPr>
              <a:t>a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particular </a:t>
            </a:r>
            <a:r>
              <a:rPr lang="en-IN" dirty="0" smtClean="0">
                <a:solidFill>
                  <a:schemeClr val="bg1"/>
                </a:solidFill>
              </a:rPr>
              <a:t>individual or business. Banks use data to evaluate the creditworthiness of borrowers, predict default </a:t>
            </a:r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probabilities</a:t>
            </a:r>
            <a:r>
              <a:rPr lang="en-IN" dirty="0" smtClean="0">
                <a:solidFill>
                  <a:schemeClr val="bg1"/>
                </a:solidFill>
              </a:rPr>
              <a:t>, and determine interest rates and lending terms</a:t>
            </a:r>
            <a:r>
              <a:rPr lang="en-IN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IN" b="1" dirty="0" smtClean="0">
                <a:solidFill>
                  <a:srgbClr val="FFC000"/>
                </a:solidFill>
              </a:rPr>
              <a:t>Decision-making:</a:t>
            </a:r>
            <a:r>
              <a:rPr lang="en-IN" dirty="0" smtClean="0">
                <a:solidFill>
                  <a:srgbClr val="FFC000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Loan data analysis supports the decision-making process when evaluating loan applications. </a:t>
            </a:r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Banks </a:t>
            </a:r>
            <a:r>
              <a:rPr lang="en-IN" dirty="0" smtClean="0">
                <a:solidFill>
                  <a:schemeClr val="bg1"/>
                </a:solidFill>
              </a:rPr>
              <a:t>use data-driven models and algorithms to make informed lending decisions, such as approving </a:t>
            </a:r>
            <a:r>
              <a:rPr lang="en-IN" dirty="0" smtClean="0">
                <a:solidFill>
                  <a:schemeClr val="bg1"/>
                </a:solidFill>
              </a:rPr>
              <a:t>or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denying </a:t>
            </a:r>
            <a:r>
              <a:rPr lang="en-IN" dirty="0" smtClean="0">
                <a:solidFill>
                  <a:schemeClr val="bg1"/>
                </a:solidFill>
              </a:rPr>
              <a:t>loan requests</a:t>
            </a:r>
            <a:r>
              <a:rPr lang="en-IN" dirty="0" smtClean="0">
                <a:solidFill>
                  <a:schemeClr val="bg1"/>
                </a:solidFill>
              </a:rPr>
              <a:t>.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b="1" dirty="0" smtClean="0">
                <a:solidFill>
                  <a:srgbClr val="FFC000"/>
                </a:solidFill>
              </a:rPr>
              <a:t>Portfolio Management:</a:t>
            </a:r>
            <a:r>
              <a:rPr lang="en-IN" dirty="0" smtClean="0">
                <a:solidFill>
                  <a:srgbClr val="FFC000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Banks manage portfolios of loans, including mortgages, personal loans, and business loans. </a:t>
            </a:r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Data </a:t>
            </a:r>
            <a:r>
              <a:rPr lang="en-IN" dirty="0" smtClean="0">
                <a:solidFill>
                  <a:schemeClr val="bg1"/>
                </a:solidFill>
              </a:rPr>
              <a:t>analysis helps banks monitor the health of these portfolios, identify underperforming loans, and </a:t>
            </a:r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optimize </a:t>
            </a:r>
            <a:r>
              <a:rPr lang="en-IN" dirty="0" smtClean="0">
                <a:solidFill>
                  <a:schemeClr val="bg1"/>
                </a:solidFill>
              </a:rPr>
              <a:t>loan terms and pricing</a:t>
            </a:r>
            <a:r>
              <a:rPr lang="en-IN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IN" b="1" dirty="0" smtClean="0">
                <a:solidFill>
                  <a:srgbClr val="FFC000"/>
                </a:solidFill>
              </a:rPr>
              <a:t>Fraud Detection:</a:t>
            </a:r>
            <a:r>
              <a:rPr lang="en-IN" dirty="0" smtClean="0">
                <a:solidFill>
                  <a:srgbClr val="FFC000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Banks use data analysis to detect fraudulent loan applications and activities. Unusual patterns, </a:t>
            </a:r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inconsistencies</a:t>
            </a:r>
            <a:r>
              <a:rPr lang="en-IN" dirty="0" smtClean="0">
                <a:solidFill>
                  <a:schemeClr val="bg1"/>
                </a:solidFill>
              </a:rPr>
              <a:t>, or discrepancies in loan data can trigger fraud alerts</a:t>
            </a:r>
            <a:r>
              <a:rPr lang="en-IN" dirty="0" smtClean="0">
                <a:solidFill>
                  <a:schemeClr val="bg1"/>
                </a:solidFill>
              </a:rPr>
              <a:t>.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b="1" dirty="0" smtClean="0">
                <a:solidFill>
                  <a:srgbClr val="FFC000"/>
                </a:solidFill>
              </a:rPr>
              <a:t>Regulatory Compliance:</a:t>
            </a:r>
            <a:r>
              <a:rPr lang="en-IN" dirty="0" smtClean="0">
                <a:solidFill>
                  <a:srgbClr val="FFC000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Banks are subject to regulatory requirements that mandate the collection and reporting </a:t>
            </a:r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of </a:t>
            </a:r>
            <a:r>
              <a:rPr lang="en-IN" dirty="0" smtClean="0">
                <a:solidFill>
                  <a:schemeClr val="bg1"/>
                </a:solidFill>
              </a:rPr>
              <a:t>loan data. Compliance with regulations such as the Home Mortgage Disclosure Act (HMDA) and the Know </a:t>
            </a:r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Your </a:t>
            </a:r>
            <a:r>
              <a:rPr lang="en-IN" dirty="0" smtClean="0">
                <a:solidFill>
                  <a:schemeClr val="bg1"/>
                </a:solidFill>
              </a:rPr>
              <a:t>Customer (KYC) regulations requires data analysis and reporting</a:t>
            </a:r>
            <a:r>
              <a:rPr lang="en-IN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" name="Picture 14" descr="Logo Mysql PNG Images, Free Download - Free Transparent PNG Logos">
            <a:extLst>
              <a:ext uri="{FF2B5EF4-FFF2-40B4-BE49-F238E27FC236}">
                <a16:creationId xmlns=""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319" y="129473"/>
            <a:ext cx="812133" cy="8519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/>
        </p:nvSpPr>
        <p:spPr>
          <a:xfrm>
            <a:off x="523875" y="981074"/>
            <a:ext cx="575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</a:t>
            </a:r>
            <a:r>
              <a:rPr lang="en-IN" b="1" dirty="0" smtClean="0">
                <a:solidFill>
                  <a:schemeClr val="bg1"/>
                </a:solidFill>
              </a:rPr>
              <a:t>Reasons for Analysing Bank Loan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450" y="1362075"/>
            <a:ext cx="111673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Customer Insights</a:t>
            </a:r>
            <a:r>
              <a:rPr lang="en-IN" b="1" dirty="0" smtClean="0">
                <a:solidFill>
                  <a:schemeClr val="bg1"/>
                </a:solidFill>
              </a:rPr>
              <a:t>: </a:t>
            </a:r>
            <a:r>
              <a:rPr lang="en-IN" dirty="0" smtClean="0">
                <a:solidFill>
                  <a:schemeClr val="bg1"/>
                </a:solidFill>
              </a:rPr>
              <a:t>Analysing </a:t>
            </a:r>
            <a:r>
              <a:rPr lang="en-IN" dirty="0" smtClean="0">
                <a:solidFill>
                  <a:schemeClr val="bg1"/>
                </a:solidFill>
              </a:rPr>
              <a:t>loan data provides insights into customer behaviour, preferences, and needs. Banks can use these insights to tailor loan products and marketing strategies to specific customer segments</a:t>
            </a:r>
            <a:r>
              <a:rPr lang="en-IN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IN" b="1" dirty="0" smtClean="0">
                <a:solidFill>
                  <a:schemeClr val="bg1"/>
                </a:solidFill>
              </a:rPr>
              <a:t>Profitability Analysis:</a:t>
            </a:r>
            <a:r>
              <a:rPr lang="en-IN" dirty="0" smtClean="0">
                <a:solidFill>
                  <a:schemeClr val="bg1"/>
                </a:solidFill>
              </a:rPr>
              <a:t> Banks assess the profitability of their loan portfolios by analysing data related to interest income, loan origination costs, default rates, and collection efforts</a:t>
            </a:r>
            <a:r>
              <a:rPr lang="en-IN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IN" b="1" dirty="0" smtClean="0">
                <a:solidFill>
                  <a:schemeClr val="bg1"/>
                </a:solidFill>
              </a:rPr>
              <a:t>Market Research:</a:t>
            </a:r>
            <a:r>
              <a:rPr lang="en-IN" dirty="0" smtClean="0">
                <a:solidFill>
                  <a:schemeClr val="bg1"/>
                </a:solidFill>
              </a:rPr>
              <a:t> Data analysis helps banks understand market trends, competitive landscape, and customer demand. This information guides product development and market expansion strategies</a:t>
            </a:r>
            <a:r>
              <a:rPr lang="en-IN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IN" b="1" dirty="0" smtClean="0">
                <a:solidFill>
                  <a:schemeClr val="bg1"/>
                </a:solidFill>
              </a:rPr>
              <a:t>Credit Risk Management:</a:t>
            </a:r>
            <a:r>
              <a:rPr lang="en-IN" dirty="0" smtClean="0">
                <a:solidFill>
                  <a:schemeClr val="bg1"/>
                </a:solidFill>
              </a:rPr>
              <a:t> Banks continuously monitor and manage credit risk associated with their loans. Data analysis helps in setting risk management strategies, provisioning for potential losses, and stress testing loan portfolios</a:t>
            </a:r>
            <a:r>
              <a:rPr lang="en-IN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IN" b="1" dirty="0" smtClean="0">
                <a:solidFill>
                  <a:schemeClr val="bg1"/>
                </a:solidFill>
              </a:rPr>
              <a:t>Customer Retention:</a:t>
            </a:r>
            <a:r>
              <a:rPr lang="en-IN" dirty="0" smtClean="0">
                <a:solidFill>
                  <a:schemeClr val="bg1"/>
                </a:solidFill>
              </a:rPr>
              <a:t> Banks use data analysis to identify opportunities for retaining existing customers, such as offering loan refinancing options or additional financial products.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8" name="Picture 14" descr="Logo Mysql PNG Images, Free Download - Free Transparent PNG Logos">
            <a:extLst>
              <a:ext uri="{FF2B5EF4-FFF2-40B4-BE49-F238E27FC236}">
                <a16:creationId xmlns=""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319" y="129473"/>
            <a:ext cx="812133" cy="8519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49"/>
            <a:ext cx="11630025" cy="3211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800" i="1" kern="100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sz="28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8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447675"/>
            <a:ext cx="9397221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32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3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=""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=""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364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7749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=""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=""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</a:t>
            </a:r>
            <a:r>
              <a:rPr lang="en-IN" sz="3400" b="1" dirty="0" smtClean="0">
                <a:solidFill>
                  <a:srgbClr val="FFFF00"/>
                </a:solidFill>
              </a:rPr>
              <a:t>BI</a:t>
            </a:r>
            <a:endParaRPr lang="en-IN" sz="3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1057</Words>
  <Application>Microsoft Office PowerPoint</Application>
  <PresentationFormat>Custom</PresentationFormat>
  <Paragraphs>88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Admin</cp:lastModifiedBy>
  <cp:revision>16</cp:revision>
  <dcterms:created xsi:type="dcterms:W3CDTF">2023-10-07T01:44:58Z</dcterms:created>
  <dcterms:modified xsi:type="dcterms:W3CDTF">2024-10-01T12:40:01Z</dcterms:modified>
</cp:coreProperties>
</file>