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3" r:id="rId14"/>
    <p:sldId id="274" r:id="rId15"/>
    <p:sldId id="275" r:id="rId16"/>
    <p:sldId id="276" r:id="rId17"/>
    <p:sldId id="277" r:id="rId18"/>
    <p:sldId id="285" r:id="rId19"/>
    <p:sldId id="286" r:id="rId20"/>
    <p:sldId id="278" r:id="rId21"/>
    <p:sldId id="279" r:id="rId22"/>
    <p:sldId id="287" r:id="rId23"/>
    <p:sldId id="280" r:id="rId24"/>
    <p:sldId id="281" r:id="rId25"/>
    <p:sldId id="282" r:id="rId26"/>
    <p:sldId id="283" r:id="rId27"/>
  </p:sldIdLst>
  <p:sldSz cx="9144000" cy="6858000" type="screen4x3"/>
  <p:notesSz cx="6858000" cy="9144000"/>
  <p:embeddedFontLst>
    <p:embeddedFont>
      <p:font typeface="Montserrat" charset="0"/>
      <p:regular r:id="rId29"/>
      <p:bold r:id="rId30"/>
      <p:italic r:id="rId31"/>
      <p:boldItalic r:id="rId32"/>
    </p:embeddedFont>
    <p:embeddedFont>
      <p:font typeface="Lucida Sans" pitchFamily="34" charset="0"/>
      <p:bold r:id="rId33"/>
      <p:italic r:id="rId34"/>
      <p:boldItalic r:id="rId35"/>
    </p:embeddedFont>
    <p:embeddedFont>
      <p:font typeface="Lato" charset="0"/>
      <p:regular r:id="rId36"/>
      <p:bold r:id="rId37"/>
      <p:italic r:id="rId38"/>
      <p:boldItalic r:id="rId39"/>
    </p:embeddedFont>
    <p:embeddedFont>
      <p:font typeface="Amatic SC" charset="-79"/>
      <p:regular r:id="rId40"/>
      <p:bold r:id="rId41"/>
    </p:embeddedFont>
    <p:embeddedFont>
      <p:font typeface="Proxima Nova" charset="0"/>
      <p:regular r:id="rId42"/>
      <p:bold r:id="rId43"/>
      <p:italic r:id="rId44"/>
      <p:boldItalic r:id="rId45"/>
    </p:embeddedFont>
    <p:embeddedFont>
      <p:font typeface="Calibri"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515370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rgbClr val="EAD594"/>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13"/>
          <p:cNvSpPr txBox="1">
            <a:spLocks noGrp="1"/>
          </p:cNvSpPr>
          <p:nvPr>
            <p:ph type="body" idx="1"/>
          </p:nvPr>
        </p:nvSpPr>
        <p:spPr>
          <a:xfrm>
            <a:off x="457200" y="1600200"/>
            <a:ext cx="8229600" cy="47091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320040" algn="l" rtl="0">
              <a:spcBef>
                <a:spcPts val="1600"/>
              </a:spcBef>
              <a:spcAft>
                <a:spcPts val="0"/>
              </a:spcAft>
              <a:buSzPts val="1440"/>
              <a:buChar char="○"/>
              <a:defRPr/>
            </a:lvl2pPr>
            <a:lvl3pPr marL="1371600" lvl="2" indent="-337185" algn="l" rtl="0">
              <a:spcBef>
                <a:spcPts val="1600"/>
              </a:spcBef>
              <a:spcAft>
                <a:spcPts val="0"/>
              </a:spcAft>
              <a:buSzPts val="1710"/>
              <a:buChar char="■"/>
              <a:defRPr/>
            </a:lvl3pPr>
            <a:lvl4pPr marL="1828800" lvl="3" indent="-342900" algn="l" rtl="0">
              <a:spcBef>
                <a:spcPts val="1600"/>
              </a:spcBef>
              <a:spcAft>
                <a:spcPts val="0"/>
              </a:spcAft>
              <a:buSzPts val="1800"/>
              <a:buChar char="●"/>
              <a:defRPr/>
            </a:lvl4pPr>
            <a:lvl5pPr marL="2286000" lvl="4" indent="-342900" algn="l" rtl="0">
              <a:spcBef>
                <a:spcPts val="1600"/>
              </a:spcBef>
              <a:spcAft>
                <a:spcPts val="0"/>
              </a:spcAft>
              <a:buSzPts val="1800"/>
              <a:buChar char="○"/>
              <a:defRPr/>
            </a:lvl5pPr>
            <a:lvl6pPr marL="2743200" lvl="5" indent="-342900" algn="l" rtl="0">
              <a:spcBef>
                <a:spcPts val="1600"/>
              </a:spcBef>
              <a:spcAft>
                <a:spcPts val="0"/>
              </a:spcAft>
              <a:buSzPts val="1800"/>
              <a:buChar char="■"/>
              <a:defRPr/>
            </a:lvl6pPr>
            <a:lvl7pPr marL="3200400" lvl="6" indent="-342900" algn="l" rtl="0">
              <a:spcBef>
                <a:spcPts val="1600"/>
              </a:spcBef>
              <a:spcAft>
                <a:spcPts val="0"/>
              </a:spcAft>
              <a:buSzPts val="1800"/>
              <a:buChar char="●"/>
              <a:defRPr/>
            </a:lvl7pPr>
            <a:lvl8pPr marL="3657600" lvl="7" indent="-342900" algn="l" rtl="0">
              <a:spcBef>
                <a:spcPts val="1600"/>
              </a:spcBef>
              <a:spcAft>
                <a:spcPts val="0"/>
              </a:spcAft>
              <a:buSzPts val="1800"/>
              <a:buChar char="○"/>
              <a:defRPr/>
            </a:lvl8pPr>
            <a:lvl9pPr marL="4114800" lvl="8" indent="-342900" algn="l" rtl="0">
              <a:spcBef>
                <a:spcPts val="1600"/>
              </a:spcBef>
              <a:spcAft>
                <a:spcPts val="1600"/>
              </a:spcAft>
              <a:buSzPts val="1800"/>
              <a:buChar char="■"/>
              <a:defRPr/>
            </a:lvl9pPr>
          </a:lstStyle>
          <a:p>
            <a:endParaRPr/>
          </a:p>
        </p:txBody>
      </p:sp>
      <p:sp>
        <p:nvSpPr>
          <p:cNvPr id="137" name="Google Shape;137;p13"/>
          <p:cNvSpPr txBox="1">
            <a:spLocks noGrp="1"/>
          </p:cNvSpPr>
          <p:nvPr>
            <p:ph type="dt" idx="10"/>
          </p:nvPr>
        </p:nvSpPr>
        <p:spPr>
          <a:xfrm>
            <a:off x="457200" y="6416675"/>
            <a:ext cx="21336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13"/>
          <p:cNvSpPr txBox="1">
            <a:spLocks noGrp="1"/>
          </p:cNvSpPr>
          <p:nvPr>
            <p:ph type="ftr" idx="11"/>
          </p:nvPr>
        </p:nvSpPr>
        <p:spPr>
          <a:xfrm>
            <a:off x="3124200" y="6416675"/>
            <a:ext cx="2895600" cy="3651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3"/>
          <p:cNvSpPr txBox="1">
            <a:spLocks noGrp="1"/>
          </p:cNvSpPr>
          <p:nvPr>
            <p:ph type="sldNum" idx="12"/>
          </p:nvPr>
        </p:nvSpPr>
        <p:spPr>
          <a:xfrm>
            <a:off x="7924800" y="6416675"/>
            <a:ext cx="762000" cy="365100"/>
          </a:xfrm>
          <a:prstGeom prst="rect">
            <a:avLst/>
          </a:prstGeom>
          <a:noFill/>
          <a:ln>
            <a:noFill/>
          </a:ln>
        </p:spPr>
        <p:txBody>
          <a:bodyPr spcFirstLastPara="1" wrap="square" lIns="0" tIns="45700" rIns="0"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4406400" y="0"/>
            <a:ext cx="4737600"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037850"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9" name="Google Shape;5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037850"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037850"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2" name="Google Shape;72;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4406400" y="0"/>
            <a:ext cx="4737600"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037850"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698925"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4406400" y="0"/>
            <a:ext cx="4737600"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1" name="Google Shape;13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57200" y="609600"/>
            <a:ext cx="8229600" cy="1828800"/>
          </a:xfrm>
          <a:prstGeom prst="rect">
            <a:avLst/>
          </a:prstGeom>
          <a:noFill/>
          <a:ln>
            <a:noFill/>
          </a:ln>
        </p:spPr>
        <p:txBody>
          <a:bodyPr spcFirstLastPara="1" wrap="square" lIns="45700" tIns="0" rIns="45700" bIns="0" anchor="b" anchorCtr="0">
            <a:noAutofit/>
          </a:bodyPr>
          <a:lstStyle/>
          <a:p>
            <a:pPr marL="0" lvl="0" indent="0" algn="ctr" rtl="0">
              <a:spcBef>
                <a:spcPts val="0"/>
              </a:spcBef>
              <a:spcAft>
                <a:spcPts val="0"/>
              </a:spcAft>
              <a:buClr>
                <a:srgbClr val="EAD594"/>
              </a:buClr>
              <a:buSzPts val="4800"/>
              <a:buFont typeface="Lucida Sans"/>
              <a:buNone/>
            </a:pPr>
            <a:r>
              <a:rPr lang="en-US" dirty="0">
                <a:solidFill>
                  <a:srgbClr val="FFC000"/>
                </a:solidFill>
              </a:rPr>
              <a:t>CREDIT CARD APPROVAL SYSTEM</a:t>
            </a:r>
            <a:endParaRPr>
              <a:solidFill>
                <a:srgbClr val="FFC000"/>
              </a:solidFill>
            </a:endParaRPr>
          </a:p>
        </p:txBody>
      </p:sp>
      <p:sp>
        <p:nvSpPr>
          <p:cNvPr id="145" name="Google Shape;145;p14"/>
          <p:cNvSpPr txBox="1">
            <a:spLocks noGrp="1"/>
          </p:cNvSpPr>
          <p:nvPr>
            <p:ph type="subTitle" idx="1"/>
          </p:nvPr>
        </p:nvSpPr>
        <p:spPr>
          <a:xfrm>
            <a:off x="1371600" y="3331698"/>
            <a:ext cx="7620000" cy="329770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683"/>
              <a:buNone/>
            </a:pPr>
            <a:endParaRPr sz="2590" b="1">
              <a:solidFill>
                <a:schemeClr val="lt2"/>
              </a:solidFill>
              <a:latin typeface="Times New Roman"/>
              <a:ea typeface="Times New Roman"/>
              <a:cs typeface="Times New Roman"/>
              <a:sym typeface="Times New Roman"/>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By</a:t>
            </a:r>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Gokulnath - (19I217)</a:t>
            </a:r>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Aswath – (19I205)</a:t>
            </a:r>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Pragadheesh – (19I241)</a:t>
            </a:r>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Suriya Prakash – (19I255)</a:t>
            </a:r>
            <a:endParaRPr/>
          </a:p>
          <a:p>
            <a:pPr marL="0" lvl="0" indent="0" algn="r" rtl="0">
              <a:lnSpc>
                <a:spcPct val="90000"/>
              </a:lnSpc>
              <a:spcBef>
                <a:spcPts val="518"/>
              </a:spcBef>
              <a:spcAft>
                <a:spcPts val="0"/>
              </a:spcAft>
              <a:buSzPts val="1683"/>
              <a:buNone/>
            </a:pPr>
            <a:r>
              <a:rPr lang="en-US" sz="2590" b="1">
                <a:solidFill>
                  <a:schemeClr val="lt2"/>
                </a:solidFill>
                <a:latin typeface="Times New Roman"/>
                <a:ea typeface="Times New Roman"/>
                <a:cs typeface="Times New Roman"/>
                <a:sym typeface="Times New Roman"/>
              </a:rPr>
              <a:t>Tharunraj – (19I208)</a:t>
            </a:r>
            <a:endParaRPr/>
          </a:p>
          <a:p>
            <a:pPr marL="0" lvl="0" indent="0" algn="r" rtl="0">
              <a:lnSpc>
                <a:spcPct val="90000"/>
              </a:lnSpc>
              <a:spcBef>
                <a:spcPts val="518"/>
              </a:spcBef>
              <a:spcAft>
                <a:spcPts val="0"/>
              </a:spcAft>
              <a:buSzPts val="1683"/>
              <a:buNone/>
            </a:pPr>
            <a:endParaRPr sz="259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4400"/>
              <a:buFont typeface="Times New Roman"/>
              <a:buNone/>
            </a:pPr>
            <a:r>
              <a:rPr lang="en-US" sz="4400" dirty="0">
                <a:solidFill>
                  <a:srgbClr val="FFC000"/>
                </a:solidFill>
                <a:latin typeface="Montserrat" charset="0"/>
                <a:ea typeface="Times New Roman"/>
                <a:cs typeface="Times New Roman"/>
                <a:sym typeface="Times New Roman"/>
              </a:rPr>
              <a:t>java.sql package</a:t>
            </a:r>
            <a:endParaRPr>
              <a:solidFill>
                <a:srgbClr val="FFC000"/>
              </a:solidFill>
              <a:latin typeface="Montserrat" charset="0"/>
            </a:endParaRPr>
          </a:p>
        </p:txBody>
      </p:sp>
      <p:sp>
        <p:nvSpPr>
          <p:cNvPr id="199" name="Google Shape;199;p23"/>
          <p:cNvSpPr txBox="1">
            <a:spLocks noGrp="1"/>
          </p:cNvSpPr>
          <p:nvPr>
            <p:ph type="body" idx="1"/>
          </p:nvPr>
        </p:nvSpPr>
        <p:spPr>
          <a:xfrm>
            <a:off x="457200" y="1600200"/>
            <a:ext cx="8229600" cy="470916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1600"/>
              </a:spcAft>
              <a:buSzPts val="1560"/>
              <a:buFont typeface="Arial"/>
              <a:buChar char="•"/>
            </a:pPr>
            <a:r>
              <a:rPr lang="en-US" sz="2400" dirty="0">
                <a:latin typeface="Times New Roman"/>
                <a:ea typeface="Times New Roman"/>
                <a:cs typeface="Times New Roman"/>
                <a:sym typeface="Times New Roman"/>
              </a:rPr>
              <a:t>The java.sql package contains the entire JDBC API that sends SQL (Structured Query Language) statements to relational databases and retrieves the results of executing those SQL statements</a:t>
            </a:r>
            <a:endParaRPr sz="2400">
              <a:latin typeface="Times New Roman"/>
              <a:ea typeface="Times New Roman"/>
              <a:cs typeface="Times New Roman"/>
              <a:sym typeface="Times New Roman"/>
            </a:endParaRPr>
          </a:p>
        </p:txBody>
      </p:sp>
      <p:pic>
        <p:nvPicPr>
          <p:cNvPr id="200" name="Google Shape;200;p23"/>
          <p:cNvPicPr preferRelativeResize="0"/>
          <p:nvPr/>
        </p:nvPicPr>
        <p:blipFill rotWithShape="1">
          <a:blip r:embed="rId3">
            <a:alphaModFix/>
          </a:blip>
          <a:srcRect b="11800"/>
          <a:stretch/>
        </p:blipFill>
        <p:spPr>
          <a:xfrm>
            <a:off x="1676400" y="3505200"/>
            <a:ext cx="6158753" cy="33528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p:nvPr/>
        </p:nvSpPr>
        <p:spPr>
          <a:xfrm>
            <a:off x="304800" y="152400"/>
            <a:ext cx="8610600" cy="57554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dirty="0">
                <a:solidFill>
                  <a:srgbClr val="FFFF00"/>
                </a:solidFill>
                <a:latin typeface="Times New Roman"/>
                <a:ea typeface="Times New Roman"/>
                <a:cs typeface="Times New Roman"/>
                <a:sym typeface="Times New Roman"/>
              </a:rPr>
              <a:t>JDBC Connectivity</a:t>
            </a:r>
            <a:endParaRPr/>
          </a:p>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pic>
        <p:nvPicPr>
          <p:cNvPr id="3" name="Picture 2" descr="Steps-to-connect-Java-Program-database.jpg"/>
          <p:cNvPicPr>
            <a:picLocks noChangeAspect="1"/>
          </p:cNvPicPr>
          <p:nvPr/>
        </p:nvPicPr>
        <p:blipFill>
          <a:blip r:embed="rId3"/>
          <a:stretch>
            <a:fillRect/>
          </a:stretch>
        </p:blipFill>
        <p:spPr>
          <a:xfrm>
            <a:off x="337625" y="815926"/>
            <a:ext cx="8398412" cy="57536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4100"/>
              <a:buFont typeface="Times New Roman"/>
              <a:buNone/>
            </a:pPr>
            <a:r>
              <a:rPr lang="en-US" dirty="0">
                <a:solidFill>
                  <a:srgbClr val="FFC000"/>
                </a:solidFill>
                <a:latin typeface="Times New Roman"/>
                <a:ea typeface="Times New Roman"/>
                <a:cs typeface="Times New Roman"/>
                <a:sym typeface="Times New Roman"/>
              </a:rPr>
              <a:t>Java.awt package</a:t>
            </a:r>
            <a:endParaRPr>
              <a:solidFill>
                <a:srgbClr val="FFC000"/>
              </a:solidFill>
              <a:latin typeface="Times New Roman"/>
              <a:ea typeface="Times New Roman"/>
              <a:cs typeface="Times New Roman"/>
              <a:sym typeface="Times New Roman"/>
            </a:endParaRPr>
          </a:p>
        </p:txBody>
      </p:sp>
      <p:sp>
        <p:nvSpPr>
          <p:cNvPr id="231" name="Google Shape;231;p29"/>
          <p:cNvSpPr txBox="1">
            <a:spLocks noGrp="1"/>
          </p:cNvSpPr>
          <p:nvPr>
            <p:ph type="body" idx="1"/>
          </p:nvPr>
        </p:nvSpPr>
        <p:spPr>
          <a:xfrm>
            <a:off x="152400" y="990600"/>
            <a:ext cx="8534400" cy="5562600"/>
          </a:xfrm>
          <a:prstGeom prst="rect">
            <a:avLst/>
          </a:prstGeom>
          <a:noFill/>
          <a:ln>
            <a:noFill/>
          </a:ln>
        </p:spPr>
        <p:txBody>
          <a:bodyPr spcFirstLastPara="1" wrap="square" lIns="91425" tIns="45700" rIns="91425" bIns="45700" anchor="t" anchorCtr="0">
            <a:noAutofit/>
          </a:bodyPr>
          <a:lstStyle/>
          <a:p>
            <a:pPr marL="548640" lvl="0" indent="-411480" algn="l" rtl="0">
              <a:lnSpc>
                <a:spcPct val="90000"/>
              </a:lnSpc>
              <a:spcBef>
                <a:spcPts val="0"/>
              </a:spcBef>
              <a:spcAft>
                <a:spcPts val="0"/>
              </a:spcAft>
              <a:buSzPts val="1820"/>
              <a:buFont typeface="Noto Sans Symbols"/>
              <a:buChar char="⮚"/>
            </a:pPr>
            <a:r>
              <a:rPr lang="en-US" sz="2000" dirty="0" err="1">
                <a:solidFill>
                  <a:srgbClr val="FFC000"/>
                </a:solidFill>
                <a:latin typeface="Times New Roman" pitchFamily="18" charset="0"/>
                <a:ea typeface="Times New Roman"/>
                <a:cs typeface="Times New Roman" pitchFamily="18" charset="0"/>
                <a:sym typeface="Times New Roman"/>
              </a:rPr>
              <a:t>EventQueue</a:t>
            </a:r>
            <a:endParaRPr sz="2000">
              <a:solidFill>
                <a:srgbClr val="FFC000"/>
              </a:solidFill>
              <a:latin typeface="Times New Roman" pitchFamily="18" charset="0"/>
              <a:ea typeface="Times New Roman"/>
              <a:cs typeface="Times New Roman" pitchFamily="18" charset="0"/>
              <a:sym typeface="Times New Roman"/>
            </a:endParaRPr>
          </a:p>
          <a:p>
            <a:pPr marL="548640" lvl="0" indent="-411480" algn="l" rtl="0">
              <a:lnSpc>
                <a:spcPct val="90000"/>
              </a:lnSpc>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a:t>
            </a:r>
            <a:r>
              <a:rPr lang="en-US" sz="2000" dirty="0" err="1">
                <a:latin typeface="Times New Roman" pitchFamily="18" charset="0"/>
                <a:ea typeface="Times New Roman"/>
                <a:cs typeface="Times New Roman" pitchFamily="18" charset="0"/>
                <a:sym typeface="Times New Roman"/>
              </a:rPr>
              <a:t>EventQueue</a:t>
            </a:r>
            <a:r>
              <a:rPr lang="en-US" sz="2000" dirty="0">
                <a:latin typeface="Times New Roman" pitchFamily="18" charset="0"/>
                <a:ea typeface="Times New Roman"/>
                <a:cs typeface="Times New Roman" pitchFamily="18" charset="0"/>
                <a:sym typeface="Times New Roman"/>
              </a:rPr>
              <a:t> is a platform-independent class </a:t>
            </a:r>
            <a:r>
              <a:rPr lang="en-US" sz="2000" dirty="0" smtClean="0">
                <a:latin typeface="Times New Roman" pitchFamily="18" charset="0"/>
                <a:ea typeface="Times New Roman"/>
                <a:cs typeface="Times New Roman" pitchFamily="18" charset="0"/>
                <a:sym typeface="Times New Roman"/>
              </a:rPr>
              <a:t>that</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queues </a:t>
            </a:r>
            <a:r>
              <a:rPr lang="en-US" sz="2000" dirty="0">
                <a:latin typeface="Times New Roman" pitchFamily="18" charset="0"/>
                <a:ea typeface="Times New Roman"/>
                <a:cs typeface="Times New Roman" pitchFamily="18" charset="0"/>
                <a:sym typeface="Times New Roman"/>
              </a:rPr>
              <a:t>events, </a:t>
            </a:r>
            <a:r>
              <a:rPr lang="en-US" sz="2000" dirty="0" smtClean="0">
                <a:latin typeface="Times New Roman" pitchFamily="18" charset="0"/>
                <a:ea typeface="Times New Roman"/>
                <a:cs typeface="Times New Roman" pitchFamily="18" charset="0"/>
                <a:sym typeface="Times New Roman"/>
              </a:rPr>
              <a:t>both</a:t>
            </a:r>
          </a:p>
          <a:p>
            <a:pPr marL="548640" lvl="0" indent="-411480" algn="l" rtl="0">
              <a:lnSpc>
                <a:spcPct val="90000"/>
              </a:lnSpc>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from </a:t>
            </a:r>
            <a:r>
              <a:rPr lang="en-US" sz="2000" dirty="0">
                <a:latin typeface="Times New Roman" pitchFamily="18" charset="0"/>
                <a:ea typeface="Times New Roman"/>
                <a:cs typeface="Times New Roman" pitchFamily="18" charset="0"/>
                <a:sym typeface="Times New Roman"/>
              </a:rPr>
              <a:t>the underlying peer classes </a:t>
            </a:r>
            <a:r>
              <a:rPr lang="en-US" sz="2000" dirty="0" smtClean="0">
                <a:latin typeface="Times New Roman" pitchFamily="18" charset="0"/>
                <a:ea typeface="Times New Roman"/>
                <a:cs typeface="Times New Roman" pitchFamily="18" charset="0"/>
                <a:sym typeface="Times New Roman"/>
              </a:rPr>
              <a:t>and from </a:t>
            </a:r>
            <a:r>
              <a:rPr lang="en-US" sz="2000" dirty="0">
                <a:latin typeface="Times New Roman" pitchFamily="18" charset="0"/>
                <a:ea typeface="Times New Roman"/>
                <a:cs typeface="Times New Roman" pitchFamily="18" charset="0"/>
                <a:sym typeface="Times New Roman"/>
              </a:rPr>
              <a:t>trusted application classes. There </a:t>
            </a:r>
            <a:r>
              <a:rPr lang="en-US" sz="2000" dirty="0" smtClean="0">
                <a:latin typeface="Times New Roman" pitchFamily="18" charset="0"/>
                <a:ea typeface="Times New Roman"/>
                <a:cs typeface="Times New Roman" pitchFamily="18" charset="0"/>
                <a:sym typeface="Times New Roman"/>
              </a:rPr>
              <a:t>is </a:t>
            </a:r>
          </a:p>
          <a:p>
            <a:pPr marL="548640" lvl="0" indent="-411480" algn="l" rtl="0">
              <a:lnSpc>
                <a:spcPct val="90000"/>
              </a:lnSpc>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only one</a:t>
            </a:r>
            <a:r>
              <a:rPr lang="en-US" sz="2000" dirty="0">
                <a:latin typeface="Times New Roman" pitchFamily="18" charset="0"/>
                <a:ea typeface="Times New Roman"/>
                <a:cs typeface="Times New Roman" pitchFamily="18" charset="0"/>
                <a:sym typeface="Times New Roman"/>
              </a:rPr>
              <a:t> </a:t>
            </a:r>
            <a:r>
              <a:rPr lang="en-US" sz="2000" dirty="0" err="1" smtClean="0">
                <a:latin typeface="Times New Roman" pitchFamily="18" charset="0"/>
                <a:ea typeface="Times New Roman"/>
                <a:cs typeface="Times New Roman" pitchFamily="18" charset="0"/>
                <a:sym typeface="Times New Roman"/>
              </a:rPr>
              <a:t>EventQueue</a:t>
            </a:r>
            <a:r>
              <a:rPr lang="en-US" sz="2000" dirty="0" smtClean="0">
                <a:latin typeface="Times New Roman" pitchFamily="18" charset="0"/>
                <a:ea typeface="Times New Roman"/>
                <a:cs typeface="Times New Roman" pitchFamily="18" charset="0"/>
                <a:sym typeface="Times New Roman"/>
              </a:rPr>
              <a:t> </a:t>
            </a:r>
            <a:r>
              <a:rPr lang="en-US" sz="2000" dirty="0">
                <a:latin typeface="Times New Roman" pitchFamily="18" charset="0"/>
                <a:ea typeface="Times New Roman"/>
                <a:cs typeface="Times New Roman" pitchFamily="18" charset="0"/>
                <a:sym typeface="Times New Roman"/>
              </a:rPr>
              <a:t>for the system.</a:t>
            </a:r>
            <a:endParaRPr sz="2000">
              <a:latin typeface="Times New Roman" pitchFamily="18" charset="0"/>
              <a:cs typeface="Times New Roman" pitchFamily="18" charset="0"/>
            </a:endParaRPr>
          </a:p>
          <a:p>
            <a:pPr marL="548640" lvl="0" indent="-295910" algn="l" rtl="0">
              <a:lnSpc>
                <a:spcPct val="90000"/>
              </a:lnSpc>
              <a:spcBef>
                <a:spcPts val="560"/>
              </a:spcBef>
              <a:spcAft>
                <a:spcPts val="0"/>
              </a:spcAft>
              <a:buSzPts val="1820"/>
              <a:buFont typeface="Noto Sans Symbols"/>
              <a:buNone/>
            </a:pPr>
            <a:endParaRPr lang="en-US" dirty="0" smtClean="0">
              <a:latin typeface="Times New Roman"/>
              <a:ea typeface="Times New Roman"/>
              <a:cs typeface="Times New Roman"/>
              <a:sym typeface="Times New Roman"/>
            </a:endParaRPr>
          </a:p>
          <a:p>
            <a:pPr marL="548640" lvl="0" indent="-295910" algn="l" rtl="0">
              <a:lnSpc>
                <a:spcPct val="90000"/>
              </a:lnSpc>
              <a:spcBef>
                <a:spcPts val="560"/>
              </a:spcBef>
              <a:spcAft>
                <a:spcPts val="0"/>
              </a:spcAft>
              <a:buSzPts val="1820"/>
              <a:buFont typeface="Noto Sans Symbols"/>
              <a:buNone/>
            </a:pPr>
            <a:endParaRPr>
              <a:latin typeface="Times New Roman"/>
              <a:ea typeface="Times New Roman"/>
              <a:cs typeface="Times New Roman"/>
              <a:sym typeface="Times New Roman"/>
            </a:endParaRPr>
          </a:p>
          <a:p>
            <a:pPr marL="548640" lvl="0" indent="-411480" algn="l" rtl="0">
              <a:lnSpc>
                <a:spcPct val="90000"/>
              </a:lnSpc>
              <a:spcBef>
                <a:spcPts val="560"/>
              </a:spcBef>
              <a:spcAft>
                <a:spcPts val="0"/>
              </a:spcAft>
              <a:buSzPts val="1820"/>
              <a:buFont typeface="Noto Sans Symbols"/>
              <a:buChar char="⮚"/>
            </a:pPr>
            <a:r>
              <a:rPr lang="en-US" sz="2000" dirty="0">
                <a:solidFill>
                  <a:srgbClr val="FFC000"/>
                </a:solidFill>
                <a:latin typeface="Times New Roman" pitchFamily="18" charset="0"/>
                <a:ea typeface="Times New Roman"/>
                <a:cs typeface="Times New Roman" pitchFamily="18" charset="0"/>
                <a:sym typeface="Times New Roman"/>
              </a:rPr>
              <a:t>Color</a:t>
            </a:r>
            <a:endParaRPr sz="2000">
              <a:solidFill>
                <a:srgbClr val="FFC000"/>
              </a:solidFill>
              <a:latin typeface="Times New Roman" pitchFamily="18" charset="0"/>
              <a:ea typeface="Times New Roman"/>
              <a:cs typeface="Times New Roman" pitchFamily="18" charset="0"/>
              <a:sym typeface="Times New Roman"/>
            </a:endParaRPr>
          </a:p>
          <a:p>
            <a:pPr marL="548640" lvl="0" indent="-411480" algn="l" rtl="0">
              <a:lnSpc>
                <a:spcPct val="90000"/>
              </a:lnSpc>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The </a:t>
            </a:r>
            <a:r>
              <a:rPr lang="en-US" sz="2000" b="1" dirty="0">
                <a:latin typeface="Times New Roman" pitchFamily="18" charset="0"/>
                <a:ea typeface="Times New Roman"/>
                <a:cs typeface="Times New Roman" pitchFamily="18" charset="0"/>
                <a:sym typeface="Times New Roman"/>
              </a:rPr>
              <a:t>Color</a:t>
            </a:r>
            <a:r>
              <a:rPr lang="en-US" sz="2000" dirty="0">
                <a:latin typeface="Times New Roman" pitchFamily="18" charset="0"/>
                <a:ea typeface="Times New Roman"/>
                <a:cs typeface="Times New Roman" pitchFamily="18" charset="0"/>
                <a:sym typeface="Times New Roman"/>
              </a:rPr>
              <a:t> class creates </a:t>
            </a:r>
            <a:r>
              <a:rPr lang="en-US" sz="2000" b="1" dirty="0">
                <a:latin typeface="Times New Roman" pitchFamily="18" charset="0"/>
                <a:ea typeface="Times New Roman"/>
                <a:cs typeface="Times New Roman" pitchFamily="18" charset="0"/>
                <a:sym typeface="Times New Roman"/>
              </a:rPr>
              <a:t>color</a:t>
            </a:r>
            <a:r>
              <a:rPr lang="en-US" sz="2000" dirty="0">
                <a:latin typeface="Times New Roman" pitchFamily="18" charset="0"/>
                <a:ea typeface="Times New Roman"/>
                <a:cs typeface="Times New Roman" pitchFamily="18" charset="0"/>
                <a:sym typeface="Times New Roman"/>
              </a:rPr>
              <a:t> by using the </a:t>
            </a:r>
            <a:r>
              <a:rPr lang="en-US" sz="2000" dirty="0" smtClean="0">
                <a:latin typeface="Times New Roman" pitchFamily="18" charset="0"/>
                <a:ea typeface="Times New Roman"/>
                <a:cs typeface="Times New Roman" pitchFamily="18" charset="0"/>
                <a:sym typeface="Times New Roman"/>
              </a:rPr>
              <a:t>given</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RGBA </a:t>
            </a:r>
            <a:r>
              <a:rPr lang="en-US" sz="2000" dirty="0">
                <a:latin typeface="Times New Roman" pitchFamily="18" charset="0"/>
                <a:ea typeface="Times New Roman"/>
                <a:cs typeface="Times New Roman" pitchFamily="18" charset="0"/>
                <a:sym typeface="Times New Roman"/>
              </a:rPr>
              <a:t>values </a:t>
            </a:r>
            <a:r>
              <a:rPr lang="en-US" sz="2000" dirty="0" smtClean="0">
                <a:latin typeface="Times New Roman" pitchFamily="18" charset="0"/>
                <a:ea typeface="Times New Roman"/>
                <a:cs typeface="Times New Roman" pitchFamily="18" charset="0"/>
                <a:sym typeface="Times New Roman"/>
              </a:rPr>
              <a:t>where  </a:t>
            </a:r>
          </a:p>
          <a:p>
            <a:pPr marL="548640" lvl="0" indent="-411480" algn="l" rtl="0">
              <a:lnSpc>
                <a:spcPct val="90000"/>
              </a:lnSpc>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RGBA </a:t>
            </a:r>
            <a:r>
              <a:rPr lang="en-US" sz="2000" dirty="0">
                <a:latin typeface="Times New Roman" pitchFamily="18" charset="0"/>
                <a:ea typeface="Times New Roman"/>
                <a:cs typeface="Times New Roman" pitchFamily="18" charset="0"/>
                <a:sym typeface="Times New Roman"/>
              </a:rPr>
              <a:t>stands for RED, </a:t>
            </a:r>
            <a:r>
              <a:rPr lang="en-US" sz="2000" dirty="0" smtClean="0">
                <a:latin typeface="Times New Roman" pitchFamily="18" charset="0"/>
                <a:ea typeface="Times New Roman"/>
                <a:cs typeface="Times New Roman" pitchFamily="18" charset="0"/>
                <a:sym typeface="Times New Roman"/>
              </a:rPr>
              <a:t>GREEN,</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BLUE</a:t>
            </a:r>
            <a:r>
              <a:rPr lang="en-US" sz="2000" dirty="0">
                <a:latin typeface="Times New Roman" pitchFamily="18" charset="0"/>
                <a:ea typeface="Times New Roman"/>
                <a:cs typeface="Times New Roman" pitchFamily="18" charset="0"/>
                <a:sym typeface="Times New Roman"/>
              </a:rPr>
              <a:t>, ALPHA or using HSB value </a:t>
            </a:r>
            <a:r>
              <a:rPr lang="en-US" sz="2000" dirty="0" smtClean="0">
                <a:latin typeface="Times New Roman" pitchFamily="18" charset="0"/>
                <a:ea typeface="Times New Roman"/>
                <a:cs typeface="Times New Roman" pitchFamily="18" charset="0"/>
                <a:sym typeface="Times New Roman"/>
              </a:rPr>
              <a:t>where</a:t>
            </a:r>
          </a:p>
          <a:p>
            <a:pPr marL="548640" lvl="0" indent="-411480" algn="l" rtl="0">
              <a:lnSpc>
                <a:spcPct val="90000"/>
              </a:lnSpc>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HSB stands</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for </a:t>
            </a:r>
            <a:r>
              <a:rPr lang="en-US" sz="2000" dirty="0">
                <a:latin typeface="Times New Roman" pitchFamily="18" charset="0"/>
                <a:ea typeface="Times New Roman"/>
                <a:cs typeface="Times New Roman" pitchFamily="18" charset="0"/>
                <a:sym typeface="Times New Roman"/>
              </a:rPr>
              <a:t>HUE, SATURATION, </a:t>
            </a:r>
            <a:r>
              <a:rPr lang="en-US" sz="2000" dirty="0" err="1">
                <a:latin typeface="Times New Roman" pitchFamily="18" charset="0"/>
                <a:ea typeface="Times New Roman"/>
                <a:cs typeface="Times New Roman" pitchFamily="18" charset="0"/>
                <a:sym typeface="Times New Roman"/>
              </a:rPr>
              <a:t>BRIcomponents</a:t>
            </a:r>
            <a:r>
              <a:rPr lang="en-US" sz="2000" dirty="0" smtClean="0">
                <a:latin typeface="Times New Roman" pitchFamily="18" charset="0"/>
                <a:ea typeface="Times New Roman"/>
                <a:cs typeface="Times New Roman" pitchFamily="18" charset="0"/>
                <a:sym typeface="Times New Roman"/>
              </a:rPr>
              <a:t>.</a:t>
            </a:r>
          </a:p>
          <a:p>
            <a:pPr marL="548640" lvl="0" indent="-411480">
              <a:spcBef>
                <a:spcPts val="0"/>
              </a:spcBef>
              <a:buSzPts val="1820"/>
              <a:buFont typeface="Noto Sans Symbols"/>
              <a:buChar char="⮚"/>
            </a:pPr>
            <a:endParaRPr lang="en-US" sz="2000" dirty="0" smtClean="0">
              <a:latin typeface="Times New Roman"/>
              <a:ea typeface="Times New Roman"/>
              <a:cs typeface="Times New Roman"/>
              <a:sym typeface="Times New Roman"/>
            </a:endParaRPr>
          </a:p>
          <a:p>
            <a:pPr marL="548640" lvl="0" indent="-411480">
              <a:spcBef>
                <a:spcPts val="0"/>
              </a:spcBef>
              <a:buSzPts val="1820"/>
              <a:buFont typeface="Noto Sans Symbols"/>
              <a:buChar char="⮚"/>
            </a:pPr>
            <a:r>
              <a:rPr lang="en-US" sz="2000" dirty="0" smtClean="0">
                <a:solidFill>
                  <a:srgbClr val="FFC000"/>
                </a:solidFill>
                <a:latin typeface="Times New Roman"/>
                <a:ea typeface="Times New Roman"/>
                <a:cs typeface="Times New Roman"/>
                <a:sym typeface="Times New Roman"/>
              </a:rPr>
              <a:t>Font</a:t>
            </a:r>
            <a:endParaRPr lang="en-US" sz="2000" dirty="0" smtClean="0">
              <a:solidFill>
                <a:srgbClr val="FFC000"/>
              </a:solidFill>
            </a:endParaRPr>
          </a:p>
          <a:p>
            <a:pPr marL="548640" lvl="0" indent="-411480">
              <a:spcBef>
                <a:spcPts val="560"/>
              </a:spcBef>
              <a:buSzPts val="1820"/>
              <a:buNone/>
            </a:pPr>
            <a:r>
              <a:rPr lang="en-US" sz="2000" dirty="0" smtClean="0">
                <a:latin typeface="Times New Roman"/>
                <a:ea typeface="Times New Roman"/>
                <a:cs typeface="Times New Roman"/>
                <a:sym typeface="Times New Roman"/>
              </a:rPr>
              <a:t>		The Font class states fonts, which are used to render text in a visible</a:t>
            </a:r>
          </a:p>
          <a:p>
            <a:pPr marL="548640" lvl="0" indent="-411480">
              <a:spcBef>
                <a:spcPts val="560"/>
              </a:spcBef>
              <a:buSzPts val="1820"/>
              <a:buNone/>
            </a:pPr>
            <a:r>
              <a:rPr lang="en-US" sz="2000" dirty="0" smtClean="0">
                <a:latin typeface="Times New Roman"/>
                <a:ea typeface="Times New Roman"/>
                <a:cs typeface="Times New Roman"/>
                <a:sym typeface="Times New Roman"/>
              </a:rPr>
              <a:t>way. There are four styles for displaying fonts in Java: plain, bold, italic, and   </a:t>
            </a:r>
          </a:p>
          <a:p>
            <a:pPr marL="548640" lvl="0" indent="-411480">
              <a:spcBef>
                <a:spcPts val="560"/>
              </a:spcBef>
              <a:buSzPts val="1820"/>
              <a:buNone/>
            </a:pPr>
            <a:r>
              <a:rPr lang="en-US" sz="2000" dirty="0" smtClean="0">
                <a:latin typeface="Times New Roman"/>
                <a:ea typeface="Times New Roman"/>
                <a:cs typeface="Times New Roman"/>
                <a:sym typeface="Times New Roman"/>
              </a:rPr>
              <a:t>bold italic</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4100"/>
              <a:buFont typeface="Times New Roman"/>
              <a:buNone/>
            </a:pPr>
            <a:r>
              <a:rPr lang="en-US" dirty="0">
                <a:solidFill>
                  <a:srgbClr val="FFC000"/>
                </a:solidFill>
                <a:latin typeface="Times New Roman"/>
                <a:ea typeface="Times New Roman"/>
                <a:cs typeface="Times New Roman"/>
                <a:sym typeface="Times New Roman"/>
              </a:rPr>
              <a:t>Java.awt event</a:t>
            </a:r>
            <a:endParaRPr>
              <a:solidFill>
                <a:srgbClr val="FFC000"/>
              </a:solidFill>
              <a:latin typeface="Times New Roman"/>
              <a:ea typeface="Times New Roman"/>
              <a:cs typeface="Times New Roman"/>
              <a:sym typeface="Times New Roman"/>
            </a:endParaRPr>
          </a:p>
        </p:txBody>
      </p:sp>
      <p:sp>
        <p:nvSpPr>
          <p:cNvPr id="242" name="Google Shape;242;p31"/>
          <p:cNvSpPr txBox="1">
            <a:spLocks noGrp="1"/>
          </p:cNvSpPr>
          <p:nvPr>
            <p:ph type="body" idx="1"/>
          </p:nvPr>
        </p:nvSpPr>
        <p:spPr>
          <a:xfrm>
            <a:off x="228600" y="838200"/>
            <a:ext cx="8915400" cy="5715000"/>
          </a:xfrm>
          <a:prstGeom prst="rect">
            <a:avLst/>
          </a:prstGeom>
          <a:noFill/>
          <a:ln>
            <a:noFill/>
          </a:ln>
        </p:spPr>
        <p:txBody>
          <a:bodyPr spcFirstLastPara="1" wrap="square" lIns="91425" tIns="45700" rIns="91425" bIns="45700" anchor="t" anchorCtr="0">
            <a:noAutofit/>
          </a:bodyPr>
          <a:lstStyle/>
          <a:p>
            <a:pPr marL="548640" lvl="0" indent="-411480" algn="l" rtl="0">
              <a:lnSpc>
                <a:spcPct val="90000"/>
              </a:lnSpc>
              <a:spcBef>
                <a:spcPts val="0"/>
              </a:spcBef>
              <a:spcAft>
                <a:spcPts val="0"/>
              </a:spcAft>
              <a:buSzPts val="1683"/>
              <a:buFont typeface="Noto Sans Symbols"/>
              <a:buChar char="⮚"/>
            </a:pPr>
            <a:r>
              <a:rPr lang="en-US" sz="2590" dirty="0" err="1">
                <a:latin typeface="Times New Roman"/>
                <a:ea typeface="Times New Roman"/>
                <a:cs typeface="Times New Roman"/>
                <a:sym typeface="Times New Roman"/>
              </a:rPr>
              <a:t>ActionListener</a:t>
            </a:r>
            <a:endParaRPr sz="2590">
              <a:latin typeface="Times New Roman"/>
              <a:ea typeface="Times New Roman"/>
              <a:cs typeface="Times New Roman"/>
              <a:sym typeface="Times New Roman"/>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		The class that is interested in processing an action</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event implements this interface, and the object created with</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that class is registered with a component, using the</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component's </a:t>
            </a:r>
            <a:r>
              <a:rPr lang="en-US" sz="2590" dirty="0" err="1">
                <a:latin typeface="Times New Roman"/>
                <a:ea typeface="Times New Roman"/>
                <a:cs typeface="Times New Roman"/>
                <a:sym typeface="Times New Roman"/>
              </a:rPr>
              <a:t>addActionListener</a:t>
            </a:r>
            <a:r>
              <a:rPr lang="en-US" sz="2590" dirty="0">
                <a:latin typeface="Times New Roman"/>
                <a:ea typeface="Times New Roman"/>
                <a:cs typeface="Times New Roman"/>
                <a:sym typeface="Times New Roman"/>
              </a:rPr>
              <a:t> method. When the action</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event occurs, that object's </a:t>
            </a:r>
            <a:r>
              <a:rPr lang="en-US" sz="2590" dirty="0" err="1">
                <a:latin typeface="Times New Roman"/>
                <a:ea typeface="Times New Roman"/>
                <a:cs typeface="Times New Roman"/>
                <a:sym typeface="Times New Roman"/>
              </a:rPr>
              <a:t>actionPerformed</a:t>
            </a:r>
            <a:r>
              <a:rPr lang="en-US" sz="2590" dirty="0">
                <a:latin typeface="Times New Roman"/>
                <a:ea typeface="Times New Roman"/>
                <a:cs typeface="Times New Roman"/>
                <a:sym typeface="Times New Roman"/>
              </a:rPr>
              <a:t> method is</a:t>
            </a:r>
            <a:endParaRPr/>
          </a:p>
          <a:p>
            <a:pPr marL="548640" lvl="0" indent="-411480" algn="l" rtl="0">
              <a:lnSpc>
                <a:spcPct val="90000"/>
              </a:lnSpc>
              <a:spcBef>
                <a:spcPts val="518"/>
              </a:spcBef>
              <a:spcAft>
                <a:spcPts val="0"/>
              </a:spcAft>
              <a:buSzPts val="1683"/>
              <a:buNone/>
            </a:pPr>
            <a:r>
              <a:rPr lang="en-US" sz="2590" dirty="0" smtClean="0">
                <a:latin typeface="Times New Roman"/>
                <a:ea typeface="Times New Roman"/>
                <a:cs typeface="Times New Roman"/>
                <a:sym typeface="Times New Roman"/>
              </a:rPr>
              <a:t>invoked.</a:t>
            </a:r>
            <a:endParaRPr/>
          </a:p>
        </p:txBody>
      </p:sp>
      <p:pic>
        <p:nvPicPr>
          <p:cNvPr id="4" name="Picture 3" descr="button2.jpg"/>
          <p:cNvPicPr>
            <a:picLocks noChangeAspect="1"/>
          </p:cNvPicPr>
          <p:nvPr/>
        </p:nvPicPr>
        <p:blipFill>
          <a:blip r:embed="rId3"/>
          <a:stretch>
            <a:fillRect/>
          </a:stretch>
        </p:blipFill>
        <p:spPr>
          <a:xfrm>
            <a:off x="2327355" y="3924887"/>
            <a:ext cx="4387478" cy="246939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body" idx="1"/>
          </p:nvPr>
        </p:nvSpPr>
        <p:spPr>
          <a:xfrm>
            <a:off x="304800" y="76200"/>
            <a:ext cx="8610600" cy="647700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Font typeface="Noto Sans Symbols"/>
              <a:buChar char="⮚"/>
            </a:pPr>
            <a:r>
              <a:rPr lang="en-US" sz="2000" dirty="0" err="1">
                <a:solidFill>
                  <a:srgbClr val="FFC000"/>
                </a:solidFill>
                <a:latin typeface="Times New Roman" pitchFamily="18" charset="0"/>
                <a:ea typeface="Times New Roman"/>
                <a:cs typeface="Times New Roman" pitchFamily="18" charset="0"/>
                <a:sym typeface="Times New Roman"/>
              </a:rPr>
              <a:t>MouseAdapter</a:t>
            </a:r>
            <a:endParaRPr sz="2000">
              <a:solidFill>
                <a:srgbClr val="FFC000"/>
              </a:solidFill>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The class </a:t>
            </a:r>
            <a:r>
              <a:rPr lang="en-US" sz="2000" b="1" dirty="0" err="1">
                <a:latin typeface="Times New Roman" pitchFamily="18" charset="0"/>
                <a:ea typeface="Times New Roman"/>
                <a:cs typeface="Times New Roman" pitchFamily="18" charset="0"/>
                <a:sym typeface="Times New Roman"/>
              </a:rPr>
              <a:t>MouseAdapter</a:t>
            </a:r>
            <a:r>
              <a:rPr lang="en-US" sz="2000" dirty="0">
                <a:latin typeface="Times New Roman" pitchFamily="18" charset="0"/>
                <a:ea typeface="Times New Roman"/>
                <a:cs typeface="Times New Roman" pitchFamily="18" charset="0"/>
                <a:sym typeface="Times New Roman"/>
              </a:rPr>
              <a:t> is an abstract (</a:t>
            </a:r>
            <a:r>
              <a:rPr lang="en-US" sz="2000" dirty="0" smtClean="0">
                <a:latin typeface="Times New Roman" pitchFamily="18" charset="0"/>
                <a:ea typeface="Times New Roman"/>
                <a:cs typeface="Times New Roman" pitchFamily="18" charset="0"/>
                <a:sym typeface="Times New Roman"/>
              </a:rPr>
              <a:t>adapter)</a:t>
            </a:r>
            <a:endParaRPr lang="en-US" sz="2000" dirty="0">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class </a:t>
            </a:r>
            <a:r>
              <a:rPr lang="en-US" sz="2000" dirty="0">
                <a:latin typeface="Times New Roman" pitchFamily="18" charset="0"/>
                <a:ea typeface="Times New Roman"/>
                <a:cs typeface="Times New Roman" pitchFamily="18" charset="0"/>
                <a:sym typeface="Times New Roman"/>
              </a:rPr>
              <a:t>for receiving mouse </a:t>
            </a:r>
            <a:r>
              <a:rPr lang="en-US" sz="2000" b="1" dirty="0">
                <a:latin typeface="Times New Roman" pitchFamily="18" charset="0"/>
                <a:ea typeface="Times New Roman"/>
                <a:cs typeface="Times New Roman" pitchFamily="18" charset="0"/>
                <a:sym typeface="Times New Roman"/>
              </a:rPr>
              <a:t>events</a:t>
            </a:r>
            <a:r>
              <a:rPr lang="en-US" sz="2000" dirty="0">
                <a:latin typeface="Times New Roman" pitchFamily="18" charset="0"/>
                <a:ea typeface="Times New Roman"/>
                <a:cs typeface="Times New Roman" pitchFamily="18" charset="0"/>
                <a:sym typeface="Times New Roman"/>
              </a:rPr>
              <a:t>. All methods of </a:t>
            </a:r>
            <a:r>
              <a:rPr lang="en-US" sz="2000" dirty="0" smtClean="0">
                <a:latin typeface="Times New Roman" pitchFamily="18" charset="0"/>
                <a:ea typeface="Times New Roman"/>
                <a:cs typeface="Times New Roman" pitchFamily="18" charset="0"/>
                <a:sym typeface="Times New Roman"/>
              </a:rPr>
              <a:t>this class </a:t>
            </a:r>
            <a:r>
              <a:rPr lang="en-US" sz="2000" dirty="0">
                <a:latin typeface="Times New Roman" pitchFamily="18" charset="0"/>
                <a:ea typeface="Times New Roman"/>
                <a:cs typeface="Times New Roman" pitchFamily="18" charset="0"/>
                <a:sym typeface="Times New Roman"/>
              </a:rPr>
              <a:t>are empty. This </a:t>
            </a:r>
            <a:r>
              <a:rPr lang="en-US" sz="2000" dirty="0" smtClean="0">
                <a:latin typeface="Times New Roman" pitchFamily="18" charset="0"/>
                <a:ea typeface="Times New Roman"/>
                <a:cs typeface="Times New Roman" pitchFamily="18" charset="0"/>
                <a:sym typeface="Times New Roman"/>
              </a:rPr>
              <a:t>class</a:t>
            </a:r>
          </a:p>
          <a:p>
            <a:pPr marL="548640" lvl="0" indent="-411480" algn="l" rtl="0">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is </a:t>
            </a:r>
            <a:r>
              <a:rPr lang="en-US" sz="2000" dirty="0">
                <a:latin typeface="Times New Roman" pitchFamily="18" charset="0"/>
                <a:ea typeface="Times New Roman"/>
                <a:cs typeface="Times New Roman" pitchFamily="18" charset="0"/>
                <a:sym typeface="Times New Roman"/>
              </a:rPr>
              <a:t>convenience class </a:t>
            </a:r>
            <a:r>
              <a:rPr lang="en-US" sz="2000" dirty="0" smtClean="0">
                <a:latin typeface="Times New Roman" pitchFamily="18" charset="0"/>
                <a:ea typeface="Times New Roman"/>
                <a:cs typeface="Times New Roman" pitchFamily="18" charset="0"/>
                <a:sym typeface="Times New Roman"/>
              </a:rPr>
              <a:t>for creating </a:t>
            </a:r>
            <a:r>
              <a:rPr lang="en-US" sz="2000" dirty="0">
                <a:latin typeface="Times New Roman" pitchFamily="18" charset="0"/>
                <a:ea typeface="Times New Roman"/>
                <a:cs typeface="Times New Roman" pitchFamily="18" charset="0"/>
                <a:sym typeface="Times New Roman"/>
              </a:rPr>
              <a:t>listener objects.</a:t>
            </a:r>
            <a:endParaRPr sz="2000">
              <a:latin typeface="Times New Roman" pitchFamily="18" charset="0"/>
              <a:cs typeface="Times New Roman" pitchFamily="18" charset="0"/>
            </a:endParaRPr>
          </a:p>
          <a:p>
            <a:pPr marL="548640" lvl="0" indent="-295910" algn="l" rtl="0">
              <a:spcBef>
                <a:spcPts val="560"/>
              </a:spcBef>
              <a:spcAft>
                <a:spcPts val="0"/>
              </a:spcAft>
              <a:buSzPts val="1820"/>
              <a:buFont typeface="Noto Sans Symbols"/>
              <a:buNone/>
            </a:pPr>
            <a:endParaRPr sz="2000">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Font typeface="Noto Sans Symbols"/>
              <a:buChar char="⮚"/>
            </a:pPr>
            <a:r>
              <a:rPr lang="en-US" sz="2000" dirty="0" err="1">
                <a:solidFill>
                  <a:srgbClr val="FFC000"/>
                </a:solidFill>
                <a:latin typeface="Times New Roman" pitchFamily="18" charset="0"/>
                <a:ea typeface="Times New Roman"/>
                <a:cs typeface="Times New Roman" pitchFamily="18" charset="0"/>
                <a:sym typeface="Times New Roman"/>
              </a:rPr>
              <a:t>MouseEvent</a:t>
            </a:r>
            <a:endParaRPr sz="2000">
              <a:solidFill>
                <a:srgbClr val="FFC000"/>
              </a:solidFill>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This event indicates a mouse action occurred in </a:t>
            </a:r>
            <a:r>
              <a:rPr lang="en-US" sz="2000" dirty="0" smtClean="0">
                <a:latin typeface="Times New Roman" pitchFamily="18" charset="0"/>
                <a:ea typeface="Times New Roman"/>
                <a:cs typeface="Times New Roman" pitchFamily="18" charset="0"/>
                <a:sym typeface="Times New Roman"/>
              </a:rPr>
              <a:t>a</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component</a:t>
            </a:r>
            <a:r>
              <a:rPr lang="en-US" sz="2000" dirty="0">
                <a:latin typeface="Times New Roman" pitchFamily="18" charset="0"/>
                <a:ea typeface="Times New Roman"/>
                <a:cs typeface="Times New Roman" pitchFamily="18" charset="0"/>
                <a:sym typeface="Times New Roman"/>
              </a:rPr>
              <a:t>. This </a:t>
            </a:r>
            <a:r>
              <a:rPr lang="en-US" sz="2000" dirty="0" smtClean="0">
                <a:latin typeface="Times New Roman" pitchFamily="18" charset="0"/>
                <a:ea typeface="Times New Roman"/>
                <a:cs typeface="Times New Roman" pitchFamily="18" charset="0"/>
                <a:sym typeface="Times New Roman"/>
              </a:rPr>
              <a:t>low</a:t>
            </a:r>
          </a:p>
          <a:p>
            <a:pPr marL="548640" lvl="0" indent="-411480" algn="l" rtl="0">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level </a:t>
            </a:r>
            <a:r>
              <a:rPr lang="en-US" sz="2000" dirty="0">
                <a:latin typeface="Times New Roman" pitchFamily="18" charset="0"/>
                <a:ea typeface="Times New Roman"/>
                <a:cs typeface="Times New Roman" pitchFamily="18" charset="0"/>
                <a:sym typeface="Times New Roman"/>
              </a:rPr>
              <a:t>event is generated by </a:t>
            </a:r>
            <a:r>
              <a:rPr lang="en-US" sz="2000" dirty="0" smtClean="0">
                <a:latin typeface="Times New Roman" pitchFamily="18" charset="0"/>
                <a:ea typeface="Times New Roman"/>
                <a:cs typeface="Times New Roman" pitchFamily="18" charset="0"/>
                <a:sym typeface="Times New Roman"/>
              </a:rPr>
              <a:t>a component </a:t>
            </a:r>
            <a:r>
              <a:rPr lang="en-US" sz="2000" dirty="0">
                <a:latin typeface="Times New Roman" pitchFamily="18" charset="0"/>
                <a:ea typeface="Times New Roman"/>
                <a:cs typeface="Times New Roman" pitchFamily="18" charset="0"/>
                <a:sym typeface="Times New Roman"/>
              </a:rPr>
              <a:t>object for Mouse Events and </a:t>
            </a:r>
            <a:r>
              <a:rPr lang="en-US" sz="2000" dirty="0" smtClean="0">
                <a:latin typeface="Times New Roman" pitchFamily="18" charset="0"/>
                <a:ea typeface="Times New Roman"/>
                <a:cs typeface="Times New Roman" pitchFamily="18" charset="0"/>
                <a:sym typeface="Times New Roman"/>
              </a:rPr>
              <a:t>Mouse</a:t>
            </a:r>
          </a:p>
          <a:p>
            <a:pPr marL="548640" lvl="0" indent="-411480" algn="l" rtl="0">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Motion events.</a:t>
            </a:r>
          </a:p>
          <a:p>
            <a:pPr marL="548640" lvl="0" indent="-411480">
              <a:lnSpc>
                <a:spcPct val="90000"/>
              </a:lnSpc>
              <a:spcBef>
                <a:spcPts val="518"/>
              </a:spcBef>
              <a:buSzPts val="1683"/>
              <a:buFont typeface="Noto Sans Symbols"/>
              <a:buChar char="⮚"/>
            </a:pPr>
            <a:endParaRPr lang="en-US" sz="2000" dirty="0" smtClean="0">
              <a:solidFill>
                <a:srgbClr val="FFC000"/>
              </a:solidFill>
              <a:latin typeface="Times New Roman" pitchFamily="18" charset="0"/>
              <a:ea typeface="Times New Roman"/>
              <a:cs typeface="Times New Roman" pitchFamily="18" charset="0"/>
              <a:sym typeface="Times New Roman"/>
            </a:endParaRPr>
          </a:p>
          <a:p>
            <a:pPr marL="548640" lvl="0" indent="-411480">
              <a:lnSpc>
                <a:spcPct val="90000"/>
              </a:lnSpc>
              <a:spcBef>
                <a:spcPts val="518"/>
              </a:spcBef>
              <a:buSzPts val="1683"/>
              <a:buFont typeface="Noto Sans Symbols"/>
              <a:buChar char="⮚"/>
            </a:pPr>
            <a:r>
              <a:rPr lang="en-US" sz="2000" dirty="0" err="1" smtClean="0">
                <a:solidFill>
                  <a:srgbClr val="FFC000"/>
                </a:solidFill>
                <a:latin typeface="Times New Roman" pitchFamily="18" charset="0"/>
                <a:ea typeface="Times New Roman"/>
                <a:cs typeface="Times New Roman" pitchFamily="18" charset="0"/>
                <a:sym typeface="Times New Roman"/>
              </a:rPr>
              <a:t>ActionEvent</a:t>
            </a:r>
            <a:endParaRPr lang="en-US" sz="2000" dirty="0" smtClean="0">
              <a:solidFill>
                <a:srgbClr val="FFC000"/>
              </a:solidFill>
              <a:latin typeface="Times New Roman" pitchFamily="18" charset="0"/>
              <a:ea typeface="Times New Roman"/>
              <a:cs typeface="Times New Roman" pitchFamily="18" charset="0"/>
              <a:sym typeface="Times New Roman"/>
            </a:endParaRPr>
          </a:p>
          <a:p>
            <a:pPr marL="548640" lvl="0" indent="-411480">
              <a:lnSpc>
                <a:spcPct val="90000"/>
              </a:lnSpc>
              <a:spcBef>
                <a:spcPts val="518"/>
              </a:spcBef>
              <a:buSzPts val="1683"/>
              <a:buNone/>
            </a:pPr>
            <a:r>
              <a:rPr lang="en-US" sz="2000" dirty="0" smtClean="0">
                <a:latin typeface="Times New Roman" pitchFamily="18" charset="0"/>
                <a:ea typeface="Times New Roman"/>
                <a:cs typeface="Times New Roman" pitchFamily="18" charset="0"/>
                <a:sym typeface="Times New Roman"/>
              </a:rPr>
              <a:t>		A semantic </a:t>
            </a:r>
            <a:r>
              <a:rPr lang="en-US" sz="2000" b="1" dirty="0" smtClean="0">
                <a:latin typeface="Times New Roman" pitchFamily="18" charset="0"/>
                <a:ea typeface="Times New Roman"/>
                <a:cs typeface="Times New Roman" pitchFamily="18" charset="0"/>
                <a:sym typeface="Times New Roman"/>
              </a:rPr>
              <a:t>event</a:t>
            </a:r>
            <a:r>
              <a:rPr lang="en-US" sz="2000" dirty="0" smtClean="0">
                <a:latin typeface="Times New Roman" pitchFamily="18" charset="0"/>
                <a:ea typeface="Times New Roman"/>
                <a:cs typeface="Times New Roman" pitchFamily="18" charset="0"/>
                <a:sym typeface="Times New Roman"/>
              </a:rPr>
              <a:t> which indicates that a component defined action</a:t>
            </a:r>
          </a:p>
          <a:p>
            <a:pPr marL="548640" lvl="0" indent="-411480">
              <a:lnSpc>
                <a:spcPct val="90000"/>
              </a:lnSpc>
              <a:spcBef>
                <a:spcPts val="518"/>
              </a:spcBef>
              <a:buSzPts val="1683"/>
              <a:buNone/>
            </a:pPr>
            <a:r>
              <a:rPr lang="en-US" sz="2000" dirty="0" smtClean="0">
                <a:latin typeface="Times New Roman" pitchFamily="18" charset="0"/>
                <a:ea typeface="Times New Roman"/>
                <a:cs typeface="Times New Roman" pitchFamily="18" charset="0"/>
                <a:sym typeface="Times New Roman"/>
              </a:rPr>
              <a:t>occurred. This high-level </a:t>
            </a:r>
            <a:r>
              <a:rPr lang="en-US" sz="2000" b="1" dirty="0" smtClean="0">
                <a:latin typeface="Times New Roman" pitchFamily="18" charset="0"/>
                <a:ea typeface="Times New Roman"/>
                <a:cs typeface="Times New Roman" pitchFamily="18" charset="0"/>
                <a:sym typeface="Times New Roman"/>
              </a:rPr>
              <a:t>event</a:t>
            </a:r>
            <a:r>
              <a:rPr lang="en-US" sz="2000" dirty="0" smtClean="0">
                <a:latin typeface="Times New Roman" pitchFamily="18" charset="0"/>
                <a:ea typeface="Times New Roman"/>
                <a:cs typeface="Times New Roman" pitchFamily="18" charset="0"/>
                <a:sym typeface="Times New Roman"/>
              </a:rPr>
              <a:t> is generated by a component (such as a Button )</a:t>
            </a:r>
          </a:p>
          <a:p>
            <a:pPr marL="548640" lvl="0" indent="-411480">
              <a:lnSpc>
                <a:spcPct val="90000"/>
              </a:lnSpc>
              <a:spcBef>
                <a:spcPts val="518"/>
              </a:spcBef>
              <a:buSzPts val="1683"/>
              <a:buNone/>
            </a:pPr>
            <a:r>
              <a:rPr lang="en-US" sz="2000" dirty="0" smtClean="0">
                <a:latin typeface="Times New Roman" pitchFamily="18" charset="0"/>
                <a:ea typeface="Times New Roman"/>
                <a:cs typeface="Times New Roman" pitchFamily="18" charset="0"/>
                <a:sym typeface="Times New Roman"/>
              </a:rPr>
              <a:t>when the component-specific action occurs (such as being pressed).</a:t>
            </a:r>
            <a:endParaRPr lang="en-US" sz="2000" dirty="0" smtClean="0">
              <a:latin typeface="Times New Roman" pitchFamily="18" charset="0"/>
              <a:cs typeface="Times New Roman" pitchFamily="18" charset="0"/>
            </a:endParaRPr>
          </a:p>
          <a:p>
            <a:pPr marL="548640" lvl="0" indent="-411480" algn="l" rtl="0">
              <a:spcBef>
                <a:spcPts val="560"/>
              </a:spcBef>
              <a:spcAft>
                <a:spcPts val="1600"/>
              </a:spcAft>
              <a:buSzPts val="1820"/>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3600"/>
              <a:buFont typeface="Times New Roman"/>
              <a:buNone/>
            </a:pPr>
            <a:r>
              <a:rPr lang="en-US" sz="3600" dirty="0" err="1">
                <a:solidFill>
                  <a:srgbClr val="FFC000"/>
                </a:solidFill>
                <a:latin typeface="Times New Roman"/>
                <a:ea typeface="Times New Roman"/>
                <a:cs typeface="Times New Roman"/>
                <a:sym typeface="Times New Roman"/>
              </a:rPr>
              <a:t>Java.swing.packages</a:t>
            </a:r>
            <a:endParaRPr sz="3600">
              <a:solidFill>
                <a:srgbClr val="FFC000"/>
              </a:solidFill>
              <a:latin typeface="Times New Roman"/>
              <a:ea typeface="Times New Roman"/>
              <a:cs typeface="Times New Roman"/>
              <a:sym typeface="Times New Roman"/>
            </a:endParaRPr>
          </a:p>
        </p:txBody>
      </p:sp>
      <p:sp>
        <p:nvSpPr>
          <p:cNvPr id="254" name="Google Shape;254;p33"/>
          <p:cNvSpPr txBox="1">
            <a:spLocks noGrp="1"/>
          </p:cNvSpPr>
          <p:nvPr>
            <p:ph type="body" idx="1"/>
          </p:nvPr>
        </p:nvSpPr>
        <p:spPr>
          <a:xfrm>
            <a:off x="228600" y="1066800"/>
            <a:ext cx="8686800" cy="5562600"/>
          </a:xfrm>
          <a:prstGeom prst="rect">
            <a:avLst/>
          </a:prstGeom>
          <a:noFill/>
          <a:ln>
            <a:noFill/>
          </a:ln>
        </p:spPr>
        <p:txBody>
          <a:bodyPr spcFirstLastPara="1" wrap="square" lIns="91425" tIns="45700" rIns="91425" bIns="45700" anchor="t" anchorCtr="0">
            <a:noAutofit/>
          </a:bodyPr>
          <a:lstStyle/>
          <a:p>
            <a:pPr marL="548640" lvl="0" indent="-411480" algn="l" rtl="0">
              <a:lnSpc>
                <a:spcPct val="80000"/>
              </a:lnSpc>
              <a:spcBef>
                <a:spcPts val="0"/>
              </a:spcBef>
              <a:spcAft>
                <a:spcPts val="0"/>
              </a:spcAft>
              <a:buSzPts val="1008"/>
              <a:buNone/>
            </a:pPr>
            <a:endParaRPr sz="2000" u="sng">
              <a:solidFill>
                <a:srgbClr val="FFC000"/>
              </a:solidFill>
              <a:latin typeface="Times New Roman" pitchFamily="18" charset="0"/>
              <a:ea typeface="Times New Roman"/>
              <a:cs typeface="Times New Roman" pitchFamily="18" charset="0"/>
              <a:sym typeface="Times New Roman"/>
            </a:endParaRPr>
          </a:p>
          <a:p>
            <a:pPr marL="548640" lvl="0" indent="-411480" algn="l" rtl="0">
              <a:lnSpc>
                <a:spcPct val="80000"/>
              </a:lnSpc>
              <a:spcBef>
                <a:spcPts val="400"/>
              </a:spcBef>
              <a:spcAft>
                <a:spcPts val="0"/>
              </a:spcAft>
              <a:buSzPts val="1300"/>
              <a:buNone/>
            </a:pPr>
            <a:r>
              <a:rPr lang="en-US" sz="2000" u="sng" dirty="0" err="1">
                <a:solidFill>
                  <a:srgbClr val="FFC000"/>
                </a:solidFill>
                <a:latin typeface="Times New Roman" pitchFamily="18" charset="0"/>
                <a:ea typeface="Times New Roman"/>
                <a:cs typeface="Times New Roman" pitchFamily="18" charset="0"/>
                <a:sym typeface="Times New Roman"/>
              </a:rPr>
              <a:t>BorderFactory</a:t>
            </a:r>
            <a:r>
              <a:rPr lang="en-US" sz="2000" u="sng" dirty="0">
                <a:solidFill>
                  <a:srgbClr val="FFC000"/>
                </a:solidFill>
                <a:latin typeface="Times New Roman" pitchFamily="18" charset="0"/>
                <a:ea typeface="Times New Roman"/>
                <a:cs typeface="Times New Roman" pitchFamily="18" charset="0"/>
                <a:sym typeface="Times New Roman"/>
              </a:rPr>
              <a:t>:</a:t>
            </a:r>
            <a:endParaRPr sz="2000">
              <a:solidFill>
                <a:srgbClr val="FFC000"/>
              </a:solidFill>
              <a:latin typeface="Times New Roman" pitchFamily="18" charset="0"/>
              <a:cs typeface="Times New Roman" pitchFamily="18" charset="0"/>
            </a:endParaRPr>
          </a:p>
          <a:p>
            <a:pPr marL="514350" lvl="0" indent="-514350" algn="l" rtl="0">
              <a:lnSpc>
                <a:spcPct val="80000"/>
              </a:lnSpc>
              <a:spcBef>
                <a:spcPts val="400"/>
              </a:spcBef>
              <a:spcAft>
                <a:spcPts val="0"/>
              </a:spcAft>
              <a:buSzPts val="1300"/>
              <a:buNone/>
            </a:pPr>
            <a:r>
              <a:rPr lang="en-US" sz="2000" dirty="0">
                <a:latin typeface="Times New Roman" pitchFamily="18" charset="0"/>
                <a:ea typeface="Times New Roman"/>
                <a:cs typeface="Times New Roman" pitchFamily="18" charset="0"/>
                <a:sym typeface="Times New Roman"/>
              </a:rPr>
              <a:t>            </a:t>
            </a:r>
            <a:r>
              <a:rPr lang="en-US" sz="2000" dirty="0" err="1">
                <a:latin typeface="Times New Roman" pitchFamily="18" charset="0"/>
                <a:ea typeface="Times New Roman"/>
                <a:cs typeface="Times New Roman" pitchFamily="18" charset="0"/>
                <a:sym typeface="Times New Roman"/>
              </a:rPr>
              <a:t>BorderFactory</a:t>
            </a:r>
            <a:r>
              <a:rPr lang="en-US" sz="2000" dirty="0">
                <a:latin typeface="Times New Roman" pitchFamily="18" charset="0"/>
                <a:ea typeface="Times New Roman"/>
                <a:cs typeface="Times New Roman" pitchFamily="18" charset="0"/>
                <a:sym typeface="Times New Roman"/>
              </a:rPr>
              <a:t> is a Factory class which produces different types of</a:t>
            </a:r>
            <a:endParaRPr sz="2000">
              <a:latin typeface="Times New Roman" pitchFamily="18" charset="0"/>
              <a:cs typeface="Times New Roman" pitchFamily="18" charset="0"/>
            </a:endParaRPr>
          </a:p>
          <a:p>
            <a:pPr marL="514350" lvl="0" indent="-514350" algn="l" rtl="0">
              <a:lnSpc>
                <a:spcPct val="80000"/>
              </a:lnSpc>
              <a:spcBef>
                <a:spcPts val="400"/>
              </a:spcBef>
              <a:spcAft>
                <a:spcPts val="0"/>
              </a:spcAft>
              <a:buSzPts val="1300"/>
              <a:buNone/>
            </a:pPr>
            <a:r>
              <a:rPr lang="en-US" sz="2000" dirty="0">
                <a:latin typeface="Times New Roman" pitchFamily="18" charset="0"/>
                <a:ea typeface="Times New Roman"/>
                <a:cs typeface="Times New Roman" pitchFamily="18" charset="0"/>
                <a:sym typeface="Times New Roman"/>
              </a:rPr>
              <a:t>borders (Border instances).</a:t>
            </a:r>
            <a:endParaRPr sz="2000">
              <a:latin typeface="Times New Roman" pitchFamily="18" charset="0"/>
              <a:ea typeface="Times New Roman"/>
              <a:cs typeface="Times New Roman" pitchFamily="18" charset="0"/>
              <a:sym typeface="Times New Roman"/>
            </a:endParaRPr>
          </a:p>
          <a:p>
            <a:pPr marL="548640" lvl="0" indent="-411480" algn="l" rtl="0">
              <a:lnSpc>
                <a:spcPct val="80000"/>
              </a:lnSpc>
              <a:spcBef>
                <a:spcPts val="400"/>
              </a:spcBef>
              <a:spcAft>
                <a:spcPts val="0"/>
              </a:spcAft>
              <a:buSzPts val="1300"/>
              <a:buNone/>
            </a:pPr>
            <a:endParaRPr sz="2000" u="sng">
              <a:latin typeface="Times New Roman" pitchFamily="18" charset="0"/>
              <a:ea typeface="Times New Roman"/>
              <a:cs typeface="Times New Roman" pitchFamily="18" charset="0"/>
              <a:sym typeface="Times New Roman"/>
            </a:endParaRPr>
          </a:p>
          <a:p>
            <a:pPr marL="548640" lvl="0" indent="-411480" algn="l" rtl="0">
              <a:lnSpc>
                <a:spcPct val="80000"/>
              </a:lnSpc>
              <a:spcBef>
                <a:spcPts val="400"/>
              </a:spcBef>
              <a:spcAft>
                <a:spcPts val="0"/>
              </a:spcAft>
              <a:buSzPts val="1300"/>
              <a:buNone/>
            </a:pPr>
            <a:r>
              <a:rPr lang="en-US" sz="2000" u="sng" dirty="0" err="1">
                <a:solidFill>
                  <a:srgbClr val="FFC000"/>
                </a:solidFill>
                <a:latin typeface="Times New Roman" pitchFamily="18" charset="0"/>
                <a:ea typeface="Times New Roman"/>
                <a:cs typeface="Times New Roman" pitchFamily="18" charset="0"/>
                <a:sym typeface="Times New Roman"/>
              </a:rPr>
              <a:t>JFrame</a:t>
            </a:r>
            <a:r>
              <a:rPr lang="en-US" sz="2000" u="sng" dirty="0">
                <a:solidFill>
                  <a:srgbClr val="FFC000"/>
                </a:solidFill>
                <a:latin typeface="Times New Roman" pitchFamily="18" charset="0"/>
                <a:ea typeface="Times New Roman"/>
                <a:cs typeface="Times New Roman" pitchFamily="18" charset="0"/>
                <a:sym typeface="Times New Roman"/>
              </a:rPr>
              <a:t>:</a:t>
            </a:r>
            <a:endParaRPr sz="2000">
              <a:solidFill>
                <a:srgbClr val="FFC000"/>
              </a:solidFill>
              <a:latin typeface="Times New Roman" pitchFamily="18" charset="0"/>
              <a:cs typeface="Times New Roman" pitchFamily="18" charset="0"/>
            </a:endParaRPr>
          </a:p>
          <a:p>
            <a:pPr marL="548640" lvl="0" indent="-411480" algn="l" rtl="0">
              <a:lnSpc>
                <a:spcPct val="80000"/>
              </a:lnSpc>
              <a:spcBef>
                <a:spcPts val="400"/>
              </a:spcBef>
              <a:spcAft>
                <a:spcPts val="0"/>
              </a:spcAft>
              <a:buSzPts val="1300"/>
              <a:buNone/>
            </a:pPr>
            <a:r>
              <a:rPr lang="en-US" sz="2000" dirty="0">
                <a:latin typeface="Times New Roman" pitchFamily="18" charset="0"/>
                <a:ea typeface="Times New Roman"/>
                <a:cs typeface="Times New Roman" pitchFamily="18" charset="0"/>
                <a:sym typeface="Times New Roman"/>
              </a:rPr>
              <a:t>           The </a:t>
            </a:r>
            <a:r>
              <a:rPr lang="en-US" sz="2000" dirty="0" err="1">
                <a:latin typeface="Times New Roman" pitchFamily="18" charset="0"/>
                <a:ea typeface="Times New Roman"/>
                <a:cs typeface="Times New Roman" pitchFamily="18" charset="0"/>
                <a:sym typeface="Times New Roman"/>
              </a:rPr>
              <a:t>javax.swing.JFrame</a:t>
            </a:r>
            <a:r>
              <a:rPr lang="en-US" sz="2000" dirty="0">
                <a:latin typeface="Times New Roman" pitchFamily="18" charset="0"/>
                <a:ea typeface="Times New Roman"/>
                <a:cs typeface="Times New Roman" pitchFamily="18" charset="0"/>
                <a:sym typeface="Times New Roman"/>
              </a:rPr>
              <a:t> class is a type of </a:t>
            </a:r>
            <a:r>
              <a:rPr lang="en-US" sz="2000" dirty="0" smtClean="0">
                <a:latin typeface="Times New Roman" pitchFamily="18" charset="0"/>
                <a:ea typeface="Times New Roman"/>
                <a:cs typeface="Times New Roman" pitchFamily="18" charset="0"/>
                <a:sym typeface="Times New Roman"/>
              </a:rPr>
              <a:t>container</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which </a:t>
            </a:r>
            <a:r>
              <a:rPr lang="en-US" sz="2000" dirty="0">
                <a:latin typeface="Times New Roman" pitchFamily="18" charset="0"/>
                <a:ea typeface="Times New Roman"/>
                <a:cs typeface="Times New Roman" pitchFamily="18" charset="0"/>
                <a:sym typeface="Times New Roman"/>
              </a:rPr>
              <a:t>inherits </a:t>
            </a:r>
            <a:r>
              <a:rPr lang="en-US" sz="2000" dirty="0" smtClean="0">
                <a:latin typeface="Times New Roman" pitchFamily="18" charset="0"/>
                <a:ea typeface="Times New Roman"/>
                <a:cs typeface="Times New Roman" pitchFamily="18" charset="0"/>
                <a:sym typeface="Times New Roman"/>
              </a:rPr>
              <a:t>the</a:t>
            </a:r>
          </a:p>
          <a:p>
            <a:pPr marL="548640" lvl="0" indent="-411480" algn="l" rtl="0">
              <a:lnSpc>
                <a:spcPct val="80000"/>
              </a:lnSpc>
              <a:spcBef>
                <a:spcPts val="400"/>
              </a:spcBef>
              <a:spcAft>
                <a:spcPts val="0"/>
              </a:spcAft>
              <a:buSzPts val="1300"/>
              <a:buNone/>
            </a:pPr>
            <a:r>
              <a:rPr lang="en-US" sz="2000" dirty="0" err="1" smtClean="0">
                <a:latin typeface="Times New Roman" pitchFamily="18" charset="0"/>
                <a:ea typeface="Times New Roman"/>
                <a:cs typeface="Times New Roman" pitchFamily="18" charset="0"/>
                <a:sym typeface="Times New Roman"/>
              </a:rPr>
              <a:t>java.awt.Frame</a:t>
            </a:r>
            <a:r>
              <a:rPr lang="en-US" sz="2000" dirty="0" smtClean="0">
                <a:latin typeface="Times New Roman" pitchFamily="18" charset="0"/>
                <a:ea typeface="Times New Roman"/>
                <a:cs typeface="Times New Roman" pitchFamily="18" charset="0"/>
                <a:sym typeface="Times New Roman"/>
              </a:rPr>
              <a:t> </a:t>
            </a:r>
            <a:r>
              <a:rPr lang="en-US" sz="2000" dirty="0">
                <a:latin typeface="Times New Roman" pitchFamily="18" charset="0"/>
                <a:ea typeface="Times New Roman"/>
                <a:cs typeface="Times New Roman" pitchFamily="18" charset="0"/>
                <a:sym typeface="Times New Roman"/>
              </a:rPr>
              <a:t>class. </a:t>
            </a:r>
            <a:r>
              <a:rPr lang="en-US" sz="2000" dirty="0" err="1">
                <a:latin typeface="Times New Roman" pitchFamily="18" charset="0"/>
                <a:ea typeface="Times New Roman"/>
                <a:cs typeface="Times New Roman" pitchFamily="18" charset="0"/>
                <a:sym typeface="Times New Roman"/>
              </a:rPr>
              <a:t>JFrame</a:t>
            </a:r>
            <a:r>
              <a:rPr lang="en-US" sz="2000" dirty="0">
                <a:latin typeface="Times New Roman" pitchFamily="18" charset="0"/>
                <a:ea typeface="Times New Roman"/>
                <a:cs typeface="Times New Roman" pitchFamily="18" charset="0"/>
                <a:sym typeface="Times New Roman"/>
              </a:rPr>
              <a:t> works like </a:t>
            </a:r>
            <a:r>
              <a:rPr lang="en-US" sz="2000" dirty="0" smtClean="0">
                <a:latin typeface="Times New Roman" pitchFamily="18" charset="0"/>
                <a:ea typeface="Times New Roman"/>
                <a:cs typeface="Times New Roman" pitchFamily="18" charset="0"/>
                <a:sym typeface="Times New Roman"/>
              </a:rPr>
              <a:t>the main </a:t>
            </a:r>
            <a:r>
              <a:rPr lang="en-US" sz="2000" dirty="0">
                <a:latin typeface="Times New Roman" pitchFamily="18" charset="0"/>
                <a:ea typeface="Times New Roman"/>
                <a:cs typeface="Times New Roman" pitchFamily="18" charset="0"/>
                <a:sym typeface="Times New Roman"/>
              </a:rPr>
              <a:t>window where components </a:t>
            </a:r>
            <a:r>
              <a:rPr lang="en-US" sz="2000" dirty="0" smtClean="0">
                <a:latin typeface="Times New Roman" pitchFamily="18" charset="0"/>
                <a:ea typeface="Times New Roman"/>
                <a:cs typeface="Times New Roman" pitchFamily="18" charset="0"/>
                <a:sym typeface="Times New Roman"/>
              </a:rPr>
              <a:t>like</a:t>
            </a:r>
          </a:p>
          <a:p>
            <a:pPr marL="548640" lvl="0" indent="-411480" algn="l" rtl="0">
              <a:lnSpc>
                <a:spcPct val="80000"/>
              </a:lnSpc>
              <a:spcBef>
                <a:spcPts val="400"/>
              </a:spcBef>
              <a:spcAft>
                <a:spcPts val="0"/>
              </a:spcAft>
              <a:buSzPts val="1300"/>
              <a:buNone/>
            </a:pPr>
            <a:r>
              <a:rPr lang="en-US" sz="2000" dirty="0" smtClean="0">
                <a:latin typeface="Times New Roman" pitchFamily="18" charset="0"/>
                <a:ea typeface="Times New Roman"/>
                <a:cs typeface="Times New Roman" pitchFamily="18" charset="0"/>
                <a:sym typeface="Times New Roman"/>
              </a:rPr>
              <a:t>labels</a:t>
            </a:r>
            <a:r>
              <a:rPr lang="en-US" sz="2000" dirty="0">
                <a:latin typeface="Times New Roman" pitchFamily="18" charset="0"/>
                <a:ea typeface="Times New Roman"/>
                <a:cs typeface="Times New Roman" pitchFamily="18" charset="0"/>
                <a:sym typeface="Times New Roman"/>
              </a:rPr>
              <a:t>, buttons, </a:t>
            </a:r>
            <a:r>
              <a:rPr lang="en-US" sz="2000" dirty="0" err="1" smtClean="0">
                <a:latin typeface="Times New Roman" pitchFamily="18" charset="0"/>
                <a:ea typeface="Times New Roman"/>
                <a:cs typeface="Times New Roman" pitchFamily="18" charset="0"/>
                <a:sym typeface="Times New Roman"/>
              </a:rPr>
              <a:t>textfields</a:t>
            </a:r>
            <a:r>
              <a:rPr lang="en-US" sz="2000" dirty="0">
                <a:latin typeface="Times New Roman" pitchFamily="18" charset="0"/>
                <a:ea typeface="Times New Roman"/>
                <a:cs typeface="Times New Roman" pitchFamily="18" charset="0"/>
                <a:sym typeface="Times New Roman"/>
              </a:rPr>
              <a:t> </a:t>
            </a:r>
            <a:r>
              <a:rPr lang="en-US" sz="2000" dirty="0" smtClean="0">
                <a:latin typeface="Times New Roman" pitchFamily="18" charset="0"/>
                <a:ea typeface="Times New Roman"/>
                <a:cs typeface="Times New Roman" pitchFamily="18" charset="0"/>
                <a:sym typeface="Times New Roman"/>
              </a:rPr>
              <a:t>are </a:t>
            </a:r>
            <a:r>
              <a:rPr lang="en-US" sz="2000" dirty="0">
                <a:latin typeface="Times New Roman" pitchFamily="18" charset="0"/>
                <a:ea typeface="Times New Roman"/>
                <a:cs typeface="Times New Roman" pitchFamily="18" charset="0"/>
                <a:sym typeface="Times New Roman"/>
              </a:rPr>
              <a:t>added to create a GUI.</a:t>
            </a:r>
            <a:endParaRPr sz="2000">
              <a:latin typeface="Times New Roman" pitchFamily="18" charset="0"/>
              <a:cs typeface="Times New Roman" pitchFamily="18" charset="0"/>
            </a:endParaRPr>
          </a:p>
          <a:p>
            <a:pPr marL="548640" lvl="0" indent="-411480" algn="l" rtl="0">
              <a:lnSpc>
                <a:spcPct val="80000"/>
              </a:lnSpc>
              <a:spcBef>
                <a:spcPts val="140"/>
              </a:spcBef>
              <a:spcAft>
                <a:spcPts val="1600"/>
              </a:spcAft>
              <a:buSzPts val="455"/>
              <a:buNone/>
            </a:pPr>
            <a:r>
              <a:rPr lang="en-US" sz="700" dirty="0"/>
              <a:t/>
            </a:r>
            <a:br>
              <a:rPr lang="en-US" sz="700" dirty="0"/>
            </a:br>
            <a:endParaRPr sz="700"/>
          </a:p>
        </p:txBody>
      </p:sp>
      <p:pic>
        <p:nvPicPr>
          <p:cNvPr id="4" name="Picture 3" descr="empty jframe window.png"/>
          <p:cNvPicPr>
            <a:picLocks noChangeAspect="1"/>
          </p:cNvPicPr>
          <p:nvPr/>
        </p:nvPicPr>
        <p:blipFill>
          <a:blip r:embed="rId3"/>
          <a:stretch>
            <a:fillRect/>
          </a:stretch>
        </p:blipFill>
        <p:spPr>
          <a:xfrm>
            <a:off x="2560319" y="3861582"/>
            <a:ext cx="4332850" cy="28135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body" idx="1"/>
          </p:nvPr>
        </p:nvSpPr>
        <p:spPr>
          <a:xfrm>
            <a:off x="228600" y="228600"/>
            <a:ext cx="8763000" cy="632460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None/>
            </a:pPr>
            <a:r>
              <a:rPr lang="en-US" sz="2000" u="sng" dirty="0" err="1">
                <a:solidFill>
                  <a:srgbClr val="FFC000"/>
                </a:solidFill>
                <a:latin typeface="Times New Roman" pitchFamily="18" charset="0"/>
                <a:ea typeface="Times New Roman"/>
                <a:cs typeface="Times New Roman" pitchFamily="18" charset="0"/>
                <a:sym typeface="Times New Roman"/>
              </a:rPr>
              <a:t>JOptionPane</a:t>
            </a:r>
            <a:r>
              <a:rPr lang="en-US" sz="2000" u="sng" dirty="0">
                <a:solidFill>
                  <a:srgbClr val="FFC000"/>
                </a:solidFill>
                <a:latin typeface="Times New Roman" pitchFamily="18" charset="0"/>
                <a:ea typeface="Times New Roman"/>
                <a:cs typeface="Times New Roman" pitchFamily="18" charset="0"/>
                <a:sym typeface="Times New Roman"/>
              </a:rPr>
              <a:t>:</a:t>
            </a:r>
            <a:endParaRPr sz="2000">
              <a:solidFill>
                <a:srgbClr val="FFC000"/>
              </a:solidFill>
              <a:latin typeface="Times New Roman" pitchFamily="18" charset="0"/>
              <a:cs typeface="Times New Roman" pitchFamily="18" charset="0"/>
            </a:endParaRPr>
          </a:p>
          <a:p>
            <a:pPr marL="548640" lvl="0" indent="-411480" algn="l" rtl="0">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The </a:t>
            </a:r>
            <a:r>
              <a:rPr lang="en-US" sz="2000" dirty="0" err="1">
                <a:latin typeface="Times New Roman" pitchFamily="18" charset="0"/>
                <a:ea typeface="Times New Roman"/>
                <a:cs typeface="Times New Roman" pitchFamily="18" charset="0"/>
                <a:sym typeface="Times New Roman"/>
              </a:rPr>
              <a:t>JOptionPane</a:t>
            </a:r>
            <a:r>
              <a:rPr lang="en-US" sz="2000" dirty="0">
                <a:latin typeface="Times New Roman" pitchFamily="18" charset="0"/>
                <a:ea typeface="Times New Roman"/>
                <a:cs typeface="Times New Roman" pitchFamily="18" charset="0"/>
                <a:sym typeface="Times New Roman"/>
              </a:rPr>
              <a:t> class is used to provide standard dialog boxes such as message dialog box, confirm dialog box and input dialog box.</a:t>
            </a:r>
            <a:endParaRPr sz="2000">
              <a:latin typeface="Times New Roman" pitchFamily="18" charset="0"/>
              <a:cs typeface="Times New Roman" pitchFamily="18" charset="0"/>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lang="en-US" sz="2000" u="sng" dirty="0" smtClean="0">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None/>
            </a:pPr>
            <a:endParaRPr lang="en-US" sz="2000" u="sng" dirty="0" smtClean="0">
              <a:latin typeface="Times New Roman" pitchFamily="18" charset="0"/>
              <a:ea typeface="Times New Roman"/>
              <a:cs typeface="Times New Roman" pitchFamily="18" charset="0"/>
              <a:sym typeface="Times New Roman"/>
            </a:endParaRPr>
          </a:p>
          <a:p>
            <a:pPr marL="548640" lvl="0" indent="-411480" algn="l" rtl="0">
              <a:spcBef>
                <a:spcPts val="560"/>
              </a:spcBef>
              <a:spcAft>
                <a:spcPts val="0"/>
              </a:spcAft>
              <a:buSzPts val="1820"/>
              <a:buNone/>
            </a:pPr>
            <a:r>
              <a:rPr lang="en-US" sz="2000" u="sng" dirty="0" err="1" smtClean="0">
                <a:solidFill>
                  <a:srgbClr val="FFC000"/>
                </a:solidFill>
                <a:latin typeface="Times New Roman" pitchFamily="18" charset="0"/>
                <a:ea typeface="Times New Roman"/>
                <a:cs typeface="Times New Roman" pitchFamily="18" charset="0"/>
                <a:sym typeface="Times New Roman"/>
              </a:rPr>
              <a:t>SwingConstants</a:t>
            </a:r>
            <a:r>
              <a:rPr lang="en-US" sz="2000" dirty="0">
                <a:latin typeface="Times New Roman" pitchFamily="18" charset="0"/>
                <a:ea typeface="Times New Roman"/>
                <a:cs typeface="Times New Roman" pitchFamily="18" charset="0"/>
                <a:sym typeface="Times New Roman"/>
              </a:rPr>
              <a:t>:</a:t>
            </a:r>
            <a:endParaRPr sz="2000">
              <a:latin typeface="Times New Roman" pitchFamily="18" charset="0"/>
              <a:cs typeface="Times New Roman" pitchFamily="18" charset="0"/>
            </a:endParaRPr>
          </a:p>
          <a:p>
            <a:pPr marL="548640" lvl="0" indent="-411480" algn="l" rtl="0">
              <a:spcBef>
                <a:spcPts val="560"/>
              </a:spcBef>
              <a:spcAft>
                <a:spcPts val="0"/>
              </a:spcAft>
              <a:buSzPts val="1820"/>
              <a:buNone/>
            </a:pPr>
            <a:r>
              <a:rPr lang="en-US" sz="2000" dirty="0">
                <a:latin typeface="Times New Roman" pitchFamily="18" charset="0"/>
                <a:ea typeface="Times New Roman"/>
                <a:cs typeface="Times New Roman" pitchFamily="18" charset="0"/>
                <a:sym typeface="Times New Roman"/>
              </a:rPr>
              <a:t>              A collection of constants generally used for positioning and </a:t>
            </a:r>
            <a:r>
              <a:rPr lang="en-US" sz="2000" dirty="0" smtClean="0">
                <a:latin typeface="Times New Roman" pitchFamily="18" charset="0"/>
                <a:ea typeface="Times New Roman"/>
                <a:cs typeface="Times New Roman" pitchFamily="18" charset="0"/>
                <a:sym typeface="Times New Roman"/>
              </a:rPr>
              <a:t>orienting</a:t>
            </a:r>
          </a:p>
          <a:p>
            <a:pPr marL="548640" lvl="0" indent="-411480" algn="l" rtl="0">
              <a:spcBef>
                <a:spcPts val="560"/>
              </a:spcBef>
              <a:spcAft>
                <a:spcPts val="0"/>
              </a:spcAft>
              <a:buSzPts val="1820"/>
              <a:buNone/>
            </a:pPr>
            <a:r>
              <a:rPr lang="en-US" sz="2000" dirty="0" smtClean="0">
                <a:latin typeface="Times New Roman" pitchFamily="18" charset="0"/>
                <a:ea typeface="Times New Roman"/>
                <a:cs typeface="Times New Roman" pitchFamily="18" charset="0"/>
                <a:sym typeface="Times New Roman"/>
              </a:rPr>
              <a:t>components </a:t>
            </a:r>
            <a:r>
              <a:rPr lang="en-US" sz="2000" dirty="0">
                <a:latin typeface="Times New Roman" pitchFamily="18" charset="0"/>
                <a:ea typeface="Times New Roman"/>
                <a:cs typeface="Times New Roman" pitchFamily="18" charset="0"/>
                <a:sym typeface="Times New Roman"/>
              </a:rPr>
              <a:t>on the screen</a:t>
            </a:r>
            <a:endParaRPr sz="2000">
              <a:latin typeface="Times New Roman" pitchFamily="18" charset="0"/>
              <a:cs typeface="Times New Roman" pitchFamily="18" charset="0"/>
            </a:endParaRPr>
          </a:p>
          <a:p>
            <a:pPr marL="548640" lvl="0" indent="-411480">
              <a:lnSpc>
                <a:spcPct val="80000"/>
              </a:lnSpc>
              <a:spcBef>
                <a:spcPts val="400"/>
              </a:spcBef>
              <a:buSzPts val="1300"/>
              <a:buNone/>
            </a:pPr>
            <a:endParaRPr lang="en-US" sz="1400" u="sng" dirty="0" smtClean="0">
              <a:latin typeface="Times New Roman"/>
              <a:ea typeface="Times New Roman"/>
              <a:cs typeface="Times New Roman"/>
              <a:sym typeface="Times New Roman"/>
            </a:endParaRPr>
          </a:p>
          <a:p>
            <a:pPr marL="548640" lvl="0" indent="-411480" algn="l" rtl="0">
              <a:spcBef>
                <a:spcPts val="560"/>
              </a:spcBef>
              <a:spcAft>
                <a:spcPts val="0"/>
              </a:spcAft>
              <a:buSzPts val="1820"/>
              <a:buNone/>
            </a:pPr>
            <a:endParaRPr/>
          </a:p>
          <a:p>
            <a:pPr marL="548640" lvl="0" indent="-295910" algn="l" rtl="0">
              <a:spcBef>
                <a:spcPts val="560"/>
              </a:spcBef>
              <a:spcAft>
                <a:spcPts val="1600"/>
              </a:spcAft>
              <a:buSzPts val="1820"/>
              <a:buNone/>
            </a:pPr>
            <a:endParaRPr/>
          </a:p>
        </p:txBody>
      </p:sp>
      <p:pic>
        <p:nvPicPr>
          <p:cNvPr id="3" name="Picture 2" descr="java-joptionpane2.png"/>
          <p:cNvPicPr>
            <a:picLocks noChangeAspect="1"/>
          </p:cNvPicPr>
          <p:nvPr/>
        </p:nvPicPr>
        <p:blipFill>
          <a:blip r:embed="rId3"/>
          <a:stretch>
            <a:fillRect/>
          </a:stretch>
        </p:blipFill>
        <p:spPr>
          <a:xfrm>
            <a:off x="2574388" y="1645921"/>
            <a:ext cx="4164037" cy="223676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body" idx="1"/>
          </p:nvPr>
        </p:nvSpPr>
        <p:spPr>
          <a:xfrm>
            <a:off x="228600" y="152400"/>
            <a:ext cx="8686800" cy="6477000"/>
          </a:xfrm>
          <a:prstGeom prst="rect">
            <a:avLst/>
          </a:prstGeom>
          <a:noFill/>
          <a:ln>
            <a:noFill/>
          </a:ln>
        </p:spPr>
        <p:txBody>
          <a:bodyPr spcFirstLastPara="1" wrap="square" lIns="91425" tIns="45700" rIns="91425" bIns="45700" anchor="t" anchorCtr="0">
            <a:noAutofit/>
          </a:bodyPr>
          <a:lstStyle/>
          <a:p>
            <a:pPr marL="548640" lvl="0" indent="-411480">
              <a:spcBef>
                <a:spcPts val="560"/>
              </a:spcBef>
              <a:buSzPts val="1820"/>
              <a:buNone/>
            </a:pPr>
            <a:r>
              <a:rPr lang="en-US" sz="2000" u="sng" dirty="0" err="1" smtClean="0">
                <a:solidFill>
                  <a:srgbClr val="FFC000"/>
                </a:solidFill>
                <a:latin typeface="Times New Roman" pitchFamily="18" charset="0"/>
                <a:ea typeface="Times New Roman"/>
                <a:cs typeface="Times New Roman" pitchFamily="18" charset="0"/>
                <a:sym typeface="Times New Roman"/>
              </a:rPr>
              <a:t>UIManager</a:t>
            </a:r>
            <a:r>
              <a:rPr lang="en-US" sz="2000"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spcBef>
                <a:spcPts val="560"/>
              </a:spcBef>
              <a:buSzPts val="1820"/>
              <a:buNone/>
            </a:pPr>
            <a:r>
              <a:rPr lang="en-US" sz="2000" dirty="0" smtClean="0">
                <a:latin typeface="Times New Roman" pitchFamily="18" charset="0"/>
                <a:ea typeface="Times New Roman"/>
                <a:cs typeface="Times New Roman" pitchFamily="18" charset="0"/>
                <a:sym typeface="Times New Roman"/>
              </a:rPr>
              <a:t>              </a:t>
            </a:r>
            <a:r>
              <a:rPr lang="en-US" sz="2000" dirty="0" err="1" smtClean="0">
                <a:latin typeface="Times New Roman" pitchFamily="18" charset="0"/>
                <a:ea typeface="Times New Roman"/>
                <a:cs typeface="Times New Roman" pitchFamily="18" charset="0"/>
                <a:sym typeface="Times New Roman"/>
              </a:rPr>
              <a:t>UIManager</a:t>
            </a:r>
            <a:r>
              <a:rPr lang="en-US" sz="2000" dirty="0" smtClean="0">
                <a:latin typeface="Times New Roman" pitchFamily="18" charset="0"/>
                <a:ea typeface="Times New Roman"/>
                <a:cs typeface="Times New Roman" pitchFamily="18" charset="0"/>
                <a:sym typeface="Times New Roman"/>
              </a:rPr>
              <a:t> manages the current look and feel, the set of available look</a:t>
            </a:r>
          </a:p>
          <a:p>
            <a:pPr marL="548640" lvl="0" indent="-411480">
              <a:spcBef>
                <a:spcPts val="560"/>
              </a:spcBef>
              <a:buSzPts val="1820"/>
              <a:buNone/>
            </a:pPr>
            <a:r>
              <a:rPr lang="en-US" sz="2000" dirty="0" smtClean="0">
                <a:latin typeface="Times New Roman" pitchFamily="18" charset="0"/>
                <a:ea typeface="Times New Roman"/>
                <a:cs typeface="Times New Roman" pitchFamily="18" charset="0"/>
                <a:sym typeface="Times New Roman"/>
              </a:rPr>
              <a:t>and feels, </a:t>
            </a:r>
            <a:r>
              <a:rPr lang="en-US" sz="2000" dirty="0" err="1" smtClean="0">
                <a:latin typeface="Times New Roman" pitchFamily="18" charset="0"/>
                <a:ea typeface="Times New Roman"/>
                <a:cs typeface="Times New Roman" pitchFamily="18" charset="0"/>
                <a:sym typeface="Times New Roman"/>
              </a:rPr>
              <a:t>PropertyChangeListeners</a:t>
            </a:r>
            <a:r>
              <a:rPr lang="en-US" sz="2000" dirty="0" smtClean="0">
                <a:latin typeface="Times New Roman" pitchFamily="18" charset="0"/>
                <a:ea typeface="Times New Roman"/>
                <a:cs typeface="Times New Roman" pitchFamily="18" charset="0"/>
                <a:sym typeface="Times New Roman"/>
              </a:rPr>
              <a:t> that are notified when the look and feel</a:t>
            </a:r>
          </a:p>
          <a:p>
            <a:pPr marL="548640" lvl="0" indent="-411480">
              <a:spcBef>
                <a:spcPts val="560"/>
              </a:spcBef>
              <a:buSzPts val="1820"/>
              <a:buNone/>
            </a:pPr>
            <a:r>
              <a:rPr lang="en-US" sz="2000" dirty="0" smtClean="0">
                <a:latin typeface="Times New Roman" pitchFamily="18" charset="0"/>
                <a:ea typeface="Times New Roman"/>
                <a:cs typeface="Times New Roman" pitchFamily="18" charset="0"/>
                <a:sym typeface="Times New Roman"/>
              </a:rPr>
              <a:t>changes, look and feel defaults, and convenience methods for obtaining various</a:t>
            </a:r>
          </a:p>
          <a:p>
            <a:pPr marL="548640" lvl="0" indent="-411480">
              <a:spcBef>
                <a:spcPts val="560"/>
              </a:spcBef>
              <a:buSzPts val="1820"/>
              <a:buNone/>
            </a:pPr>
            <a:r>
              <a:rPr lang="en-US" sz="2000" dirty="0" smtClean="0">
                <a:latin typeface="Times New Roman" pitchFamily="18" charset="0"/>
                <a:ea typeface="Times New Roman"/>
                <a:cs typeface="Times New Roman" pitchFamily="18" charset="0"/>
                <a:sym typeface="Times New Roman"/>
              </a:rPr>
              <a:t>default values</a:t>
            </a:r>
            <a:r>
              <a:rPr lang="en-US" sz="2000" dirty="0" smtClean="0">
                <a:solidFill>
                  <a:schemeClr val="dk1"/>
                </a:solidFill>
                <a:latin typeface="Times New Roman" pitchFamily="18" charset="0"/>
                <a:ea typeface="Times New Roman"/>
                <a:cs typeface="Times New Roman" pitchFamily="18" charset="0"/>
                <a:sym typeface="Times New Roman"/>
              </a:rPr>
              <a:t>.</a:t>
            </a:r>
          </a:p>
          <a:p>
            <a:pPr marL="548640" lvl="0" indent="-411480">
              <a:spcBef>
                <a:spcPts val="560"/>
              </a:spcBef>
              <a:buSzPts val="1820"/>
              <a:buNone/>
            </a:pPr>
            <a:endParaRPr lang="en-US" sz="2000" u="sng" dirty="0" smtClean="0">
              <a:solidFill>
                <a:srgbClr val="FFC000"/>
              </a:solidFill>
              <a:latin typeface="Times New Roman" pitchFamily="18" charset="0"/>
              <a:ea typeface="Times New Roman"/>
              <a:cs typeface="Times New Roman" pitchFamily="18" charset="0"/>
              <a:sym typeface="Times New Roman"/>
            </a:endParaRPr>
          </a:p>
          <a:p>
            <a:pPr marL="548640" lvl="0" indent="-411480">
              <a:lnSpc>
                <a:spcPct val="90000"/>
              </a:lnSpc>
              <a:buSzPts val="1820"/>
              <a:buNone/>
            </a:pPr>
            <a:r>
              <a:rPr lang="en-US" sz="2000" u="sng" dirty="0" err="1" smtClean="0">
                <a:solidFill>
                  <a:srgbClr val="FFC000"/>
                </a:solidFill>
                <a:latin typeface="Times New Roman" pitchFamily="18" charset="0"/>
                <a:ea typeface="Times New Roman"/>
                <a:cs typeface="Times New Roman" pitchFamily="18" charset="0"/>
                <a:sym typeface="Times New Roman"/>
              </a:rPr>
              <a:t>JTabbedPane</a:t>
            </a:r>
            <a:r>
              <a:rPr lang="en-US" sz="2000" u="sng"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               The </a:t>
            </a:r>
            <a:r>
              <a:rPr lang="en-US" sz="2000" dirty="0" err="1" smtClean="0">
                <a:latin typeface="Times New Roman" pitchFamily="18" charset="0"/>
                <a:ea typeface="Times New Roman"/>
                <a:cs typeface="Times New Roman" pitchFamily="18" charset="0"/>
                <a:sym typeface="Times New Roman"/>
              </a:rPr>
              <a:t>JTabbedPane</a:t>
            </a:r>
            <a:r>
              <a:rPr lang="en-US" sz="2000" dirty="0" smtClean="0">
                <a:latin typeface="Times New Roman" pitchFamily="18" charset="0"/>
                <a:ea typeface="Times New Roman"/>
                <a:cs typeface="Times New Roman" pitchFamily="18" charset="0"/>
                <a:sym typeface="Times New Roman"/>
              </a:rPr>
              <a:t> class is used to switch between a group of</a:t>
            </a: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components by clicking on a tab with a given title or icon.</a:t>
            </a:r>
          </a:p>
          <a:p>
            <a:pPr marL="548640" lvl="0" indent="-411480">
              <a:lnSpc>
                <a:spcPct val="90000"/>
              </a:lnSpc>
              <a:spcBef>
                <a:spcPts val="560"/>
              </a:spcBef>
              <a:buSzPts val="1820"/>
              <a:buNone/>
            </a:pPr>
            <a:endParaRPr lang="en-US" sz="2000" dirty="0" smtClean="0">
              <a:latin typeface="Times New Roman" pitchFamily="18" charset="0"/>
              <a:cs typeface="Times New Roman" pitchFamily="18" charset="0"/>
            </a:endParaRPr>
          </a:p>
          <a:p>
            <a:pPr marL="548640" lvl="0" indent="-411480">
              <a:spcBef>
                <a:spcPts val="560"/>
              </a:spcBef>
              <a:buSzPts val="1820"/>
              <a:buNone/>
            </a:pPr>
            <a:endParaRPr lang="en-US" u="sng" dirty="0" smtClean="0">
              <a:latin typeface="Times New Roman"/>
              <a:ea typeface="Times New Roman"/>
              <a:cs typeface="Times New Roman"/>
              <a:sym typeface="Times New Roman"/>
            </a:endParaRPr>
          </a:p>
          <a:p>
            <a:pPr marL="548640" lvl="0" indent="-411480" algn="l" rtl="0">
              <a:lnSpc>
                <a:spcPct val="90000"/>
              </a:lnSpc>
              <a:spcBef>
                <a:spcPts val="560"/>
              </a:spcBef>
              <a:spcAft>
                <a:spcPts val="0"/>
              </a:spcAft>
              <a:buSzPts val="1820"/>
              <a:buNone/>
            </a:pPr>
            <a:endParaRPr/>
          </a:p>
          <a:p>
            <a:pPr marL="548640" lvl="0" indent="-411480" algn="l" rtl="0">
              <a:lnSpc>
                <a:spcPct val="90000"/>
              </a:lnSpc>
              <a:spcBef>
                <a:spcPts val="560"/>
              </a:spcBef>
              <a:spcAft>
                <a:spcPts val="0"/>
              </a:spcAft>
              <a:buSzPts val="1820"/>
              <a:buNone/>
            </a:pPr>
            <a:endParaRPr>
              <a:solidFill>
                <a:schemeClr val="dk1"/>
              </a:solidFill>
              <a:latin typeface="Times New Roman"/>
              <a:ea typeface="Times New Roman"/>
              <a:cs typeface="Times New Roman"/>
              <a:sym typeface="Times New Roman"/>
            </a:endParaRPr>
          </a:p>
          <a:p>
            <a:pPr marL="548640" lvl="0" indent="-295910" algn="l" rtl="0">
              <a:lnSpc>
                <a:spcPct val="90000"/>
              </a:lnSpc>
              <a:spcBef>
                <a:spcPts val="560"/>
              </a:spcBef>
              <a:spcAft>
                <a:spcPts val="1600"/>
              </a:spcAft>
              <a:buSzPts val="1820"/>
              <a:buNone/>
            </a:pPr>
            <a:endParaRPr/>
          </a:p>
        </p:txBody>
      </p:sp>
      <p:pic>
        <p:nvPicPr>
          <p:cNvPr id="3" name="Picture 2" descr="jtabbedpane-edgetoedge.png"/>
          <p:cNvPicPr>
            <a:picLocks noChangeAspect="1"/>
          </p:cNvPicPr>
          <p:nvPr/>
        </p:nvPicPr>
        <p:blipFill>
          <a:blip r:embed="rId3"/>
          <a:stretch>
            <a:fillRect/>
          </a:stretch>
        </p:blipFill>
        <p:spPr>
          <a:xfrm>
            <a:off x="1720672" y="3854548"/>
            <a:ext cx="5843331" cy="275726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489" y="196948"/>
            <a:ext cx="8377311" cy="6372664"/>
          </a:xfrm>
        </p:spPr>
        <p:txBody>
          <a:bodyPr/>
          <a:lstStyle/>
          <a:p>
            <a:pPr marL="548640" lvl="0" indent="-411480">
              <a:lnSpc>
                <a:spcPct val="90000"/>
              </a:lnSpc>
              <a:spcBef>
                <a:spcPts val="560"/>
              </a:spcBef>
              <a:buSzPts val="1820"/>
              <a:buNone/>
            </a:pPr>
            <a:endParaRPr lang="en-US" sz="2000" u="sng" dirty="0" smtClean="0">
              <a:latin typeface="Times New Roman" pitchFamily="18" charset="0"/>
              <a:ea typeface="Times New Roman"/>
              <a:cs typeface="Times New Roman" pitchFamily="18" charset="0"/>
              <a:sym typeface="Times New Roman"/>
            </a:endParaRPr>
          </a:p>
          <a:p>
            <a:pPr marL="548640" lvl="0" indent="-411480">
              <a:lnSpc>
                <a:spcPct val="90000"/>
              </a:lnSpc>
              <a:spcBef>
                <a:spcPts val="560"/>
              </a:spcBef>
              <a:buSzPts val="1820"/>
              <a:buNone/>
            </a:pPr>
            <a:r>
              <a:rPr lang="en-US" sz="2000" u="sng" dirty="0" err="1" smtClean="0">
                <a:solidFill>
                  <a:srgbClr val="FFC000"/>
                </a:solidFill>
                <a:latin typeface="Times New Roman" pitchFamily="18" charset="0"/>
                <a:ea typeface="Times New Roman"/>
                <a:cs typeface="Times New Roman" pitchFamily="18" charset="0"/>
                <a:sym typeface="Times New Roman"/>
              </a:rPr>
              <a:t>JPanel</a:t>
            </a:r>
            <a:r>
              <a:rPr lang="en-US" sz="2000" u="sng"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             The </a:t>
            </a:r>
            <a:r>
              <a:rPr lang="en-US" sz="2000" dirty="0" err="1" smtClean="0">
                <a:latin typeface="Times New Roman" pitchFamily="18" charset="0"/>
                <a:ea typeface="Times New Roman"/>
                <a:cs typeface="Times New Roman" pitchFamily="18" charset="0"/>
                <a:sym typeface="Times New Roman"/>
              </a:rPr>
              <a:t>JPanel</a:t>
            </a:r>
            <a:r>
              <a:rPr lang="en-US" sz="2000" dirty="0" smtClean="0">
                <a:latin typeface="Times New Roman" pitchFamily="18" charset="0"/>
                <a:ea typeface="Times New Roman"/>
                <a:cs typeface="Times New Roman" pitchFamily="18" charset="0"/>
                <a:sym typeface="Times New Roman"/>
              </a:rPr>
              <a:t> is a simplest container class. It provides space in which </a:t>
            </a: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an application can attach any other component.</a:t>
            </a:r>
            <a:endParaRPr lang="en-US" sz="2000" u="sng" dirty="0" smtClean="0">
              <a:latin typeface="Times New Roman" pitchFamily="18" charset="0"/>
              <a:ea typeface="Times New Roman"/>
              <a:cs typeface="Times New Roman" pitchFamily="18" charset="0"/>
              <a:sym typeface="Times New Roman"/>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solidFill>
                <a:srgbClr val="FFC000"/>
              </a:solidFill>
            </a:endParaRPr>
          </a:p>
          <a:p>
            <a:pPr>
              <a:buNone/>
            </a:pPr>
            <a:endParaRPr lang="en-US" dirty="0" smtClean="0">
              <a:solidFill>
                <a:srgbClr val="FFC000"/>
              </a:solidFill>
            </a:endParaRPr>
          </a:p>
          <a:p>
            <a:pPr marL="548640" lvl="0" indent="-411480">
              <a:lnSpc>
                <a:spcPct val="90000"/>
              </a:lnSpc>
              <a:spcBef>
                <a:spcPts val="560"/>
              </a:spcBef>
              <a:buSzPts val="1820"/>
              <a:buNone/>
            </a:pPr>
            <a:r>
              <a:rPr lang="en-US" sz="2000" u="sng" dirty="0" err="1" smtClean="0">
                <a:solidFill>
                  <a:srgbClr val="FFC000"/>
                </a:solidFill>
                <a:latin typeface="Times New Roman" pitchFamily="18" charset="0"/>
                <a:ea typeface="Times New Roman"/>
                <a:cs typeface="Times New Roman" pitchFamily="18" charset="0"/>
                <a:sym typeface="Times New Roman"/>
              </a:rPr>
              <a:t>JTextFeild</a:t>
            </a:r>
            <a:r>
              <a:rPr lang="en-US" sz="2000" u="sng"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         The object of a </a:t>
            </a:r>
            <a:r>
              <a:rPr lang="en-US" sz="2000" dirty="0" err="1" smtClean="0">
                <a:latin typeface="Times New Roman" pitchFamily="18" charset="0"/>
                <a:ea typeface="Times New Roman"/>
                <a:cs typeface="Times New Roman" pitchFamily="18" charset="0"/>
                <a:sym typeface="Times New Roman"/>
              </a:rPr>
              <a:t>JTextField</a:t>
            </a:r>
            <a:r>
              <a:rPr lang="en-US" sz="2000" dirty="0" smtClean="0">
                <a:latin typeface="Times New Roman" pitchFamily="18" charset="0"/>
                <a:ea typeface="Times New Roman"/>
                <a:cs typeface="Times New Roman" pitchFamily="18" charset="0"/>
                <a:sym typeface="Times New Roman"/>
              </a:rPr>
              <a:t> class is a text component that allows the</a:t>
            </a:r>
          </a:p>
          <a:p>
            <a:pPr marL="548640" lvl="0" indent="-411480">
              <a:lnSpc>
                <a:spcPct val="90000"/>
              </a:lnSpc>
              <a:spcBef>
                <a:spcPts val="560"/>
              </a:spcBef>
              <a:buSzPts val="1820"/>
              <a:buNone/>
            </a:pPr>
            <a:r>
              <a:rPr lang="en-US" sz="2000" dirty="0" smtClean="0">
                <a:latin typeface="Times New Roman" pitchFamily="18" charset="0"/>
                <a:ea typeface="Times New Roman"/>
                <a:cs typeface="Times New Roman" pitchFamily="18" charset="0"/>
                <a:sym typeface="Times New Roman"/>
              </a:rPr>
              <a:t>editing of a single line text</a:t>
            </a:r>
            <a:endParaRPr lang="en-US" sz="2000" dirty="0">
              <a:latin typeface="Times New Roman" pitchFamily="18" charset="0"/>
              <a:cs typeface="Times New Roman" pitchFamily="18" charset="0"/>
            </a:endParaRPr>
          </a:p>
        </p:txBody>
      </p:sp>
      <p:pic>
        <p:nvPicPr>
          <p:cNvPr id="4" name="Picture 3" descr="j panel.png"/>
          <p:cNvPicPr>
            <a:picLocks noChangeAspect="1"/>
          </p:cNvPicPr>
          <p:nvPr/>
        </p:nvPicPr>
        <p:blipFill>
          <a:blip r:embed="rId2"/>
          <a:stretch>
            <a:fillRect/>
          </a:stretch>
        </p:blipFill>
        <p:spPr>
          <a:xfrm>
            <a:off x="1927273" y="1744394"/>
            <a:ext cx="5697416" cy="2405576"/>
          </a:xfrm>
          <a:prstGeom prst="rect">
            <a:avLst/>
          </a:prstGeom>
        </p:spPr>
      </p:pic>
      <p:pic>
        <p:nvPicPr>
          <p:cNvPr id="5" name="Picture 4" descr="images.jpg"/>
          <p:cNvPicPr>
            <a:picLocks noChangeAspect="1"/>
          </p:cNvPicPr>
          <p:nvPr/>
        </p:nvPicPr>
        <p:blipFill>
          <a:blip r:embed="rId3"/>
          <a:stretch>
            <a:fillRect/>
          </a:stretch>
        </p:blipFill>
        <p:spPr>
          <a:xfrm>
            <a:off x="3987311" y="5148776"/>
            <a:ext cx="3735851" cy="15278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79" y="295421"/>
            <a:ext cx="8736037" cy="6316393"/>
          </a:xfrm>
        </p:spPr>
        <p:txBody>
          <a:bodyPr/>
          <a:lstStyle/>
          <a:p>
            <a:pPr marL="548640" lvl="0" indent="-411480">
              <a:lnSpc>
                <a:spcPct val="80000"/>
              </a:lnSpc>
              <a:spcBef>
                <a:spcPts val="400"/>
              </a:spcBef>
              <a:buNone/>
            </a:pPr>
            <a:r>
              <a:rPr lang="en-US" sz="2000" u="sng" dirty="0" err="1" smtClean="0">
                <a:solidFill>
                  <a:srgbClr val="FFC000"/>
                </a:solidFill>
                <a:latin typeface="Times New Roman" pitchFamily="18" charset="0"/>
                <a:ea typeface="Times New Roman"/>
                <a:cs typeface="Times New Roman" pitchFamily="18" charset="0"/>
                <a:sym typeface="Times New Roman"/>
              </a:rPr>
              <a:t>JLabel</a:t>
            </a:r>
            <a:r>
              <a:rPr lang="en-US" sz="2000"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lnSpc>
                <a:spcPct val="80000"/>
              </a:lnSpc>
              <a:spcBef>
                <a:spcPts val="400"/>
              </a:spcBef>
              <a:buNone/>
            </a:pPr>
            <a:r>
              <a:rPr lang="en-US" sz="2000" dirty="0" smtClean="0">
                <a:latin typeface="Times New Roman" pitchFamily="18" charset="0"/>
                <a:ea typeface="Times New Roman"/>
                <a:cs typeface="Times New Roman" pitchFamily="18" charset="0"/>
                <a:sym typeface="Times New Roman"/>
              </a:rPr>
              <a:t>           The object of </a:t>
            </a:r>
            <a:r>
              <a:rPr lang="en-US" sz="2000" dirty="0" err="1" smtClean="0">
                <a:latin typeface="Times New Roman" pitchFamily="18" charset="0"/>
                <a:ea typeface="Times New Roman"/>
                <a:cs typeface="Times New Roman" pitchFamily="18" charset="0"/>
                <a:sym typeface="Times New Roman"/>
              </a:rPr>
              <a:t>JLabel</a:t>
            </a:r>
            <a:r>
              <a:rPr lang="en-US" sz="2000" dirty="0" smtClean="0">
                <a:latin typeface="Times New Roman" pitchFamily="18" charset="0"/>
                <a:ea typeface="Times New Roman"/>
                <a:cs typeface="Times New Roman" pitchFamily="18" charset="0"/>
                <a:sym typeface="Times New Roman"/>
              </a:rPr>
              <a:t> class is a component for placing text in a</a:t>
            </a:r>
            <a:endParaRPr lang="en-US" sz="2000" dirty="0" smtClean="0">
              <a:latin typeface="Times New Roman" pitchFamily="18" charset="0"/>
              <a:cs typeface="Times New Roman" pitchFamily="18" charset="0"/>
            </a:endParaRPr>
          </a:p>
          <a:p>
            <a:pPr marL="548640" lvl="0" indent="-411480">
              <a:lnSpc>
                <a:spcPct val="80000"/>
              </a:lnSpc>
              <a:spcBef>
                <a:spcPts val="400"/>
              </a:spcBef>
              <a:buNone/>
            </a:pPr>
            <a:r>
              <a:rPr lang="en-US" sz="2000" dirty="0" smtClean="0">
                <a:latin typeface="Times New Roman" pitchFamily="18" charset="0"/>
                <a:ea typeface="Times New Roman"/>
                <a:cs typeface="Times New Roman" pitchFamily="18" charset="0"/>
                <a:sym typeface="Times New Roman"/>
              </a:rPr>
              <a:t>container. It is used to display a single line of read only text. The text can be</a:t>
            </a:r>
            <a:endParaRPr lang="en-US" sz="2000" dirty="0" smtClean="0">
              <a:latin typeface="Times New Roman" pitchFamily="18" charset="0"/>
              <a:cs typeface="Times New Roman" pitchFamily="18" charset="0"/>
            </a:endParaRPr>
          </a:p>
          <a:p>
            <a:pPr marL="548640" lvl="0" indent="-411480">
              <a:lnSpc>
                <a:spcPct val="80000"/>
              </a:lnSpc>
              <a:spcBef>
                <a:spcPts val="400"/>
              </a:spcBef>
              <a:buNone/>
            </a:pPr>
            <a:r>
              <a:rPr lang="en-US" sz="2000" dirty="0" smtClean="0">
                <a:latin typeface="Times New Roman" pitchFamily="18" charset="0"/>
                <a:ea typeface="Times New Roman"/>
                <a:cs typeface="Times New Roman" pitchFamily="18" charset="0"/>
                <a:sym typeface="Times New Roman"/>
              </a:rPr>
              <a:t>changed by an application but a user cannot edit it directly. It inherits</a:t>
            </a:r>
            <a:endParaRPr lang="en-US" sz="2000" dirty="0" smtClean="0">
              <a:latin typeface="Times New Roman" pitchFamily="18" charset="0"/>
              <a:cs typeface="Times New Roman" pitchFamily="18" charset="0"/>
            </a:endParaRPr>
          </a:p>
          <a:p>
            <a:pPr marL="548640" lvl="0" indent="-411480">
              <a:lnSpc>
                <a:spcPct val="80000"/>
              </a:lnSpc>
              <a:spcBef>
                <a:spcPts val="400"/>
              </a:spcBef>
              <a:buNone/>
            </a:pPr>
            <a:r>
              <a:rPr lang="en-US" sz="2000" dirty="0" err="1" smtClean="0">
                <a:latin typeface="Times New Roman" pitchFamily="18" charset="0"/>
                <a:ea typeface="Times New Roman"/>
                <a:cs typeface="Times New Roman" pitchFamily="18" charset="0"/>
                <a:sym typeface="Times New Roman"/>
              </a:rPr>
              <a:t>JComponent</a:t>
            </a:r>
            <a:r>
              <a:rPr lang="en-US" sz="2000" dirty="0" smtClean="0">
                <a:latin typeface="Times New Roman" pitchFamily="18" charset="0"/>
                <a:ea typeface="Times New Roman"/>
                <a:cs typeface="Times New Roman" pitchFamily="18" charset="0"/>
                <a:sym typeface="Times New Roman"/>
              </a:rPr>
              <a:t> class.</a:t>
            </a: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marL="548640" lvl="0" indent="-411480">
              <a:spcBef>
                <a:spcPts val="0"/>
              </a:spcBef>
              <a:buSzPts val="1560"/>
              <a:buNone/>
            </a:pPr>
            <a:r>
              <a:rPr lang="en-US" sz="2000" u="sng" dirty="0" err="1" smtClean="0">
                <a:solidFill>
                  <a:srgbClr val="FFC000"/>
                </a:solidFill>
                <a:latin typeface="Times New Roman"/>
                <a:ea typeface="Times New Roman"/>
                <a:cs typeface="Times New Roman"/>
                <a:sym typeface="Times New Roman"/>
              </a:rPr>
              <a:t>JRadioButton</a:t>
            </a:r>
            <a:r>
              <a:rPr lang="en-US" sz="2000" u="sng" dirty="0" smtClean="0">
                <a:solidFill>
                  <a:srgbClr val="FFC000"/>
                </a:solidFill>
                <a:latin typeface="Times New Roman"/>
                <a:ea typeface="Times New Roman"/>
                <a:cs typeface="Times New Roman"/>
                <a:sym typeface="Times New Roman"/>
              </a:rPr>
              <a:t>:</a:t>
            </a:r>
            <a:endParaRPr lang="en-US" sz="2000" dirty="0" smtClean="0">
              <a:solidFill>
                <a:srgbClr val="FFC000"/>
              </a:solidFill>
            </a:endParaRPr>
          </a:p>
          <a:p>
            <a:pPr marL="548640" lvl="0" indent="-411480">
              <a:spcBef>
                <a:spcPts val="480"/>
              </a:spcBef>
              <a:buSzPts val="1560"/>
              <a:buNone/>
            </a:pPr>
            <a:r>
              <a:rPr lang="en-US" sz="2000" dirty="0" smtClean="0">
                <a:latin typeface="Times New Roman"/>
                <a:ea typeface="Times New Roman"/>
                <a:cs typeface="Times New Roman"/>
                <a:sym typeface="Times New Roman"/>
              </a:rPr>
              <a:t>         The </a:t>
            </a:r>
            <a:r>
              <a:rPr lang="en-US" sz="2000" dirty="0" err="1" smtClean="0">
                <a:latin typeface="Times New Roman"/>
                <a:ea typeface="Times New Roman"/>
                <a:cs typeface="Times New Roman"/>
                <a:sym typeface="Times New Roman"/>
              </a:rPr>
              <a:t>JRadioButton</a:t>
            </a:r>
            <a:r>
              <a:rPr lang="en-US" sz="2000" dirty="0" smtClean="0">
                <a:latin typeface="Times New Roman"/>
                <a:ea typeface="Times New Roman"/>
                <a:cs typeface="Times New Roman"/>
                <a:sym typeface="Times New Roman"/>
              </a:rPr>
              <a:t> class is used to create a radio button. It is</a:t>
            </a:r>
          </a:p>
          <a:p>
            <a:pPr marL="548640" lvl="0" indent="-411480">
              <a:spcBef>
                <a:spcPts val="480"/>
              </a:spcBef>
              <a:buSzPts val="1560"/>
              <a:buNone/>
            </a:pPr>
            <a:r>
              <a:rPr lang="en-US" sz="2000" dirty="0" smtClean="0">
                <a:latin typeface="Times New Roman"/>
                <a:ea typeface="Times New Roman"/>
                <a:cs typeface="Times New Roman"/>
                <a:sym typeface="Times New Roman"/>
              </a:rPr>
              <a:t>used to choose one option from multiple options. It is widely used in exam </a:t>
            </a:r>
          </a:p>
          <a:p>
            <a:pPr marL="548640" lvl="0" indent="-411480">
              <a:spcBef>
                <a:spcPts val="480"/>
              </a:spcBef>
              <a:buSzPts val="1560"/>
              <a:buNone/>
            </a:pPr>
            <a:r>
              <a:rPr lang="en-US" sz="2000" dirty="0" smtClean="0">
                <a:latin typeface="Times New Roman"/>
                <a:ea typeface="Times New Roman"/>
                <a:cs typeface="Times New Roman"/>
                <a:sym typeface="Times New Roman"/>
              </a:rPr>
              <a:t>systems or quiz. It should be added in </a:t>
            </a:r>
            <a:r>
              <a:rPr lang="en-US" sz="2000" dirty="0" err="1" smtClean="0">
                <a:latin typeface="Times New Roman"/>
                <a:ea typeface="Times New Roman"/>
                <a:cs typeface="Times New Roman"/>
                <a:sym typeface="Times New Roman"/>
              </a:rPr>
              <a:t>ButtonGroup</a:t>
            </a:r>
            <a:r>
              <a:rPr lang="en-US" sz="2000" dirty="0" smtClean="0">
                <a:latin typeface="Times New Roman"/>
                <a:ea typeface="Times New Roman"/>
                <a:cs typeface="Times New Roman"/>
                <a:sym typeface="Times New Roman"/>
              </a:rPr>
              <a:t> to select one radio</a:t>
            </a:r>
            <a:endParaRPr lang="en-US" sz="2000" dirty="0" smtClean="0"/>
          </a:p>
          <a:p>
            <a:pPr marL="548640" lvl="0" indent="-411480">
              <a:spcBef>
                <a:spcPts val="480"/>
              </a:spcBef>
              <a:buSzPts val="1560"/>
              <a:buNone/>
            </a:pPr>
            <a:r>
              <a:rPr lang="en-US" sz="2000" dirty="0" smtClean="0">
                <a:latin typeface="Times New Roman"/>
                <a:ea typeface="Times New Roman"/>
                <a:cs typeface="Times New Roman"/>
                <a:sym typeface="Times New Roman"/>
              </a:rPr>
              <a:t>button only.</a:t>
            </a:r>
            <a:endParaRPr lang="en-US" sz="2000" dirty="0" smtClean="0"/>
          </a:p>
          <a:p>
            <a:pPr marL="548640" lvl="0" indent="-411480">
              <a:lnSpc>
                <a:spcPct val="80000"/>
              </a:lnSpc>
              <a:spcBef>
                <a:spcPts val="400"/>
              </a:spcBef>
              <a:buNone/>
            </a:pPr>
            <a:endParaRPr lang="en-US" sz="2000" dirty="0" smtClean="0">
              <a:latin typeface="Times New Roman" pitchFamily="18" charset="0"/>
              <a:ea typeface="Times New Roman"/>
              <a:cs typeface="Times New Roman" pitchFamily="18" charset="0"/>
              <a:sym typeface="Times New Roman"/>
            </a:endParaRPr>
          </a:p>
          <a:p>
            <a:pPr>
              <a:buNone/>
            </a:pPr>
            <a:endParaRPr lang="en-US" dirty="0"/>
          </a:p>
        </p:txBody>
      </p:sp>
      <p:pic>
        <p:nvPicPr>
          <p:cNvPr id="4" name="Picture 3" descr="66.png"/>
          <p:cNvPicPr>
            <a:picLocks noChangeAspect="1"/>
          </p:cNvPicPr>
          <p:nvPr/>
        </p:nvPicPr>
        <p:blipFill>
          <a:blip r:embed="rId2"/>
          <a:stretch>
            <a:fillRect/>
          </a:stretch>
        </p:blipFill>
        <p:spPr>
          <a:xfrm>
            <a:off x="1566583" y="1872763"/>
            <a:ext cx="6095239" cy="2380953"/>
          </a:xfrm>
          <a:prstGeom prst="rect">
            <a:avLst/>
          </a:prstGeom>
        </p:spPr>
      </p:pic>
      <p:pic>
        <p:nvPicPr>
          <p:cNvPr id="5" name="Picture 4" descr="Ngv2E.png"/>
          <p:cNvPicPr>
            <a:picLocks noChangeAspect="1"/>
          </p:cNvPicPr>
          <p:nvPr/>
        </p:nvPicPr>
        <p:blipFill>
          <a:blip r:embed="rId3"/>
          <a:srcRect b="63331"/>
          <a:stretch>
            <a:fillRect/>
          </a:stretch>
        </p:blipFill>
        <p:spPr>
          <a:xfrm>
            <a:off x="2565376" y="5977722"/>
            <a:ext cx="4182059" cy="88027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3690"/>
              <a:buFont typeface="Lucida Sans"/>
              <a:buNone/>
            </a:pPr>
            <a:r>
              <a:rPr lang="en-US" sz="3690" dirty="0">
                <a:solidFill>
                  <a:srgbClr val="FFC000"/>
                </a:solidFill>
              </a:rPr>
              <a:t>Credit Card Management System</a:t>
            </a:r>
            <a:endParaRPr sz="3690">
              <a:solidFill>
                <a:srgbClr val="FFC000"/>
              </a:solidFill>
            </a:endParaRPr>
          </a:p>
        </p:txBody>
      </p:sp>
      <p:sp>
        <p:nvSpPr>
          <p:cNvPr id="151" name="Google Shape;151;p15"/>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Autofit/>
          </a:bodyPr>
          <a:lstStyle/>
          <a:p>
            <a:pPr marL="548640" lvl="0" indent="-411480" algn="l" rtl="0">
              <a:lnSpc>
                <a:spcPct val="80000"/>
              </a:lnSpc>
              <a:spcBef>
                <a:spcPts val="0"/>
              </a:spcBef>
              <a:spcAft>
                <a:spcPts val="0"/>
              </a:spcAft>
              <a:buSzPts val="1286"/>
              <a:buFont typeface="Noto Sans Symbols"/>
              <a:buChar char="✔"/>
            </a:pPr>
            <a:endParaRPr lang="en-US" sz="1979" dirty="0" smtClean="0">
              <a:latin typeface="Times New Roman"/>
              <a:ea typeface="Times New Roman"/>
              <a:cs typeface="Times New Roman"/>
              <a:sym typeface="Times New Roman"/>
            </a:endParaRPr>
          </a:p>
          <a:p>
            <a:pPr marL="548640" lvl="0" indent="-411480" algn="l" rtl="0">
              <a:lnSpc>
                <a:spcPct val="80000"/>
              </a:lnSpc>
              <a:spcBef>
                <a:spcPts val="0"/>
              </a:spcBef>
              <a:spcAft>
                <a:spcPts val="0"/>
              </a:spcAft>
              <a:buSzPts val="1286"/>
              <a:buFont typeface="Noto Sans Symbols"/>
              <a:buChar char="✔"/>
            </a:pPr>
            <a:endParaRPr lang="en-US" sz="1979" dirty="0" smtClean="0">
              <a:latin typeface="Times New Roman"/>
              <a:ea typeface="Times New Roman"/>
              <a:cs typeface="Times New Roman"/>
              <a:sym typeface="Times New Roman"/>
            </a:endParaRPr>
          </a:p>
          <a:p>
            <a:pPr marL="548640" lvl="0" indent="-411480" algn="l" rtl="0">
              <a:lnSpc>
                <a:spcPct val="80000"/>
              </a:lnSpc>
              <a:spcBef>
                <a:spcPts val="0"/>
              </a:spcBef>
              <a:spcAft>
                <a:spcPts val="0"/>
              </a:spcAft>
              <a:buSzPts val="1286"/>
              <a:buFont typeface="Noto Sans Symbols"/>
              <a:buChar char="✔"/>
            </a:pPr>
            <a:r>
              <a:rPr lang="en-US" sz="1979" dirty="0" smtClean="0">
                <a:latin typeface="Times New Roman"/>
                <a:ea typeface="Times New Roman"/>
                <a:cs typeface="Times New Roman"/>
                <a:sym typeface="Times New Roman"/>
              </a:rPr>
              <a:t>The </a:t>
            </a:r>
            <a:r>
              <a:rPr lang="en-US" sz="1979" dirty="0">
                <a:latin typeface="Times New Roman"/>
                <a:ea typeface="Times New Roman"/>
                <a:cs typeface="Times New Roman"/>
                <a:sym typeface="Times New Roman"/>
              </a:rPr>
              <a:t>Card Management System is a Windows based application that takes care of the complete internal Card Processing activities of a Bank (management and maintenance of cards). </a:t>
            </a:r>
            <a:endParaRPr/>
          </a:p>
          <a:p>
            <a:pPr marL="548640" lvl="0" indent="-329755" algn="l" rtl="0">
              <a:lnSpc>
                <a:spcPct val="80000"/>
              </a:lnSpc>
              <a:spcBef>
                <a:spcPts val="396"/>
              </a:spcBef>
              <a:spcAft>
                <a:spcPts val="0"/>
              </a:spcAft>
              <a:buSzPts val="1287"/>
              <a:buFont typeface="Noto Sans Symbols"/>
              <a:buNone/>
            </a:pPr>
            <a:endParaRPr sz="1979">
              <a:latin typeface="Times New Roman"/>
              <a:ea typeface="Times New Roman"/>
              <a:cs typeface="Times New Roman"/>
              <a:sym typeface="Times New Roman"/>
            </a:endParaRPr>
          </a:p>
          <a:p>
            <a:pPr marL="548640" lvl="0" indent="-411480" algn="l" rtl="0">
              <a:lnSpc>
                <a:spcPct val="80000"/>
              </a:lnSpc>
              <a:spcBef>
                <a:spcPts val="396"/>
              </a:spcBef>
              <a:spcAft>
                <a:spcPts val="0"/>
              </a:spcAft>
              <a:buSzPts val="1286"/>
              <a:buFont typeface="Noto Sans Symbols"/>
              <a:buChar char="✔"/>
            </a:pPr>
            <a:r>
              <a:rPr lang="en-US" sz="1979" dirty="0">
                <a:latin typeface="Times New Roman"/>
                <a:ea typeface="Times New Roman"/>
                <a:cs typeface="Times New Roman"/>
                <a:sym typeface="Times New Roman"/>
              </a:rPr>
              <a:t>It is suitable for the management of Debit Cards, Credit Cards as well as Smart Cards.  It mainly involves the maintenance and management of card – related information in a Bank.</a:t>
            </a:r>
            <a:endParaRPr/>
          </a:p>
          <a:p>
            <a:pPr marL="548640" lvl="0" indent="-329755" algn="l" rtl="0">
              <a:lnSpc>
                <a:spcPct val="80000"/>
              </a:lnSpc>
              <a:spcBef>
                <a:spcPts val="396"/>
              </a:spcBef>
              <a:spcAft>
                <a:spcPts val="0"/>
              </a:spcAft>
              <a:buSzPts val="1287"/>
              <a:buFont typeface="Noto Sans Symbols"/>
              <a:buNone/>
            </a:pPr>
            <a:endParaRPr sz="1979">
              <a:latin typeface="Times New Roman"/>
              <a:ea typeface="Times New Roman"/>
              <a:cs typeface="Times New Roman"/>
              <a:sym typeface="Times New Roman"/>
            </a:endParaRPr>
          </a:p>
          <a:p>
            <a:pPr marL="548640" lvl="0" indent="-411480" algn="l" rtl="0">
              <a:lnSpc>
                <a:spcPct val="80000"/>
              </a:lnSpc>
              <a:spcBef>
                <a:spcPts val="396"/>
              </a:spcBef>
              <a:spcAft>
                <a:spcPts val="0"/>
              </a:spcAft>
              <a:buSzPts val="1286"/>
              <a:buFont typeface="Noto Sans Symbols"/>
              <a:buChar char="✔"/>
            </a:pPr>
            <a:r>
              <a:rPr lang="en-US" sz="1979" dirty="0">
                <a:latin typeface="Times New Roman"/>
                <a:ea typeface="Times New Roman"/>
                <a:cs typeface="Times New Roman"/>
                <a:sym typeface="Times New Roman"/>
              </a:rPr>
              <a:t> This product caters to all the Credit, Debit and Smart Card based functions of a bank like Registration of Customers for card issue, Opening Card Accounts for the registered customer, Creation of Cards for registered customers, Hot Carding, making the Card ready for Embossing by creation of Card Data file etc.</a:t>
            </a:r>
            <a:endParaRPr/>
          </a:p>
          <a:p>
            <a:pPr marL="548640" lvl="0" indent="-329755" algn="l" rtl="0">
              <a:lnSpc>
                <a:spcPct val="80000"/>
              </a:lnSpc>
              <a:spcBef>
                <a:spcPts val="396"/>
              </a:spcBef>
              <a:spcAft>
                <a:spcPts val="0"/>
              </a:spcAft>
              <a:buSzPts val="1287"/>
              <a:buFont typeface="Noto Sans Symbols"/>
              <a:buNone/>
            </a:pPr>
            <a:endParaRPr sz="1979">
              <a:latin typeface="Times New Roman"/>
              <a:ea typeface="Times New Roman"/>
              <a:cs typeface="Times New Roman"/>
              <a:sym typeface="Times New Roman"/>
            </a:endParaRPr>
          </a:p>
          <a:p>
            <a:pPr marL="548640" lvl="0" indent="-411480" algn="l" rtl="0">
              <a:lnSpc>
                <a:spcPct val="80000"/>
              </a:lnSpc>
              <a:spcBef>
                <a:spcPts val="396"/>
              </a:spcBef>
              <a:spcAft>
                <a:spcPts val="0"/>
              </a:spcAft>
              <a:buSzPts val="1286"/>
              <a:buFont typeface="Noto Sans Symbols"/>
              <a:buChar char="✔"/>
            </a:pPr>
            <a:r>
              <a:rPr lang="en-US" sz="1979" dirty="0">
                <a:latin typeface="Times New Roman"/>
                <a:ea typeface="Times New Roman"/>
                <a:cs typeface="Times New Roman"/>
                <a:sym typeface="Times New Roman"/>
              </a:rPr>
              <a:t> The Card Management System could interact with an external Card Transaction System, thereby making the Card-related information maintained by the bank, up-to-date.  The purpose is to build a Card Management System which provides complete card processing, to meet the needs of full-fledged Credit card and Debit card based ATM or Point of Sale network.</a:t>
            </a:r>
            <a:endParaRPr/>
          </a:p>
          <a:p>
            <a:pPr marL="548640" lvl="0" indent="-347916" algn="l" rtl="0">
              <a:lnSpc>
                <a:spcPct val="80000"/>
              </a:lnSpc>
              <a:spcBef>
                <a:spcPts val="308"/>
              </a:spcBef>
              <a:spcAft>
                <a:spcPts val="1600"/>
              </a:spcAft>
              <a:buSzPts val="1001"/>
              <a:buNone/>
            </a:pPr>
            <a:endParaRPr sz="154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body" idx="1"/>
          </p:nvPr>
        </p:nvSpPr>
        <p:spPr>
          <a:xfrm>
            <a:off x="228600" y="228600"/>
            <a:ext cx="8458200" cy="6477000"/>
          </a:xfrm>
          <a:prstGeom prst="rect">
            <a:avLst/>
          </a:prstGeom>
          <a:noFill/>
          <a:ln>
            <a:noFill/>
          </a:ln>
        </p:spPr>
        <p:txBody>
          <a:bodyPr spcFirstLastPara="1" wrap="square" lIns="91425" tIns="45700" rIns="91425" bIns="45700" anchor="t" anchorCtr="0">
            <a:noAutofit/>
          </a:bodyPr>
          <a:lstStyle/>
          <a:p>
            <a:pPr marL="548640" lvl="0" indent="-411480" algn="l" rtl="0">
              <a:spcBef>
                <a:spcPts val="480"/>
              </a:spcBef>
              <a:spcAft>
                <a:spcPts val="0"/>
              </a:spcAft>
              <a:buSzPts val="1560"/>
              <a:buNone/>
            </a:pPr>
            <a:endParaRPr sz="2400" u="sng">
              <a:solidFill>
                <a:srgbClr val="FFC000"/>
              </a:solidFill>
              <a:latin typeface="Times New Roman"/>
              <a:ea typeface="Times New Roman"/>
              <a:cs typeface="Times New Roman"/>
              <a:sym typeface="Times New Roman"/>
            </a:endParaRPr>
          </a:p>
          <a:p>
            <a:pPr marL="548640" lvl="0" indent="-411480" algn="l" rtl="0">
              <a:spcBef>
                <a:spcPts val="480"/>
              </a:spcBef>
              <a:spcAft>
                <a:spcPts val="0"/>
              </a:spcAft>
              <a:buSzPts val="1560"/>
              <a:buNone/>
            </a:pPr>
            <a:r>
              <a:rPr lang="en-US" sz="2400" u="sng" dirty="0" err="1">
                <a:solidFill>
                  <a:srgbClr val="FFC000"/>
                </a:solidFill>
                <a:latin typeface="Times New Roman"/>
                <a:ea typeface="Times New Roman"/>
                <a:cs typeface="Times New Roman"/>
                <a:sym typeface="Times New Roman"/>
              </a:rPr>
              <a:t>ImageIcon</a:t>
            </a:r>
            <a:r>
              <a:rPr lang="en-US" sz="2400" u="sng" dirty="0">
                <a:solidFill>
                  <a:srgbClr val="FFC000"/>
                </a:solidFill>
                <a:latin typeface="Times New Roman"/>
                <a:ea typeface="Times New Roman"/>
                <a:cs typeface="Times New Roman"/>
                <a:sym typeface="Times New Roman"/>
              </a:rPr>
              <a:t>:</a:t>
            </a:r>
            <a:endParaRPr>
              <a:solidFill>
                <a:srgbClr val="FFC000"/>
              </a:solidFill>
            </a:endParaRPr>
          </a:p>
          <a:p>
            <a:pPr marL="548640" lvl="0" indent="-411480" algn="l" rtl="0">
              <a:spcBef>
                <a:spcPts val="480"/>
              </a:spcBef>
              <a:spcAft>
                <a:spcPts val="0"/>
              </a:spcAft>
              <a:buSzPts val="1560"/>
              <a:buNone/>
            </a:pPr>
            <a:r>
              <a:rPr lang="en-US" sz="2400" dirty="0">
                <a:latin typeface="Times New Roman"/>
                <a:ea typeface="Times New Roman"/>
                <a:cs typeface="Times New Roman"/>
                <a:sym typeface="Times New Roman"/>
              </a:rPr>
              <a:t>         The class </a:t>
            </a:r>
            <a:r>
              <a:rPr lang="en-US" sz="2400" dirty="0" err="1">
                <a:latin typeface="Times New Roman"/>
                <a:ea typeface="Times New Roman"/>
                <a:cs typeface="Times New Roman"/>
                <a:sym typeface="Times New Roman"/>
              </a:rPr>
              <a:t>ImageIcon</a:t>
            </a:r>
            <a:r>
              <a:rPr lang="en-US" sz="2400" dirty="0">
                <a:latin typeface="Times New Roman"/>
                <a:ea typeface="Times New Roman"/>
                <a:cs typeface="Times New Roman"/>
                <a:sym typeface="Times New Roman"/>
              </a:rPr>
              <a:t> is an implementation of the Icon</a:t>
            </a:r>
            <a:endParaRPr/>
          </a:p>
          <a:p>
            <a:pPr marL="548640" lvl="0" indent="-411480" algn="l" rtl="0">
              <a:spcBef>
                <a:spcPts val="480"/>
              </a:spcBef>
              <a:spcAft>
                <a:spcPts val="0"/>
              </a:spcAft>
              <a:buSzPts val="1560"/>
              <a:buNone/>
            </a:pPr>
            <a:r>
              <a:rPr lang="en-US" sz="2400" dirty="0">
                <a:latin typeface="Times New Roman"/>
                <a:ea typeface="Times New Roman"/>
                <a:cs typeface="Times New Roman"/>
                <a:sym typeface="Times New Roman"/>
              </a:rPr>
              <a:t>interface that paints Icons from Images</a:t>
            </a:r>
            <a:endParaRPr sz="2400">
              <a:latin typeface="Times New Roman"/>
              <a:ea typeface="Times New Roman"/>
              <a:cs typeface="Times New Roman"/>
              <a:sym typeface="Times New Roman"/>
            </a:endParaRPr>
          </a:p>
          <a:p>
            <a:pPr marL="548640" lvl="0" indent="-411480" algn="l" rtl="0">
              <a:spcBef>
                <a:spcPts val="480"/>
              </a:spcBef>
              <a:spcAft>
                <a:spcPts val="0"/>
              </a:spcAft>
              <a:buSzPts val="1560"/>
              <a:buNone/>
            </a:pPr>
            <a:endParaRPr sz="2400" u="sng">
              <a:solidFill>
                <a:srgbClr val="FFC000"/>
              </a:solidFill>
              <a:latin typeface="Times New Roman"/>
              <a:ea typeface="Times New Roman"/>
              <a:cs typeface="Times New Roman"/>
              <a:sym typeface="Times New Roman"/>
            </a:endParaRPr>
          </a:p>
          <a:p>
            <a:pPr marL="548640" lvl="0" indent="-411480" algn="l" rtl="0">
              <a:spcBef>
                <a:spcPts val="480"/>
              </a:spcBef>
              <a:spcAft>
                <a:spcPts val="0"/>
              </a:spcAft>
              <a:buSzPts val="1560"/>
              <a:buNone/>
            </a:pPr>
            <a:r>
              <a:rPr lang="en-US" sz="2400" u="sng" dirty="0" err="1">
                <a:solidFill>
                  <a:srgbClr val="FFC000"/>
                </a:solidFill>
                <a:latin typeface="Times New Roman"/>
                <a:ea typeface="Times New Roman"/>
                <a:cs typeface="Times New Roman"/>
                <a:sym typeface="Times New Roman"/>
              </a:rPr>
              <a:t>JComboBox</a:t>
            </a:r>
            <a:r>
              <a:rPr lang="en-US" sz="2400" dirty="0">
                <a:solidFill>
                  <a:srgbClr val="FFC000"/>
                </a:solidFill>
                <a:latin typeface="Times New Roman"/>
                <a:ea typeface="Times New Roman"/>
                <a:cs typeface="Times New Roman"/>
                <a:sym typeface="Times New Roman"/>
              </a:rPr>
              <a:t>:</a:t>
            </a:r>
            <a:endParaRPr>
              <a:solidFill>
                <a:srgbClr val="FFC000"/>
              </a:solidFill>
            </a:endParaRPr>
          </a:p>
          <a:p>
            <a:pPr marL="548640" lvl="0" indent="-411480" algn="l" rtl="0">
              <a:spcBef>
                <a:spcPts val="480"/>
              </a:spcBef>
              <a:spcAft>
                <a:spcPts val="0"/>
              </a:spcAft>
              <a:buSzPts val="1560"/>
              <a:buNone/>
            </a:pPr>
            <a:r>
              <a:rPr lang="en-US" sz="2400" dirty="0">
                <a:latin typeface="Times New Roman"/>
                <a:ea typeface="Times New Roman"/>
                <a:cs typeface="Times New Roman"/>
                <a:sym typeface="Times New Roman"/>
              </a:rPr>
              <a:t>         The object of Choice class is used to show popup menu of</a:t>
            </a:r>
            <a:endParaRPr/>
          </a:p>
          <a:p>
            <a:pPr marL="548640" lvl="0" indent="-411480" algn="l" rtl="0">
              <a:spcBef>
                <a:spcPts val="480"/>
              </a:spcBef>
              <a:spcAft>
                <a:spcPts val="1600"/>
              </a:spcAft>
              <a:buSzPts val="1560"/>
              <a:buNone/>
            </a:pPr>
            <a:r>
              <a:rPr lang="en-US" sz="2400" dirty="0">
                <a:latin typeface="Times New Roman"/>
                <a:ea typeface="Times New Roman"/>
                <a:cs typeface="Times New Roman"/>
                <a:sym typeface="Times New Roman"/>
              </a:rPr>
              <a:t>choices. Choice selected by user is shown on the top of a menu.</a:t>
            </a:r>
            <a:endParaRPr/>
          </a:p>
        </p:txBody>
      </p:sp>
      <p:pic>
        <p:nvPicPr>
          <p:cNvPr id="3" name="Picture 2" descr="index.png"/>
          <p:cNvPicPr>
            <a:picLocks noChangeAspect="1"/>
          </p:cNvPicPr>
          <p:nvPr/>
        </p:nvPicPr>
        <p:blipFill>
          <a:blip r:embed="rId3"/>
          <a:stretch>
            <a:fillRect/>
          </a:stretch>
        </p:blipFill>
        <p:spPr>
          <a:xfrm>
            <a:off x="2082018" y="4192172"/>
            <a:ext cx="5162844" cy="266582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304800" y="228600"/>
            <a:ext cx="8610600" cy="6400800"/>
          </a:xfrm>
          <a:prstGeom prst="rect">
            <a:avLst/>
          </a:prstGeom>
          <a:noFill/>
          <a:ln>
            <a:noFill/>
          </a:ln>
        </p:spPr>
        <p:txBody>
          <a:bodyPr spcFirstLastPara="1" wrap="square" lIns="91425" tIns="45700" rIns="91425" bIns="45700" anchor="t" anchorCtr="0">
            <a:noAutofit/>
          </a:bodyPr>
          <a:lstStyle/>
          <a:p>
            <a:pPr marL="548640" lvl="0" indent="-411480" algn="l" rtl="0">
              <a:lnSpc>
                <a:spcPct val="80000"/>
              </a:lnSpc>
              <a:spcBef>
                <a:spcPts val="0"/>
              </a:spcBef>
              <a:spcAft>
                <a:spcPts val="0"/>
              </a:spcAft>
              <a:buSzPts val="1547"/>
              <a:buNone/>
            </a:pPr>
            <a:r>
              <a:rPr lang="en-US" sz="2380" u="sng" dirty="0" err="1">
                <a:solidFill>
                  <a:srgbClr val="FFC000"/>
                </a:solidFill>
                <a:latin typeface="Times New Roman"/>
                <a:ea typeface="Times New Roman"/>
                <a:cs typeface="Times New Roman"/>
                <a:sym typeface="Times New Roman"/>
              </a:rPr>
              <a:t>JTable</a:t>
            </a:r>
            <a:r>
              <a:rPr lang="en-US" sz="2380" u="sng" dirty="0">
                <a:solidFill>
                  <a:srgbClr val="FFC000"/>
                </a:solidFill>
                <a:latin typeface="Times New Roman"/>
                <a:ea typeface="Times New Roman"/>
                <a:cs typeface="Times New Roman"/>
                <a:sym typeface="Times New Roman"/>
              </a:rPr>
              <a:t>:</a:t>
            </a:r>
            <a:endParaRPr>
              <a:solidFill>
                <a:srgbClr val="FFC000"/>
              </a:solidFill>
            </a:endParaRPr>
          </a:p>
          <a:p>
            <a:pPr marL="548640" lvl="0" indent="-411480" algn="l" rtl="0">
              <a:lnSpc>
                <a:spcPct val="80000"/>
              </a:lnSpc>
              <a:spcBef>
                <a:spcPts val="476"/>
              </a:spcBef>
              <a:spcAft>
                <a:spcPts val="0"/>
              </a:spcAft>
              <a:buSzPts val="1547"/>
              <a:buNone/>
            </a:pPr>
            <a:r>
              <a:rPr lang="en-US" sz="2380" dirty="0">
                <a:latin typeface="Times New Roman"/>
                <a:ea typeface="Times New Roman"/>
                <a:cs typeface="Times New Roman"/>
                <a:sym typeface="Times New Roman"/>
              </a:rPr>
              <a:t>         The </a:t>
            </a:r>
            <a:r>
              <a:rPr lang="en-US" sz="2380" dirty="0" err="1">
                <a:latin typeface="Times New Roman"/>
                <a:ea typeface="Times New Roman"/>
                <a:cs typeface="Times New Roman"/>
                <a:sym typeface="Times New Roman"/>
              </a:rPr>
              <a:t>JTable</a:t>
            </a:r>
            <a:r>
              <a:rPr lang="en-US" sz="2380" dirty="0">
                <a:latin typeface="Times New Roman"/>
                <a:ea typeface="Times New Roman"/>
                <a:cs typeface="Times New Roman"/>
                <a:sym typeface="Times New Roman"/>
              </a:rPr>
              <a:t> class is used to display data in tabular</a:t>
            </a:r>
            <a:endParaRPr/>
          </a:p>
          <a:p>
            <a:pPr marL="548640" lvl="0" indent="-411480" algn="l" rtl="0">
              <a:lnSpc>
                <a:spcPct val="80000"/>
              </a:lnSpc>
              <a:spcBef>
                <a:spcPts val="476"/>
              </a:spcBef>
              <a:spcAft>
                <a:spcPts val="0"/>
              </a:spcAft>
              <a:buSzPts val="1547"/>
              <a:buNone/>
            </a:pPr>
            <a:r>
              <a:rPr lang="en-US" sz="2380" dirty="0">
                <a:latin typeface="Times New Roman"/>
                <a:ea typeface="Times New Roman"/>
                <a:cs typeface="Times New Roman"/>
                <a:sym typeface="Times New Roman"/>
              </a:rPr>
              <a:t>form. It is composed of rows and columns</a:t>
            </a:r>
            <a:r>
              <a:rPr lang="en-US" sz="2380" dirty="0" smtClean="0">
                <a:latin typeface="Times New Roman"/>
                <a:ea typeface="Times New Roman"/>
                <a:cs typeface="Times New Roman"/>
                <a:sym typeface="Times New Roman"/>
              </a:rPr>
              <a:t>.</a:t>
            </a: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380" dirty="0" smtClean="0">
              <a:latin typeface="Times New Roman"/>
              <a:cs typeface="Times New Roman"/>
              <a:sym typeface="Times New Roman"/>
            </a:endParaRPr>
          </a:p>
          <a:p>
            <a:pPr marL="548640" lvl="0" indent="-411480" algn="l" rtl="0">
              <a:lnSpc>
                <a:spcPct val="80000"/>
              </a:lnSpc>
              <a:spcBef>
                <a:spcPts val="476"/>
              </a:spcBef>
              <a:spcAft>
                <a:spcPts val="0"/>
              </a:spcAft>
              <a:buSzPts val="1547"/>
              <a:buNone/>
            </a:pPr>
            <a:endParaRPr lang="en-US" sz="2000" dirty="0" smtClean="0">
              <a:latin typeface="Times New Roman" pitchFamily="18" charset="0"/>
              <a:cs typeface="Times New Roman" pitchFamily="18" charset="0"/>
              <a:sym typeface="Times New Roman"/>
            </a:endParaRPr>
          </a:p>
          <a:p>
            <a:pPr marL="548640" lvl="0" indent="-411480" algn="l" rtl="0">
              <a:lnSpc>
                <a:spcPct val="80000"/>
              </a:lnSpc>
              <a:spcBef>
                <a:spcPts val="476"/>
              </a:spcBef>
              <a:spcAft>
                <a:spcPts val="0"/>
              </a:spcAft>
              <a:buSzPts val="1547"/>
              <a:buNone/>
            </a:pPr>
            <a:endParaRPr lang="en-US" sz="2000" dirty="0" smtClean="0">
              <a:latin typeface="Times New Roman" pitchFamily="18" charset="0"/>
              <a:cs typeface="Times New Roman" pitchFamily="18" charset="0"/>
              <a:sym typeface="Times New Roman"/>
            </a:endParaRPr>
          </a:p>
          <a:p>
            <a:pPr marL="548640" lvl="0" indent="-411480">
              <a:lnSpc>
                <a:spcPct val="80000"/>
              </a:lnSpc>
              <a:spcBef>
                <a:spcPts val="476"/>
              </a:spcBef>
              <a:buSzPts val="1547"/>
              <a:buNone/>
            </a:pPr>
            <a:r>
              <a:rPr lang="en-US" sz="2000" u="sng" dirty="0" err="1" smtClean="0">
                <a:solidFill>
                  <a:srgbClr val="FFC000"/>
                </a:solidFill>
                <a:latin typeface="Times New Roman" pitchFamily="18" charset="0"/>
                <a:ea typeface="Times New Roman"/>
                <a:cs typeface="Times New Roman" pitchFamily="18" charset="0"/>
                <a:sym typeface="Times New Roman"/>
              </a:rPr>
              <a:t>JScrollPane</a:t>
            </a:r>
            <a:r>
              <a:rPr lang="en-US" sz="2000" u="sng" dirty="0" smtClean="0">
                <a:solidFill>
                  <a:srgbClr val="FFC000"/>
                </a:solidFill>
                <a:latin typeface="Times New Roman" pitchFamily="18" charset="0"/>
                <a:ea typeface="Times New Roman"/>
                <a:cs typeface="Times New Roman" pitchFamily="18" charset="0"/>
                <a:sym typeface="Times New Roman"/>
              </a:rPr>
              <a:t>:</a:t>
            </a:r>
            <a:endParaRPr lang="en-US" sz="2000" dirty="0" smtClean="0">
              <a:solidFill>
                <a:srgbClr val="FFC000"/>
              </a:solidFill>
              <a:latin typeface="Times New Roman" pitchFamily="18" charset="0"/>
              <a:cs typeface="Times New Roman" pitchFamily="18" charset="0"/>
            </a:endParaRP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         A </a:t>
            </a:r>
            <a:r>
              <a:rPr lang="en-US" sz="2000" dirty="0" err="1" smtClean="0">
                <a:latin typeface="Times New Roman" pitchFamily="18" charset="0"/>
                <a:ea typeface="Times New Roman"/>
                <a:cs typeface="Times New Roman" pitchFamily="18" charset="0"/>
                <a:sym typeface="Times New Roman"/>
              </a:rPr>
              <a:t>JscrollPane</a:t>
            </a:r>
            <a:r>
              <a:rPr lang="en-US" sz="2000" dirty="0" smtClean="0">
                <a:latin typeface="Times New Roman" pitchFamily="18" charset="0"/>
                <a:ea typeface="Times New Roman"/>
                <a:cs typeface="Times New Roman" pitchFamily="18" charset="0"/>
                <a:sym typeface="Times New Roman"/>
              </a:rPr>
              <a:t> is used to make scrollable view of a component. When</a:t>
            </a: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screen size is limited, we use a scroll pane to display a large component or a</a:t>
            </a: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component whose size can change dynamically.</a:t>
            </a:r>
            <a:endParaRPr lang="en-US" sz="2000" dirty="0" smtClean="0">
              <a:latin typeface="Times New Roman" pitchFamily="18" charset="0"/>
              <a:cs typeface="Times New Roman" pitchFamily="18" charset="0"/>
            </a:endParaRPr>
          </a:p>
          <a:p>
            <a:pPr marL="548640" lvl="0" indent="-411480" algn="l" rtl="0">
              <a:lnSpc>
                <a:spcPct val="80000"/>
              </a:lnSpc>
              <a:spcBef>
                <a:spcPts val="476"/>
              </a:spcBef>
              <a:spcAft>
                <a:spcPts val="0"/>
              </a:spcAft>
              <a:buSzPts val="1547"/>
              <a:buNone/>
            </a:pPr>
            <a:endParaRPr/>
          </a:p>
          <a:p>
            <a:pPr marL="548640" lvl="0" indent="-411480" algn="l" rtl="0">
              <a:lnSpc>
                <a:spcPct val="80000"/>
              </a:lnSpc>
              <a:spcBef>
                <a:spcPts val="476"/>
              </a:spcBef>
              <a:spcAft>
                <a:spcPts val="0"/>
              </a:spcAft>
              <a:buSzPts val="1547"/>
              <a:buNone/>
            </a:pPr>
            <a:endParaRPr sz="2380" u="sng">
              <a:latin typeface="Times New Roman"/>
              <a:ea typeface="Times New Roman"/>
              <a:cs typeface="Times New Roman"/>
              <a:sym typeface="Times New Roman"/>
            </a:endParaRPr>
          </a:p>
          <a:p>
            <a:pPr marL="548640" lvl="0" indent="-313245" algn="l" rtl="0">
              <a:lnSpc>
                <a:spcPct val="80000"/>
              </a:lnSpc>
              <a:spcBef>
                <a:spcPts val="476"/>
              </a:spcBef>
              <a:spcAft>
                <a:spcPts val="1600"/>
              </a:spcAft>
              <a:buSzPts val="1547"/>
              <a:buNone/>
            </a:pPr>
            <a:endParaRPr sz="2380"/>
          </a:p>
        </p:txBody>
      </p:sp>
      <p:pic>
        <p:nvPicPr>
          <p:cNvPr id="3" name="Picture 2" descr="BasicTable.png"/>
          <p:cNvPicPr>
            <a:picLocks noChangeAspect="1"/>
          </p:cNvPicPr>
          <p:nvPr/>
        </p:nvPicPr>
        <p:blipFill>
          <a:blip r:embed="rId3"/>
          <a:stretch>
            <a:fillRect/>
          </a:stretch>
        </p:blipFill>
        <p:spPr>
          <a:xfrm>
            <a:off x="2012730" y="1350498"/>
            <a:ext cx="5780772" cy="2461847"/>
          </a:xfrm>
          <a:prstGeom prst="rect">
            <a:avLst/>
          </a:prstGeom>
        </p:spPr>
      </p:pic>
      <p:pic>
        <p:nvPicPr>
          <p:cNvPr id="4" name="Picture 3" descr="jscrollpane-in-java.png"/>
          <p:cNvPicPr>
            <a:picLocks noChangeAspect="1"/>
          </p:cNvPicPr>
          <p:nvPr/>
        </p:nvPicPr>
        <p:blipFill>
          <a:blip r:embed="rId4"/>
          <a:srcRect l="25957" t="30174" r="22703" b="24876"/>
          <a:stretch>
            <a:fillRect/>
          </a:stretch>
        </p:blipFill>
        <p:spPr>
          <a:xfrm>
            <a:off x="5444197" y="4969165"/>
            <a:ext cx="3404381" cy="1705955"/>
          </a:xfrm>
          <a:prstGeom prst="rect">
            <a:avLst/>
          </a:prstGeom>
        </p:spPr>
      </p:pic>
      <p:sp>
        <p:nvSpPr>
          <p:cNvPr id="5" name="Oval 4"/>
          <p:cNvSpPr/>
          <p:nvPr/>
        </p:nvSpPr>
        <p:spPr>
          <a:xfrm>
            <a:off x="7399606" y="5275385"/>
            <a:ext cx="675249" cy="136456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57" y="225083"/>
            <a:ext cx="8581292" cy="6084217"/>
          </a:xfrm>
        </p:spPr>
        <p:txBody>
          <a:bodyPr/>
          <a:lstStyle/>
          <a:p>
            <a:pPr marL="548640" lvl="0" indent="-411480">
              <a:lnSpc>
                <a:spcPct val="80000"/>
              </a:lnSpc>
              <a:spcBef>
                <a:spcPts val="476"/>
              </a:spcBef>
              <a:buSzPts val="1547"/>
              <a:buNone/>
            </a:pPr>
            <a:endParaRPr lang="en-US" sz="1400" u="sng" dirty="0" smtClean="0">
              <a:solidFill>
                <a:srgbClr val="FFC000"/>
              </a:solidFill>
              <a:latin typeface="Times New Roman"/>
              <a:ea typeface="Times New Roman"/>
              <a:cs typeface="Times New Roman"/>
              <a:sym typeface="Times New Roman"/>
            </a:endParaRPr>
          </a:p>
          <a:p>
            <a:pPr marL="548640" lvl="0" indent="-411480">
              <a:lnSpc>
                <a:spcPct val="80000"/>
              </a:lnSpc>
              <a:spcBef>
                <a:spcPts val="476"/>
              </a:spcBef>
              <a:buSzPts val="1547"/>
              <a:buNone/>
            </a:pPr>
            <a:r>
              <a:rPr lang="en-US" sz="2000" u="sng" dirty="0" err="1" smtClean="0">
                <a:solidFill>
                  <a:srgbClr val="FFC000"/>
                </a:solidFill>
                <a:latin typeface="Times New Roman" pitchFamily="18" charset="0"/>
                <a:ea typeface="Times New Roman"/>
                <a:cs typeface="Times New Roman" pitchFamily="18" charset="0"/>
                <a:sym typeface="Times New Roman"/>
              </a:rPr>
              <a:t>BevelBorder</a:t>
            </a:r>
            <a:r>
              <a:rPr lang="en-US" sz="2000" u="sng" dirty="0" smtClean="0">
                <a:solidFill>
                  <a:srgbClr val="FFC000"/>
                </a:solidFill>
                <a:latin typeface="Times New Roman" pitchFamily="18" charset="0"/>
                <a:ea typeface="Times New Roman"/>
                <a:cs typeface="Times New Roman" pitchFamily="18" charset="0"/>
                <a:sym typeface="Times New Roman"/>
              </a:rPr>
              <a:t>  and  </a:t>
            </a:r>
            <a:r>
              <a:rPr lang="en-US" sz="2000" u="sng" dirty="0" err="1" smtClean="0">
                <a:solidFill>
                  <a:srgbClr val="FFC000"/>
                </a:solidFill>
                <a:latin typeface="Times New Roman" pitchFamily="18" charset="0"/>
                <a:ea typeface="Times New Roman"/>
                <a:cs typeface="Times New Roman" pitchFamily="18" charset="0"/>
                <a:sym typeface="Times New Roman"/>
              </a:rPr>
              <a:t>SoftbevelBorder</a:t>
            </a:r>
            <a:r>
              <a:rPr lang="en-US" sz="2000" dirty="0" smtClean="0">
                <a:solidFill>
                  <a:srgbClr val="FFC000"/>
                </a:solidFill>
                <a:latin typeface="Times New Roman" pitchFamily="18" charset="0"/>
                <a:ea typeface="Times New Roman"/>
                <a:cs typeface="Times New Roman" pitchFamily="18" charset="0"/>
                <a:sym typeface="Times New Roman"/>
              </a:rPr>
              <a:t>:</a:t>
            </a: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          </a:t>
            </a:r>
            <a:r>
              <a:rPr lang="en-US" sz="2000" dirty="0" err="1" smtClean="0">
                <a:latin typeface="Times New Roman" pitchFamily="18" charset="0"/>
                <a:ea typeface="Times New Roman"/>
                <a:cs typeface="Times New Roman" pitchFamily="18" charset="0"/>
                <a:sym typeface="Times New Roman"/>
              </a:rPr>
              <a:t>BevelBorder</a:t>
            </a:r>
            <a:r>
              <a:rPr lang="en-US" sz="2000" dirty="0" smtClean="0">
                <a:latin typeface="Times New Roman" pitchFamily="18" charset="0"/>
                <a:ea typeface="Times New Roman"/>
                <a:cs typeface="Times New Roman" pitchFamily="18" charset="0"/>
                <a:sym typeface="Times New Roman"/>
              </a:rPr>
              <a:t> and </a:t>
            </a:r>
            <a:r>
              <a:rPr lang="en-US" sz="2000" dirty="0" err="1" smtClean="0">
                <a:latin typeface="Times New Roman" pitchFamily="18" charset="0"/>
                <a:ea typeface="Times New Roman"/>
                <a:cs typeface="Times New Roman" pitchFamily="18" charset="0"/>
                <a:sym typeface="Times New Roman"/>
              </a:rPr>
              <a:t>SoftBevelBorder</a:t>
            </a:r>
            <a:r>
              <a:rPr lang="en-US" sz="2000" dirty="0" smtClean="0">
                <a:latin typeface="Times New Roman" pitchFamily="18" charset="0"/>
                <a:ea typeface="Times New Roman"/>
                <a:cs typeface="Times New Roman" pitchFamily="18" charset="0"/>
                <a:sym typeface="Times New Roman"/>
              </a:rPr>
              <a:t> are a part of </a:t>
            </a:r>
            <a:r>
              <a:rPr lang="en-US" sz="2000" dirty="0" err="1" smtClean="0">
                <a:latin typeface="Times New Roman" pitchFamily="18" charset="0"/>
                <a:ea typeface="Times New Roman"/>
                <a:cs typeface="Times New Roman" pitchFamily="18" charset="0"/>
                <a:sym typeface="Times New Roman"/>
              </a:rPr>
              <a:t>javax.swing.Border</a:t>
            </a: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package. This package contains different Border for Components. </a:t>
            </a:r>
            <a:r>
              <a:rPr lang="en-US" sz="2000" dirty="0" err="1" smtClean="0">
                <a:latin typeface="Times New Roman" pitchFamily="18" charset="0"/>
                <a:ea typeface="Times New Roman"/>
                <a:cs typeface="Times New Roman" pitchFamily="18" charset="0"/>
                <a:sym typeface="Times New Roman"/>
              </a:rPr>
              <a:t>BevelBorder</a:t>
            </a:r>
            <a:endParaRPr lang="en-US" sz="2000" dirty="0" smtClean="0">
              <a:latin typeface="Times New Roman" pitchFamily="18" charset="0"/>
              <a:ea typeface="Times New Roman"/>
              <a:cs typeface="Times New Roman" pitchFamily="18" charset="0"/>
              <a:sym typeface="Times New Roman"/>
            </a:endParaRP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is an implementation of a simple two line bevel border. Bevel Border and Soft</a:t>
            </a:r>
          </a:p>
          <a:p>
            <a:pPr marL="548640" lvl="0" indent="-411480">
              <a:lnSpc>
                <a:spcPct val="80000"/>
              </a:lnSpc>
              <a:spcBef>
                <a:spcPts val="476"/>
              </a:spcBef>
              <a:buSzPts val="1547"/>
              <a:buNone/>
            </a:pPr>
            <a:r>
              <a:rPr lang="en-US" sz="2000" dirty="0" smtClean="0">
                <a:latin typeface="Times New Roman" pitchFamily="18" charset="0"/>
                <a:ea typeface="Times New Roman"/>
                <a:cs typeface="Times New Roman" pitchFamily="18" charset="0"/>
                <a:sym typeface="Times New Roman"/>
              </a:rPr>
              <a:t>Bevel Border are almost same but Soft Bevel Border has softened corners.</a:t>
            </a:r>
            <a:endParaRPr lang="en-US" sz="2000" dirty="0" smtClean="0">
              <a:latin typeface="Times New Roman" pitchFamily="18" charset="0"/>
              <a:cs typeface="Times New Roman" pitchFamily="18" charset="0"/>
            </a:endParaRPr>
          </a:p>
          <a:p>
            <a:pPr>
              <a:buNone/>
            </a:pPr>
            <a:endParaRPr lang="en-US" dirty="0"/>
          </a:p>
        </p:txBody>
      </p:sp>
      <p:pic>
        <p:nvPicPr>
          <p:cNvPr id="4" name="Picture 3" descr="index.jpg"/>
          <p:cNvPicPr>
            <a:picLocks noChangeAspect="1"/>
          </p:cNvPicPr>
          <p:nvPr/>
        </p:nvPicPr>
        <p:blipFill>
          <a:blip r:embed="rId2"/>
          <a:stretch>
            <a:fillRect/>
          </a:stretch>
        </p:blipFill>
        <p:spPr>
          <a:xfrm>
            <a:off x="2082020" y="2405574"/>
            <a:ext cx="4923692" cy="22226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471268" y="0"/>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4100"/>
              <a:buFont typeface="Lucida Sans"/>
              <a:buNone/>
            </a:pPr>
            <a:r>
              <a:rPr lang="en-US" dirty="0" smtClean="0">
                <a:solidFill>
                  <a:srgbClr val="FFC000"/>
                </a:solidFill>
              </a:rPr>
              <a:t>Structured Query Language (SQL)</a:t>
            </a:r>
            <a:endParaRPr>
              <a:solidFill>
                <a:srgbClr val="FFC000"/>
              </a:solidFill>
            </a:endParaRPr>
          </a:p>
        </p:txBody>
      </p:sp>
      <p:sp>
        <p:nvSpPr>
          <p:cNvPr id="280" name="Google Shape;280;p38"/>
          <p:cNvSpPr txBox="1">
            <a:spLocks noGrp="1"/>
          </p:cNvSpPr>
          <p:nvPr>
            <p:ph type="body" idx="1"/>
          </p:nvPr>
        </p:nvSpPr>
        <p:spPr>
          <a:xfrm>
            <a:off x="228600" y="928468"/>
            <a:ext cx="8763000" cy="5700932"/>
          </a:xfrm>
          <a:prstGeom prst="rect">
            <a:avLst/>
          </a:prstGeom>
          <a:noFill/>
          <a:ln>
            <a:noFill/>
          </a:ln>
        </p:spPr>
        <p:txBody>
          <a:bodyPr spcFirstLastPara="1" wrap="square" lIns="91425" tIns="45700" rIns="91425" bIns="45700" anchor="t" anchorCtr="0">
            <a:noAutofit/>
          </a:bodyPr>
          <a:lstStyle/>
          <a:p>
            <a:pPr marL="548640" lvl="0" indent="-411480" algn="l" rtl="0">
              <a:lnSpc>
                <a:spcPct val="90000"/>
              </a:lnSpc>
              <a:spcBef>
                <a:spcPts val="0"/>
              </a:spcBef>
              <a:spcAft>
                <a:spcPts val="0"/>
              </a:spcAft>
              <a:buSzPts val="1683"/>
              <a:buFont typeface="Noto Sans Symbols"/>
              <a:buChar char="⮚"/>
            </a:pPr>
            <a:r>
              <a:rPr lang="en-US" sz="2590" dirty="0">
                <a:latin typeface="Times New Roman"/>
                <a:ea typeface="Times New Roman"/>
                <a:cs typeface="Times New Roman"/>
                <a:sym typeface="Times New Roman"/>
              </a:rPr>
              <a:t>SQL is a standard language for storing, manipulating</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and retrieving data in databases.</a:t>
            </a:r>
            <a:endParaRPr/>
          </a:p>
          <a:p>
            <a:pPr marL="548640" lvl="0" indent="-411480" algn="l" rtl="0">
              <a:lnSpc>
                <a:spcPct val="90000"/>
              </a:lnSpc>
              <a:spcBef>
                <a:spcPts val="518"/>
              </a:spcBef>
              <a:spcAft>
                <a:spcPts val="0"/>
              </a:spcAft>
              <a:buSzPts val="1683"/>
              <a:buNone/>
            </a:pPr>
            <a:endParaRPr lang="en-US" sz="2590" dirty="0" smtClean="0">
              <a:latin typeface="Times New Roman"/>
              <a:ea typeface="Times New Roman"/>
              <a:cs typeface="Times New Roman"/>
              <a:sym typeface="Times New Roman"/>
            </a:endParaRPr>
          </a:p>
          <a:p>
            <a:pPr marL="548640" lvl="0" indent="-411480" algn="l" rtl="0">
              <a:lnSpc>
                <a:spcPct val="90000"/>
              </a:lnSpc>
              <a:spcBef>
                <a:spcPts val="518"/>
              </a:spcBef>
              <a:spcAft>
                <a:spcPts val="0"/>
              </a:spcAft>
              <a:buSzPts val="1683"/>
              <a:buNone/>
            </a:pPr>
            <a:r>
              <a:rPr lang="en-US" sz="2590" dirty="0" smtClean="0">
                <a:latin typeface="Times New Roman"/>
                <a:ea typeface="Times New Roman"/>
                <a:cs typeface="Times New Roman"/>
                <a:sym typeface="Times New Roman"/>
              </a:rPr>
              <a:t>A </a:t>
            </a:r>
            <a:r>
              <a:rPr lang="en-US" sz="2590" dirty="0">
                <a:latin typeface="Times New Roman"/>
                <a:ea typeface="Times New Roman"/>
                <a:cs typeface="Times New Roman"/>
                <a:sym typeface="Times New Roman"/>
              </a:rPr>
              <a:t>step by step guide to using JDBC with Eclipse:</a:t>
            </a:r>
            <a:endParaRPr/>
          </a:p>
          <a:p>
            <a:pPr marL="548640" lvl="0" indent="-411480" algn="l" rtl="0">
              <a:lnSpc>
                <a:spcPct val="90000"/>
              </a:lnSpc>
              <a:spcBef>
                <a:spcPts val="518"/>
              </a:spcBef>
              <a:spcAft>
                <a:spcPts val="0"/>
              </a:spcAft>
              <a:buSzPts val="1683"/>
              <a:buFont typeface="Noto Sans Symbols"/>
              <a:buChar char="⮚"/>
            </a:pPr>
            <a:r>
              <a:rPr lang="en-US" sz="2590" dirty="0">
                <a:latin typeface="Times New Roman"/>
                <a:ea typeface="Times New Roman"/>
                <a:cs typeface="Times New Roman"/>
                <a:sym typeface="Times New Roman"/>
              </a:rPr>
              <a:t>Step 1: Create an Eclipse Project</a:t>
            </a:r>
            <a:endParaRPr/>
          </a:p>
          <a:p>
            <a:pPr marL="548640" lvl="0" indent="-411480" algn="l" rtl="0">
              <a:lnSpc>
                <a:spcPct val="90000"/>
              </a:lnSpc>
              <a:spcBef>
                <a:spcPts val="518"/>
              </a:spcBef>
              <a:spcAft>
                <a:spcPts val="0"/>
              </a:spcAft>
              <a:buSzPts val="1683"/>
              <a:buFont typeface="Noto Sans Symbols"/>
              <a:buChar char="⮚"/>
            </a:pPr>
            <a:r>
              <a:rPr lang="en-US" sz="2590" dirty="0">
                <a:latin typeface="Times New Roman"/>
                <a:ea typeface="Times New Roman"/>
                <a:cs typeface="Times New Roman"/>
                <a:sym typeface="Times New Roman"/>
              </a:rPr>
              <a:t>Step 2: Install the Connector/J JDBC driver</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    In this step, we install the Connector/J driver so our</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program can connect to </a:t>
            </a:r>
            <a:r>
              <a:rPr lang="en-US" sz="2590" dirty="0" err="1">
                <a:latin typeface="Times New Roman"/>
                <a:ea typeface="Times New Roman"/>
                <a:cs typeface="Times New Roman"/>
                <a:sym typeface="Times New Roman"/>
              </a:rPr>
              <a:t>MySQL</a:t>
            </a:r>
            <a:r>
              <a:rPr lang="en-US" sz="2590" dirty="0">
                <a:latin typeface="Times New Roman"/>
                <a:ea typeface="Times New Roman"/>
                <a:cs typeface="Times New Roman"/>
                <a:sym typeface="Times New Roman"/>
              </a:rPr>
              <a:t>.</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  1.Go to this web page: http://www.mysql.com/downloads/connector/j/</a:t>
            </a:r>
            <a:endParaRPr/>
          </a:p>
          <a:p>
            <a:pPr marL="548640" lvl="0" indent="-411480" algn="l" rtl="0">
              <a:lnSpc>
                <a:spcPct val="90000"/>
              </a:lnSpc>
              <a:spcBef>
                <a:spcPts val="518"/>
              </a:spcBef>
              <a:spcAft>
                <a:spcPts val="0"/>
              </a:spcAft>
              <a:buSzPts val="1683"/>
              <a:buNone/>
            </a:pPr>
            <a:r>
              <a:rPr lang="en-US" sz="2590" dirty="0">
                <a:latin typeface="Times New Roman"/>
                <a:ea typeface="Times New Roman"/>
                <a:cs typeface="Times New Roman"/>
                <a:sym typeface="Times New Roman"/>
              </a:rPr>
              <a:t>  2.Press the download button next to the “Platform Independent (Architecture Independent), ZIP </a:t>
            </a:r>
            <a:r>
              <a:rPr lang="en-US" sz="2590" dirty="0" err="1">
                <a:latin typeface="Times New Roman"/>
                <a:ea typeface="Times New Roman"/>
                <a:cs typeface="Times New Roman"/>
                <a:sym typeface="Times New Roman"/>
              </a:rPr>
              <a:t>Ar</a:t>
            </a:r>
            <a:r>
              <a:rPr lang="en-US" sz="2590" dirty="0">
                <a:latin typeface="Times New Roman"/>
                <a:ea typeface="Times New Roman"/>
                <a:cs typeface="Times New Roman"/>
                <a:sym typeface="Times New Roman"/>
              </a:rPr>
              <a:t>-chive” version. (Or the TAR version if you prefer; it doesn’t really matter.)</a:t>
            </a:r>
            <a:endParaRPr/>
          </a:p>
          <a:p>
            <a:pPr marL="548640" lvl="0" indent="-411480" algn="l" rtl="0">
              <a:lnSpc>
                <a:spcPct val="90000"/>
              </a:lnSpc>
              <a:spcBef>
                <a:spcPts val="518"/>
              </a:spcBef>
              <a:spcAft>
                <a:spcPts val="1600"/>
              </a:spcAft>
              <a:buSzPts val="1683"/>
              <a:buNone/>
            </a:pPr>
            <a:endParaRPr sz="259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304800" y="228600"/>
            <a:ext cx="8534400" cy="640080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None/>
            </a:pPr>
            <a:r>
              <a:rPr lang="en-US" sz="2200" dirty="0">
                <a:latin typeface="Times New Roman" pitchFamily="18" charset="0"/>
                <a:ea typeface="Times New Roman"/>
                <a:cs typeface="Times New Roman" pitchFamily="18" charset="0"/>
                <a:sym typeface="Times New Roman"/>
              </a:rPr>
              <a:t>3.Open the .zip file you just downloaded, and look for </a:t>
            </a:r>
            <a:r>
              <a:rPr lang="en-US" sz="2200" dirty="0" smtClean="0">
                <a:latin typeface="Times New Roman" pitchFamily="18" charset="0"/>
                <a:ea typeface="Times New Roman"/>
                <a:cs typeface="Times New Roman" pitchFamily="18" charset="0"/>
                <a:sym typeface="Times New Roman"/>
              </a:rPr>
              <a:t>a</a:t>
            </a:r>
            <a:r>
              <a:rPr lang="en-US" sz="2200" dirty="0">
                <a:latin typeface="Times New Roman" pitchFamily="18" charset="0"/>
                <a:ea typeface="Times New Roman"/>
                <a:cs typeface="Times New Roman" pitchFamily="18" charset="0"/>
                <a:sym typeface="Times New Roman"/>
              </a:rPr>
              <a:t> </a:t>
            </a:r>
            <a:r>
              <a:rPr lang="en-US" sz="2200" dirty="0" smtClean="0">
                <a:latin typeface="Times New Roman" pitchFamily="18" charset="0"/>
                <a:ea typeface="Times New Roman"/>
                <a:cs typeface="Times New Roman" pitchFamily="18" charset="0"/>
                <a:sym typeface="Times New Roman"/>
              </a:rPr>
              <a:t>file inside </a:t>
            </a:r>
          </a:p>
          <a:p>
            <a:pPr marL="548640" lvl="0" indent="-411480" algn="l" rtl="0">
              <a:spcBef>
                <a:spcPts val="0"/>
              </a:spcBef>
              <a:spcAft>
                <a:spcPts val="0"/>
              </a:spcAft>
              <a:buSzPts val="1820"/>
              <a:buNone/>
            </a:pPr>
            <a:r>
              <a:rPr lang="en-US" sz="2200" dirty="0" smtClean="0">
                <a:latin typeface="Times New Roman" pitchFamily="18" charset="0"/>
                <a:ea typeface="Times New Roman"/>
                <a:cs typeface="Times New Roman" pitchFamily="18" charset="0"/>
                <a:sym typeface="Times New Roman"/>
              </a:rPr>
              <a:t>Named mysql-connector-java-5.1.24-bin.jar.</a:t>
            </a:r>
            <a:r>
              <a:rPr lang="en-US" sz="2200" dirty="0">
                <a:latin typeface="Times New Roman" pitchFamily="18" charset="0"/>
                <a:ea typeface="Times New Roman"/>
                <a:cs typeface="Times New Roman" pitchFamily="18" charset="0"/>
                <a:sym typeface="Times New Roman"/>
              </a:rPr>
              <a:t> </a:t>
            </a:r>
            <a:r>
              <a:rPr lang="en-US" sz="2200" dirty="0" smtClean="0">
                <a:latin typeface="Times New Roman" pitchFamily="18" charset="0"/>
                <a:ea typeface="Times New Roman"/>
                <a:cs typeface="Times New Roman" pitchFamily="18" charset="0"/>
                <a:sym typeface="Times New Roman"/>
              </a:rPr>
              <a:t>Copy </a:t>
            </a:r>
            <a:r>
              <a:rPr lang="en-US" sz="2200" dirty="0">
                <a:latin typeface="Times New Roman" pitchFamily="18" charset="0"/>
                <a:ea typeface="Times New Roman"/>
                <a:cs typeface="Times New Roman" pitchFamily="18" charset="0"/>
                <a:sym typeface="Times New Roman"/>
              </a:rPr>
              <a:t>this file into </a:t>
            </a:r>
            <a:r>
              <a:rPr lang="en-US" sz="2200" dirty="0" smtClean="0">
                <a:latin typeface="Times New Roman" pitchFamily="18" charset="0"/>
                <a:ea typeface="Times New Roman"/>
                <a:cs typeface="Times New Roman" pitchFamily="18" charset="0"/>
                <a:sym typeface="Times New Roman"/>
              </a:rPr>
              <a:t>your </a:t>
            </a:r>
          </a:p>
          <a:p>
            <a:pPr marL="548640" lvl="0" indent="-411480" algn="l" rtl="0">
              <a:spcBef>
                <a:spcPts val="0"/>
              </a:spcBef>
              <a:spcAft>
                <a:spcPts val="0"/>
              </a:spcAft>
              <a:buSzPts val="1820"/>
              <a:buNone/>
            </a:pPr>
            <a:r>
              <a:rPr lang="en-US" sz="2200" dirty="0" smtClean="0">
                <a:latin typeface="Times New Roman" pitchFamily="18" charset="0"/>
                <a:ea typeface="Times New Roman"/>
                <a:cs typeface="Times New Roman" pitchFamily="18" charset="0"/>
                <a:sym typeface="Times New Roman"/>
              </a:rPr>
              <a:t>project directory  (from the</a:t>
            </a:r>
            <a:r>
              <a:rPr lang="en-US" sz="2200" dirty="0">
                <a:latin typeface="Times New Roman" pitchFamily="18" charset="0"/>
                <a:ea typeface="Times New Roman"/>
                <a:cs typeface="Times New Roman" pitchFamily="18" charset="0"/>
                <a:sym typeface="Times New Roman"/>
              </a:rPr>
              <a:t> </a:t>
            </a:r>
            <a:r>
              <a:rPr lang="en-US" sz="2200" dirty="0" smtClean="0">
                <a:latin typeface="Times New Roman" pitchFamily="18" charset="0"/>
                <a:ea typeface="Times New Roman"/>
                <a:cs typeface="Times New Roman" pitchFamily="18" charset="0"/>
                <a:sym typeface="Times New Roman"/>
              </a:rPr>
              <a:t>Location </a:t>
            </a:r>
            <a:r>
              <a:rPr lang="en-US" sz="2200" dirty="0">
                <a:latin typeface="Times New Roman" pitchFamily="18" charset="0"/>
                <a:ea typeface="Times New Roman"/>
                <a:cs typeface="Times New Roman" pitchFamily="18" charset="0"/>
                <a:sym typeface="Times New Roman"/>
              </a:rPr>
              <a:t>box in step 3 of the last section).</a:t>
            </a:r>
            <a:endParaRPr sz="2200">
              <a:latin typeface="Times New Roman" pitchFamily="18" charset="0"/>
              <a:cs typeface="Times New Roman" pitchFamily="18" charset="0"/>
            </a:endParaRPr>
          </a:p>
          <a:p>
            <a:pPr marL="548640" lvl="0" indent="-411480" algn="l" rtl="0">
              <a:spcBef>
                <a:spcPts val="560"/>
              </a:spcBef>
              <a:spcAft>
                <a:spcPts val="0"/>
              </a:spcAft>
              <a:buSzPts val="1820"/>
              <a:buNone/>
            </a:pPr>
            <a:r>
              <a:rPr lang="en-US" sz="2200" dirty="0">
                <a:latin typeface="Times New Roman" pitchFamily="18" charset="0"/>
                <a:ea typeface="Times New Roman"/>
                <a:cs typeface="Times New Roman" pitchFamily="18" charset="0"/>
                <a:sym typeface="Times New Roman"/>
              </a:rPr>
              <a:t>4.Now that we have the driver, we need to tell </a:t>
            </a:r>
            <a:r>
              <a:rPr lang="en-US" sz="2200" dirty="0" smtClean="0">
                <a:latin typeface="Times New Roman" pitchFamily="18" charset="0"/>
                <a:ea typeface="Times New Roman"/>
                <a:cs typeface="Times New Roman" pitchFamily="18" charset="0"/>
                <a:sym typeface="Times New Roman"/>
              </a:rPr>
              <a:t>your</a:t>
            </a:r>
            <a:r>
              <a:rPr lang="en-US" sz="2200" dirty="0">
                <a:latin typeface="Times New Roman" pitchFamily="18" charset="0"/>
                <a:ea typeface="Times New Roman"/>
                <a:cs typeface="Times New Roman" pitchFamily="18" charset="0"/>
                <a:sym typeface="Times New Roman"/>
              </a:rPr>
              <a:t> </a:t>
            </a:r>
            <a:r>
              <a:rPr lang="en-US" sz="2200" dirty="0" smtClean="0">
                <a:latin typeface="Times New Roman" pitchFamily="18" charset="0"/>
                <a:ea typeface="Times New Roman"/>
                <a:cs typeface="Times New Roman" pitchFamily="18" charset="0"/>
                <a:sym typeface="Times New Roman"/>
              </a:rPr>
              <a:t> project </a:t>
            </a:r>
            <a:r>
              <a:rPr lang="en-US" sz="2200" dirty="0">
                <a:latin typeface="Times New Roman" pitchFamily="18" charset="0"/>
                <a:ea typeface="Times New Roman"/>
                <a:cs typeface="Times New Roman" pitchFamily="18" charset="0"/>
                <a:sym typeface="Times New Roman"/>
              </a:rPr>
              <a:t>about it. </a:t>
            </a:r>
            <a:r>
              <a:rPr lang="en-US" sz="2200" dirty="0" smtClean="0">
                <a:latin typeface="Times New Roman" pitchFamily="18" charset="0"/>
                <a:ea typeface="Times New Roman"/>
                <a:cs typeface="Times New Roman" pitchFamily="18" charset="0"/>
                <a:sym typeface="Times New Roman"/>
              </a:rPr>
              <a:t>Go </a:t>
            </a:r>
          </a:p>
          <a:p>
            <a:pPr marL="548640" lvl="0" indent="-411480" algn="l" rtl="0">
              <a:spcBef>
                <a:spcPts val="560"/>
              </a:spcBef>
              <a:spcAft>
                <a:spcPts val="0"/>
              </a:spcAft>
              <a:buSzPts val="1820"/>
              <a:buNone/>
            </a:pPr>
            <a:r>
              <a:rPr lang="en-US" sz="2200" dirty="0" smtClean="0">
                <a:latin typeface="Times New Roman" pitchFamily="18" charset="0"/>
                <a:ea typeface="Times New Roman"/>
                <a:cs typeface="Times New Roman" pitchFamily="18" charset="0"/>
                <a:sym typeface="Times New Roman"/>
              </a:rPr>
              <a:t>back to  Eclipse</a:t>
            </a:r>
            <a:r>
              <a:rPr lang="en-US" sz="2200" dirty="0">
                <a:latin typeface="Times New Roman" pitchFamily="18" charset="0"/>
                <a:ea typeface="Times New Roman"/>
                <a:cs typeface="Times New Roman" pitchFamily="18" charset="0"/>
                <a:sym typeface="Times New Roman"/>
              </a:rPr>
              <a:t>, right click on the  </a:t>
            </a:r>
            <a:r>
              <a:rPr lang="en-US" sz="2200" dirty="0" smtClean="0">
                <a:latin typeface="Times New Roman" pitchFamily="18" charset="0"/>
                <a:ea typeface="Times New Roman"/>
                <a:cs typeface="Times New Roman" pitchFamily="18" charset="0"/>
                <a:sym typeface="Times New Roman"/>
              </a:rPr>
              <a:t>project</a:t>
            </a:r>
            <a:r>
              <a:rPr lang="en-US" sz="2200" dirty="0">
                <a:latin typeface="Times New Roman" pitchFamily="18" charset="0"/>
                <a:ea typeface="Times New Roman"/>
                <a:cs typeface="Times New Roman" pitchFamily="18" charset="0"/>
                <a:sym typeface="Times New Roman"/>
              </a:rPr>
              <a:t>, and select Build Path → </a:t>
            </a:r>
            <a:r>
              <a:rPr lang="en-US" sz="2200" dirty="0" smtClean="0">
                <a:latin typeface="Times New Roman" pitchFamily="18" charset="0"/>
                <a:ea typeface="Times New Roman"/>
                <a:cs typeface="Times New Roman" pitchFamily="18" charset="0"/>
                <a:sym typeface="Times New Roman"/>
              </a:rPr>
              <a:t>Add</a:t>
            </a:r>
          </a:p>
          <a:p>
            <a:pPr marL="548640" lvl="0" indent="-411480" algn="l" rtl="0">
              <a:spcBef>
                <a:spcPts val="560"/>
              </a:spcBef>
              <a:spcAft>
                <a:spcPts val="0"/>
              </a:spcAft>
              <a:buSzPts val="1820"/>
              <a:buNone/>
            </a:pPr>
            <a:r>
              <a:rPr lang="en-US" sz="2200" dirty="0" smtClean="0">
                <a:latin typeface="Times New Roman" pitchFamily="18" charset="0"/>
                <a:ea typeface="Times New Roman"/>
                <a:cs typeface="Times New Roman" pitchFamily="18" charset="0"/>
                <a:sym typeface="Times New Roman"/>
              </a:rPr>
              <a:t>External  Archives</a:t>
            </a:r>
            <a:r>
              <a:rPr lang="en-US" sz="2200" dirty="0">
                <a:latin typeface="Times New Roman" pitchFamily="18" charset="0"/>
                <a:ea typeface="Times New Roman"/>
                <a:cs typeface="Times New Roman" pitchFamily="18" charset="0"/>
                <a:sym typeface="Times New Roman"/>
              </a:rPr>
              <a:t>...</a:t>
            </a:r>
            <a:endParaRPr sz="2200">
              <a:latin typeface="Times New Roman" pitchFamily="18" charset="0"/>
              <a:ea typeface="Times New Roman"/>
              <a:cs typeface="Times New Roman" pitchFamily="18" charset="0"/>
              <a:sym typeface="Times New Roman"/>
            </a:endParaRPr>
          </a:p>
        </p:txBody>
      </p:sp>
      <p:pic>
        <p:nvPicPr>
          <p:cNvPr id="286" name="Google Shape;286;p39" descr="Screenshot_2020-11-10 JDBCtutorial - JDBCtutorial pdf.png"/>
          <p:cNvPicPr preferRelativeResize="0"/>
          <p:nvPr/>
        </p:nvPicPr>
        <p:blipFill rotWithShape="1">
          <a:blip r:embed="rId3">
            <a:alphaModFix/>
          </a:blip>
          <a:srcRect/>
          <a:stretch/>
        </p:blipFill>
        <p:spPr>
          <a:xfrm>
            <a:off x="1625990" y="3016347"/>
            <a:ext cx="6308188" cy="3511061"/>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body" idx="1"/>
          </p:nvPr>
        </p:nvSpPr>
        <p:spPr>
          <a:xfrm>
            <a:off x="304800" y="152400"/>
            <a:ext cx="8610600" cy="640080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None/>
            </a:pPr>
            <a:r>
              <a:rPr lang="en-US" sz="2000" dirty="0">
                <a:latin typeface="Times New Roman" pitchFamily="18" charset="0"/>
                <a:ea typeface="Times New Roman"/>
                <a:cs typeface="Times New Roman" pitchFamily="18" charset="0"/>
                <a:sym typeface="Times New Roman"/>
              </a:rPr>
              <a:t>5.Select mysql-connector-java.5.1.24-bin.jar and press Open</a:t>
            </a:r>
            <a:endParaRPr sz="2000">
              <a:latin typeface="Times New Roman" pitchFamily="18" charset="0"/>
              <a:cs typeface="Times New Roman" pitchFamily="18" charset="0"/>
            </a:endParaRPr>
          </a:p>
          <a:p>
            <a:pPr marL="548640" lvl="0" indent="-411480" algn="l" rtl="0">
              <a:spcBef>
                <a:spcPts val="560"/>
              </a:spcBef>
              <a:spcAft>
                <a:spcPts val="0"/>
              </a:spcAft>
              <a:buSzPts val="1820"/>
              <a:buNone/>
            </a:pPr>
            <a:endParaRPr sz="2000">
              <a:solidFill>
                <a:schemeClr val="dk1"/>
              </a:solidFill>
              <a:latin typeface="Times New Roman" pitchFamily="18" charset="0"/>
              <a:cs typeface="Times New Roman" pitchFamily="18" charset="0"/>
            </a:endParaRPr>
          </a:p>
          <a:p>
            <a:pPr marL="548640" lvl="0" indent="-411480" algn="l" rtl="0">
              <a:spcBef>
                <a:spcPts val="560"/>
              </a:spcBef>
              <a:spcAft>
                <a:spcPts val="1600"/>
              </a:spcAft>
              <a:buSzPts val="1820"/>
              <a:buNone/>
            </a:pPr>
            <a:r>
              <a:rPr lang="en-US" sz="2000" dirty="0">
                <a:latin typeface="Times New Roman" pitchFamily="18" charset="0"/>
                <a:ea typeface="Times New Roman"/>
                <a:cs typeface="Times New Roman" pitchFamily="18" charset="0"/>
                <a:sym typeface="Times New Roman"/>
              </a:rPr>
              <a:t>6.Now we’re ready to configure the project for your copy of </a:t>
            </a:r>
            <a:r>
              <a:rPr lang="en-US" sz="2000" dirty="0" err="1">
                <a:latin typeface="Times New Roman" pitchFamily="18" charset="0"/>
                <a:ea typeface="Times New Roman"/>
                <a:cs typeface="Times New Roman" pitchFamily="18" charset="0"/>
                <a:sym typeface="Times New Roman"/>
              </a:rPr>
              <a:t>MySQL</a:t>
            </a:r>
            <a:r>
              <a:rPr lang="en-US" sz="2000" dirty="0">
                <a:latin typeface="Times New Roman" pitchFamily="18" charset="0"/>
                <a:ea typeface="Times New Roman"/>
                <a:cs typeface="Times New Roman" pitchFamily="18" charset="0"/>
                <a:sym typeface="Times New Roman"/>
              </a:rPr>
              <a:t> and run it!</a:t>
            </a:r>
            <a:endParaRPr sz="2000">
              <a:latin typeface="Times New Roman" pitchFamily="18" charset="0"/>
              <a:ea typeface="Times New Roman"/>
              <a:cs typeface="Times New Roman" pitchFamily="18" charset="0"/>
              <a:sym typeface="Times New Roman"/>
            </a:endParaRPr>
          </a:p>
        </p:txBody>
      </p:sp>
      <p:pic>
        <p:nvPicPr>
          <p:cNvPr id="292" name="Google Shape;292;p40" descr="Screenshot_2020-11-10 JDBCtutorial - JDBCtutorial pdf(1).png"/>
          <p:cNvPicPr preferRelativeResize="0"/>
          <p:nvPr/>
        </p:nvPicPr>
        <p:blipFill rotWithShape="1">
          <a:blip r:embed="rId3">
            <a:alphaModFix/>
          </a:blip>
          <a:srcRect/>
          <a:stretch/>
        </p:blipFill>
        <p:spPr>
          <a:xfrm>
            <a:off x="1417320" y="1671418"/>
            <a:ext cx="6248400" cy="337185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descr="thank-you-neon-sign-thank-you-design-vector-23765716.jpg"/>
          <p:cNvPicPr preferRelativeResize="0"/>
          <p:nvPr/>
        </p:nvPicPr>
        <p:blipFill rotWithShape="1">
          <a:blip r:embed="rId3">
            <a:alphaModFix/>
          </a:blip>
          <a:srcRect b="8889"/>
          <a:stretch/>
        </p:blipFill>
        <p:spPr>
          <a:xfrm>
            <a:off x="-84902" y="0"/>
            <a:ext cx="9228901" cy="68580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3690"/>
              <a:buFont typeface="Lucida Sans"/>
              <a:buNone/>
            </a:pPr>
            <a:r>
              <a:rPr lang="en-US" sz="3690" dirty="0">
                <a:solidFill>
                  <a:srgbClr val="FFC000"/>
                </a:solidFill>
                <a:latin typeface="Montserrat" charset="0"/>
                <a:cs typeface="Times New Roman" pitchFamily="18" charset="0"/>
              </a:rPr>
              <a:t>PROPOSED SYSTEM </a:t>
            </a:r>
            <a:endParaRPr sz="3690">
              <a:solidFill>
                <a:srgbClr val="FFC000"/>
              </a:solidFill>
              <a:latin typeface="Montserrat" charset="0"/>
              <a:cs typeface="Times New Roman" pitchFamily="18" charset="0"/>
            </a:endParaRPr>
          </a:p>
        </p:txBody>
      </p:sp>
      <p:sp>
        <p:nvSpPr>
          <p:cNvPr id="157" name="Google Shape;157;p16"/>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Font typeface="Noto Sans Symbols"/>
              <a:buChar char="⮚"/>
            </a:pPr>
            <a:endParaRPr lang="en-US" sz="2000" dirty="0" smtClean="0">
              <a:latin typeface="Times New Roman" pitchFamily="18" charset="0"/>
              <a:ea typeface="Times New Roman"/>
              <a:cs typeface="Times New Roman" pitchFamily="18" charset="0"/>
              <a:sym typeface="Times New Roman"/>
            </a:endParaRPr>
          </a:p>
          <a:p>
            <a:pPr marL="548640" lvl="0" indent="-411480" algn="l" rtl="0">
              <a:spcBef>
                <a:spcPts val="0"/>
              </a:spcBef>
              <a:spcAft>
                <a:spcPts val="0"/>
              </a:spcAft>
              <a:buSzPts val="1820"/>
              <a:buFont typeface="Noto Sans Symbols"/>
              <a:buChar char="⮚"/>
            </a:pPr>
            <a:r>
              <a:rPr lang="en-US" sz="2000" dirty="0" smtClean="0">
                <a:latin typeface="Times New Roman" pitchFamily="18" charset="0"/>
                <a:ea typeface="Times New Roman"/>
                <a:cs typeface="Times New Roman" pitchFamily="18" charset="0"/>
                <a:sym typeface="Times New Roman"/>
              </a:rPr>
              <a:t>The </a:t>
            </a:r>
            <a:r>
              <a:rPr lang="en-US" sz="2000" dirty="0">
                <a:latin typeface="Times New Roman" pitchFamily="18" charset="0"/>
                <a:ea typeface="Times New Roman"/>
                <a:cs typeface="Times New Roman" pitchFamily="18" charset="0"/>
                <a:sym typeface="Times New Roman"/>
              </a:rPr>
              <a:t>proposed system is designed to change the existing system into more effective. </a:t>
            </a:r>
            <a:endParaRPr sz="20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2000" dirty="0">
                <a:latin typeface="Times New Roman" pitchFamily="18" charset="0"/>
                <a:ea typeface="Times New Roman"/>
                <a:cs typeface="Times New Roman" pitchFamily="18" charset="0"/>
                <a:sym typeface="Times New Roman"/>
              </a:rPr>
              <a:t>It makes the customer easier to get a cash. The Card Management System could interact with an external Card Transaction System, thereby making the Card-related information maintained by the bank, up-to-date.</a:t>
            </a:r>
            <a:endParaRPr sz="20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2000" dirty="0">
                <a:latin typeface="Times New Roman" pitchFamily="18" charset="0"/>
                <a:ea typeface="Times New Roman"/>
                <a:cs typeface="Times New Roman" pitchFamily="18" charset="0"/>
                <a:sym typeface="Times New Roman"/>
              </a:rPr>
              <a:t>The purpose is to build a Card Management System which provides complete card processing, to meet the needs of full-fledged Credit card and Debit card based ATM or Point of Sale network. Customer can apply for credit card and know his eligibility from his own place just by giving his personal details. </a:t>
            </a:r>
            <a:endParaRPr sz="2000">
              <a:latin typeface="Times New Roman" pitchFamily="18" charset="0"/>
              <a:cs typeface="Times New Roman" pitchFamily="18" charset="0"/>
            </a:endParaRPr>
          </a:p>
          <a:p>
            <a:pPr marL="548640" lvl="0" indent="-295910" algn="l" rtl="0">
              <a:spcBef>
                <a:spcPts val="560"/>
              </a:spcBef>
              <a:spcAft>
                <a:spcPts val="1600"/>
              </a:spcAft>
              <a:buSzPts val="182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3690"/>
              <a:buFont typeface="Lucida Sans"/>
              <a:buNone/>
            </a:pPr>
            <a:r>
              <a:rPr lang="en-US" sz="3690" dirty="0">
                <a:solidFill>
                  <a:srgbClr val="FFC000"/>
                </a:solidFill>
              </a:rPr>
              <a:t>Module </a:t>
            </a:r>
            <a:r>
              <a:rPr lang="en-US" sz="3690" dirty="0" smtClean="0">
                <a:solidFill>
                  <a:srgbClr val="FFC000"/>
                </a:solidFill>
              </a:rPr>
              <a:t>Description</a:t>
            </a:r>
            <a:endParaRPr sz="3690">
              <a:solidFill>
                <a:srgbClr val="FFC000"/>
              </a:solidFill>
            </a:endParaRPr>
          </a:p>
        </p:txBody>
      </p:sp>
      <p:sp>
        <p:nvSpPr>
          <p:cNvPr id="163" name="Google Shape;163;p17"/>
          <p:cNvSpPr txBox="1">
            <a:spLocks noGrp="1"/>
          </p:cNvSpPr>
          <p:nvPr>
            <p:ph type="body" idx="1"/>
          </p:nvPr>
        </p:nvSpPr>
        <p:spPr>
          <a:xfrm>
            <a:off x="457200" y="838200"/>
            <a:ext cx="8229600" cy="5471160"/>
          </a:xfrm>
          <a:prstGeom prst="rect">
            <a:avLst/>
          </a:prstGeom>
          <a:noFill/>
          <a:ln>
            <a:noFill/>
          </a:ln>
        </p:spPr>
        <p:txBody>
          <a:bodyPr spcFirstLastPara="1" wrap="square" lIns="91425" tIns="45700" rIns="91425" bIns="45700" anchor="t" anchorCtr="0">
            <a:noAutofit/>
          </a:bodyPr>
          <a:lstStyle/>
          <a:p>
            <a:pPr marL="548640" lvl="0" indent="-411480" algn="l" rtl="0">
              <a:spcBef>
                <a:spcPts val="0"/>
              </a:spcBef>
              <a:spcAft>
                <a:spcPts val="0"/>
              </a:spcAft>
              <a:buSzPts val="1820"/>
              <a:buNone/>
            </a:pPr>
            <a:endParaRPr>
              <a:solidFill>
                <a:schemeClr val="dk1"/>
              </a:solidFill>
            </a:endParaRPr>
          </a:p>
          <a:p>
            <a:pPr marL="548640" lvl="0" indent="-411480" algn="l" rtl="0">
              <a:spcBef>
                <a:spcPts val="560"/>
              </a:spcBef>
              <a:spcAft>
                <a:spcPts val="0"/>
              </a:spcAft>
              <a:buSzPts val="1820"/>
              <a:buNone/>
            </a:pPr>
            <a:r>
              <a:rPr lang="en-US" sz="3200" dirty="0">
                <a:latin typeface="Times New Roman" pitchFamily="18" charset="0"/>
                <a:cs typeface="Times New Roman" pitchFamily="18" charset="0"/>
              </a:rPr>
              <a:t>Admin Module:</a:t>
            </a:r>
            <a:endParaRPr sz="32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3200" dirty="0">
                <a:latin typeface="Times New Roman" pitchFamily="18" charset="0"/>
                <a:cs typeface="Times New Roman" pitchFamily="18" charset="0"/>
              </a:rPr>
              <a:t>Credit Card Creation</a:t>
            </a:r>
            <a:endParaRPr sz="32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3200" dirty="0">
                <a:latin typeface="Times New Roman" pitchFamily="18" charset="0"/>
                <a:cs typeface="Times New Roman" pitchFamily="18" charset="0"/>
              </a:rPr>
              <a:t>Transaction process</a:t>
            </a:r>
            <a:endParaRPr sz="32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3200" dirty="0">
                <a:latin typeface="Times New Roman" pitchFamily="18" charset="0"/>
                <a:cs typeface="Times New Roman" pitchFamily="18" charset="0"/>
              </a:rPr>
              <a:t>Modify Customer Details</a:t>
            </a:r>
            <a:endParaRPr sz="3200">
              <a:latin typeface="Times New Roman" pitchFamily="18" charset="0"/>
              <a:cs typeface="Times New Roman" pitchFamily="18" charset="0"/>
            </a:endParaRPr>
          </a:p>
          <a:p>
            <a:pPr marL="548640" lvl="0" indent="-411480" algn="l" rtl="0">
              <a:spcBef>
                <a:spcPts val="560"/>
              </a:spcBef>
              <a:spcAft>
                <a:spcPts val="0"/>
              </a:spcAft>
              <a:buSzPts val="1820"/>
              <a:buFont typeface="Noto Sans Symbols"/>
              <a:buChar char="⮚"/>
            </a:pPr>
            <a:r>
              <a:rPr lang="en-US" sz="3200" dirty="0">
                <a:latin typeface="Times New Roman" pitchFamily="18" charset="0"/>
                <a:cs typeface="Times New Roman" pitchFamily="18" charset="0"/>
              </a:rPr>
              <a:t>Customer Details</a:t>
            </a:r>
            <a:endParaRPr sz="3200">
              <a:latin typeface="Times New Roman" pitchFamily="18" charset="0"/>
              <a:cs typeface="Times New Roman" pitchFamily="18" charset="0"/>
            </a:endParaRPr>
          </a:p>
          <a:p>
            <a:pPr marL="548640" lvl="0" indent="-411480" algn="l" rtl="0">
              <a:spcBef>
                <a:spcPts val="560"/>
              </a:spcBef>
              <a:spcAft>
                <a:spcPts val="1600"/>
              </a:spcAft>
              <a:buSzPts val="1820"/>
              <a:buNone/>
            </a:pPr>
            <a:endParaRPr>
              <a:solidFill>
                <a:schemeClr val="dk1"/>
              </a:solidFill>
            </a:endParaRPr>
          </a:p>
        </p:txBody>
      </p:sp>
      <p:pic>
        <p:nvPicPr>
          <p:cNvPr id="4" name="Picture 3" descr="jw_java_persistence_series_3x2_2400x1600_6_coding_programming_software_development_by_alpesh_ambalal_patel_gettyimages-100792566-large.jpg"/>
          <p:cNvPicPr>
            <a:picLocks noChangeAspect="1"/>
          </p:cNvPicPr>
          <p:nvPr/>
        </p:nvPicPr>
        <p:blipFill>
          <a:blip r:embed="rId3"/>
          <a:stretch>
            <a:fillRect/>
          </a:stretch>
        </p:blipFill>
        <p:spPr>
          <a:xfrm>
            <a:off x="3418450" y="4417255"/>
            <a:ext cx="5500468" cy="222855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00"/>
              </a:buClr>
              <a:buSzPts val="4100"/>
              <a:buFont typeface="Lucida Sans"/>
              <a:buNone/>
            </a:pPr>
            <a:r>
              <a:rPr lang="en-US">
                <a:solidFill>
                  <a:srgbClr val="FFFF00"/>
                </a:solidFill>
              </a:rPr>
              <a:t>Credit Card Creation</a:t>
            </a:r>
            <a:endParaRPr>
              <a:solidFill>
                <a:srgbClr val="FFFF00"/>
              </a:solidFill>
            </a:endParaRPr>
          </a:p>
        </p:txBody>
      </p:sp>
      <p:pic>
        <p:nvPicPr>
          <p:cNvPr id="169" name="Google Shape;169;p18" descr="Screenshot (5).png"/>
          <p:cNvPicPr preferRelativeResize="0">
            <a:picLocks noGrp="1"/>
          </p:cNvPicPr>
          <p:nvPr>
            <p:ph type="body" idx="1"/>
          </p:nvPr>
        </p:nvPicPr>
        <p:blipFill rotWithShape="1">
          <a:blip r:embed="rId3">
            <a:alphaModFix/>
          </a:blip>
          <a:srcRect l="1030" t="3236" r="2117" b="1282"/>
          <a:stretch/>
        </p:blipFill>
        <p:spPr>
          <a:xfrm>
            <a:off x="1143000" y="1752600"/>
            <a:ext cx="6781800" cy="44958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00"/>
              </a:buClr>
              <a:buSzPts val="4100"/>
              <a:buFont typeface="Lucida Sans"/>
              <a:buNone/>
            </a:pPr>
            <a:r>
              <a:rPr lang="en-US">
                <a:solidFill>
                  <a:srgbClr val="FFFF00"/>
                </a:solidFill>
              </a:rPr>
              <a:t>Transaction process</a:t>
            </a:r>
            <a:endParaRPr>
              <a:solidFill>
                <a:srgbClr val="FFFF00"/>
              </a:solidFill>
            </a:endParaRPr>
          </a:p>
        </p:txBody>
      </p:sp>
      <p:pic>
        <p:nvPicPr>
          <p:cNvPr id="175" name="Google Shape;175;p19" descr="Screenshot (6).png"/>
          <p:cNvPicPr preferRelativeResize="0">
            <a:picLocks noGrp="1"/>
          </p:cNvPicPr>
          <p:nvPr>
            <p:ph type="body" idx="1"/>
          </p:nvPr>
        </p:nvPicPr>
        <p:blipFill rotWithShape="1">
          <a:blip r:embed="rId3">
            <a:alphaModFix/>
          </a:blip>
          <a:srcRect l="644" t="1618" r="1742" b="1280"/>
          <a:stretch/>
        </p:blipFill>
        <p:spPr>
          <a:xfrm>
            <a:off x="1143000" y="1676400"/>
            <a:ext cx="6781800" cy="4572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00"/>
              </a:buClr>
              <a:buSzPts val="4100"/>
              <a:buFont typeface="Lucida Sans"/>
              <a:buNone/>
            </a:pPr>
            <a:r>
              <a:rPr lang="en-US">
                <a:solidFill>
                  <a:srgbClr val="FFFF00"/>
                </a:solidFill>
              </a:rPr>
              <a:t>Modify Customer Details</a:t>
            </a:r>
            <a:endParaRPr>
              <a:solidFill>
                <a:srgbClr val="FFFF00"/>
              </a:solidFill>
            </a:endParaRPr>
          </a:p>
        </p:txBody>
      </p:sp>
      <p:pic>
        <p:nvPicPr>
          <p:cNvPr id="181" name="Google Shape;181;p20" descr="Screenshot (7).png"/>
          <p:cNvPicPr preferRelativeResize="0">
            <a:picLocks noGrp="1"/>
          </p:cNvPicPr>
          <p:nvPr>
            <p:ph type="body" idx="1"/>
          </p:nvPr>
        </p:nvPicPr>
        <p:blipFill rotWithShape="1">
          <a:blip r:embed="rId3">
            <a:alphaModFix/>
          </a:blip>
          <a:srcRect l="832" t="1618" r="833" b="1280"/>
          <a:stretch/>
        </p:blipFill>
        <p:spPr>
          <a:xfrm>
            <a:off x="1143000" y="1676400"/>
            <a:ext cx="6858000" cy="4572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00"/>
              </a:buClr>
              <a:buSzPts val="4100"/>
              <a:buFont typeface="Lucida Sans"/>
              <a:buNone/>
            </a:pPr>
            <a:r>
              <a:rPr lang="en-US">
                <a:solidFill>
                  <a:srgbClr val="FFFF00"/>
                </a:solidFill>
              </a:rPr>
              <a:t>Customer Details</a:t>
            </a:r>
            <a:endParaRPr>
              <a:solidFill>
                <a:srgbClr val="FFFF00"/>
              </a:solidFill>
            </a:endParaRPr>
          </a:p>
        </p:txBody>
      </p:sp>
      <p:pic>
        <p:nvPicPr>
          <p:cNvPr id="187" name="Google Shape;187;p21" descr="Screenshot (8).png"/>
          <p:cNvPicPr preferRelativeResize="0">
            <a:picLocks noGrp="1"/>
          </p:cNvPicPr>
          <p:nvPr>
            <p:ph type="body" idx="1"/>
          </p:nvPr>
        </p:nvPicPr>
        <p:blipFill rotWithShape="1">
          <a:blip r:embed="rId3">
            <a:alphaModFix/>
          </a:blip>
          <a:srcRect l="1385" t="1618" r="1384"/>
          <a:stretch/>
        </p:blipFill>
        <p:spPr>
          <a:xfrm>
            <a:off x="1143000" y="1676400"/>
            <a:ext cx="6858000" cy="46323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267494"/>
            <a:ext cx="8229600" cy="72310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EAD594"/>
              </a:buClr>
              <a:buSzPts val="3959"/>
              <a:buFont typeface="Amatic SC"/>
              <a:buNone/>
            </a:pPr>
            <a:r>
              <a:rPr lang="en-US" sz="3959" b="1" dirty="0">
                <a:solidFill>
                  <a:srgbClr val="FFC000"/>
                </a:solidFill>
                <a:latin typeface="Times New Roman" pitchFamily="18" charset="0"/>
                <a:ea typeface="Amatic SC"/>
                <a:cs typeface="Times New Roman" pitchFamily="18" charset="0"/>
                <a:sym typeface="Amatic SC"/>
              </a:rPr>
              <a:t>PACKAGES AND </a:t>
            </a:r>
            <a:r>
              <a:rPr lang="en-US" sz="3959" b="1" dirty="0" smtClean="0">
                <a:solidFill>
                  <a:srgbClr val="FFC000"/>
                </a:solidFill>
                <a:latin typeface="Times New Roman" pitchFamily="18" charset="0"/>
                <a:ea typeface="Amatic SC"/>
                <a:cs typeface="Times New Roman" pitchFamily="18" charset="0"/>
                <a:sym typeface="Amatic SC"/>
              </a:rPr>
              <a:t>CLASSES</a:t>
            </a:r>
            <a:endParaRPr sz="3690" b="1">
              <a:latin typeface="Times New Roman" pitchFamily="18" charset="0"/>
              <a:cs typeface="Times New Roman" pitchFamily="18" charset="0"/>
            </a:endParaRPr>
          </a:p>
        </p:txBody>
      </p:sp>
      <p:sp>
        <p:nvSpPr>
          <p:cNvPr id="193" name="Google Shape;193;p22"/>
          <p:cNvSpPr txBox="1">
            <a:spLocks noGrp="1"/>
          </p:cNvSpPr>
          <p:nvPr>
            <p:ph type="body" idx="1"/>
          </p:nvPr>
        </p:nvSpPr>
        <p:spPr>
          <a:xfrm>
            <a:off x="152400" y="914400"/>
            <a:ext cx="8763000" cy="59436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None/>
            </a:pPr>
            <a:r>
              <a:rPr lang="en-US" sz="2400" b="1" dirty="0">
                <a:latin typeface="Times New Roman"/>
                <a:ea typeface="Times New Roman"/>
                <a:cs typeface="Times New Roman"/>
                <a:sym typeface="Times New Roman"/>
              </a:rPr>
              <a:t>Packages:</a:t>
            </a:r>
            <a:endParaRPr/>
          </a:p>
          <a:p>
            <a:pPr marL="457200" lvl="0" indent="-228600" algn="l" rtl="0">
              <a:spcBef>
                <a:spcPts val="0"/>
              </a:spcBef>
              <a:spcAft>
                <a:spcPts val="0"/>
              </a:spcAft>
              <a:buSzPts val="1800"/>
              <a:buFont typeface="Proxima Nova"/>
              <a:buNone/>
            </a:pPr>
            <a:endParaRPr sz="2400" b="1">
              <a:latin typeface="Times New Roman"/>
              <a:ea typeface="Times New Roman"/>
              <a:cs typeface="Times New Roman"/>
              <a:sym typeface="Times New Roman"/>
            </a:endParaRPr>
          </a:p>
          <a:p>
            <a:pPr marL="457200" lvl="0" indent="-342900" algn="l" rtl="0">
              <a:spcBef>
                <a:spcPts val="0"/>
              </a:spcBef>
              <a:spcAft>
                <a:spcPts val="0"/>
              </a:spcAft>
              <a:buSzPts val="1800"/>
              <a:buFont typeface="Proxima Nova"/>
              <a:buChar char="●"/>
            </a:pPr>
            <a:r>
              <a:rPr lang="en-US" sz="2400" b="1" dirty="0" err="1">
                <a:solidFill>
                  <a:srgbClr val="FFC000"/>
                </a:solidFill>
                <a:latin typeface="Times New Roman"/>
                <a:ea typeface="Times New Roman"/>
                <a:cs typeface="Times New Roman"/>
                <a:sym typeface="Times New Roman"/>
              </a:rPr>
              <a:t>java.awt.event</a:t>
            </a:r>
            <a:r>
              <a:rPr lang="en-US" sz="2400" b="1" dirty="0">
                <a:solidFill>
                  <a:srgbClr val="FFC000"/>
                </a:solidFill>
                <a:latin typeface="Times New Roman"/>
                <a:ea typeface="Times New Roman"/>
                <a:cs typeface="Times New Roman"/>
                <a:sym typeface="Times New Roman"/>
              </a:rPr>
              <a:t>.*</a:t>
            </a:r>
            <a:r>
              <a:rPr lang="en-US" sz="2400" dirty="0">
                <a:solidFill>
                  <a:srgbClr val="FFC000"/>
                </a:solidFill>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event package defines classes and interfaces used for event handling in the AWT and Swing.</a:t>
            </a:r>
            <a:endParaRPr sz="2400" b="1">
              <a:latin typeface="Times New Roman"/>
              <a:ea typeface="Times New Roman"/>
              <a:cs typeface="Times New Roman"/>
              <a:sym typeface="Times New Roman"/>
            </a:endParaRPr>
          </a:p>
          <a:p>
            <a:pPr marL="457200" lvl="0" indent="-342900" algn="l" rtl="0">
              <a:spcBef>
                <a:spcPts val="0"/>
              </a:spcBef>
              <a:spcAft>
                <a:spcPts val="0"/>
              </a:spcAft>
              <a:buSzPts val="1800"/>
              <a:buFont typeface="Proxima Nova"/>
              <a:buChar char="●"/>
            </a:pPr>
            <a:endParaRPr lang="en-US" sz="2400" b="1" dirty="0" smtClean="0">
              <a:solidFill>
                <a:srgbClr val="FFC000"/>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Proxima Nova"/>
              <a:buChar char="●"/>
            </a:pPr>
            <a:r>
              <a:rPr lang="en-US" sz="2400" b="1" dirty="0" err="1" smtClean="0">
                <a:solidFill>
                  <a:srgbClr val="FFC000"/>
                </a:solidFill>
                <a:latin typeface="Times New Roman"/>
                <a:ea typeface="Times New Roman"/>
                <a:cs typeface="Times New Roman"/>
                <a:sym typeface="Times New Roman"/>
              </a:rPr>
              <a:t>javax.swing</a:t>
            </a:r>
            <a:r>
              <a:rPr lang="en-US" sz="2400" b="1" dirty="0">
                <a:solidFill>
                  <a:srgbClr val="FFC000"/>
                </a:solidFill>
                <a:latin typeface="Times New Roman"/>
                <a:ea typeface="Times New Roman"/>
                <a:cs typeface="Times New Roman"/>
                <a:sym typeface="Times New Roman"/>
              </a:rPr>
              <a:t>.*</a:t>
            </a:r>
            <a:r>
              <a:rPr lang="en-US" sz="2400" dirty="0">
                <a:solidFill>
                  <a:srgbClr val="FFC000"/>
                </a:solidFill>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provides interfaces that enable the development of input methods that can be used with any Java runtime environment. </a:t>
            </a:r>
            <a:endParaRPr/>
          </a:p>
          <a:p>
            <a:pPr marL="457200" lvl="0" indent="-342900" algn="l" rtl="0">
              <a:spcBef>
                <a:spcPts val="0"/>
              </a:spcBef>
              <a:spcAft>
                <a:spcPts val="0"/>
              </a:spcAft>
              <a:buSzPts val="1800"/>
              <a:buFont typeface="Proxima Nova"/>
              <a:buChar char="●"/>
            </a:pPr>
            <a:endParaRPr lang="en-US" sz="2400" b="1" dirty="0" smtClean="0">
              <a:solidFill>
                <a:srgbClr val="FFC000"/>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Proxima Nova"/>
              <a:buChar char="●"/>
            </a:pPr>
            <a:r>
              <a:rPr lang="en-US" sz="2400" b="1" dirty="0" smtClean="0">
                <a:solidFill>
                  <a:srgbClr val="FFC000"/>
                </a:solidFill>
                <a:latin typeface="Times New Roman"/>
                <a:ea typeface="Times New Roman"/>
                <a:cs typeface="Times New Roman"/>
                <a:sym typeface="Times New Roman"/>
              </a:rPr>
              <a:t>java.sql</a:t>
            </a:r>
            <a:r>
              <a:rPr lang="en-US" sz="2400" b="1" dirty="0">
                <a:solidFill>
                  <a:srgbClr val="FFC000"/>
                </a:solidFill>
                <a:latin typeface="Times New Roman"/>
                <a:ea typeface="Times New Roman"/>
                <a:cs typeface="Times New Roman"/>
                <a:sym typeface="Times New Roman"/>
              </a:rPr>
              <a:t>.*</a:t>
            </a:r>
            <a:r>
              <a:rPr lang="en-US" sz="2400" dirty="0">
                <a:solidFill>
                  <a:srgbClr val="FFC000"/>
                </a:solidFill>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Provides the API for accessing and processing data stored in a data source (usually a relational database).</a:t>
            </a:r>
            <a:endParaRPr/>
          </a:p>
          <a:p>
            <a:pPr marL="457200" lvl="0" indent="-228600" algn="l" rtl="0">
              <a:spcBef>
                <a:spcPts val="0"/>
              </a:spcBef>
              <a:spcAft>
                <a:spcPts val="0"/>
              </a:spcAft>
              <a:buSzPts val="1800"/>
              <a:buFont typeface="Proxima Nova"/>
              <a:buNone/>
            </a:pPr>
            <a:endParaRPr>
              <a:solidFill>
                <a:schemeClr val="dk1"/>
              </a:solidFill>
              <a:latin typeface="Proxima Nova"/>
              <a:ea typeface="Proxima Nova"/>
              <a:cs typeface="Proxima Nova"/>
              <a:sym typeface="Proxima Nova"/>
            </a:endParaRPr>
          </a:p>
          <a:p>
            <a:pPr marL="548640" lvl="0" indent="-295910" algn="l" rtl="0">
              <a:spcBef>
                <a:spcPts val="560"/>
              </a:spcBef>
              <a:spcAft>
                <a:spcPts val="1600"/>
              </a:spcAft>
              <a:buSzPts val="182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1032</Words>
  <PresentationFormat>On-screen Show (4:3)</PresentationFormat>
  <Paragraphs>206</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Montserrat</vt:lpstr>
      <vt:lpstr>Lucida Sans</vt:lpstr>
      <vt:lpstr>Times New Roman</vt:lpstr>
      <vt:lpstr>Lato</vt:lpstr>
      <vt:lpstr>Noto Sans Symbols</vt:lpstr>
      <vt:lpstr>Amatic SC</vt:lpstr>
      <vt:lpstr>Proxima Nova</vt:lpstr>
      <vt:lpstr>Calibri</vt:lpstr>
      <vt:lpstr>Focus</vt:lpstr>
      <vt:lpstr>CREDIT CARD APPROVAL SYSTEM</vt:lpstr>
      <vt:lpstr>Credit Card Management System</vt:lpstr>
      <vt:lpstr>PROPOSED SYSTEM </vt:lpstr>
      <vt:lpstr>Module Description</vt:lpstr>
      <vt:lpstr>Credit Card Creation</vt:lpstr>
      <vt:lpstr>Transaction process</vt:lpstr>
      <vt:lpstr>Modify Customer Details</vt:lpstr>
      <vt:lpstr>Customer Details</vt:lpstr>
      <vt:lpstr>PACKAGES AND CLASSES</vt:lpstr>
      <vt:lpstr>java.sql package</vt:lpstr>
      <vt:lpstr>Slide 11</vt:lpstr>
      <vt:lpstr>Java.awt package</vt:lpstr>
      <vt:lpstr>Java.awt event</vt:lpstr>
      <vt:lpstr>Slide 14</vt:lpstr>
      <vt:lpstr>Java.swing.packages</vt:lpstr>
      <vt:lpstr>Slide 16</vt:lpstr>
      <vt:lpstr>Slide 17</vt:lpstr>
      <vt:lpstr>Slide 18</vt:lpstr>
      <vt:lpstr>Slide 19</vt:lpstr>
      <vt:lpstr>Slide 20</vt:lpstr>
      <vt:lpstr>Slide 21</vt:lpstr>
      <vt:lpstr>Slide 22</vt:lpstr>
      <vt:lpstr>Structured Query Language (SQL)</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SYSTEM</dc:title>
  <cp:lastModifiedBy>Windows User</cp:lastModifiedBy>
  <cp:revision>24</cp:revision>
  <dcterms:modified xsi:type="dcterms:W3CDTF">2020-11-10T12:00:21Z</dcterms:modified>
</cp:coreProperties>
</file>